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p:sldMasterIdLst>
    <p:sldMasterId id="2147483651" r:id="rId1"/>
    <p:sldMasterId id="2147483675" r:id="rId2"/>
  </p:sldMasterIdLst>
  <p:notesMasterIdLst>
    <p:notesMasterId r:id="rId326"/>
  </p:notesMasterIdLst>
  <p:handoutMasterIdLst>
    <p:handoutMasterId r:id="rId327"/>
  </p:handoutMasterIdLst>
  <p:sldIdLst>
    <p:sldId id="348" r:id="rId3"/>
    <p:sldId id="349" r:id="rId4"/>
    <p:sldId id="840" r:id="rId5"/>
    <p:sldId id="1490" r:id="rId6"/>
    <p:sldId id="1477" r:id="rId7"/>
    <p:sldId id="1478" r:id="rId8"/>
    <p:sldId id="1479" r:id="rId9"/>
    <p:sldId id="1480" r:id="rId10"/>
    <p:sldId id="1481" r:id="rId11"/>
    <p:sldId id="1482" r:id="rId12"/>
    <p:sldId id="1483" r:id="rId13"/>
    <p:sldId id="1484" r:id="rId14"/>
    <p:sldId id="1485" r:id="rId15"/>
    <p:sldId id="1486" r:id="rId16"/>
    <p:sldId id="1489" r:id="rId17"/>
    <p:sldId id="1488" r:id="rId18"/>
    <p:sldId id="1492" r:id="rId19"/>
    <p:sldId id="1491" r:id="rId20"/>
    <p:sldId id="1713" r:id="rId21"/>
    <p:sldId id="1493" r:id="rId22"/>
    <p:sldId id="1494" r:id="rId23"/>
    <p:sldId id="1042" r:id="rId24"/>
    <p:sldId id="1032" r:id="rId25"/>
    <p:sldId id="1309" r:id="rId26"/>
    <p:sldId id="1310" r:id="rId27"/>
    <p:sldId id="359" r:id="rId28"/>
    <p:sldId id="1495" r:id="rId29"/>
    <p:sldId id="1784" r:id="rId30"/>
    <p:sldId id="1785" r:id="rId31"/>
    <p:sldId id="947" r:id="rId32"/>
    <p:sldId id="949" r:id="rId33"/>
    <p:sldId id="950" r:id="rId34"/>
    <p:sldId id="952" r:id="rId35"/>
    <p:sldId id="954" r:id="rId36"/>
    <p:sldId id="955" r:id="rId37"/>
    <p:sldId id="956" r:id="rId38"/>
    <p:sldId id="964" r:id="rId39"/>
    <p:sldId id="965" r:id="rId40"/>
    <p:sldId id="1195" r:id="rId41"/>
    <p:sldId id="966" r:id="rId42"/>
    <p:sldId id="968" r:id="rId43"/>
    <p:sldId id="1197" r:id="rId44"/>
    <p:sldId id="969" r:id="rId45"/>
    <p:sldId id="1016" r:id="rId46"/>
    <p:sldId id="970" r:id="rId47"/>
    <p:sldId id="1071" r:id="rId48"/>
    <p:sldId id="973" r:id="rId49"/>
    <p:sldId id="1072" r:id="rId50"/>
    <p:sldId id="1073" r:id="rId51"/>
    <p:sldId id="972" r:id="rId52"/>
    <p:sldId id="1803" r:id="rId53"/>
    <p:sldId id="1076" r:id="rId54"/>
    <p:sldId id="974" r:id="rId55"/>
    <p:sldId id="1070" r:id="rId56"/>
    <p:sldId id="1046" r:id="rId57"/>
    <p:sldId id="1047" r:id="rId58"/>
    <p:sldId id="1086" r:id="rId59"/>
    <p:sldId id="1786" r:id="rId60"/>
    <p:sldId id="1091" r:id="rId61"/>
    <p:sldId id="1735" r:id="rId62"/>
    <p:sldId id="1804" r:id="rId63"/>
    <p:sldId id="962" r:id="rId64"/>
    <p:sldId id="979" r:id="rId65"/>
    <p:sldId id="1793" r:id="rId66"/>
    <p:sldId id="1794" r:id="rId67"/>
    <p:sldId id="1018" r:id="rId68"/>
    <p:sldId id="1019" r:id="rId69"/>
    <p:sldId id="1017" r:id="rId70"/>
    <p:sldId id="1020" r:id="rId71"/>
    <p:sldId id="985" r:id="rId72"/>
    <p:sldId id="986" r:id="rId73"/>
    <p:sldId id="1475" r:id="rId74"/>
    <p:sldId id="1311" r:id="rId75"/>
    <p:sldId id="1497" r:id="rId76"/>
    <p:sldId id="1312" r:id="rId77"/>
    <p:sldId id="1718" r:id="rId78"/>
    <p:sldId id="1498" r:id="rId79"/>
    <p:sldId id="1313" r:id="rId80"/>
    <p:sldId id="1499" r:id="rId81"/>
    <p:sldId id="1500" r:id="rId82"/>
    <p:sldId id="1314" r:id="rId83"/>
    <p:sldId id="1501" r:id="rId84"/>
    <p:sldId id="1315" r:id="rId85"/>
    <p:sldId id="1319" r:id="rId86"/>
    <p:sldId id="1502" r:id="rId87"/>
    <p:sldId id="1503" r:id="rId88"/>
    <p:sldId id="1504" r:id="rId89"/>
    <p:sldId id="1505" r:id="rId90"/>
    <p:sldId id="1506" r:id="rId91"/>
    <p:sldId id="1508" r:id="rId92"/>
    <p:sldId id="1509" r:id="rId93"/>
    <p:sldId id="1510" r:id="rId94"/>
    <p:sldId id="1731" r:id="rId95"/>
    <p:sldId id="1318" r:id="rId96"/>
    <p:sldId id="1732" r:id="rId97"/>
    <p:sldId id="1200" r:id="rId98"/>
    <p:sldId id="407" r:id="rId99"/>
    <p:sldId id="1515" r:id="rId100"/>
    <p:sldId id="1517" r:id="rId101"/>
    <p:sldId id="1519" r:id="rId102"/>
    <p:sldId id="1520" r:id="rId103"/>
    <p:sldId id="1521" r:id="rId104"/>
    <p:sldId id="1523" r:id="rId105"/>
    <p:sldId id="1524" r:id="rId106"/>
    <p:sldId id="1525" r:id="rId107"/>
    <p:sldId id="1526" r:id="rId108"/>
    <p:sldId id="1527" r:id="rId109"/>
    <p:sldId id="1528" r:id="rId110"/>
    <p:sldId id="1529" r:id="rId111"/>
    <p:sldId id="1530" r:id="rId112"/>
    <p:sldId id="1533" r:id="rId113"/>
    <p:sldId id="412" r:id="rId114"/>
    <p:sldId id="1535" r:id="rId115"/>
    <p:sldId id="1536" r:id="rId116"/>
    <p:sldId id="1537" r:id="rId117"/>
    <p:sldId id="1538" r:id="rId118"/>
    <p:sldId id="1539" r:id="rId119"/>
    <p:sldId id="1541" r:id="rId120"/>
    <p:sldId id="1542" r:id="rId121"/>
    <p:sldId id="1540" r:id="rId122"/>
    <p:sldId id="1712" r:id="rId123"/>
    <p:sldId id="1545" r:id="rId124"/>
    <p:sldId id="1546" r:id="rId125"/>
    <p:sldId id="1547" r:id="rId126"/>
    <p:sldId id="1548" r:id="rId127"/>
    <p:sldId id="1549" r:id="rId128"/>
    <p:sldId id="1550" r:id="rId129"/>
    <p:sldId id="1551" r:id="rId130"/>
    <p:sldId id="1552" r:id="rId131"/>
    <p:sldId id="1553" r:id="rId132"/>
    <p:sldId id="418" r:id="rId133"/>
    <p:sldId id="1554" r:id="rId134"/>
    <p:sldId id="1555" r:id="rId135"/>
    <p:sldId id="1556" r:id="rId136"/>
    <p:sldId id="1557" r:id="rId137"/>
    <p:sldId id="1558" r:id="rId138"/>
    <p:sldId id="1559" r:id="rId139"/>
    <p:sldId id="1763" r:id="rId140"/>
    <p:sldId id="1764" r:id="rId141"/>
    <p:sldId id="1765" r:id="rId142"/>
    <p:sldId id="1766" r:id="rId143"/>
    <p:sldId id="1767" r:id="rId144"/>
    <p:sldId id="1768" r:id="rId145"/>
    <p:sldId id="1875" r:id="rId146"/>
    <p:sldId id="1566" r:id="rId147"/>
    <p:sldId id="1567" r:id="rId148"/>
    <p:sldId id="1719" r:id="rId149"/>
    <p:sldId id="1720" r:id="rId150"/>
    <p:sldId id="1568" r:id="rId151"/>
    <p:sldId id="1569" r:id="rId152"/>
    <p:sldId id="1570" r:id="rId153"/>
    <p:sldId id="1571" r:id="rId154"/>
    <p:sldId id="1572" r:id="rId155"/>
    <p:sldId id="1573" r:id="rId156"/>
    <p:sldId id="1578" r:id="rId157"/>
    <p:sldId id="1722" r:id="rId158"/>
    <p:sldId id="1580" r:id="rId159"/>
    <p:sldId id="1581" r:id="rId160"/>
    <p:sldId id="1582" r:id="rId161"/>
    <p:sldId id="1583" r:id="rId162"/>
    <p:sldId id="1584" r:id="rId163"/>
    <p:sldId id="1585" r:id="rId164"/>
    <p:sldId id="424" r:id="rId165"/>
    <p:sldId id="1885" r:id="rId166"/>
    <p:sldId id="1360" r:id="rId167"/>
    <p:sldId id="1361" r:id="rId168"/>
    <p:sldId id="1362" r:id="rId169"/>
    <p:sldId id="1363" r:id="rId170"/>
    <p:sldId id="1881" r:id="rId171"/>
    <p:sldId id="1882" r:id="rId172"/>
    <p:sldId id="1883" r:id="rId173"/>
    <p:sldId id="1884" r:id="rId174"/>
    <p:sldId id="1890" r:id="rId175"/>
    <p:sldId id="1891" r:id="rId176"/>
    <p:sldId id="1892" r:id="rId177"/>
    <p:sldId id="1893" r:id="rId178"/>
    <p:sldId id="1894" r:id="rId179"/>
    <p:sldId id="1895" r:id="rId180"/>
    <p:sldId id="1274" r:id="rId181"/>
    <p:sldId id="1586" r:id="rId182"/>
    <p:sldId id="1663" r:id="rId183"/>
    <p:sldId id="1588" r:id="rId184"/>
    <p:sldId id="1724" r:id="rId185"/>
    <p:sldId id="1590" r:id="rId186"/>
    <p:sldId id="1591" r:id="rId187"/>
    <p:sldId id="1592" r:id="rId188"/>
    <p:sldId id="1593" r:id="rId189"/>
    <p:sldId id="1769" r:id="rId190"/>
    <p:sldId id="1723" r:id="rId191"/>
    <p:sldId id="1595" r:id="rId192"/>
    <p:sldId id="1108" r:id="rId193"/>
    <p:sldId id="1596" r:id="rId194"/>
    <p:sldId id="1597" r:id="rId195"/>
    <p:sldId id="1598" r:id="rId196"/>
    <p:sldId id="1599" r:id="rId197"/>
    <p:sldId id="1770" r:id="rId198"/>
    <p:sldId id="1771" r:id="rId199"/>
    <p:sldId id="1772" r:id="rId200"/>
    <p:sldId id="1124" r:id="rId201"/>
    <p:sldId id="1877" r:id="rId202"/>
    <p:sldId id="1609" r:id="rId203"/>
    <p:sldId id="1610" r:id="rId204"/>
    <p:sldId id="1611" r:id="rId205"/>
    <p:sldId id="1612" r:id="rId206"/>
    <p:sldId id="1613" r:id="rId207"/>
    <p:sldId id="1602" r:id="rId208"/>
    <p:sldId id="1614" r:id="rId209"/>
    <p:sldId id="1615" r:id="rId210"/>
    <p:sldId id="1616" r:id="rId211"/>
    <p:sldId id="1617" r:id="rId212"/>
    <p:sldId id="1618" r:id="rId213"/>
    <p:sldId id="1878" r:id="rId214"/>
    <p:sldId id="1879" r:id="rId215"/>
    <p:sldId id="1880" r:id="rId216"/>
    <p:sldId id="1622" r:id="rId217"/>
    <p:sldId id="1623" r:id="rId218"/>
    <p:sldId id="1625" r:id="rId219"/>
    <p:sldId id="1626" r:id="rId220"/>
    <p:sldId id="1279" r:id="rId221"/>
    <p:sldId id="1726" r:id="rId222"/>
    <p:sldId id="1727" r:id="rId223"/>
    <p:sldId id="1728" r:id="rId224"/>
    <p:sldId id="1729" r:id="rId225"/>
    <p:sldId id="1159" r:id="rId226"/>
    <p:sldId id="1639" r:id="rId227"/>
    <p:sldId id="1640" r:id="rId228"/>
    <p:sldId id="1641" r:id="rId229"/>
    <p:sldId id="1642" r:id="rId230"/>
    <p:sldId id="1643" r:id="rId231"/>
    <p:sldId id="1902" r:id="rId232"/>
    <p:sldId id="1645" r:id="rId233"/>
    <p:sldId id="1647" r:id="rId234"/>
    <p:sldId id="1648" r:id="rId235"/>
    <p:sldId id="1649" r:id="rId236"/>
    <p:sldId id="1650" r:id="rId237"/>
    <p:sldId id="1651" r:id="rId238"/>
    <p:sldId id="1819" r:id="rId239"/>
    <p:sldId id="1820" r:id="rId240"/>
    <p:sldId id="1775" r:id="rId241"/>
    <p:sldId id="1652" r:id="rId242"/>
    <p:sldId id="1653" r:id="rId243"/>
    <p:sldId id="1654" r:id="rId244"/>
    <p:sldId id="1655" r:id="rId245"/>
    <p:sldId id="1656" r:id="rId246"/>
    <p:sldId id="1657" r:id="rId247"/>
    <p:sldId id="1658" r:id="rId248"/>
    <p:sldId id="1659" r:id="rId249"/>
    <p:sldId id="1660" r:id="rId250"/>
    <p:sldId id="1750" r:id="rId251"/>
    <p:sldId id="1745" r:id="rId252"/>
    <p:sldId id="1746" r:id="rId253"/>
    <p:sldId id="1747" r:id="rId254"/>
    <p:sldId id="1776" r:id="rId255"/>
    <p:sldId id="1777" r:id="rId256"/>
    <p:sldId id="1778" r:id="rId257"/>
    <p:sldId id="1824" r:id="rId258"/>
    <p:sldId id="1825" r:id="rId259"/>
    <p:sldId id="1783" r:id="rId260"/>
    <p:sldId id="1394" r:id="rId261"/>
    <p:sldId id="1897" r:id="rId262"/>
    <p:sldId id="1898" r:id="rId263"/>
    <p:sldId id="1899" r:id="rId264"/>
    <p:sldId id="1900" r:id="rId265"/>
    <p:sldId id="1901" r:id="rId266"/>
    <p:sldId id="1896" r:id="rId267"/>
    <p:sldId id="1662" r:id="rId268"/>
    <p:sldId id="1661" r:id="rId269"/>
    <p:sldId id="1664" r:id="rId270"/>
    <p:sldId id="1665" r:id="rId271"/>
    <p:sldId id="1666" r:id="rId272"/>
    <p:sldId id="1781" r:id="rId273"/>
    <p:sldId id="1830" r:id="rId274"/>
    <p:sldId id="1845" r:id="rId275"/>
    <p:sldId id="1846" r:id="rId276"/>
    <p:sldId id="1847" r:id="rId277"/>
    <p:sldId id="1848" r:id="rId278"/>
    <p:sldId id="1849" r:id="rId279"/>
    <p:sldId id="1850" r:id="rId280"/>
    <p:sldId id="1851" r:id="rId281"/>
    <p:sldId id="1827" r:id="rId282"/>
    <p:sldId id="1832" r:id="rId283"/>
    <p:sldId id="1833" r:id="rId284"/>
    <p:sldId id="1834" r:id="rId285"/>
    <p:sldId id="1835" r:id="rId286"/>
    <p:sldId id="1836" r:id="rId287"/>
    <p:sldId id="1837" r:id="rId288"/>
    <p:sldId id="1838" r:id="rId289"/>
    <p:sldId id="1839" r:id="rId290"/>
    <p:sldId id="1840" r:id="rId291"/>
    <p:sldId id="1841" r:id="rId292"/>
    <p:sldId id="1842" r:id="rId293"/>
    <p:sldId id="1829" r:id="rId294"/>
    <p:sldId id="1668" r:id="rId295"/>
    <p:sldId id="1669" r:id="rId296"/>
    <p:sldId id="1670" r:id="rId297"/>
    <p:sldId id="1843" r:id="rId298"/>
    <p:sldId id="1780" r:id="rId299"/>
    <p:sldId id="1671" r:id="rId300"/>
    <p:sldId id="1716" r:id="rId301"/>
    <p:sldId id="1673" r:id="rId302"/>
    <p:sldId id="1674" r:id="rId303"/>
    <p:sldId id="1675" r:id="rId304"/>
    <p:sldId id="1782" r:id="rId305"/>
    <p:sldId id="1844" r:id="rId306"/>
    <p:sldId id="1822" r:id="rId307"/>
    <p:sldId id="1872" r:id="rId308"/>
    <p:sldId id="1853" r:id="rId309"/>
    <p:sldId id="1855" r:id="rId310"/>
    <p:sldId id="1873" r:id="rId311"/>
    <p:sldId id="1856" r:id="rId312"/>
    <p:sldId id="1857" r:id="rId313"/>
    <p:sldId id="1858" r:id="rId314"/>
    <p:sldId id="1859" r:id="rId315"/>
    <p:sldId id="1860" r:id="rId316"/>
    <p:sldId id="1861" r:id="rId317"/>
    <p:sldId id="1874" r:id="rId318"/>
    <p:sldId id="1862" r:id="rId319"/>
    <p:sldId id="1863" r:id="rId320"/>
    <p:sldId id="1864" r:id="rId321"/>
    <p:sldId id="1865" r:id="rId322"/>
    <p:sldId id="1866" r:id="rId323"/>
    <p:sldId id="1867" r:id="rId324"/>
    <p:sldId id="1868" r:id="rId325"/>
  </p:sldIdLst>
  <p:sldSz cx="9144000" cy="6858000" type="screen4x3"/>
  <p:notesSz cx="6797675" cy="9926638"/>
  <p:defaultTextStyle>
    <a:defPPr>
      <a:defRPr lang="de-DE"/>
    </a:defPPr>
    <a:lvl1pPr algn="ctr" rtl="0" eaLnBrk="0" fontAlgn="base" hangingPunct="0">
      <a:spcBef>
        <a:spcPct val="50000"/>
      </a:spcBef>
      <a:spcAft>
        <a:spcPct val="0"/>
      </a:spcAft>
      <a:defRPr sz="1600" b="1" kern="1200">
        <a:solidFill>
          <a:schemeClr val="tx1"/>
        </a:solidFill>
        <a:latin typeface="Arial" charset="0"/>
        <a:ea typeface="MS PGothic" pitchFamily="34" charset="-128"/>
        <a:cs typeface="+mn-cs"/>
      </a:defRPr>
    </a:lvl1pPr>
    <a:lvl2pPr marL="457200" algn="ctr" rtl="0" eaLnBrk="0" fontAlgn="base" hangingPunct="0">
      <a:spcBef>
        <a:spcPct val="50000"/>
      </a:spcBef>
      <a:spcAft>
        <a:spcPct val="0"/>
      </a:spcAft>
      <a:defRPr sz="1600" b="1" kern="1200">
        <a:solidFill>
          <a:schemeClr val="tx1"/>
        </a:solidFill>
        <a:latin typeface="Arial" charset="0"/>
        <a:ea typeface="MS PGothic" pitchFamily="34" charset="-128"/>
        <a:cs typeface="+mn-cs"/>
      </a:defRPr>
    </a:lvl2pPr>
    <a:lvl3pPr marL="914400" algn="ctr" rtl="0" eaLnBrk="0" fontAlgn="base" hangingPunct="0">
      <a:spcBef>
        <a:spcPct val="50000"/>
      </a:spcBef>
      <a:spcAft>
        <a:spcPct val="0"/>
      </a:spcAft>
      <a:defRPr sz="1600" b="1" kern="1200">
        <a:solidFill>
          <a:schemeClr val="tx1"/>
        </a:solidFill>
        <a:latin typeface="Arial" charset="0"/>
        <a:ea typeface="MS PGothic" pitchFamily="34" charset="-128"/>
        <a:cs typeface="+mn-cs"/>
      </a:defRPr>
    </a:lvl3pPr>
    <a:lvl4pPr marL="1371600" algn="ctr" rtl="0" eaLnBrk="0" fontAlgn="base" hangingPunct="0">
      <a:spcBef>
        <a:spcPct val="50000"/>
      </a:spcBef>
      <a:spcAft>
        <a:spcPct val="0"/>
      </a:spcAft>
      <a:defRPr sz="1600" b="1" kern="1200">
        <a:solidFill>
          <a:schemeClr val="tx1"/>
        </a:solidFill>
        <a:latin typeface="Arial" charset="0"/>
        <a:ea typeface="MS PGothic" pitchFamily="34" charset="-128"/>
        <a:cs typeface="+mn-cs"/>
      </a:defRPr>
    </a:lvl4pPr>
    <a:lvl5pPr marL="1828800" algn="ctr" rtl="0" eaLnBrk="0" fontAlgn="base" hangingPunct="0">
      <a:spcBef>
        <a:spcPct val="50000"/>
      </a:spcBef>
      <a:spcAft>
        <a:spcPct val="0"/>
      </a:spcAft>
      <a:defRPr sz="1600" b="1" kern="1200">
        <a:solidFill>
          <a:schemeClr val="tx1"/>
        </a:solidFill>
        <a:latin typeface="Arial" charset="0"/>
        <a:ea typeface="MS PGothic" pitchFamily="34" charset="-128"/>
        <a:cs typeface="+mn-cs"/>
      </a:defRPr>
    </a:lvl5pPr>
    <a:lvl6pPr marL="2286000" algn="l" defTabSz="914400" rtl="0" eaLnBrk="1" latinLnBrk="0" hangingPunct="1">
      <a:defRPr sz="1600" b="1" kern="1200">
        <a:solidFill>
          <a:schemeClr val="tx1"/>
        </a:solidFill>
        <a:latin typeface="Arial" charset="0"/>
        <a:ea typeface="MS PGothic" pitchFamily="34" charset="-128"/>
        <a:cs typeface="+mn-cs"/>
      </a:defRPr>
    </a:lvl6pPr>
    <a:lvl7pPr marL="2743200" algn="l" defTabSz="914400" rtl="0" eaLnBrk="1" latinLnBrk="0" hangingPunct="1">
      <a:defRPr sz="1600" b="1" kern="1200">
        <a:solidFill>
          <a:schemeClr val="tx1"/>
        </a:solidFill>
        <a:latin typeface="Arial" charset="0"/>
        <a:ea typeface="MS PGothic" pitchFamily="34" charset="-128"/>
        <a:cs typeface="+mn-cs"/>
      </a:defRPr>
    </a:lvl7pPr>
    <a:lvl8pPr marL="3200400" algn="l" defTabSz="914400" rtl="0" eaLnBrk="1" latinLnBrk="0" hangingPunct="1">
      <a:defRPr sz="1600" b="1" kern="1200">
        <a:solidFill>
          <a:schemeClr val="tx1"/>
        </a:solidFill>
        <a:latin typeface="Arial" charset="0"/>
        <a:ea typeface="MS PGothic" pitchFamily="34" charset="-128"/>
        <a:cs typeface="+mn-cs"/>
      </a:defRPr>
    </a:lvl8pPr>
    <a:lvl9pPr marL="3657600" algn="l" defTabSz="914400" rtl="0" eaLnBrk="1" latinLnBrk="0" hangingPunct="1">
      <a:defRPr sz="1600" b="1"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xmlns="">
        <p15:guide id="1" orient="horz" pos="618">
          <p15:clr>
            <a:srgbClr val="A4A3A4"/>
          </p15:clr>
        </p15:guide>
        <p15:guide id="2" orient="horz" pos="4064">
          <p15:clr>
            <a:srgbClr val="A4A3A4"/>
          </p15:clr>
        </p15:guide>
        <p15:guide id="3" orient="horz" pos="1326">
          <p15:clr>
            <a:srgbClr val="A4A3A4"/>
          </p15:clr>
        </p15:guide>
        <p15:guide id="4" pos="235">
          <p15:clr>
            <a:srgbClr val="A4A3A4"/>
          </p15:clr>
        </p15:guide>
        <p15:guide id="5" pos="5538">
          <p15:clr>
            <a:srgbClr val="A4A3A4"/>
          </p15:clr>
        </p15:guide>
      </p15:sldGuideLst>
    </p:ext>
    <p:ext uri="{2D200454-40CA-4A62-9FC3-DE9A4176ACB9}">
      <p15:notesGuideLst xmlns:p15="http://schemas.microsoft.com/office/powerpoint/2012/main" xmlns="">
        <p15:guide id="1" orient="horz" pos="3126" userDrawn="1">
          <p15:clr>
            <a:srgbClr val="A4A3A4"/>
          </p15:clr>
        </p15:guide>
        <p15:guide id="2" pos="214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0000"/>
    <a:srgbClr val="00AEEF"/>
    <a:srgbClr val="0AB150"/>
    <a:srgbClr val="FFE7F6"/>
    <a:srgbClr val="E6E6E6"/>
    <a:srgbClr val="ECECEC"/>
    <a:srgbClr val="DDDDDD"/>
    <a:srgbClr val="C7E1F7"/>
    <a:srgbClr val="FE0000"/>
    <a:srgbClr val="E2F3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5669" autoAdjust="0"/>
    <p:restoredTop sz="89405" autoAdjust="0"/>
  </p:normalViewPr>
  <p:slideViewPr>
    <p:cSldViewPr snapToGrid="0">
      <p:cViewPr varScale="1">
        <p:scale>
          <a:sx n="116" d="100"/>
          <a:sy n="116" d="100"/>
        </p:scale>
        <p:origin x="-1470" y="-102"/>
      </p:cViewPr>
      <p:guideLst>
        <p:guide orient="horz" pos="618"/>
        <p:guide orient="horz" pos="4064"/>
        <p:guide orient="horz" pos="1326"/>
        <p:guide pos="235"/>
        <p:guide pos="55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5844"/>
    </p:cViewPr>
  </p:sorterViewPr>
  <p:notesViewPr>
    <p:cSldViewPr snapToGrid="0">
      <p:cViewPr>
        <p:scale>
          <a:sx n="100" d="100"/>
          <a:sy n="100" d="100"/>
        </p:scale>
        <p:origin x="-1566" y="1032"/>
      </p:cViewPr>
      <p:guideLst>
        <p:guide orient="horz" pos="3126"/>
        <p:guide pos="2142"/>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303" Type="http://schemas.openxmlformats.org/officeDocument/2006/relationships/slide" Target="slides/slide301.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324" Type="http://schemas.openxmlformats.org/officeDocument/2006/relationships/slide" Target="slides/slide322.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289" Type="http://schemas.openxmlformats.org/officeDocument/2006/relationships/slide" Target="slides/slide287.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314" Type="http://schemas.openxmlformats.org/officeDocument/2006/relationships/slide" Target="slides/slide312.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slide" Target="slides/slide277.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25" Type="http://schemas.openxmlformats.org/officeDocument/2006/relationships/slide" Target="slides/slide323.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315" Type="http://schemas.openxmlformats.org/officeDocument/2006/relationships/slide" Target="slides/slide313.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slide" Target="slides/slide289.xml"/><Relationship Id="rId305" Type="http://schemas.openxmlformats.org/officeDocument/2006/relationships/slide" Target="slides/slide303.xml"/><Relationship Id="rId326" Type="http://schemas.openxmlformats.org/officeDocument/2006/relationships/notesMaster" Target="notesMasters/notesMaster1.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16" Type="http://schemas.openxmlformats.org/officeDocument/2006/relationships/slide" Target="slides/slide314.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327" Type="http://schemas.openxmlformats.org/officeDocument/2006/relationships/handoutMaster" Target="handoutMasters/handoutMaster1.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72" Type="http://schemas.openxmlformats.org/officeDocument/2006/relationships/slide" Target="slides/slide270.xml"/><Relationship Id="rId293" Type="http://schemas.openxmlformats.org/officeDocument/2006/relationships/slide" Target="slides/slide291.xml"/><Relationship Id="rId302" Type="http://schemas.openxmlformats.org/officeDocument/2006/relationships/slide" Target="slides/slide300.xml"/><Relationship Id="rId307" Type="http://schemas.openxmlformats.org/officeDocument/2006/relationships/slide" Target="slides/slide305.xml"/><Relationship Id="rId323" Type="http://schemas.openxmlformats.org/officeDocument/2006/relationships/slide" Target="slides/slide321.xml"/><Relationship Id="rId328"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283" Type="http://schemas.openxmlformats.org/officeDocument/2006/relationships/slide" Target="slides/slide281.xml"/><Relationship Id="rId313" Type="http://schemas.openxmlformats.org/officeDocument/2006/relationships/slide" Target="slides/slide311.xml"/><Relationship Id="rId318" Type="http://schemas.openxmlformats.org/officeDocument/2006/relationships/slide" Target="slides/slide316.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viewProps" Target="viewProp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theme" Target="theme/theme1.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tableStyles" Target="tableStyles.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02.wmf"/><Relationship Id="rId1" Type="http://schemas.openxmlformats.org/officeDocument/2006/relationships/image" Target="../media/image20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06.wmf"/><Relationship Id="rId2" Type="http://schemas.openxmlformats.org/officeDocument/2006/relationships/image" Target="../media/image205.wmf"/><Relationship Id="rId1" Type="http://schemas.openxmlformats.org/officeDocument/2006/relationships/image" Target="../media/image20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09.wmf"/><Relationship Id="rId2" Type="http://schemas.openxmlformats.org/officeDocument/2006/relationships/image" Target="../media/image208.wmf"/><Relationship Id="rId1" Type="http://schemas.openxmlformats.org/officeDocument/2006/relationships/image" Target="../media/image207.emf"/><Relationship Id="rId4" Type="http://schemas.openxmlformats.org/officeDocument/2006/relationships/image" Target="../media/image21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213.wmf"/><Relationship Id="rId2" Type="http://schemas.openxmlformats.org/officeDocument/2006/relationships/image" Target="../media/image212.wmf"/><Relationship Id="rId1" Type="http://schemas.openxmlformats.org/officeDocument/2006/relationships/image" Target="../media/image21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image" Target="../media/image215.wmf"/><Relationship Id="rId1" Type="http://schemas.openxmlformats.org/officeDocument/2006/relationships/image" Target="../media/image214.wmf"/><Relationship Id="rId4" Type="http://schemas.openxmlformats.org/officeDocument/2006/relationships/image" Target="../media/image216.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27.wmf"/><Relationship Id="rId1" Type="http://schemas.openxmlformats.org/officeDocument/2006/relationships/image" Target="../media/image226.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229.wmf"/><Relationship Id="rId1" Type="http://schemas.openxmlformats.org/officeDocument/2006/relationships/image" Target="../media/image228.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232.wmf"/><Relationship Id="rId1" Type="http://schemas.openxmlformats.org/officeDocument/2006/relationships/image" Target="../media/image23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237.wmf"/><Relationship Id="rId2" Type="http://schemas.openxmlformats.org/officeDocument/2006/relationships/image" Target="../media/image236.wmf"/><Relationship Id="rId1" Type="http://schemas.openxmlformats.org/officeDocument/2006/relationships/image" Target="../media/image235.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239.wmf"/><Relationship Id="rId1" Type="http://schemas.openxmlformats.org/officeDocument/2006/relationships/image" Target="../media/image23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 Id="rId4" Type="http://schemas.openxmlformats.org/officeDocument/2006/relationships/image" Target="../media/image12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41.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246.wmf"/><Relationship Id="rId2" Type="http://schemas.openxmlformats.org/officeDocument/2006/relationships/image" Target="../media/image245.wmf"/><Relationship Id="rId1" Type="http://schemas.openxmlformats.org/officeDocument/2006/relationships/image" Target="../media/image244.wmf"/><Relationship Id="rId4" Type="http://schemas.openxmlformats.org/officeDocument/2006/relationships/image" Target="../media/image247.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251.wmf"/><Relationship Id="rId2" Type="http://schemas.openxmlformats.org/officeDocument/2006/relationships/image" Target="../media/image250.wmf"/><Relationship Id="rId1" Type="http://schemas.openxmlformats.org/officeDocument/2006/relationships/image" Target="../media/image249.wmf"/><Relationship Id="rId4" Type="http://schemas.openxmlformats.org/officeDocument/2006/relationships/image" Target="../media/image25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256.wmf"/><Relationship Id="rId2" Type="http://schemas.openxmlformats.org/officeDocument/2006/relationships/image" Target="../media/image255.wmf"/><Relationship Id="rId1" Type="http://schemas.openxmlformats.org/officeDocument/2006/relationships/image" Target="../media/image254.wmf"/><Relationship Id="rId4" Type="http://schemas.openxmlformats.org/officeDocument/2006/relationships/image" Target="../media/image257.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58.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97.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303.wmf"/><Relationship Id="rId2" Type="http://schemas.openxmlformats.org/officeDocument/2006/relationships/image" Target="../media/image302.wmf"/><Relationship Id="rId1" Type="http://schemas.openxmlformats.org/officeDocument/2006/relationships/image" Target="../media/image301.wmf"/><Relationship Id="rId6" Type="http://schemas.openxmlformats.org/officeDocument/2006/relationships/image" Target="../media/image306.wmf"/><Relationship Id="rId5" Type="http://schemas.openxmlformats.org/officeDocument/2006/relationships/image" Target="../media/image305.wmf"/><Relationship Id="rId4" Type="http://schemas.openxmlformats.org/officeDocument/2006/relationships/image" Target="../media/image304.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309.wmf"/><Relationship Id="rId1" Type="http://schemas.openxmlformats.org/officeDocument/2006/relationships/image" Target="../media/image308.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318.wmf"/><Relationship Id="rId3" Type="http://schemas.openxmlformats.org/officeDocument/2006/relationships/image" Target="../media/image313.wmf"/><Relationship Id="rId7" Type="http://schemas.openxmlformats.org/officeDocument/2006/relationships/image" Target="../media/image317.wmf"/><Relationship Id="rId2" Type="http://schemas.openxmlformats.org/officeDocument/2006/relationships/image" Target="../media/image312.wmf"/><Relationship Id="rId1" Type="http://schemas.openxmlformats.org/officeDocument/2006/relationships/image" Target="../media/image311.wmf"/><Relationship Id="rId6" Type="http://schemas.openxmlformats.org/officeDocument/2006/relationships/image" Target="../media/image316.wmf"/><Relationship Id="rId5" Type="http://schemas.openxmlformats.org/officeDocument/2006/relationships/image" Target="../media/image315.wmf"/><Relationship Id="rId4" Type="http://schemas.openxmlformats.org/officeDocument/2006/relationships/image" Target="../media/image314.wmf"/><Relationship Id="rId9" Type="http://schemas.openxmlformats.org/officeDocument/2006/relationships/image" Target="../media/image319.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327.wmf"/><Relationship Id="rId2" Type="http://schemas.openxmlformats.org/officeDocument/2006/relationships/image" Target="../media/image326.wmf"/><Relationship Id="rId1" Type="http://schemas.openxmlformats.org/officeDocument/2006/relationships/image" Target="../media/image325.wmf"/><Relationship Id="rId4" Type="http://schemas.openxmlformats.org/officeDocument/2006/relationships/image" Target="../media/image32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4.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331.wmf"/><Relationship Id="rId1" Type="http://schemas.openxmlformats.org/officeDocument/2006/relationships/image" Target="../media/image330.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335.wmf"/><Relationship Id="rId2" Type="http://schemas.openxmlformats.org/officeDocument/2006/relationships/image" Target="../media/image334.wmf"/><Relationship Id="rId1" Type="http://schemas.openxmlformats.org/officeDocument/2006/relationships/image" Target="../media/image333.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348.wmf"/><Relationship Id="rId1" Type="http://schemas.openxmlformats.org/officeDocument/2006/relationships/image" Target="../media/image347.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352.wmf"/><Relationship Id="rId2" Type="http://schemas.openxmlformats.org/officeDocument/2006/relationships/image" Target="../media/image351.wmf"/><Relationship Id="rId1" Type="http://schemas.openxmlformats.org/officeDocument/2006/relationships/image" Target="../media/image350.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355.wmf"/><Relationship Id="rId2" Type="http://schemas.openxmlformats.org/officeDocument/2006/relationships/image" Target="../media/image354.wmf"/><Relationship Id="rId1" Type="http://schemas.openxmlformats.org/officeDocument/2006/relationships/image" Target="../media/image353.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360.wmf"/><Relationship Id="rId1" Type="http://schemas.openxmlformats.org/officeDocument/2006/relationships/image" Target="../media/image35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9.wmf"/><Relationship Id="rId1" Type="http://schemas.openxmlformats.org/officeDocument/2006/relationships/image" Target="../media/image16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image" Target="../media/image171.wmf"/><Relationship Id="rId1" Type="http://schemas.openxmlformats.org/officeDocument/2006/relationships/image" Target="../media/image170.emf"/><Relationship Id="rId4" Type="http://schemas.openxmlformats.org/officeDocument/2006/relationships/image" Target="../media/image17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6.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99.wmf"/><Relationship Id="rId2" Type="http://schemas.openxmlformats.org/officeDocument/2006/relationships/image" Target="../media/image198.wmf"/><Relationship Id="rId1" Type="http://schemas.openxmlformats.org/officeDocument/2006/relationships/image" Target="../media/image197.wmf"/><Relationship Id="rId4" Type="http://schemas.openxmlformats.org/officeDocument/2006/relationships/image" Target="../media/image20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9"/>
            <a:ext cx="2945862" cy="497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0669" tIns="45334" rIns="90669" bIns="45334" numCol="1" anchor="t" anchorCtr="0" compatLnSpc="1">
            <a:prstTxWarp prst="textNoShape">
              <a:avLst/>
            </a:prstTxWarp>
          </a:bodyPr>
          <a:lstStyle>
            <a:lvl1pPr algn="l" defTabSz="906750">
              <a:spcBef>
                <a:spcPct val="0"/>
              </a:spcBef>
              <a:defRPr sz="1100" b="0">
                <a:latin typeface="Arial" charset="0"/>
              </a:defRPr>
            </a:lvl1pPr>
          </a:lstStyle>
          <a:p>
            <a:pPr>
              <a:defRPr/>
            </a:pPr>
            <a:endParaRPr lang="de-DE"/>
          </a:p>
        </p:txBody>
      </p:sp>
      <p:sp>
        <p:nvSpPr>
          <p:cNvPr id="35843" name="Rectangle 3"/>
          <p:cNvSpPr>
            <a:spLocks noGrp="1" noChangeArrowheads="1"/>
          </p:cNvSpPr>
          <p:nvPr>
            <p:ph type="dt" sz="quarter" idx="1"/>
          </p:nvPr>
        </p:nvSpPr>
        <p:spPr bwMode="auto">
          <a:xfrm>
            <a:off x="3851818" y="9"/>
            <a:ext cx="2945862" cy="497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0669" tIns="45334" rIns="90669" bIns="45334" numCol="1" anchor="t" anchorCtr="0" compatLnSpc="1">
            <a:prstTxWarp prst="textNoShape">
              <a:avLst/>
            </a:prstTxWarp>
          </a:bodyPr>
          <a:lstStyle>
            <a:lvl1pPr algn="r" defTabSz="906750">
              <a:spcBef>
                <a:spcPct val="0"/>
              </a:spcBef>
              <a:defRPr sz="1100" b="0">
                <a:latin typeface="Arial" charset="0"/>
              </a:defRPr>
            </a:lvl1pPr>
          </a:lstStyle>
          <a:p>
            <a:pPr>
              <a:defRPr/>
            </a:pPr>
            <a:endParaRPr lang="de-DE"/>
          </a:p>
        </p:txBody>
      </p:sp>
    </p:spTree>
    <p:extLst>
      <p:ext uri="{BB962C8B-B14F-4D97-AF65-F5344CB8AC3E}">
        <p14:creationId xmlns:p14="http://schemas.microsoft.com/office/powerpoint/2010/main" val="33547061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9"/>
            <a:ext cx="2945862" cy="497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0669" tIns="45334" rIns="90669" bIns="45334" numCol="1" anchor="t" anchorCtr="0" compatLnSpc="1">
            <a:prstTxWarp prst="textNoShape">
              <a:avLst/>
            </a:prstTxWarp>
          </a:bodyPr>
          <a:lstStyle>
            <a:lvl1pPr algn="l" defTabSz="906750">
              <a:spcBef>
                <a:spcPct val="0"/>
              </a:spcBef>
              <a:defRPr sz="1100" b="0">
                <a:latin typeface="Arial" charset="0"/>
              </a:defRPr>
            </a:lvl1pPr>
          </a:lstStyle>
          <a:p>
            <a:pPr>
              <a:defRPr/>
            </a:pPr>
            <a:endParaRPr lang="de-DE"/>
          </a:p>
        </p:txBody>
      </p:sp>
      <p:sp>
        <p:nvSpPr>
          <p:cNvPr id="5123" name="Rectangle 3"/>
          <p:cNvSpPr>
            <a:spLocks noGrp="1" noChangeArrowheads="1"/>
          </p:cNvSpPr>
          <p:nvPr>
            <p:ph type="dt" idx="1"/>
          </p:nvPr>
        </p:nvSpPr>
        <p:spPr bwMode="auto">
          <a:xfrm>
            <a:off x="3851818" y="9"/>
            <a:ext cx="2945862" cy="497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0669" tIns="45334" rIns="90669" bIns="45334" numCol="1" anchor="t" anchorCtr="0" compatLnSpc="1">
            <a:prstTxWarp prst="textNoShape">
              <a:avLst/>
            </a:prstTxWarp>
          </a:bodyPr>
          <a:lstStyle>
            <a:lvl1pPr algn="r" defTabSz="906750">
              <a:spcBef>
                <a:spcPct val="0"/>
              </a:spcBef>
              <a:defRPr sz="1100" b="0">
                <a:latin typeface="Arial" charset="0"/>
              </a:defRPr>
            </a:lvl1pPr>
          </a:lstStyle>
          <a:p>
            <a:pPr>
              <a:defRPr/>
            </a:pPr>
            <a:endParaRPr lang="de-DE"/>
          </a:p>
        </p:txBody>
      </p:sp>
      <p:sp>
        <p:nvSpPr>
          <p:cNvPr id="278532" name="Rectangle 4"/>
          <p:cNvSpPr>
            <a:spLocks noGrp="1" noRot="1" noChangeAspect="1" noChangeArrowheads="1" noTextEdit="1"/>
          </p:cNvSpPr>
          <p:nvPr>
            <p:ph type="sldImg" idx="2"/>
          </p:nvPr>
        </p:nvSpPr>
        <p:spPr bwMode="auto">
          <a:xfrm>
            <a:off x="919163" y="746125"/>
            <a:ext cx="4959350" cy="37211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05958" y="4714652"/>
            <a:ext cx="4985772" cy="4466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0669" tIns="45334" rIns="90669" bIns="45334"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126" name="Rectangle 6"/>
          <p:cNvSpPr>
            <a:spLocks noGrp="1" noChangeArrowheads="1"/>
          </p:cNvSpPr>
          <p:nvPr>
            <p:ph type="ftr" sz="quarter" idx="4"/>
          </p:nvPr>
        </p:nvSpPr>
        <p:spPr bwMode="auto">
          <a:xfrm>
            <a:off x="0" y="9429313"/>
            <a:ext cx="2945862" cy="497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0669" tIns="45334" rIns="90669" bIns="45334" numCol="1" anchor="b" anchorCtr="0" compatLnSpc="1">
            <a:prstTxWarp prst="textNoShape">
              <a:avLst/>
            </a:prstTxWarp>
          </a:bodyPr>
          <a:lstStyle>
            <a:lvl1pPr algn="l" defTabSz="906750">
              <a:spcBef>
                <a:spcPct val="0"/>
              </a:spcBef>
              <a:defRPr sz="1100" b="0">
                <a:latin typeface="Arial" charset="0"/>
              </a:defRPr>
            </a:lvl1pPr>
          </a:lstStyle>
          <a:p>
            <a:pPr>
              <a:defRPr/>
            </a:pPr>
            <a:endParaRPr lang="de-DE"/>
          </a:p>
        </p:txBody>
      </p:sp>
      <p:sp>
        <p:nvSpPr>
          <p:cNvPr id="5127" name="Rectangle 7"/>
          <p:cNvSpPr>
            <a:spLocks noGrp="1" noChangeArrowheads="1"/>
          </p:cNvSpPr>
          <p:nvPr>
            <p:ph type="sldNum" sz="quarter" idx="5"/>
          </p:nvPr>
        </p:nvSpPr>
        <p:spPr bwMode="auto">
          <a:xfrm>
            <a:off x="3851818" y="9429313"/>
            <a:ext cx="2945862" cy="497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0669" tIns="45334" rIns="90669" bIns="45334" numCol="1" anchor="b" anchorCtr="0" compatLnSpc="1">
            <a:prstTxWarp prst="textNoShape">
              <a:avLst/>
            </a:prstTxWarp>
          </a:bodyPr>
          <a:lstStyle>
            <a:lvl1pPr algn="r" defTabSz="906750">
              <a:spcBef>
                <a:spcPct val="0"/>
              </a:spcBef>
              <a:defRPr sz="1100" b="0">
                <a:latin typeface="Arial" charset="0"/>
              </a:defRPr>
            </a:lvl1pPr>
          </a:lstStyle>
          <a:p>
            <a:pPr>
              <a:defRPr/>
            </a:pPr>
            <a:fld id="{AAC9C5FE-C4C1-4D03-B62C-45B4D7BCED6F}" type="slidenum">
              <a:rPr lang="de-DE"/>
              <a:pPr>
                <a:defRPr/>
              </a:pPr>
              <a:t>‹#›</a:t>
            </a:fld>
            <a:endParaRPr lang="de-DE"/>
          </a:p>
        </p:txBody>
      </p:sp>
    </p:spTree>
    <p:extLst>
      <p:ext uri="{BB962C8B-B14F-4D97-AF65-F5344CB8AC3E}">
        <p14:creationId xmlns:p14="http://schemas.microsoft.com/office/powerpoint/2010/main" val="2436569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4</a:t>
            </a:fld>
            <a:endParaRPr lang="de-DE"/>
          </a:p>
        </p:txBody>
      </p:sp>
    </p:spTree>
    <p:extLst>
      <p:ext uri="{BB962C8B-B14F-4D97-AF65-F5344CB8AC3E}">
        <p14:creationId xmlns:p14="http://schemas.microsoft.com/office/powerpoint/2010/main" val="2611140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13</a:t>
            </a:fld>
            <a:endParaRPr lang="de-DE"/>
          </a:p>
        </p:txBody>
      </p:sp>
    </p:spTree>
    <p:extLst>
      <p:ext uri="{BB962C8B-B14F-4D97-AF65-F5344CB8AC3E}">
        <p14:creationId xmlns:p14="http://schemas.microsoft.com/office/powerpoint/2010/main" val="2611140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14</a:t>
            </a:fld>
            <a:endParaRPr lang="de-DE"/>
          </a:p>
        </p:txBody>
      </p:sp>
    </p:spTree>
    <p:extLst>
      <p:ext uri="{BB962C8B-B14F-4D97-AF65-F5344CB8AC3E}">
        <p14:creationId xmlns:p14="http://schemas.microsoft.com/office/powerpoint/2010/main" val="1633962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20</a:t>
            </a:fld>
            <a:endParaRPr lang="de-DE"/>
          </a:p>
        </p:txBody>
      </p:sp>
    </p:spTree>
    <p:extLst>
      <p:ext uri="{BB962C8B-B14F-4D97-AF65-F5344CB8AC3E}">
        <p14:creationId xmlns:p14="http://schemas.microsoft.com/office/powerpoint/2010/main" val="2520472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21</a:t>
            </a:fld>
            <a:endParaRPr lang="de-DE"/>
          </a:p>
        </p:txBody>
      </p:sp>
    </p:spTree>
    <p:extLst>
      <p:ext uri="{BB962C8B-B14F-4D97-AF65-F5344CB8AC3E}">
        <p14:creationId xmlns:p14="http://schemas.microsoft.com/office/powerpoint/2010/main" val="712463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r>
              <a:rPr lang="de-DE" sz="1100" dirty="0"/>
              <a:t>Die folgenden Ausführungen beziehen sich auf ein international operierendes US-amerikanisches Unternehmen der Konsumgüterindustrie. Das Ziel der Planung besteht darin, den Verantwortlichen im Unternehmen einen Rahmen zu geben, innerhalb dessen sie ihre Prozesse und Funktionen steuern können. Die Planung ist das Bindeglied zwischen den Zielen des Unternehmens und der Steuerung der einzelnen Prozesse im Tagesgeschäft. Im Folgenden werden die wesentlichen Schritte beschrieben.</a:t>
            </a:r>
          </a:p>
          <a:p>
            <a:r>
              <a:rPr lang="de-DE" sz="1100" dirty="0"/>
              <a:t>Im Plan eines Geschäftsbereichs werden die finanziellen Erwartungen und die Erwartungen bezüglich Marktanteilen (Top-Down) mit den Umsatzerwartungen des Vertriebs (</a:t>
            </a:r>
            <a:r>
              <a:rPr lang="de-DE" sz="1100" dirty="0" err="1"/>
              <a:t>Bottom-Up</a:t>
            </a:r>
            <a:r>
              <a:rPr lang="de-DE" sz="1100" dirty="0"/>
              <a:t>) kombiniert. Die finanziellen Erwartungen an einen Geschäftsbereich leiten sich aus den Erwartungen des Kapitalmarkts an das gesamte Unternehmen ab. Sie werden als NOPAT (Net Operating Profit After </a:t>
            </a:r>
            <a:r>
              <a:rPr lang="de-DE" sz="1100" dirty="0" err="1"/>
              <a:t>Tax</a:t>
            </a:r>
            <a:r>
              <a:rPr lang="de-DE" sz="1100" dirty="0"/>
              <a:t>) formuliert und durch die Geschäftsleitung den einzelnen Geschäftsbereichen zugeordnet. Aus diesen Größen erstellen Finanz- und Rechnungswesen und Marketing Vorgaben für einzelne Produktkategorien und Produktgruppen. In diesem Verhandlungsprozess vertritt das Finanz- und Rechnungswesen die Margensicht, das </a:t>
            </a:r>
            <a:r>
              <a:rPr lang="de-DE" sz="1100" dirty="0" err="1"/>
              <a:t>Category</a:t>
            </a:r>
            <a:r>
              <a:rPr lang="de-DE" sz="1100" dirty="0"/>
              <a:t>-Management die Marktanteils- und Volumensicht. Direkte Produktionskosten und Kosten der Funktionsbereiche werden dabei weitgehend als gegeben angenommen. Aus diesem Verhandlungsprozess resultieren sogenannte Commercials Goals (Deckungsbeiträge und Mengen) für Marken, große Kunden und Monate.</a:t>
            </a:r>
          </a:p>
          <a:p>
            <a:r>
              <a:rPr lang="de-DE" sz="1100" dirty="0"/>
              <a:t>Im Account-Management werden diese Commercial Goals mit den Absatzerwartungen abgeglichen. Dabei wird zunächst das sogenannte Base Business einschließlich der daraus resultierenden Deckungsbeiträge geplant. Dies basiert auf den Erfahrungswerten der Vergangenheit. Die Lücke zwischen diesen Werten und den Commercial Goals wird durch sogenannte </a:t>
            </a:r>
            <a:r>
              <a:rPr lang="de-DE" sz="1100" dirty="0" err="1"/>
              <a:t>Promotions</a:t>
            </a:r>
            <a:r>
              <a:rPr lang="de-DE" sz="1100" dirty="0"/>
              <a:t> (Aktionen) geschlossen. </a:t>
            </a:r>
            <a:r>
              <a:rPr lang="de-DE" sz="1100" dirty="0" err="1"/>
              <a:t>Promotions</a:t>
            </a:r>
            <a:r>
              <a:rPr lang="de-DE" sz="1100" dirty="0"/>
              <a:t> führen zu Mengensteigerungen, aber gleichzeitig zu Einbußen bei den Deckungsbeiträgen. Die Aufgabe des Account-Managements besteht also darin, durch Simulationen in der Preis-Absatz-Funktion einen Plan zu erstellen, der den Margen- und den Mengenerwartungen der Commercial Goals entspricht.</a:t>
            </a:r>
          </a:p>
          <a:p>
            <a:r>
              <a:rPr lang="de-DE" sz="1100" dirty="0"/>
              <a:t>Diese Plandaten werden nun grob mit den Ressourcen der Produktion abgeglichen. Zeitliche und mengenmäßige Kapazitätsanpassungen sowie Veränderungen des Lagerbestands zwischen den Planperioden sind die Simulationsparameter der Produktion.</a:t>
            </a:r>
          </a:p>
          <a:p>
            <a:r>
              <a:rPr lang="de-DE" sz="1100" dirty="0"/>
              <a:t>In einem Parallelprozess werden im Rechnungswesen gemeinsam mit den Fachbereichen die direkten Produktionskosten und die Funktionskosten geplant. Dieser Planungsprozess wird einmal jährlich durchgeführt sowie monatlich überwacht. Die Absatzpläne können monatlich geändert werden, die Commercial Goals lediglich quartalsweise. In gravierenden Ausnahmefällen werden die Pläne in einem jeweils individuellen Szenario geändert.</a:t>
            </a:r>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22</a:t>
            </a:fld>
            <a:endParaRPr lang="de-DE"/>
          </a:p>
        </p:txBody>
      </p:sp>
    </p:spTree>
    <p:extLst>
      <p:ext uri="{BB962C8B-B14F-4D97-AF65-F5344CB8AC3E}">
        <p14:creationId xmlns:p14="http://schemas.microsoft.com/office/powerpoint/2010/main" val="712463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44</a:t>
            </a:fld>
            <a:endParaRPr lang="de-DE"/>
          </a:p>
        </p:txBody>
      </p:sp>
    </p:spTree>
    <p:extLst>
      <p:ext uri="{BB962C8B-B14F-4D97-AF65-F5344CB8AC3E}">
        <p14:creationId xmlns:p14="http://schemas.microsoft.com/office/powerpoint/2010/main" val="614559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45</a:t>
            </a:fld>
            <a:endParaRPr lang="de-DE"/>
          </a:p>
        </p:txBody>
      </p:sp>
    </p:spTree>
    <p:extLst>
      <p:ext uri="{BB962C8B-B14F-4D97-AF65-F5344CB8AC3E}">
        <p14:creationId xmlns:p14="http://schemas.microsoft.com/office/powerpoint/2010/main" val="614559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47</a:t>
            </a:fld>
            <a:endParaRPr lang="de-DE"/>
          </a:p>
        </p:txBody>
      </p:sp>
    </p:spTree>
    <p:extLst>
      <p:ext uri="{BB962C8B-B14F-4D97-AF65-F5344CB8AC3E}">
        <p14:creationId xmlns:p14="http://schemas.microsoft.com/office/powerpoint/2010/main" val="614559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48</a:t>
            </a:fld>
            <a:endParaRPr lang="de-DE"/>
          </a:p>
        </p:txBody>
      </p:sp>
    </p:spTree>
    <p:extLst>
      <p:ext uri="{BB962C8B-B14F-4D97-AF65-F5344CB8AC3E}">
        <p14:creationId xmlns:p14="http://schemas.microsoft.com/office/powerpoint/2010/main" val="614559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51</a:t>
            </a:fld>
            <a:endParaRPr lang="de-DE"/>
          </a:p>
        </p:txBody>
      </p:sp>
    </p:spTree>
    <p:extLst>
      <p:ext uri="{BB962C8B-B14F-4D97-AF65-F5344CB8AC3E}">
        <p14:creationId xmlns:p14="http://schemas.microsoft.com/office/powerpoint/2010/main" val="1697607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5</a:t>
            </a:fld>
            <a:endParaRPr lang="de-DE"/>
          </a:p>
        </p:txBody>
      </p:sp>
    </p:spTree>
    <p:extLst>
      <p:ext uri="{BB962C8B-B14F-4D97-AF65-F5344CB8AC3E}">
        <p14:creationId xmlns:p14="http://schemas.microsoft.com/office/powerpoint/2010/main" val="2611140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pPr>
              <a:defRPr/>
            </a:pPr>
            <a:fld id="{2DF99A90-2188-409D-976A-CA98BCF68FD9}" type="slidenum">
              <a:rPr lang="de-DE" smtClean="0"/>
              <a:pPr>
                <a:defRPr/>
              </a:pPr>
              <a:t>63</a:t>
            </a:fld>
            <a:endParaRPr lang="de-DE"/>
          </a:p>
        </p:txBody>
      </p:sp>
    </p:spTree>
    <p:extLst>
      <p:ext uri="{BB962C8B-B14F-4D97-AF65-F5344CB8AC3E}">
        <p14:creationId xmlns:p14="http://schemas.microsoft.com/office/powerpoint/2010/main" val="2905399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pPr>
              <a:defRPr/>
            </a:pPr>
            <a:fld id="{2DF99A90-2188-409D-976A-CA98BCF68FD9}" type="slidenum">
              <a:rPr lang="de-DE" smtClean="0"/>
              <a:pPr>
                <a:defRPr/>
              </a:pPr>
              <a:t>64</a:t>
            </a:fld>
            <a:endParaRPr lang="de-DE"/>
          </a:p>
        </p:txBody>
      </p:sp>
    </p:spTree>
    <p:extLst>
      <p:ext uri="{BB962C8B-B14F-4D97-AF65-F5344CB8AC3E}">
        <p14:creationId xmlns:p14="http://schemas.microsoft.com/office/powerpoint/2010/main" val="1407620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5"/>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67430">
              <a:defRPr sz="1700">
                <a:solidFill>
                  <a:schemeClr val="tx1"/>
                </a:solidFill>
                <a:latin typeface="Arial" pitchFamily="34" charset="0"/>
              </a:defRPr>
            </a:lvl1pPr>
            <a:lvl2pPr marL="736692" indent="-283344" defTabSz="667430">
              <a:defRPr sz="1700">
                <a:solidFill>
                  <a:schemeClr val="tx1"/>
                </a:solidFill>
                <a:latin typeface="Arial" pitchFamily="34" charset="0"/>
              </a:defRPr>
            </a:lvl2pPr>
            <a:lvl3pPr marL="1133374" indent="-226676" defTabSz="667430">
              <a:defRPr sz="1700">
                <a:solidFill>
                  <a:schemeClr val="tx1"/>
                </a:solidFill>
                <a:latin typeface="Arial" pitchFamily="34" charset="0"/>
              </a:defRPr>
            </a:lvl3pPr>
            <a:lvl4pPr marL="1586723" indent="-226676" defTabSz="667430">
              <a:defRPr sz="1700">
                <a:solidFill>
                  <a:schemeClr val="tx1"/>
                </a:solidFill>
                <a:latin typeface="Arial" pitchFamily="34" charset="0"/>
              </a:defRPr>
            </a:lvl4pPr>
            <a:lvl5pPr marL="2040073" indent="-226676" defTabSz="667430">
              <a:defRPr sz="1700">
                <a:solidFill>
                  <a:schemeClr val="tx1"/>
                </a:solidFill>
                <a:latin typeface="Arial" pitchFamily="34" charset="0"/>
              </a:defRPr>
            </a:lvl5pPr>
            <a:lvl6pPr marL="2493423" indent="-226676" defTabSz="667430" eaLnBrk="0" fontAlgn="base" hangingPunct="0">
              <a:spcBef>
                <a:spcPct val="50000"/>
              </a:spcBef>
              <a:spcAft>
                <a:spcPct val="0"/>
              </a:spcAft>
              <a:defRPr sz="1700">
                <a:solidFill>
                  <a:schemeClr val="tx1"/>
                </a:solidFill>
                <a:latin typeface="Arial" pitchFamily="34" charset="0"/>
              </a:defRPr>
            </a:lvl6pPr>
            <a:lvl7pPr marL="2946776" indent="-226676" defTabSz="667430" eaLnBrk="0" fontAlgn="base" hangingPunct="0">
              <a:spcBef>
                <a:spcPct val="50000"/>
              </a:spcBef>
              <a:spcAft>
                <a:spcPct val="0"/>
              </a:spcAft>
              <a:defRPr sz="1700">
                <a:solidFill>
                  <a:schemeClr val="tx1"/>
                </a:solidFill>
                <a:latin typeface="Arial" pitchFamily="34" charset="0"/>
              </a:defRPr>
            </a:lvl7pPr>
            <a:lvl8pPr marL="3400121" indent="-226676" defTabSz="667430" eaLnBrk="0" fontAlgn="base" hangingPunct="0">
              <a:spcBef>
                <a:spcPct val="50000"/>
              </a:spcBef>
              <a:spcAft>
                <a:spcPct val="0"/>
              </a:spcAft>
              <a:defRPr sz="1700">
                <a:solidFill>
                  <a:schemeClr val="tx1"/>
                </a:solidFill>
                <a:latin typeface="Arial" pitchFamily="34" charset="0"/>
              </a:defRPr>
            </a:lvl8pPr>
            <a:lvl9pPr marL="3853473" indent="-226676" defTabSz="667430" eaLnBrk="0" fontAlgn="base" hangingPunct="0">
              <a:spcBef>
                <a:spcPct val="50000"/>
              </a:spcBef>
              <a:spcAft>
                <a:spcPct val="0"/>
              </a:spcAft>
              <a:defRPr sz="1700">
                <a:solidFill>
                  <a:schemeClr val="tx1"/>
                </a:solidFill>
                <a:latin typeface="Arial" pitchFamily="34" charset="0"/>
              </a:defRPr>
            </a:lvl9pPr>
          </a:lstStyle>
          <a:p>
            <a:fld id="{AEE9A4DC-5CA8-4A90-BF96-F3E10C91E903}" type="slidenum">
              <a:rPr lang="en-US" altLang="de-DE" sz="1000">
                <a:latin typeface="Times New Roman" pitchFamily="18" charset="0"/>
              </a:rPr>
              <a:pPr/>
              <a:t>65</a:t>
            </a:fld>
            <a:endParaRPr lang="en-US" altLang="de-DE" sz="1000">
              <a:latin typeface="Times New Roman" pitchFamily="18" charset="0"/>
            </a:endParaRPr>
          </a:p>
        </p:txBody>
      </p:sp>
      <p:sp>
        <p:nvSpPr>
          <p:cNvPr id="395267" name="Rectangle 2"/>
          <p:cNvSpPr>
            <a:spLocks noGrp="1" noRot="1" noChangeAspect="1" noChangeArrowheads="1" noTextEdit="1"/>
          </p:cNvSpPr>
          <p:nvPr>
            <p:ph type="sldImg"/>
          </p:nvPr>
        </p:nvSpPr>
        <p:spPr>
          <a:xfrm>
            <a:off x="919163" y="746125"/>
            <a:ext cx="4959350" cy="3721100"/>
          </a:xfrm>
        </p:spPr>
      </p:sp>
      <p:sp>
        <p:nvSpPr>
          <p:cNvPr id="3952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5"/>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67430">
              <a:defRPr sz="1700">
                <a:solidFill>
                  <a:schemeClr val="tx1"/>
                </a:solidFill>
                <a:latin typeface="Arial" pitchFamily="34" charset="0"/>
              </a:defRPr>
            </a:lvl1pPr>
            <a:lvl2pPr marL="736692" indent="-283344" defTabSz="667430">
              <a:defRPr sz="1700">
                <a:solidFill>
                  <a:schemeClr val="tx1"/>
                </a:solidFill>
                <a:latin typeface="Arial" pitchFamily="34" charset="0"/>
              </a:defRPr>
            </a:lvl2pPr>
            <a:lvl3pPr marL="1133374" indent="-226676" defTabSz="667430">
              <a:defRPr sz="1700">
                <a:solidFill>
                  <a:schemeClr val="tx1"/>
                </a:solidFill>
                <a:latin typeface="Arial" pitchFamily="34" charset="0"/>
              </a:defRPr>
            </a:lvl3pPr>
            <a:lvl4pPr marL="1586723" indent="-226676" defTabSz="667430">
              <a:defRPr sz="1700">
                <a:solidFill>
                  <a:schemeClr val="tx1"/>
                </a:solidFill>
                <a:latin typeface="Arial" pitchFamily="34" charset="0"/>
              </a:defRPr>
            </a:lvl4pPr>
            <a:lvl5pPr marL="2040073" indent="-226676" defTabSz="667430">
              <a:defRPr sz="1700">
                <a:solidFill>
                  <a:schemeClr val="tx1"/>
                </a:solidFill>
                <a:latin typeface="Arial" pitchFamily="34" charset="0"/>
              </a:defRPr>
            </a:lvl5pPr>
            <a:lvl6pPr marL="2493423" indent="-226676" defTabSz="667430" eaLnBrk="0" fontAlgn="base" hangingPunct="0">
              <a:spcBef>
                <a:spcPct val="50000"/>
              </a:spcBef>
              <a:spcAft>
                <a:spcPct val="0"/>
              </a:spcAft>
              <a:defRPr sz="1700">
                <a:solidFill>
                  <a:schemeClr val="tx1"/>
                </a:solidFill>
                <a:latin typeface="Arial" pitchFamily="34" charset="0"/>
              </a:defRPr>
            </a:lvl6pPr>
            <a:lvl7pPr marL="2946776" indent="-226676" defTabSz="667430" eaLnBrk="0" fontAlgn="base" hangingPunct="0">
              <a:spcBef>
                <a:spcPct val="50000"/>
              </a:spcBef>
              <a:spcAft>
                <a:spcPct val="0"/>
              </a:spcAft>
              <a:defRPr sz="1700">
                <a:solidFill>
                  <a:schemeClr val="tx1"/>
                </a:solidFill>
                <a:latin typeface="Arial" pitchFamily="34" charset="0"/>
              </a:defRPr>
            </a:lvl7pPr>
            <a:lvl8pPr marL="3400121" indent="-226676" defTabSz="667430" eaLnBrk="0" fontAlgn="base" hangingPunct="0">
              <a:spcBef>
                <a:spcPct val="50000"/>
              </a:spcBef>
              <a:spcAft>
                <a:spcPct val="0"/>
              </a:spcAft>
              <a:defRPr sz="1700">
                <a:solidFill>
                  <a:schemeClr val="tx1"/>
                </a:solidFill>
                <a:latin typeface="Arial" pitchFamily="34" charset="0"/>
              </a:defRPr>
            </a:lvl8pPr>
            <a:lvl9pPr marL="3853473" indent="-226676" defTabSz="667430" eaLnBrk="0" fontAlgn="base" hangingPunct="0">
              <a:spcBef>
                <a:spcPct val="50000"/>
              </a:spcBef>
              <a:spcAft>
                <a:spcPct val="0"/>
              </a:spcAft>
              <a:defRPr sz="1700">
                <a:solidFill>
                  <a:schemeClr val="tx1"/>
                </a:solidFill>
                <a:latin typeface="Arial" pitchFamily="34" charset="0"/>
              </a:defRPr>
            </a:lvl9pPr>
          </a:lstStyle>
          <a:p>
            <a:fld id="{40F221EE-718F-43D0-A30F-F2F99E37F4A3}" type="slidenum">
              <a:rPr lang="en-US" altLang="de-DE" sz="1000">
                <a:latin typeface="Times New Roman" pitchFamily="18" charset="0"/>
              </a:rPr>
              <a:pPr/>
              <a:t>66</a:t>
            </a:fld>
            <a:endParaRPr lang="en-US" altLang="de-DE" sz="1000">
              <a:latin typeface="Times New Roman" pitchFamily="18" charset="0"/>
            </a:endParaRPr>
          </a:p>
        </p:txBody>
      </p:sp>
      <p:sp>
        <p:nvSpPr>
          <p:cNvPr id="396291" name="Rectangle 2"/>
          <p:cNvSpPr>
            <a:spLocks noGrp="1" noRot="1" noChangeAspect="1" noChangeArrowheads="1" noTextEdit="1"/>
          </p:cNvSpPr>
          <p:nvPr>
            <p:ph type="sldImg"/>
          </p:nvPr>
        </p:nvSpPr>
        <p:spPr>
          <a:xfrm>
            <a:off x="919163" y="746125"/>
            <a:ext cx="4959350" cy="3721100"/>
          </a:xfrm>
        </p:spPr>
      </p:sp>
      <p:sp>
        <p:nvSpPr>
          <p:cNvPr id="3962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dirty="0"/>
              <a: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5"/>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67430">
              <a:defRPr sz="1700">
                <a:solidFill>
                  <a:schemeClr val="tx1"/>
                </a:solidFill>
                <a:latin typeface="Arial" pitchFamily="34" charset="0"/>
              </a:defRPr>
            </a:lvl1pPr>
            <a:lvl2pPr marL="736692" indent="-283344" defTabSz="667430">
              <a:defRPr sz="1700">
                <a:solidFill>
                  <a:schemeClr val="tx1"/>
                </a:solidFill>
                <a:latin typeface="Arial" pitchFamily="34" charset="0"/>
              </a:defRPr>
            </a:lvl2pPr>
            <a:lvl3pPr marL="1133374" indent="-226676" defTabSz="667430">
              <a:defRPr sz="1700">
                <a:solidFill>
                  <a:schemeClr val="tx1"/>
                </a:solidFill>
                <a:latin typeface="Arial" pitchFamily="34" charset="0"/>
              </a:defRPr>
            </a:lvl3pPr>
            <a:lvl4pPr marL="1586723" indent="-226676" defTabSz="667430">
              <a:defRPr sz="1700">
                <a:solidFill>
                  <a:schemeClr val="tx1"/>
                </a:solidFill>
                <a:latin typeface="Arial" pitchFamily="34" charset="0"/>
              </a:defRPr>
            </a:lvl4pPr>
            <a:lvl5pPr marL="2040073" indent="-226676" defTabSz="667430">
              <a:defRPr sz="1700">
                <a:solidFill>
                  <a:schemeClr val="tx1"/>
                </a:solidFill>
                <a:latin typeface="Arial" pitchFamily="34" charset="0"/>
              </a:defRPr>
            </a:lvl5pPr>
            <a:lvl6pPr marL="2493423" indent="-226676" defTabSz="667430" eaLnBrk="0" fontAlgn="base" hangingPunct="0">
              <a:spcBef>
                <a:spcPct val="50000"/>
              </a:spcBef>
              <a:spcAft>
                <a:spcPct val="0"/>
              </a:spcAft>
              <a:defRPr sz="1700">
                <a:solidFill>
                  <a:schemeClr val="tx1"/>
                </a:solidFill>
                <a:latin typeface="Arial" pitchFamily="34" charset="0"/>
              </a:defRPr>
            </a:lvl6pPr>
            <a:lvl7pPr marL="2946776" indent="-226676" defTabSz="667430" eaLnBrk="0" fontAlgn="base" hangingPunct="0">
              <a:spcBef>
                <a:spcPct val="50000"/>
              </a:spcBef>
              <a:spcAft>
                <a:spcPct val="0"/>
              </a:spcAft>
              <a:defRPr sz="1700">
                <a:solidFill>
                  <a:schemeClr val="tx1"/>
                </a:solidFill>
                <a:latin typeface="Arial" pitchFamily="34" charset="0"/>
              </a:defRPr>
            </a:lvl7pPr>
            <a:lvl8pPr marL="3400121" indent="-226676" defTabSz="667430" eaLnBrk="0" fontAlgn="base" hangingPunct="0">
              <a:spcBef>
                <a:spcPct val="50000"/>
              </a:spcBef>
              <a:spcAft>
                <a:spcPct val="0"/>
              </a:spcAft>
              <a:defRPr sz="1700">
                <a:solidFill>
                  <a:schemeClr val="tx1"/>
                </a:solidFill>
                <a:latin typeface="Arial" pitchFamily="34" charset="0"/>
              </a:defRPr>
            </a:lvl8pPr>
            <a:lvl9pPr marL="3853473" indent="-226676" defTabSz="667430" eaLnBrk="0" fontAlgn="base" hangingPunct="0">
              <a:spcBef>
                <a:spcPct val="50000"/>
              </a:spcBef>
              <a:spcAft>
                <a:spcPct val="0"/>
              </a:spcAft>
              <a:defRPr sz="1700">
                <a:solidFill>
                  <a:schemeClr val="tx1"/>
                </a:solidFill>
                <a:latin typeface="Arial" pitchFamily="34" charset="0"/>
              </a:defRPr>
            </a:lvl9pPr>
          </a:lstStyle>
          <a:p>
            <a:fld id="{0EC7E6BE-7651-43F3-9BCA-E76F23AB218E}" type="slidenum">
              <a:rPr lang="en-US" altLang="de-DE" sz="1000">
                <a:latin typeface="Times New Roman" pitchFamily="18" charset="0"/>
              </a:rPr>
              <a:pPr/>
              <a:t>67</a:t>
            </a:fld>
            <a:endParaRPr lang="en-US" altLang="de-DE" sz="1000">
              <a:latin typeface="Times New Roman" pitchFamily="18" charset="0"/>
            </a:endParaRPr>
          </a:p>
        </p:txBody>
      </p:sp>
      <p:sp>
        <p:nvSpPr>
          <p:cNvPr id="394243" name="Rectangle 2"/>
          <p:cNvSpPr>
            <a:spLocks noGrp="1" noRot="1" noChangeAspect="1" noChangeArrowheads="1" noTextEdit="1"/>
          </p:cNvSpPr>
          <p:nvPr>
            <p:ph type="sldImg"/>
          </p:nvPr>
        </p:nvSpPr>
        <p:spPr>
          <a:xfrm>
            <a:off x="919163" y="746125"/>
            <a:ext cx="4959350" cy="3721100"/>
          </a:xfrm>
        </p:spPr>
      </p:sp>
      <p:sp>
        <p:nvSpPr>
          <p:cNvPr id="3942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5"/>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67430">
              <a:defRPr sz="1700">
                <a:solidFill>
                  <a:schemeClr val="tx1"/>
                </a:solidFill>
                <a:latin typeface="Arial" pitchFamily="34" charset="0"/>
              </a:defRPr>
            </a:lvl1pPr>
            <a:lvl2pPr marL="736692" indent="-283344" defTabSz="667430">
              <a:defRPr sz="1700">
                <a:solidFill>
                  <a:schemeClr val="tx1"/>
                </a:solidFill>
                <a:latin typeface="Arial" pitchFamily="34" charset="0"/>
              </a:defRPr>
            </a:lvl2pPr>
            <a:lvl3pPr marL="1133374" indent="-226676" defTabSz="667430">
              <a:defRPr sz="1700">
                <a:solidFill>
                  <a:schemeClr val="tx1"/>
                </a:solidFill>
                <a:latin typeface="Arial" pitchFamily="34" charset="0"/>
              </a:defRPr>
            </a:lvl3pPr>
            <a:lvl4pPr marL="1586723" indent="-226676" defTabSz="667430">
              <a:defRPr sz="1700">
                <a:solidFill>
                  <a:schemeClr val="tx1"/>
                </a:solidFill>
                <a:latin typeface="Arial" pitchFamily="34" charset="0"/>
              </a:defRPr>
            </a:lvl4pPr>
            <a:lvl5pPr marL="2040073" indent="-226676" defTabSz="667430">
              <a:defRPr sz="1700">
                <a:solidFill>
                  <a:schemeClr val="tx1"/>
                </a:solidFill>
                <a:latin typeface="Arial" pitchFamily="34" charset="0"/>
              </a:defRPr>
            </a:lvl5pPr>
            <a:lvl6pPr marL="2493423" indent="-226676" defTabSz="667430" eaLnBrk="0" fontAlgn="base" hangingPunct="0">
              <a:spcBef>
                <a:spcPct val="50000"/>
              </a:spcBef>
              <a:spcAft>
                <a:spcPct val="0"/>
              </a:spcAft>
              <a:defRPr sz="1700">
                <a:solidFill>
                  <a:schemeClr val="tx1"/>
                </a:solidFill>
                <a:latin typeface="Arial" pitchFamily="34" charset="0"/>
              </a:defRPr>
            </a:lvl6pPr>
            <a:lvl7pPr marL="2946776" indent="-226676" defTabSz="667430" eaLnBrk="0" fontAlgn="base" hangingPunct="0">
              <a:spcBef>
                <a:spcPct val="50000"/>
              </a:spcBef>
              <a:spcAft>
                <a:spcPct val="0"/>
              </a:spcAft>
              <a:defRPr sz="1700">
                <a:solidFill>
                  <a:schemeClr val="tx1"/>
                </a:solidFill>
                <a:latin typeface="Arial" pitchFamily="34" charset="0"/>
              </a:defRPr>
            </a:lvl7pPr>
            <a:lvl8pPr marL="3400121" indent="-226676" defTabSz="667430" eaLnBrk="0" fontAlgn="base" hangingPunct="0">
              <a:spcBef>
                <a:spcPct val="50000"/>
              </a:spcBef>
              <a:spcAft>
                <a:spcPct val="0"/>
              </a:spcAft>
              <a:defRPr sz="1700">
                <a:solidFill>
                  <a:schemeClr val="tx1"/>
                </a:solidFill>
                <a:latin typeface="Arial" pitchFamily="34" charset="0"/>
              </a:defRPr>
            </a:lvl8pPr>
            <a:lvl9pPr marL="3853473" indent="-226676" defTabSz="667430" eaLnBrk="0" fontAlgn="base" hangingPunct="0">
              <a:spcBef>
                <a:spcPct val="50000"/>
              </a:spcBef>
              <a:spcAft>
                <a:spcPct val="0"/>
              </a:spcAft>
              <a:defRPr sz="1700">
                <a:solidFill>
                  <a:schemeClr val="tx1"/>
                </a:solidFill>
                <a:latin typeface="Arial" pitchFamily="34" charset="0"/>
              </a:defRPr>
            </a:lvl9pPr>
          </a:lstStyle>
          <a:p>
            <a:fld id="{2D40378E-D9EA-4576-82C1-A64D2546D8B3}" type="slidenum">
              <a:rPr lang="en-US" altLang="de-DE" sz="1000">
                <a:latin typeface="Times New Roman" pitchFamily="18" charset="0"/>
              </a:rPr>
              <a:pPr/>
              <a:t>68</a:t>
            </a:fld>
            <a:endParaRPr lang="en-US" altLang="de-DE" sz="1000">
              <a:latin typeface="Times New Roman" pitchFamily="18" charset="0"/>
            </a:endParaRPr>
          </a:p>
        </p:txBody>
      </p:sp>
      <p:sp>
        <p:nvSpPr>
          <p:cNvPr id="397315" name="Rectangle 2"/>
          <p:cNvSpPr>
            <a:spLocks noGrp="1" noRot="1" noChangeAspect="1" noChangeArrowheads="1" noTextEdit="1"/>
          </p:cNvSpPr>
          <p:nvPr>
            <p:ph type="sldImg"/>
          </p:nvPr>
        </p:nvSpPr>
        <p:spPr>
          <a:xfrm>
            <a:off x="919163" y="746125"/>
            <a:ext cx="4959350" cy="3721100"/>
          </a:xfrm>
        </p:spPr>
      </p:sp>
      <p:sp>
        <p:nvSpPr>
          <p:cNvPr id="3973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r>
              <a:rPr lang="en-US" dirty="0"/>
              <a:t>The front-end of the above analytics architecture remains relatively unchanged for casual users, who continue to use reports and dashboards running against dependent data marts (either physical or virtual) fed by a data warehouse.</a:t>
            </a:r>
          </a:p>
          <a:p>
            <a:endParaRPr lang="en-US" dirty="0"/>
          </a:p>
          <a:p>
            <a:r>
              <a:rPr lang="en-US" dirty="0"/>
              <a:t>This environment typically meets much of the information needs of the organization, which can be defined up-front through requirements-gathering exercises. Predefined reports and dashboards are designed to answer questions tailored to individual roles within the organization.</a:t>
            </a:r>
          </a:p>
          <a:p>
            <a:endParaRPr lang="en-US" dirty="0"/>
          </a:p>
          <a:p>
            <a:r>
              <a:rPr lang="en-US" dirty="0"/>
              <a:t>Ad hoc needs of casual users can also be serviced by the traditional data warehouse and data mart architecture. However, the interactive reports and dashboards rely on the IT department or “super users”—tech-savvy business colleagues—to create ad hoc reports and views on their behalf.</a:t>
            </a:r>
          </a:p>
          <a:p>
            <a:endParaRPr lang="en-US" dirty="0"/>
          </a:p>
          <a:p>
            <a:r>
              <a:rPr lang="en-US" dirty="0"/>
              <a:t>Search-based exploration tools that allow users to type queries in plain English and refine their search using facets or categories is one of several ways to allow more business users access to the data without being so sophisticated.</a:t>
            </a:r>
          </a:p>
          <a:p>
            <a:endParaRPr lang="en-US" dirty="0"/>
          </a:p>
          <a:p>
            <a:r>
              <a:rPr lang="en-US" dirty="0"/>
              <a:t>One new addition to the casual user environment are dashboards powered by streaming/CEP engines (real-time reports). While these operational dashboards are primarily used by operational analysts and workers, many executives and managers are keen to keep their fingers on the pulse of their companies’ core processes by accessing these “twinkling” dashboards directly or, more commonly, receiving alerts from these systems.</a:t>
            </a:r>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92</a:t>
            </a:fld>
            <a:endParaRPr lang="de-DE"/>
          </a:p>
        </p:txBody>
      </p:sp>
    </p:spTree>
    <p:extLst>
      <p:ext uri="{BB962C8B-B14F-4D97-AF65-F5344CB8AC3E}">
        <p14:creationId xmlns:p14="http://schemas.microsoft.com/office/powerpoint/2010/main" val="1564137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r>
              <a:rPr lang="en-US" dirty="0"/>
              <a:t>The front-end of the above analytics architecture remains relatively unchanged for casual users, who continue to use reports and dashboards running against dependent data marts (either physical or virtual) fed by a data warehouse.</a:t>
            </a:r>
          </a:p>
          <a:p>
            <a:endParaRPr lang="en-US" dirty="0"/>
          </a:p>
          <a:p>
            <a:r>
              <a:rPr lang="en-US" dirty="0"/>
              <a:t>This environment typically meets much of the information needs of the organization, which can be defined up-front through requirements-gathering exercises. Predefined reports and dashboards are designed to answer questions tailored to individual roles within the organization.</a:t>
            </a:r>
          </a:p>
          <a:p>
            <a:endParaRPr lang="en-US" dirty="0"/>
          </a:p>
          <a:p>
            <a:r>
              <a:rPr lang="en-US" dirty="0"/>
              <a:t>Ad hoc needs of casual users can also be serviced by the traditional data warehouse and data mart architecture. However, the interactive reports and dashboards rely on the IT department or “super users”—tech-savvy business colleagues—to create ad hoc reports and views on their behalf.</a:t>
            </a:r>
          </a:p>
          <a:p>
            <a:endParaRPr lang="en-US" dirty="0"/>
          </a:p>
          <a:p>
            <a:r>
              <a:rPr lang="en-US" dirty="0"/>
              <a:t>Search-based exploration tools that allow users to type queries in plain English and refine their search using facets or categories is one of several ways to allow more business users access to the data without being so sophisticated.</a:t>
            </a:r>
          </a:p>
          <a:p>
            <a:endParaRPr lang="en-US" dirty="0"/>
          </a:p>
          <a:p>
            <a:r>
              <a:rPr lang="en-US" dirty="0"/>
              <a:t>One new addition to the casual user environment are dashboards powered by streaming/CEP engines (real-time reports). While these operational dashboards are primarily used by operational analysts and workers, many executives and managers are keen to keep their fingers on the pulse of their companies’ core processes by accessing these “twinkling” dashboards directly or, more commonly, receiving alerts from these systems.</a:t>
            </a:r>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94</a:t>
            </a:fld>
            <a:endParaRPr lang="de-DE"/>
          </a:p>
        </p:txBody>
      </p:sp>
    </p:spTree>
    <p:extLst>
      <p:ext uri="{BB962C8B-B14F-4D97-AF65-F5344CB8AC3E}">
        <p14:creationId xmlns:p14="http://schemas.microsoft.com/office/powerpoint/2010/main" val="2428042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Which</a:t>
            </a:r>
            <a:r>
              <a:rPr lang="de-DE" baseline="0" dirty="0"/>
              <a:t> </a:t>
            </a:r>
            <a:r>
              <a:rPr lang="de-DE" baseline="0" dirty="0" err="1"/>
              <a:t>one</a:t>
            </a:r>
            <a:r>
              <a:rPr lang="de-DE" baseline="0" dirty="0"/>
              <a:t> </a:t>
            </a:r>
            <a:r>
              <a:rPr lang="de-DE" baseline="0" dirty="0" err="1"/>
              <a:t>is</a:t>
            </a:r>
            <a:r>
              <a:rPr lang="de-DE" baseline="0" dirty="0"/>
              <a:t> Explanation, </a:t>
            </a:r>
            <a:r>
              <a:rPr lang="de-DE" baseline="0" dirty="0" err="1"/>
              <a:t>which</a:t>
            </a:r>
            <a:r>
              <a:rPr lang="de-DE" baseline="0" dirty="0"/>
              <a:t> </a:t>
            </a:r>
            <a:r>
              <a:rPr lang="de-DE" baseline="0" dirty="0" err="1"/>
              <a:t>Prediction</a:t>
            </a:r>
            <a:r>
              <a:rPr lang="de-DE" baseline="0" dirty="0"/>
              <a:t>?</a:t>
            </a:r>
          </a:p>
          <a:p>
            <a:endParaRPr lang="de-DE" baseline="0" dirty="0"/>
          </a:p>
          <a:p>
            <a:r>
              <a:rPr lang="de-DE" dirty="0" err="1"/>
              <a:t>counterfactual</a:t>
            </a:r>
            <a:r>
              <a:rPr lang="de-DE" dirty="0"/>
              <a:t> : den Tatsachen widersprechend</a:t>
            </a:r>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104</a:t>
            </a:fld>
            <a:endParaRPr lang="de-DE"/>
          </a:p>
        </p:txBody>
      </p:sp>
    </p:spTree>
    <p:extLst>
      <p:ext uri="{BB962C8B-B14F-4D97-AF65-F5344CB8AC3E}">
        <p14:creationId xmlns:p14="http://schemas.microsoft.com/office/powerpoint/2010/main" val="29463996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Religion</a:t>
            </a:r>
            <a:r>
              <a:rPr lang="de-DE" baseline="0" dirty="0"/>
              <a:t> </a:t>
            </a:r>
            <a:r>
              <a:rPr lang="de-DE" baseline="0" dirty="0" err="1"/>
              <a:t>argues</a:t>
            </a:r>
            <a:r>
              <a:rPr lang="de-DE" baseline="0" dirty="0"/>
              <a:t> in </a:t>
            </a:r>
            <a:r>
              <a:rPr lang="de-DE" baseline="0" dirty="0" err="1"/>
              <a:t>this</a:t>
            </a:r>
            <a:r>
              <a:rPr lang="de-DE" baseline="0" dirty="0"/>
              <a:t> </a:t>
            </a:r>
            <a:r>
              <a:rPr lang="de-DE" baseline="0" dirty="0" err="1"/>
              <a:t>way</a:t>
            </a:r>
            <a:r>
              <a:rPr lang="de-DE" baseline="0" dirty="0"/>
              <a:t> </a:t>
            </a:r>
            <a:r>
              <a:rPr lang="de-DE" baseline="0" dirty="0" err="1"/>
              <a:t>too</a:t>
            </a:r>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109</a:t>
            </a:fld>
            <a:endParaRPr lang="de-DE"/>
          </a:p>
        </p:txBody>
      </p:sp>
    </p:spTree>
    <p:extLst>
      <p:ext uri="{BB962C8B-B14F-4D97-AF65-F5344CB8AC3E}">
        <p14:creationId xmlns:p14="http://schemas.microsoft.com/office/powerpoint/2010/main" val="3166639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6</a:t>
            </a:fld>
            <a:endParaRPr lang="de-DE"/>
          </a:p>
        </p:txBody>
      </p:sp>
    </p:spTree>
    <p:extLst>
      <p:ext uri="{BB962C8B-B14F-4D97-AF65-F5344CB8AC3E}">
        <p14:creationId xmlns:p14="http://schemas.microsoft.com/office/powerpoint/2010/main" val="2611140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0600" y="768350"/>
            <a:ext cx="5113338"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113</a:t>
            </a:fld>
            <a:endParaRPr lang="de-DE"/>
          </a:p>
        </p:txBody>
      </p:sp>
    </p:spTree>
    <p:extLst>
      <p:ext uri="{BB962C8B-B14F-4D97-AF65-F5344CB8AC3E}">
        <p14:creationId xmlns:p14="http://schemas.microsoft.com/office/powerpoint/2010/main" val="1861155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4075" y="746125"/>
            <a:ext cx="4960938"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116</a:t>
            </a:fld>
            <a:endParaRPr lang="de-DE"/>
          </a:p>
        </p:txBody>
      </p:sp>
    </p:spTree>
    <p:extLst>
      <p:ext uri="{BB962C8B-B14F-4D97-AF65-F5344CB8AC3E}">
        <p14:creationId xmlns:p14="http://schemas.microsoft.com/office/powerpoint/2010/main" val="14397745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0600" y="768350"/>
            <a:ext cx="5113338"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117</a:t>
            </a:fld>
            <a:endParaRPr lang="de-DE"/>
          </a:p>
        </p:txBody>
      </p:sp>
    </p:spTree>
    <p:extLst>
      <p:ext uri="{BB962C8B-B14F-4D97-AF65-F5344CB8AC3E}">
        <p14:creationId xmlns:p14="http://schemas.microsoft.com/office/powerpoint/2010/main" val="1997953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Fibonacci</a:t>
            </a:r>
            <a:r>
              <a:rPr lang="de-DE" dirty="0"/>
              <a:t> </a:t>
            </a:r>
            <a:r>
              <a:rPr lang="de-DE" dirty="0" err="1"/>
              <a:t>Sequence</a:t>
            </a:r>
            <a:r>
              <a:rPr lang="de-DE" dirty="0"/>
              <a:t>: 0, 1, 1, 2, 3, 5, 8, 13, 21, 34, 55</a:t>
            </a:r>
          </a:p>
          <a:p>
            <a:r>
              <a:rPr lang="de-DE" dirty="0"/>
              <a:t>Measurement Error: 0, 1, 1, 2, 3, </a:t>
            </a:r>
            <a:r>
              <a:rPr lang="de-DE" b="1" i="1" dirty="0"/>
              <a:t>6</a:t>
            </a:r>
            <a:r>
              <a:rPr lang="de-DE" dirty="0"/>
              <a:t>, 8, 13, </a:t>
            </a:r>
            <a:r>
              <a:rPr lang="de-DE" b="1" i="1" dirty="0">
                <a:solidFill>
                  <a:srgbClr val="FF0000"/>
                </a:solidFill>
              </a:rPr>
              <a:t>20</a:t>
            </a:r>
            <a:r>
              <a:rPr lang="de-DE" dirty="0"/>
              <a:t>, 34, 55</a:t>
            </a:r>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119</a:t>
            </a:fld>
            <a:endParaRPr lang="de-DE"/>
          </a:p>
        </p:txBody>
      </p:sp>
    </p:spTree>
    <p:extLst>
      <p:ext uri="{BB962C8B-B14F-4D97-AF65-F5344CB8AC3E}">
        <p14:creationId xmlns:p14="http://schemas.microsoft.com/office/powerpoint/2010/main" val="37178885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6763"/>
            <a:ext cx="5119687" cy="3838575"/>
          </a:xfrm>
        </p:spPr>
      </p:sp>
      <p:sp>
        <p:nvSpPr>
          <p:cNvPr id="3" name="Notizenplatzhalter 2"/>
          <p:cNvSpPr>
            <a:spLocks noGrp="1"/>
          </p:cNvSpPr>
          <p:nvPr>
            <p:ph type="body" idx="1"/>
          </p:nvPr>
        </p:nvSpPr>
        <p:spPr/>
        <p:txBody>
          <a:bodyPr/>
          <a:lstStyle/>
          <a:p>
            <a:r>
              <a:rPr lang="de-DE" dirty="0" err="1"/>
              <a:t>Chess</a:t>
            </a:r>
            <a:r>
              <a:rPr lang="de-DE" dirty="0"/>
              <a:t> 2^64 legal </a:t>
            </a:r>
            <a:r>
              <a:rPr lang="de-DE" dirty="0" err="1"/>
              <a:t>positions</a:t>
            </a:r>
            <a:r>
              <a:rPr lang="de-DE" dirty="0"/>
              <a:t>, Go 2^120!!!</a:t>
            </a:r>
          </a:p>
        </p:txBody>
      </p:sp>
      <p:sp>
        <p:nvSpPr>
          <p:cNvPr id="4" name="Foliennummernplatzhalter 3"/>
          <p:cNvSpPr>
            <a:spLocks noGrp="1"/>
          </p:cNvSpPr>
          <p:nvPr>
            <p:ph type="sldNum" sz="quarter" idx="10"/>
          </p:nvPr>
        </p:nvSpPr>
        <p:spPr/>
        <p:txBody>
          <a:bodyPr/>
          <a:lstStyle/>
          <a:p>
            <a:fld id="{F60C9177-4E3B-4A4D-8016-7E6DFA374F72}" type="slidenum">
              <a:rPr lang="de-DE" smtClean="0"/>
              <a:pPr/>
              <a:t>170</a:t>
            </a:fld>
            <a:endParaRPr lang="de-DE"/>
          </a:p>
        </p:txBody>
      </p:sp>
    </p:spTree>
    <p:extLst>
      <p:ext uri="{BB962C8B-B14F-4D97-AF65-F5344CB8AC3E}">
        <p14:creationId xmlns:p14="http://schemas.microsoft.com/office/powerpoint/2010/main" val="1214406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6763"/>
            <a:ext cx="5119687"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171</a:t>
            </a:fld>
            <a:endParaRPr lang="de-DE"/>
          </a:p>
        </p:txBody>
      </p:sp>
    </p:spTree>
    <p:extLst>
      <p:ext uri="{BB962C8B-B14F-4D97-AF65-F5344CB8AC3E}">
        <p14:creationId xmlns:p14="http://schemas.microsoft.com/office/powerpoint/2010/main" val="1393606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6763"/>
            <a:ext cx="5119687"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172</a:t>
            </a:fld>
            <a:endParaRPr lang="de-DE"/>
          </a:p>
        </p:txBody>
      </p:sp>
    </p:spTree>
    <p:extLst>
      <p:ext uri="{BB962C8B-B14F-4D97-AF65-F5344CB8AC3E}">
        <p14:creationId xmlns:p14="http://schemas.microsoft.com/office/powerpoint/2010/main" val="9348089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6763"/>
            <a:ext cx="5119687"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173</a:t>
            </a:fld>
            <a:endParaRPr lang="de-DE"/>
          </a:p>
        </p:txBody>
      </p:sp>
    </p:spTree>
    <p:extLst>
      <p:ext uri="{BB962C8B-B14F-4D97-AF65-F5344CB8AC3E}">
        <p14:creationId xmlns:p14="http://schemas.microsoft.com/office/powerpoint/2010/main" val="18037284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6763"/>
            <a:ext cx="5119687"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174</a:t>
            </a:fld>
            <a:endParaRPr lang="de-DE"/>
          </a:p>
        </p:txBody>
      </p:sp>
    </p:spTree>
    <p:extLst>
      <p:ext uri="{BB962C8B-B14F-4D97-AF65-F5344CB8AC3E}">
        <p14:creationId xmlns:p14="http://schemas.microsoft.com/office/powerpoint/2010/main" val="2606933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6763"/>
            <a:ext cx="5119687"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175</a:t>
            </a:fld>
            <a:endParaRPr lang="de-DE"/>
          </a:p>
        </p:txBody>
      </p:sp>
    </p:spTree>
    <p:extLst>
      <p:ext uri="{BB962C8B-B14F-4D97-AF65-F5344CB8AC3E}">
        <p14:creationId xmlns:p14="http://schemas.microsoft.com/office/powerpoint/2010/main" val="3212733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7</a:t>
            </a:fld>
            <a:endParaRPr lang="de-DE"/>
          </a:p>
        </p:txBody>
      </p:sp>
    </p:spTree>
    <p:extLst>
      <p:ext uri="{BB962C8B-B14F-4D97-AF65-F5344CB8AC3E}">
        <p14:creationId xmlns:p14="http://schemas.microsoft.com/office/powerpoint/2010/main" val="26111404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6763"/>
            <a:ext cx="5119687"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176</a:t>
            </a:fld>
            <a:endParaRPr lang="de-DE"/>
          </a:p>
        </p:txBody>
      </p:sp>
    </p:spTree>
    <p:extLst>
      <p:ext uri="{BB962C8B-B14F-4D97-AF65-F5344CB8AC3E}">
        <p14:creationId xmlns:p14="http://schemas.microsoft.com/office/powerpoint/2010/main" val="1038682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6763"/>
            <a:ext cx="5119687"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177</a:t>
            </a:fld>
            <a:endParaRPr lang="de-DE"/>
          </a:p>
        </p:txBody>
      </p:sp>
    </p:spTree>
    <p:extLst>
      <p:ext uri="{BB962C8B-B14F-4D97-AF65-F5344CB8AC3E}">
        <p14:creationId xmlns:p14="http://schemas.microsoft.com/office/powerpoint/2010/main" val="11036052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199</a:t>
            </a:fld>
            <a:endParaRPr lang="de-DE"/>
          </a:p>
        </p:txBody>
      </p:sp>
    </p:spTree>
    <p:extLst>
      <p:ext uri="{BB962C8B-B14F-4D97-AF65-F5344CB8AC3E}">
        <p14:creationId xmlns:p14="http://schemas.microsoft.com/office/powerpoint/2010/main" val="36306955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noProof="0" dirty="0"/>
              <a:t>To choose the relevant features, you can apply several methods and after this you may train a selection model using for example logistic regression. The whole process would be very time-consuming and even costly. As an alternative, you can apply a decision tree algorithm which is a stepwise or recursive classification mechanism. </a:t>
            </a:r>
          </a:p>
          <a:p>
            <a:endParaRPr lang="en-US" baseline="0" noProof="0" dirty="0"/>
          </a:p>
          <a:p>
            <a:r>
              <a:rPr lang="en-US" baseline="0" noProof="0" dirty="0"/>
              <a:t>Proportions in the leafs can be interpreted as probabilities.</a:t>
            </a:r>
          </a:p>
          <a:p>
            <a:endParaRPr lang="en-US" noProof="0"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200</a:t>
            </a:fld>
            <a:endParaRPr lang="de-DE"/>
          </a:p>
        </p:txBody>
      </p:sp>
    </p:spTree>
    <p:extLst>
      <p:ext uri="{BB962C8B-B14F-4D97-AF65-F5344CB8AC3E}">
        <p14:creationId xmlns:p14="http://schemas.microsoft.com/office/powerpoint/2010/main" val="40669356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205</a:t>
            </a:fld>
            <a:endParaRPr lang="de-DE"/>
          </a:p>
        </p:txBody>
      </p:sp>
    </p:spTree>
    <p:extLst>
      <p:ext uri="{BB962C8B-B14F-4D97-AF65-F5344CB8AC3E}">
        <p14:creationId xmlns:p14="http://schemas.microsoft.com/office/powerpoint/2010/main" val="35029173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215</a:t>
            </a:fld>
            <a:endParaRPr lang="de-DE"/>
          </a:p>
        </p:txBody>
      </p:sp>
    </p:spTree>
    <p:extLst>
      <p:ext uri="{BB962C8B-B14F-4D97-AF65-F5344CB8AC3E}">
        <p14:creationId xmlns:p14="http://schemas.microsoft.com/office/powerpoint/2010/main" val="3648804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Giant </a:t>
            </a:r>
            <a:r>
              <a:rPr lang="de-DE" dirty="0" err="1"/>
              <a:t>sparse</a:t>
            </a:r>
            <a:r>
              <a:rPr lang="de-DE" dirty="0"/>
              <a:t> </a:t>
            </a:r>
            <a:r>
              <a:rPr lang="de-DE" dirty="0" err="1"/>
              <a:t>matrix</a:t>
            </a:r>
            <a:r>
              <a:rPr lang="de-DE" dirty="0"/>
              <a:t>!</a:t>
            </a:r>
            <a:r>
              <a:rPr lang="de-DE" baseline="0" dirty="0"/>
              <a:t> </a:t>
            </a:r>
            <a:r>
              <a:rPr lang="en-US" dirty="0"/>
              <a:t>A </a:t>
            </a:r>
            <a:r>
              <a:rPr lang="en-US" i="1" dirty="0"/>
              <a:t>sparse matrix</a:t>
            </a:r>
            <a:r>
              <a:rPr lang="en-US" dirty="0"/>
              <a:t> is a matrix in which most of the elements are zero.</a:t>
            </a:r>
          </a:p>
          <a:p>
            <a:r>
              <a:rPr lang="en-US" dirty="0"/>
              <a:t>One matrix</a:t>
            </a:r>
            <a:r>
              <a:rPr lang="en-US" baseline="0" dirty="0"/>
              <a:t> for every ad!</a:t>
            </a:r>
          </a:p>
          <a:p>
            <a:r>
              <a:rPr lang="en-US" baseline="0" dirty="0"/>
              <a:t>Can be solved by Naïve Bayes! Looking for an alternative</a:t>
            </a:r>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219</a:t>
            </a:fld>
            <a:endParaRPr lang="de-DE"/>
          </a:p>
        </p:txBody>
      </p:sp>
    </p:spTree>
    <p:extLst>
      <p:ext uri="{BB962C8B-B14F-4D97-AF65-F5344CB8AC3E}">
        <p14:creationId xmlns:p14="http://schemas.microsoft.com/office/powerpoint/2010/main" val="25194186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odd</a:t>
            </a:r>
            <a:r>
              <a:rPr lang="de-DE" dirty="0"/>
              <a:t> =</a:t>
            </a:r>
            <a:r>
              <a:rPr lang="de-DE" baseline="0" dirty="0"/>
              <a:t> Chance</a:t>
            </a:r>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222</a:t>
            </a:fld>
            <a:endParaRPr lang="de-DE"/>
          </a:p>
        </p:txBody>
      </p:sp>
    </p:spTree>
    <p:extLst>
      <p:ext uri="{BB962C8B-B14F-4D97-AF65-F5344CB8AC3E}">
        <p14:creationId xmlns:p14="http://schemas.microsoft.com/office/powerpoint/2010/main" val="3753838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235</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236</a:t>
            </a:fld>
            <a:endParaRPr lang="de-DE"/>
          </a:p>
        </p:txBody>
      </p:sp>
    </p:spTree>
    <p:extLst>
      <p:ext uri="{BB962C8B-B14F-4D97-AF65-F5344CB8AC3E}">
        <p14:creationId xmlns:p14="http://schemas.microsoft.com/office/powerpoint/2010/main" val="2366647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8</a:t>
            </a:fld>
            <a:endParaRPr lang="de-DE"/>
          </a:p>
        </p:txBody>
      </p:sp>
    </p:spTree>
    <p:extLst>
      <p:ext uri="{BB962C8B-B14F-4D97-AF65-F5344CB8AC3E}">
        <p14:creationId xmlns:p14="http://schemas.microsoft.com/office/powerpoint/2010/main" val="26111404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237</a:t>
            </a:fld>
            <a:endParaRPr lang="de-DE"/>
          </a:p>
        </p:txBody>
      </p:sp>
    </p:spTree>
    <p:extLst>
      <p:ext uri="{BB962C8B-B14F-4D97-AF65-F5344CB8AC3E}">
        <p14:creationId xmlns:p14="http://schemas.microsoft.com/office/powerpoint/2010/main" val="4976853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238</a:t>
            </a:fld>
            <a:endParaRPr lang="de-DE"/>
          </a:p>
        </p:txBody>
      </p:sp>
    </p:spTree>
    <p:extLst>
      <p:ext uri="{BB962C8B-B14F-4D97-AF65-F5344CB8AC3E}">
        <p14:creationId xmlns:p14="http://schemas.microsoft.com/office/powerpoint/2010/main" val="15331161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239</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240</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241</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242</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243</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244</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245</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246</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9</a:t>
            </a:fld>
            <a:endParaRPr lang="de-DE"/>
          </a:p>
        </p:txBody>
      </p:sp>
    </p:spTree>
    <p:extLst>
      <p:ext uri="{BB962C8B-B14F-4D97-AF65-F5344CB8AC3E}">
        <p14:creationId xmlns:p14="http://schemas.microsoft.com/office/powerpoint/2010/main" val="26111404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247</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Example</a:t>
            </a:r>
            <a:r>
              <a:rPr lang="de-DE" dirty="0"/>
              <a:t> </a:t>
            </a:r>
            <a:r>
              <a:rPr lang="de-DE" dirty="0" err="1"/>
              <a:t>of</a:t>
            </a:r>
            <a:r>
              <a:rPr lang="de-DE" dirty="0"/>
              <a:t> 3 Parameters, </a:t>
            </a:r>
            <a:r>
              <a:rPr lang="de-DE" dirty="0" err="1"/>
              <a:t>free</a:t>
            </a:r>
            <a:r>
              <a:rPr lang="de-DE" dirty="0"/>
              <a:t> </a:t>
            </a:r>
            <a:r>
              <a:rPr lang="de-DE" dirty="0" err="1"/>
              <a:t>of</a:t>
            </a:r>
            <a:r>
              <a:rPr lang="de-DE" dirty="0"/>
              <a:t> </a:t>
            </a:r>
            <a:r>
              <a:rPr lang="de-DE" dirty="0" err="1"/>
              <a:t>range</a:t>
            </a:r>
            <a:r>
              <a:rPr lang="de-DE" dirty="0"/>
              <a:t>, </a:t>
            </a:r>
            <a:r>
              <a:rPr lang="de-DE" dirty="0" err="1"/>
              <a:t>with</a:t>
            </a:r>
            <a:r>
              <a:rPr lang="de-DE" dirty="0"/>
              <a:t> a </a:t>
            </a:r>
            <a:r>
              <a:rPr lang="de-DE" dirty="0" err="1"/>
              <a:t>range</a:t>
            </a:r>
            <a:r>
              <a:rPr lang="de-DE" dirty="0"/>
              <a:t> [-50,50], </a:t>
            </a:r>
            <a:r>
              <a:rPr lang="de-DE" dirty="0" err="1"/>
              <a:t>and</a:t>
            </a:r>
            <a:r>
              <a:rPr lang="de-DE" dirty="0"/>
              <a:t> a </a:t>
            </a:r>
            <a:r>
              <a:rPr lang="de-DE" dirty="0" err="1"/>
              <a:t>range</a:t>
            </a:r>
            <a:r>
              <a:rPr lang="de-DE" dirty="0"/>
              <a:t> [-5,5]. Count </a:t>
            </a:r>
            <a:r>
              <a:rPr lang="de-DE" dirty="0" err="1"/>
              <a:t>the</a:t>
            </a:r>
            <a:r>
              <a:rPr lang="de-DE" dirty="0"/>
              <a:t> </a:t>
            </a:r>
            <a:r>
              <a:rPr lang="de-DE" dirty="0" err="1"/>
              <a:t>numbers</a:t>
            </a:r>
            <a:r>
              <a:rPr lang="de-DE" dirty="0"/>
              <a:t> </a:t>
            </a:r>
            <a:r>
              <a:rPr lang="de-DE" dirty="0" err="1"/>
              <a:t>of</a:t>
            </a:r>
            <a:r>
              <a:rPr lang="de-DE" dirty="0"/>
              <a:t> </a:t>
            </a:r>
            <a:r>
              <a:rPr lang="de-DE" dirty="0" err="1"/>
              <a:t>combinations</a:t>
            </a:r>
            <a:r>
              <a:rPr lang="de-DE" dirty="0"/>
              <a:t> </a:t>
            </a:r>
            <a:r>
              <a:rPr lang="de-DE" dirty="0" err="1"/>
              <a:t>of</a:t>
            </a:r>
            <a:r>
              <a:rPr lang="de-DE" dirty="0"/>
              <a:t> </a:t>
            </a:r>
            <a:r>
              <a:rPr lang="de-DE" dirty="0" err="1"/>
              <a:t>the</a:t>
            </a:r>
            <a:r>
              <a:rPr lang="de-DE" dirty="0"/>
              <a:t> </a:t>
            </a:r>
            <a:r>
              <a:rPr lang="de-DE" dirty="0" err="1"/>
              <a:t>three</a:t>
            </a:r>
            <a:r>
              <a:rPr lang="de-DE" dirty="0"/>
              <a:t> alternatives.</a:t>
            </a:r>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272</a:t>
            </a:fld>
            <a:endParaRPr lang="de-DE"/>
          </a:p>
        </p:txBody>
      </p:sp>
    </p:spTree>
    <p:extLst>
      <p:ext uri="{BB962C8B-B14F-4D97-AF65-F5344CB8AC3E}">
        <p14:creationId xmlns:p14="http://schemas.microsoft.com/office/powerpoint/2010/main" val="13576678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Example: A marketing analyst interested in understanding people’s online shopping patterns could treat as features all of the search terms entered by users of a search engine. This is sometimes known as the "bag-</a:t>
            </a:r>
            <a:r>
              <a:rPr lang="en-US" dirty="0" err="1"/>
              <a:t>ofwords</a:t>
            </a:r>
            <a:r>
              <a:rPr lang="en-US" dirty="0"/>
              <a:t>" model. The same researcher might have access to the search histories of only a few hundred or a few thousand search engine users who have consented to share their information with the researcher. For a given user, each of the p search terms is scored present (0) or absent (1), creating a large binary feature vector. Then n ≈ 1,000 and p is much larger.</a:t>
            </a:r>
          </a:p>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277</a:t>
            </a:fld>
            <a:endParaRPr lang="de-DE"/>
          </a:p>
        </p:txBody>
      </p:sp>
    </p:spTree>
    <p:extLst>
      <p:ext uri="{BB962C8B-B14F-4D97-AF65-F5344CB8AC3E}">
        <p14:creationId xmlns:p14="http://schemas.microsoft.com/office/powerpoint/2010/main" val="26049818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Exercise</a:t>
            </a:r>
            <a:r>
              <a:rPr lang="de-DE" dirty="0"/>
              <a:t> on </a:t>
            </a:r>
            <a:r>
              <a:rPr lang="de-DE" dirty="0" err="1"/>
              <a:t>page</a:t>
            </a:r>
            <a:r>
              <a:rPr lang="de-DE" dirty="0"/>
              <a:t> 251!!!!!!!!!!!!!!</a:t>
            </a:r>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278</a:t>
            </a:fld>
            <a:endParaRPr lang="de-DE"/>
          </a:p>
        </p:txBody>
      </p:sp>
    </p:spTree>
    <p:extLst>
      <p:ext uri="{BB962C8B-B14F-4D97-AF65-F5344CB8AC3E}">
        <p14:creationId xmlns:p14="http://schemas.microsoft.com/office/powerpoint/2010/main" val="2821214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290</a:t>
            </a:fld>
            <a:endParaRPr lang="de-DE"/>
          </a:p>
        </p:txBody>
      </p:sp>
    </p:spTree>
    <p:extLst>
      <p:ext uri="{BB962C8B-B14F-4D97-AF65-F5344CB8AC3E}">
        <p14:creationId xmlns:p14="http://schemas.microsoft.com/office/powerpoint/2010/main" val="7679676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296</a:t>
            </a:fld>
            <a:endParaRPr lang="de-DE"/>
          </a:p>
        </p:txBody>
      </p:sp>
    </p:spTree>
    <p:extLst>
      <p:ext uri="{BB962C8B-B14F-4D97-AF65-F5344CB8AC3E}">
        <p14:creationId xmlns:p14="http://schemas.microsoft.com/office/powerpoint/2010/main" val="17376789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Example</a:t>
            </a:r>
            <a:r>
              <a:rPr lang="de-DE" dirty="0"/>
              <a:t> </a:t>
            </a:r>
            <a:r>
              <a:rPr lang="de-DE" dirty="0" err="1"/>
              <a:t>to</a:t>
            </a:r>
            <a:r>
              <a:rPr lang="de-DE" dirty="0"/>
              <a:t> do in R </a:t>
            </a:r>
            <a:r>
              <a:rPr lang="de-DE" dirty="0" err="1"/>
              <a:t>from</a:t>
            </a:r>
            <a:r>
              <a:rPr lang="de-DE" dirty="0"/>
              <a:t> Cart2.pdf</a:t>
            </a:r>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297</a:t>
            </a:fld>
            <a:endParaRPr lang="de-DE"/>
          </a:p>
        </p:txBody>
      </p:sp>
    </p:spTree>
    <p:extLst>
      <p:ext uri="{BB962C8B-B14F-4D97-AF65-F5344CB8AC3E}">
        <p14:creationId xmlns:p14="http://schemas.microsoft.com/office/powerpoint/2010/main" val="18065477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Example</a:t>
            </a:r>
            <a:r>
              <a:rPr lang="de-DE" dirty="0"/>
              <a:t> </a:t>
            </a:r>
            <a:r>
              <a:rPr lang="de-DE" dirty="0" err="1"/>
              <a:t>to</a:t>
            </a:r>
            <a:r>
              <a:rPr lang="de-DE" dirty="0"/>
              <a:t> do in R </a:t>
            </a:r>
            <a:r>
              <a:rPr lang="de-DE" dirty="0" err="1"/>
              <a:t>from</a:t>
            </a:r>
            <a:r>
              <a:rPr lang="de-DE" dirty="0"/>
              <a:t> Cart2.pdf</a:t>
            </a:r>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298</a:t>
            </a:fld>
            <a:endParaRPr lang="de-DE"/>
          </a:p>
        </p:txBody>
      </p:sp>
    </p:spTree>
    <p:extLst>
      <p:ext uri="{BB962C8B-B14F-4D97-AF65-F5344CB8AC3E}">
        <p14:creationId xmlns:p14="http://schemas.microsoft.com/office/powerpoint/2010/main" val="23081749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Example</a:t>
            </a:r>
            <a:r>
              <a:rPr lang="de-DE" dirty="0"/>
              <a:t> </a:t>
            </a:r>
            <a:r>
              <a:rPr lang="de-DE" dirty="0" err="1"/>
              <a:t>to</a:t>
            </a:r>
            <a:r>
              <a:rPr lang="de-DE" dirty="0"/>
              <a:t> do in R </a:t>
            </a:r>
            <a:r>
              <a:rPr lang="de-DE" dirty="0" err="1"/>
              <a:t>from</a:t>
            </a:r>
            <a:r>
              <a:rPr lang="de-DE" dirty="0"/>
              <a:t> Cart2.pdf</a:t>
            </a:r>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299</a:t>
            </a:fld>
            <a:endParaRPr lang="de-DE"/>
          </a:p>
        </p:txBody>
      </p:sp>
    </p:spTree>
    <p:extLst>
      <p:ext uri="{BB962C8B-B14F-4D97-AF65-F5344CB8AC3E}">
        <p14:creationId xmlns:p14="http://schemas.microsoft.com/office/powerpoint/2010/main" val="1806547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10</a:t>
            </a:fld>
            <a:endParaRPr lang="de-DE"/>
          </a:p>
        </p:txBody>
      </p:sp>
    </p:spTree>
    <p:extLst>
      <p:ext uri="{BB962C8B-B14F-4D97-AF65-F5344CB8AC3E}">
        <p14:creationId xmlns:p14="http://schemas.microsoft.com/office/powerpoint/2010/main" val="2611140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11</a:t>
            </a:fld>
            <a:endParaRPr lang="de-DE"/>
          </a:p>
        </p:txBody>
      </p:sp>
    </p:spTree>
    <p:extLst>
      <p:ext uri="{BB962C8B-B14F-4D97-AF65-F5344CB8AC3E}">
        <p14:creationId xmlns:p14="http://schemas.microsoft.com/office/powerpoint/2010/main" val="2611140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12</a:t>
            </a:fld>
            <a:endParaRPr lang="de-DE"/>
          </a:p>
        </p:txBody>
      </p:sp>
    </p:spTree>
    <p:extLst>
      <p:ext uri="{BB962C8B-B14F-4D97-AF65-F5344CB8AC3E}">
        <p14:creationId xmlns:p14="http://schemas.microsoft.com/office/powerpoint/2010/main" val="2611140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696161"/>
            <a:ext cx="7772400" cy="338554"/>
          </a:xfrm>
        </p:spPr>
        <p:txBody>
          <a:bodyPr/>
          <a:lstStyle/>
          <a:p>
            <a:r>
              <a:rPr lang="de-DE"/>
              <a:t>Titelmasterformat durch Klicken bearbeiten</a:t>
            </a:r>
          </a:p>
        </p:txBody>
      </p:sp>
      <p:sp>
        <p:nvSpPr>
          <p:cNvPr id="3" name="Untertitel 2"/>
          <p:cNvSpPr>
            <a:spLocks noGrp="1"/>
          </p:cNvSpPr>
          <p:nvPr>
            <p:ph type="subTitle" idx="1"/>
          </p:nvPr>
        </p:nvSpPr>
        <p:spPr>
          <a:xfrm>
            <a:off x="1371600" y="3886202"/>
            <a:ext cx="6400800" cy="55399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p>
        </p:txBody>
      </p:sp>
      <p:sp>
        <p:nvSpPr>
          <p:cNvPr id="4" name="Rectangle 5"/>
          <p:cNvSpPr>
            <a:spLocks noGrp="1" noChangeArrowheads="1"/>
          </p:cNvSpPr>
          <p:nvPr>
            <p:ph type="sldNum" sz="quarter" idx="10"/>
          </p:nvPr>
        </p:nvSpPr>
        <p:spPr>
          <a:ln/>
        </p:spPr>
        <p:txBody>
          <a:bodyPr/>
          <a:lstStyle>
            <a:lvl1pPr>
              <a:defRPr/>
            </a:lvl1pPr>
          </a:lstStyle>
          <a:p>
            <a:pPr>
              <a:defRPr/>
            </a:pPr>
            <a:fld id="{F988CFE1-FEAA-48C0-83B2-18C70217CFE0}" type="slidenum">
              <a:rPr lang="de-DE"/>
              <a:pPr>
                <a:defRPr/>
              </a:pPr>
              <a:t>‹#›</a:t>
            </a:fld>
            <a:endParaRPr lang="de-DE"/>
          </a:p>
        </p:txBody>
      </p:sp>
    </p:spTree>
    <p:extLst>
      <p:ext uri="{BB962C8B-B14F-4D97-AF65-F5344CB8AC3E}">
        <p14:creationId xmlns:p14="http://schemas.microsoft.com/office/powerpoint/2010/main" val="201363370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a:xfrm>
            <a:off x="4956679" y="1433513"/>
            <a:ext cx="3834896" cy="1485900"/>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sldNum" sz="quarter" idx="10"/>
          </p:nvPr>
        </p:nvSpPr>
        <p:spPr>
          <a:ln/>
        </p:spPr>
        <p:txBody>
          <a:bodyPr/>
          <a:lstStyle>
            <a:lvl1pPr>
              <a:defRPr/>
            </a:lvl1pPr>
          </a:lstStyle>
          <a:p>
            <a:pPr>
              <a:defRPr/>
            </a:pPr>
            <a:fld id="{D59042A0-E89E-4AA8-97D9-B13DDAB7C7DF}" type="slidenum">
              <a:rPr lang="de-DE"/>
              <a:pPr>
                <a:defRPr/>
              </a:pPr>
              <a:t>‹#›</a:t>
            </a:fld>
            <a:endParaRPr lang="de-DE"/>
          </a:p>
        </p:txBody>
      </p:sp>
    </p:spTree>
    <p:extLst>
      <p:ext uri="{BB962C8B-B14F-4D97-AF65-F5344CB8AC3E}">
        <p14:creationId xmlns:p14="http://schemas.microsoft.com/office/powerpoint/2010/main" val="385179597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7228058" y="341313"/>
            <a:ext cx="1015663" cy="2578100"/>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4755008" y="341313"/>
            <a:ext cx="1772793" cy="2578100"/>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sldNum" sz="quarter" idx="10"/>
          </p:nvPr>
        </p:nvSpPr>
        <p:spPr>
          <a:ln/>
        </p:spPr>
        <p:txBody>
          <a:bodyPr/>
          <a:lstStyle>
            <a:lvl1pPr>
              <a:defRPr/>
            </a:lvl1pPr>
          </a:lstStyle>
          <a:p>
            <a:pPr>
              <a:defRPr/>
            </a:pPr>
            <a:fld id="{C5DA15CA-94B0-47DF-8492-502089A803BE}" type="slidenum">
              <a:rPr lang="de-DE"/>
              <a:pPr>
                <a:defRPr/>
              </a:pPr>
              <a:t>‹#›</a:t>
            </a:fld>
            <a:endParaRPr lang="de-DE"/>
          </a:p>
        </p:txBody>
      </p:sp>
    </p:spTree>
    <p:extLst>
      <p:ext uri="{BB962C8B-B14F-4D97-AF65-F5344CB8AC3E}">
        <p14:creationId xmlns:p14="http://schemas.microsoft.com/office/powerpoint/2010/main" val="125616349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dirty="0"/>
              <a:t>Titelmasterformat durch Klicken bearbeiten</a:t>
            </a:r>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p>
        </p:txBody>
      </p:sp>
      <p:sp>
        <p:nvSpPr>
          <p:cNvPr id="4"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D534E937-3F48-41BB-8D6D-68E4DDAAF061}"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58373171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44488" y="339517"/>
            <a:ext cx="8443912" cy="338554"/>
          </a:xfrm>
        </p:spPr>
        <p:txBody>
          <a:bodyPr/>
          <a:lstStyle/>
          <a:p>
            <a:r>
              <a:rPr lang="en-US" noProof="0" dirty="0" err="1"/>
              <a:t>Titelmasterformat</a:t>
            </a:r>
            <a:r>
              <a:rPr lang="de-DE" dirty="0"/>
              <a:t> durch Klicken bearbeiten</a:t>
            </a:r>
          </a:p>
        </p:txBody>
      </p:sp>
      <p:sp>
        <p:nvSpPr>
          <p:cNvPr id="3" name="Inhaltsplatzhalter 2"/>
          <p:cNvSpPr>
            <a:spLocks noGrp="1"/>
          </p:cNvSpPr>
          <p:nvPr>
            <p:ph idx="1"/>
          </p:nvPr>
        </p:nvSpPr>
        <p:spPr/>
        <p:txBody>
          <a:bodyPr/>
          <a:lstStyle/>
          <a:p>
            <a:pPr lvl="0"/>
            <a:r>
              <a:rPr lang="de-DE" dirty="0"/>
              <a:t>Textmasterformate durch </a:t>
            </a:r>
            <a:r>
              <a:rPr lang="en-US" noProof="0" dirty="0" err="1"/>
              <a:t>Klicken</a:t>
            </a:r>
            <a:r>
              <a:rPr lang="de-DE" dirty="0"/>
              <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BD2C25EB-A350-4257-BF94-8E317195EBF6}"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39330846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
        <p:nvSpPr>
          <p:cNvPr id="4"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CB76F4E3-CA08-455F-9D5B-803B152ECA1F}"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103794102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373063" y="1433513"/>
            <a:ext cx="4132262" cy="1485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433513"/>
            <a:ext cx="4133850" cy="1485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F331A902-6634-4BAD-8A03-E6CCBF40CB19}"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200425356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5C817FB4-61F0-42CD-BDA5-28170BAB6DC9}"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30088550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2C601EA6-0409-4C57-AA78-E82123BAE38A}"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111930181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9A96FAF8-3391-43AC-AB18-B2F1A9F9D89C}"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142719356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636E7937-4BFB-4DC1-BF34-1DB043A82041}"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246567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sldNum" sz="quarter" idx="10"/>
          </p:nvPr>
        </p:nvSpPr>
        <p:spPr>
          <a:ln/>
        </p:spPr>
        <p:txBody>
          <a:bodyPr/>
          <a:lstStyle>
            <a:lvl1pPr>
              <a:defRPr/>
            </a:lvl1pPr>
          </a:lstStyle>
          <a:p>
            <a:pPr>
              <a:defRPr/>
            </a:pPr>
            <a:fld id="{38BA6143-F80F-4F9E-9BBA-6FD7F8A9772B}" type="slidenum">
              <a:rPr lang="de-DE"/>
              <a:pPr>
                <a:defRPr/>
              </a:pPr>
              <a:t>‹#›</a:t>
            </a:fld>
            <a:endParaRPr lang="de-DE"/>
          </a:p>
        </p:txBody>
      </p:sp>
    </p:spTree>
    <p:extLst>
      <p:ext uri="{BB962C8B-B14F-4D97-AF65-F5344CB8AC3E}">
        <p14:creationId xmlns:p14="http://schemas.microsoft.com/office/powerpoint/2010/main" val="164764713"/>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5CE6AAC6-CBF0-4774-A3A2-9822B4AE840E}"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6480528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E149C5DA-9F34-4D35-910A-4928073CC9EE}"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616962939"/>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80200" y="341313"/>
            <a:ext cx="2111375" cy="2578100"/>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344488" y="341313"/>
            <a:ext cx="6183312" cy="2578100"/>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13FA68AB-69DF-41EE-8D93-DACBC3A1BD53}"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9401871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tandard page">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0" y="0"/>
            <a:ext cx="9144000" cy="523875"/>
          </a:xfrm>
          <a:prstGeom prst="rect">
            <a:avLst/>
          </a:prstGeom>
          <a:noFill/>
          <a:ln w="12700">
            <a:noFill/>
            <a:miter lim="800000"/>
            <a:headEnd/>
            <a:tailEnd/>
          </a:ln>
          <a:effectLst/>
        </p:spPr>
        <p:txBody>
          <a:bodyPr lIns="90488" tIns="44450" rIns="90488" bIns="4445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9F0F10"/>
                </a:solidFill>
                <a:effectLst>
                  <a:outerShdw blurRad="38100" dist="38100" dir="2700000" algn="tl">
                    <a:srgbClr val="C0C0C0"/>
                  </a:outerShdw>
                </a:effectLst>
                <a:uLnTx/>
                <a:uFillTx/>
                <a:latin typeface="Cambria" pitchFamily="18" charset="0"/>
                <a:ea typeface="MS PGothic" pitchFamily="34" charset="-128"/>
                <a:cs typeface="+mn-cs"/>
              </a:rPr>
              <a:t>Management Information Systems</a:t>
            </a:r>
            <a:endParaRPr kumimoji="0" lang="en-US" sz="1800" b="1" i="0" u="none" strike="noStrike" kern="1200" cap="none" spc="0" normalizeH="0" baseline="0" noProof="0">
              <a:ln>
                <a:noFill/>
              </a:ln>
              <a:solidFill>
                <a:srgbClr val="9F0F10"/>
              </a:solidFill>
              <a:effectLst>
                <a:outerShdw blurRad="38100" dist="38100" dir="2700000" algn="tl">
                  <a:srgbClr val="C0C0C0"/>
                </a:outerShdw>
              </a:effectLst>
              <a:uLnTx/>
              <a:uFillTx/>
              <a:latin typeface="Cambria" pitchFamily="18" charset="0"/>
              <a:ea typeface="MS PGothic" pitchFamily="34" charset="-128"/>
              <a:cs typeface="+mn-cs"/>
            </a:endParaRPr>
          </a:p>
        </p:txBody>
      </p:sp>
      <p:sp>
        <p:nvSpPr>
          <p:cNvPr id="3" name="Content Placeholder 2"/>
          <p:cNvSpPr>
            <a:spLocks noGrp="1"/>
          </p:cNvSpPr>
          <p:nvPr>
            <p:ph idx="1"/>
          </p:nvPr>
        </p:nvSpPr>
        <p:spPr>
          <a:xfrm>
            <a:off x="457200" y="1828800"/>
            <a:ext cx="8229600" cy="4495800"/>
          </a:xfrm>
        </p:spPr>
        <p:txBody>
          <a:bodyPr/>
          <a:lstStyle>
            <a:lvl1pPr>
              <a:lnSpc>
                <a:spcPct val="90000"/>
              </a:lnSpc>
              <a:spcBef>
                <a:spcPts val="800"/>
              </a:spcBef>
              <a:spcAft>
                <a:spcPts val="800"/>
              </a:spcAft>
              <a:defRPr sz="2800" b="1">
                <a:solidFill>
                  <a:schemeClr val="tx1">
                    <a:lumMod val="95000"/>
                    <a:lumOff val="5000"/>
                  </a:schemeClr>
                </a:solidFill>
                <a:latin typeface="Calibri" pitchFamily="34" charset="0"/>
              </a:defRPr>
            </a:lvl1pPr>
            <a:lvl2pPr>
              <a:lnSpc>
                <a:spcPct val="90000"/>
              </a:lnSpc>
              <a:spcBef>
                <a:spcPts val="400"/>
              </a:spcBef>
              <a:spcAft>
                <a:spcPts val="600"/>
              </a:spcAft>
              <a:defRPr sz="2600" b="1">
                <a:latin typeface="Calibri" pitchFamily="34" charset="0"/>
              </a:defRPr>
            </a:lvl2pPr>
            <a:lvl3pPr>
              <a:lnSpc>
                <a:spcPct val="90000"/>
              </a:lnSpc>
              <a:spcBef>
                <a:spcPts val="200"/>
              </a:spcBef>
              <a:spcAft>
                <a:spcPts val="400"/>
              </a:spcAft>
              <a:defRPr sz="2400">
                <a:latin typeface="Calibri" pitchFamily="34" charset="0"/>
              </a:defRPr>
            </a:lvl3pPr>
            <a:lvl4pPr>
              <a:spcBef>
                <a:spcPts val="200"/>
              </a:spcBef>
              <a:spcAft>
                <a:spcPts val="400"/>
              </a:spcAft>
              <a:defRPr sz="2000">
                <a:latin typeface="Calibri" pitchFamily="34" charset="0"/>
              </a:defRPr>
            </a:lvl4pPr>
            <a:lvl5pPr>
              <a:spcBef>
                <a:spcPts val="200"/>
              </a:spcBef>
              <a:spcAft>
                <a:spcPts val="400"/>
              </a:spcAft>
              <a:defRPr sz="2000">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2"/>
          </p:nvPr>
        </p:nvSpPr>
        <p:spPr>
          <a:xfrm>
            <a:off x="457200" y="1066800"/>
            <a:ext cx="8229595" cy="381000"/>
          </a:xfrm>
        </p:spPr>
        <p:txBody>
          <a:bodyPr/>
          <a:lstStyle>
            <a:lvl1pPr algn="ctr">
              <a:buNone/>
              <a:defRPr sz="2000" b="1">
                <a:solidFill>
                  <a:srgbClr val="9F0F10"/>
                </a:solidFill>
                <a:effectLst/>
                <a:latin typeface="Cambria" pitchFamily="18" charset="0"/>
              </a:defRPr>
            </a:lvl1pPr>
            <a:lvl2pPr algn="ctr">
              <a:buNone/>
              <a:defRPr sz="2000" b="1">
                <a:solidFill>
                  <a:srgbClr val="9F0F10"/>
                </a:solidFill>
                <a:latin typeface="+mj-lt"/>
              </a:defRPr>
            </a:lvl2pPr>
            <a:lvl3pPr algn="ctr">
              <a:buNone/>
              <a:defRPr sz="2000" b="1">
                <a:solidFill>
                  <a:srgbClr val="9F0F10"/>
                </a:solidFill>
                <a:latin typeface="+mj-lt"/>
              </a:defRPr>
            </a:lvl3pPr>
            <a:lvl4pPr algn="ctr">
              <a:buNone/>
              <a:defRPr sz="2000" b="1">
                <a:solidFill>
                  <a:srgbClr val="9F0F10"/>
                </a:solidFill>
                <a:latin typeface="+mj-lt"/>
              </a:defRPr>
            </a:lvl4pPr>
            <a:lvl5pPr algn="ctr">
              <a:buNone/>
              <a:defRPr sz="2000" b="1">
                <a:solidFill>
                  <a:srgbClr val="9F0F10"/>
                </a:solidFill>
                <a:latin typeface="+mj-lt"/>
              </a:defRPr>
            </a:lvl5pPr>
          </a:lstStyle>
          <a:p>
            <a:pPr lvl="0"/>
            <a:r>
              <a:rPr lang="en-US" dirty="0"/>
              <a:t>Click to edit Master text styles</a:t>
            </a:r>
          </a:p>
        </p:txBody>
      </p:sp>
      <p:sp>
        <p:nvSpPr>
          <p:cNvPr id="8" name="Title 1"/>
          <p:cNvSpPr>
            <a:spLocks noGrp="1"/>
          </p:cNvSpPr>
          <p:nvPr>
            <p:ph type="title"/>
          </p:nvPr>
        </p:nvSpPr>
        <p:spPr>
          <a:xfrm>
            <a:off x="1524000" y="457200"/>
            <a:ext cx="6400800" cy="533400"/>
          </a:xfrm>
        </p:spPr>
        <p:txBody>
          <a:bodyPr anchor="t"/>
          <a:lstStyle>
            <a:lvl1pPr>
              <a:lnSpc>
                <a:spcPts val="2000"/>
              </a:lnSpc>
              <a:defRPr sz="1800" b="1">
                <a:solidFill>
                  <a:schemeClr val="accent5">
                    <a:lumMod val="75000"/>
                  </a:schemeClr>
                </a:solidFill>
                <a:latin typeface="+mn-lt"/>
              </a:defRPr>
            </a:lvl1pPr>
          </a:lstStyle>
          <a:p>
            <a:r>
              <a:rPr lang="en-US" dirty="0"/>
              <a:t>Click to edit Master title style</a:t>
            </a:r>
          </a:p>
        </p:txBody>
      </p:sp>
      <p:sp>
        <p:nvSpPr>
          <p:cNvPr id="6" name="Footer Placeholder 4"/>
          <p:cNvSpPr>
            <a:spLocks noGrp="1"/>
          </p:cNvSpPr>
          <p:nvPr>
            <p:ph type="ftr" sz="quarter" idx="13"/>
          </p:nvPr>
        </p:nvSpPr>
        <p:spPr>
          <a:xfrm>
            <a:off x="5791200" y="6569075"/>
            <a:ext cx="2895600" cy="288925"/>
          </a:xfrm>
          <a:prstGeom prst="rect">
            <a:avLst/>
          </a:prstGeom>
        </p:spPr>
        <p:txBody>
          <a:bodyPr vert="horz" wrap="square" lIns="91440" tIns="45720" rIns="91440" bIns="45720" numCol="1" anchor="t" anchorCtr="0" compatLnSpc="1">
            <a:prstTxWarp prst="textNoShape">
              <a:avLst/>
            </a:prstTxWarp>
          </a:bodyPr>
          <a:lstStyle>
            <a:lvl1pPr algn="r">
              <a:defRPr sz="1400" b="1">
                <a:solidFill>
                  <a:schemeClr val="bg1"/>
                </a:solidFill>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itchFamily="34" charset="0"/>
                <a:ea typeface="MS PGothic" pitchFamily="34" charset="-128"/>
                <a:cs typeface="+mn-cs"/>
              </a:rPr>
              <a:t>©  Prentice Hall 2011</a:t>
            </a:r>
          </a:p>
        </p:txBody>
      </p:sp>
      <p:sp>
        <p:nvSpPr>
          <p:cNvPr id="7" name="Slide Number Placeholder 5"/>
          <p:cNvSpPr>
            <a:spLocks noGrp="1"/>
          </p:cNvSpPr>
          <p:nvPr>
            <p:ph type="sldNum" sz="quarter" idx="14"/>
          </p:nvPr>
        </p:nvSpPr>
        <p:spPr>
          <a:xfrm>
            <a:off x="457200" y="6569075"/>
            <a:ext cx="2133600" cy="288925"/>
          </a:xfrm>
          <a:prstGeom prst="rect">
            <a:avLst/>
          </a:prstGeom>
        </p:spPr>
        <p:txBody>
          <a:bodyPr vert="horz" wrap="square" lIns="91440" tIns="45720" rIns="91440" bIns="45720" numCol="1" anchor="t" anchorCtr="0" compatLnSpc="1">
            <a:prstTxWarp prst="textNoShape">
              <a:avLst/>
            </a:prstTxWarp>
          </a:bodyPr>
          <a:lstStyle>
            <a:lvl1pPr>
              <a:defRPr sz="1400" b="1">
                <a:solidFill>
                  <a:schemeClr val="bg1"/>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1C3D1342-2F6B-4F9F-BE45-7310F174A6DB}" type="slidenum">
              <a:rPr kumimoji="0" lang="en-US" sz="14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895110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1"/>
            <a:ext cx="7772400" cy="1231106"/>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4099126"/>
            <a:ext cx="7772400" cy="30777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5"/>
          <p:cNvSpPr>
            <a:spLocks noGrp="1" noChangeArrowheads="1"/>
          </p:cNvSpPr>
          <p:nvPr>
            <p:ph type="sldNum" sz="quarter" idx="10"/>
          </p:nvPr>
        </p:nvSpPr>
        <p:spPr>
          <a:ln/>
        </p:spPr>
        <p:txBody>
          <a:bodyPr/>
          <a:lstStyle>
            <a:lvl1pPr>
              <a:defRPr/>
            </a:lvl1pPr>
          </a:lstStyle>
          <a:p>
            <a:pPr>
              <a:defRPr/>
            </a:pPr>
            <a:fld id="{7C7C4763-F26C-43B5-9381-323313F68086}" type="slidenum">
              <a:rPr lang="de-DE"/>
              <a:pPr>
                <a:defRPr/>
              </a:pPr>
              <a:t>‹#›</a:t>
            </a:fld>
            <a:endParaRPr lang="de-DE"/>
          </a:p>
        </p:txBody>
      </p:sp>
    </p:spTree>
    <p:extLst>
      <p:ext uri="{BB962C8B-B14F-4D97-AF65-F5344CB8AC3E}">
        <p14:creationId xmlns:p14="http://schemas.microsoft.com/office/powerpoint/2010/main" val="20107286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373063" y="1433515"/>
            <a:ext cx="4132262" cy="23391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433515"/>
            <a:ext cx="4133850" cy="23391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5"/>
          <p:cNvSpPr>
            <a:spLocks noGrp="1" noChangeArrowheads="1"/>
          </p:cNvSpPr>
          <p:nvPr>
            <p:ph type="sldNum" sz="quarter" idx="10"/>
          </p:nvPr>
        </p:nvSpPr>
        <p:spPr>
          <a:ln/>
        </p:spPr>
        <p:txBody>
          <a:bodyPr/>
          <a:lstStyle>
            <a:lvl1pPr>
              <a:defRPr/>
            </a:lvl1pPr>
          </a:lstStyle>
          <a:p>
            <a:pPr>
              <a:defRPr/>
            </a:pPr>
            <a:fld id="{12BE9EBB-9B10-4051-A455-D86B16C23D22}" type="slidenum">
              <a:rPr lang="de-DE"/>
              <a:pPr>
                <a:defRPr/>
              </a:pPr>
              <a:t>‹#›</a:t>
            </a:fld>
            <a:endParaRPr lang="de-DE"/>
          </a:p>
        </p:txBody>
      </p:sp>
    </p:spTree>
    <p:extLst>
      <p:ext uri="{BB962C8B-B14F-4D97-AF65-F5344CB8AC3E}">
        <p14:creationId xmlns:p14="http://schemas.microsoft.com/office/powerpoint/2010/main" val="14768669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676861"/>
            <a:ext cx="8229600" cy="338554"/>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436211"/>
            <a:ext cx="4040188" cy="7386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57200" y="2174878"/>
            <a:ext cx="4040188" cy="2031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7" y="1436211"/>
            <a:ext cx="4041775" cy="7386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45027" y="2174878"/>
            <a:ext cx="4041775" cy="2031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5"/>
          <p:cNvSpPr>
            <a:spLocks noGrp="1" noChangeArrowheads="1"/>
          </p:cNvSpPr>
          <p:nvPr>
            <p:ph type="sldNum" sz="quarter" idx="10"/>
          </p:nvPr>
        </p:nvSpPr>
        <p:spPr>
          <a:ln/>
        </p:spPr>
        <p:txBody>
          <a:bodyPr/>
          <a:lstStyle>
            <a:lvl1pPr>
              <a:defRPr/>
            </a:lvl1pPr>
          </a:lstStyle>
          <a:p>
            <a:pPr>
              <a:defRPr/>
            </a:pPr>
            <a:fld id="{1AA60A47-94A3-4759-BABA-58F16AEFD945}" type="slidenum">
              <a:rPr lang="de-DE"/>
              <a:pPr>
                <a:defRPr/>
              </a:pPr>
              <a:t>‹#›</a:t>
            </a:fld>
            <a:endParaRPr lang="de-DE"/>
          </a:p>
        </p:txBody>
      </p:sp>
    </p:spTree>
    <p:extLst>
      <p:ext uri="{BB962C8B-B14F-4D97-AF65-F5344CB8AC3E}">
        <p14:creationId xmlns:p14="http://schemas.microsoft.com/office/powerpoint/2010/main" val="293126916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Rectangle 5"/>
          <p:cNvSpPr>
            <a:spLocks noGrp="1" noChangeArrowheads="1"/>
          </p:cNvSpPr>
          <p:nvPr>
            <p:ph type="sldNum" sz="quarter" idx="10"/>
          </p:nvPr>
        </p:nvSpPr>
        <p:spPr>
          <a:ln/>
        </p:spPr>
        <p:txBody>
          <a:bodyPr/>
          <a:lstStyle>
            <a:lvl1pPr>
              <a:defRPr/>
            </a:lvl1pPr>
          </a:lstStyle>
          <a:p>
            <a:pPr>
              <a:defRPr/>
            </a:pPr>
            <a:fld id="{13986C88-5F70-4DCF-A68D-6C3DC3CF880C}" type="slidenum">
              <a:rPr lang="de-DE"/>
              <a:pPr>
                <a:defRPr/>
              </a:pPr>
              <a:t>‹#›</a:t>
            </a:fld>
            <a:endParaRPr lang="de-DE"/>
          </a:p>
        </p:txBody>
      </p:sp>
    </p:spTree>
    <p:extLst>
      <p:ext uri="{BB962C8B-B14F-4D97-AF65-F5344CB8AC3E}">
        <p14:creationId xmlns:p14="http://schemas.microsoft.com/office/powerpoint/2010/main" val="153621588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7D57081D-D46B-4AF8-88B0-96AC544EC53F}" type="slidenum">
              <a:rPr lang="de-DE"/>
              <a:pPr>
                <a:defRPr/>
              </a:pPr>
              <a:t>‹#›</a:t>
            </a:fld>
            <a:endParaRPr lang="de-DE"/>
          </a:p>
        </p:txBody>
      </p:sp>
    </p:spTree>
    <p:extLst>
      <p:ext uri="{BB962C8B-B14F-4D97-AF65-F5344CB8AC3E}">
        <p14:creationId xmlns:p14="http://schemas.microsoft.com/office/powerpoint/2010/main" val="324235816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2" y="819550"/>
            <a:ext cx="3008313" cy="615553"/>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3"/>
            <a:ext cx="5111750" cy="26838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2" y="1435101"/>
            <a:ext cx="3008313" cy="21544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5"/>
          <p:cNvSpPr>
            <a:spLocks noGrp="1" noChangeArrowheads="1"/>
          </p:cNvSpPr>
          <p:nvPr>
            <p:ph type="sldNum" sz="quarter" idx="10"/>
          </p:nvPr>
        </p:nvSpPr>
        <p:spPr>
          <a:ln/>
        </p:spPr>
        <p:txBody>
          <a:bodyPr/>
          <a:lstStyle>
            <a:lvl1pPr>
              <a:defRPr/>
            </a:lvl1pPr>
          </a:lstStyle>
          <a:p>
            <a:pPr>
              <a:defRPr/>
            </a:pPr>
            <a:fld id="{420FB6C9-365A-4CF8-9510-BC81768EFE9B}" type="slidenum">
              <a:rPr lang="de-DE"/>
              <a:pPr>
                <a:defRPr/>
              </a:pPr>
              <a:t>‹#›</a:t>
            </a:fld>
            <a:endParaRPr lang="de-DE"/>
          </a:p>
        </p:txBody>
      </p:sp>
    </p:spTree>
    <p:extLst>
      <p:ext uri="{BB962C8B-B14F-4D97-AF65-F5344CB8AC3E}">
        <p14:creationId xmlns:p14="http://schemas.microsoft.com/office/powerpoint/2010/main" val="242041841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5059564"/>
            <a:ext cx="5486400" cy="307777"/>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8"/>
            <a:ext cx="5486400" cy="49244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1792288" y="5367338"/>
            <a:ext cx="5486400" cy="21544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5"/>
          <p:cNvSpPr>
            <a:spLocks noGrp="1" noChangeArrowheads="1"/>
          </p:cNvSpPr>
          <p:nvPr>
            <p:ph type="sldNum" sz="quarter" idx="10"/>
          </p:nvPr>
        </p:nvSpPr>
        <p:spPr>
          <a:ln/>
        </p:spPr>
        <p:txBody>
          <a:bodyPr/>
          <a:lstStyle>
            <a:lvl1pPr>
              <a:defRPr/>
            </a:lvl1pPr>
          </a:lstStyle>
          <a:p>
            <a:pPr>
              <a:defRPr/>
            </a:pPr>
            <a:fld id="{3FC9D1BF-096A-4A11-8927-E5592E3442F9}" type="slidenum">
              <a:rPr lang="de-DE"/>
              <a:pPr>
                <a:defRPr/>
              </a:pPr>
              <a:t>‹#›</a:t>
            </a:fld>
            <a:endParaRPr lang="de-DE"/>
          </a:p>
        </p:txBody>
      </p:sp>
    </p:spTree>
    <p:extLst>
      <p:ext uri="{BB962C8B-B14F-4D97-AF65-F5344CB8AC3E}">
        <p14:creationId xmlns:p14="http://schemas.microsoft.com/office/powerpoint/2010/main" val="321583348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Box 2"/>
          <p:cNvSpPr txBox="1">
            <a:spLocks noChangeArrowheads="1"/>
          </p:cNvSpPr>
          <p:nvPr userDrawn="1"/>
        </p:nvSpPr>
        <p:spPr bwMode="auto">
          <a:xfrm>
            <a:off x="330583" y="6600825"/>
            <a:ext cx="1282402" cy="1384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defTabSz="762000">
              <a:lnSpc>
                <a:spcPct val="90000"/>
              </a:lnSpc>
              <a:spcBef>
                <a:spcPct val="0"/>
              </a:spcBef>
            </a:pPr>
            <a:r>
              <a:rPr lang="en-US" sz="1000" b="0" noProof="0" dirty="0"/>
              <a:t>Analytics and Big Data</a:t>
            </a:r>
          </a:p>
        </p:txBody>
      </p:sp>
      <p:sp>
        <p:nvSpPr>
          <p:cNvPr id="1027" name="Rectangle 3"/>
          <p:cNvSpPr>
            <a:spLocks noGrp="1" noChangeArrowheads="1"/>
          </p:cNvSpPr>
          <p:nvPr>
            <p:ph type="title"/>
          </p:nvPr>
        </p:nvSpPr>
        <p:spPr bwMode="auto">
          <a:xfrm>
            <a:off x="344490" y="339517"/>
            <a:ext cx="8443912"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de-DE"/>
              <a:t>Mastertitelformat bearbeiten</a:t>
            </a:r>
          </a:p>
        </p:txBody>
      </p:sp>
      <p:sp>
        <p:nvSpPr>
          <p:cNvPr id="1028" name="Rectangle 4"/>
          <p:cNvSpPr>
            <a:spLocks noGrp="1" noChangeArrowheads="1"/>
          </p:cNvSpPr>
          <p:nvPr>
            <p:ph type="body" idx="1"/>
          </p:nvPr>
        </p:nvSpPr>
        <p:spPr bwMode="auto">
          <a:xfrm>
            <a:off x="373063" y="1433513"/>
            <a:ext cx="8418512" cy="148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33477" name="Rectangle 5"/>
          <p:cNvSpPr>
            <a:spLocks noGrp="1" noChangeArrowheads="1"/>
          </p:cNvSpPr>
          <p:nvPr>
            <p:ph type="sldNum" sz="quarter" idx="4"/>
          </p:nvPr>
        </p:nvSpPr>
        <p:spPr bwMode="auto">
          <a:xfrm>
            <a:off x="8791577" y="6497638"/>
            <a:ext cx="360363" cy="360362"/>
          </a:xfrm>
          <a:prstGeom prst="rect">
            <a:avLst/>
          </a:prstGeom>
          <a:solidFill>
            <a:srgbClr val="31417A"/>
          </a:solidFill>
          <a:ln>
            <a:noFill/>
          </a:ln>
          <a:effectLst/>
          <a:extLst>
            <a:ext uri="{91240B29-F687-4F45-9708-019B960494DF}">
              <a14:hiddenLine xmlns:a14="http://schemas.microsoft.com/office/drawing/2010/main" w="9525" algn="ctr">
                <a:solidFill>
                  <a:srgbClr val="31417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bodyPr>
          <a:lstStyle>
            <a:lvl1pPr>
              <a:spcBef>
                <a:spcPct val="0"/>
              </a:spcBef>
              <a:defRPr sz="800">
                <a:solidFill>
                  <a:schemeClr val="bg1"/>
                </a:solidFill>
                <a:latin typeface="Arial" charset="0"/>
              </a:defRPr>
            </a:lvl1pPr>
          </a:lstStyle>
          <a:p>
            <a:pPr>
              <a:defRPr/>
            </a:pPr>
            <a:fld id="{BD517436-9E01-4A33-934D-832B83D5B893}" type="slidenum">
              <a:rPr lang="de-DE"/>
              <a:pPr>
                <a:defRPr/>
              </a:pPr>
              <a:t>‹#›</a:t>
            </a:fld>
            <a:endParaRPr lang="de-DE"/>
          </a:p>
        </p:txBody>
      </p:sp>
      <p:sp>
        <p:nvSpPr>
          <p:cNvPr id="1030" name="Rectangle 12"/>
          <p:cNvSpPr>
            <a:spLocks noChangeArrowheads="1"/>
          </p:cNvSpPr>
          <p:nvPr userDrawn="1"/>
        </p:nvSpPr>
        <p:spPr bwMode="auto">
          <a:xfrm>
            <a:off x="0" y="977903"/>
            <a:ext cx="9144000" cy="3175"/>
          </a:xfrm>
          <a:prstGeom prst="rect">
            <a:avLst/>
          </a:prstGeom>
          <a:solidFill>
            <a:srgbClr val="31417A"/>
          </a:solidFill>
          <a:ln w="9525">
            <a:solidFill>
              <a:srgbClr val="31417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pic>
        <p:nvPicPr>
          <p:cNvPr id="8" name="Picture 2" descr="D:\Dropbox\Verwaltung\Logo_FS_RGB.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858000" y="182903"/>
            <a:ext cx="1894204" cy="60926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ransition/>
  <p:hf hdr="0" ftr="0" dt="0"/>
  <p:txStyles>
    <p:titleStyle>
      <a:lvl1pPr algn="l" rtl="0" eaLnBrk="0" fontAlgn="base" hangingPunct="0">
        <a:spcBef>
          <a:spcPct val="0"/>
        </a:spcBef>
        <a:spcAft>
          <a:spcPct val="0"/>
        </a:spcAft>
        <a:defRPr sz="2200">
          <a:solidFill>
            <a:srgbClr val="47484B"/>
          </a:solidFill>
          <a:latin typeface="+mj-lt"/>
          <a:ea typeface="+mj-ea"/>
          <a:cs typeface="+mj-cs"/>
        </a:defRPr>
      </a:lvl1pPr>
      <a:lvl2pPr algn="l" rtl="0" eaLnBrk="0" fontAlgn="base" hangingPunct="0">
        <a:spcBef>
          <a:spcPct val="0"/>
        </a:spcBef>
        <a:spcAft>
          <a:spcPct val="0"/>
        </a:spcAft>
        <a:defRPr sz="2200">
          <a:solidFill>
            <a:srgbClr val="47484B"/>
          </a:solidFill>
          <a:latin typeface="Arial" charset="0"/>
          <a:ea typeface="MS PGothic" pitchFamily="34" charset="-128"/>
        </a:defRPr>
      </a:lvl2pPr>
      <a:lvl3pPr algn="l" rtl="0" eaLnBrk="0" fontAlgn="base" hangingPunct="0">
        <a:spcBef>
          <a:spcPct val="0"/>
        </a:spcBef>
        <a:spcAft>
          <a:spcPct val="0"/>
        </a:spcAft>
        <a:defRPr sz="2200">
          <a:solidFill>
            <a:srgbClr val="47484B"/>
          </a:solidFill>
          <a:latin typeface="Arial" charset="0"/>
          <a:ea typeface="MS PGothic" pitchFamily="34" charset="-128"/>
        </a:defRPr>
      </a:lvl3pPr>
      <a:lvl4pPr algn="l" rtl="0" eaLnBrk="0" fontAlgn="base" hangingPunct="0">
        <a:spcBef>
          <a:spcPct val="0"/>
        </a:spcBef>
        <a:spcAft>
          <a:spcPct val="0"/>
        </a:spcAft>
        <a:defRPr sz="2200">
          <a:solidFill>
            <a:srgbClr val="47484B"/>
          </a:solidFill>
          <a:latin typeface="Arial" charset="0"/>
          <a:ea typeface="MS PGothic" pitchFamily="34" charset="-128"/>
        </a:defRPr>
      </a:lvl4pPr>
      <a:lvl5pPr algn="l" rtl="0" eaLnBrk="0" fontAlgn="base" hangingPunct="0">
        <a:spcBef>
          <a:spcPct val="0"/>
        </a:spcBef>
        <a:spcAft>
          <a:spcPct val="0"/>
        </a:spcAft>
        <a:defRPr sz="2200">
          <a:solidFill>
            <a:srgbClr val="47484B"/>
          </a:solidFill>
          <a:latin typeface="Arial" charset="0"/>
          <a:ea typeface="MS PGothic" pitchFamily="34" charset="-128"/>
        </a:defRPr>
      </a:lvl5pPr>
      <a:lvl6pPr marL="457200" algn="l" rtl="0" fontAlgn="base">
        <a:spcBef>
          <a:spcPct val="0"/>
        </a:spcBef>
        <a:spcAft>
          <a:spcPct val="0"/>
        </a:spcAft>
        <a:defRPr sz="2200">
          <a:solidFill>
            <a:srgbClr val="47484B"/>
          </a:solidFill>
          <a:latin typeface="Arial" charset="0"/>
          <a:ea typeface="MS PGothic" pitchFamily="34" charset="-128"/>
        </a:defRPr>
      </a:lvl6pPr>
      <a:lvl7pPr marL="914400" algn="l" rtl="0" fontAlgn="base">
        <a:spcBef>
          <a:spcPct val="0"/>
        </a:spcBef>
        <a:spcAft>
          <a:spcPct val="0"/>
        </a:spcAft>
        <a:defRPr sz="2200">
          <a:solidFill>
            <a:srgbClr val="47484B"/>
          </a:solidFill>
          <a:latin typeface="Arial" charset="0"/>
          <a:ea typeface="MS PGothic" pitchFamily="34" charset="-128"/>
        </a:defRPr>
      </a:lvl7pPr>
      <a:lvl8pPr marL="1371600" algn="l" rtl="0" fontAlgn="base">
        <a:spcBef>
          <a:spcPct val="0"/>
        </a:spcBef>
        <a:spcAft>
          <a:spcPct val="0"/>
        </a:spcAft>
        <a:defRPr sz="2200">
          <a:solidFill>
            <a:srgbClr val="47484B"/>
          </a:solidFill>
          <a:latin typeface="Arial" charset="0"/>
          <a:ea typeface="MS PGothic" pitchFamily="34" charset="-128"/>
        </a:defRPr>
      </a:lvl8pPr>
      <a:lvl9pPr marL="1828800" algn="l" rtl="0" fontAlgn="base">
        <a:spcBef>
          <a:spcPct val="0"/>
        </a:spcBef>
        <a:spcAft>
          <a:spcPct val="0"/>
        </a:spcAft>
        <a:defRPr sz="2200">
          <a:solidFill>
            <a:srgbClr val="47484B"/>
          </a:solidFill>
          <a:latin typeface="Arial" charset="0"/>
          <a:ea typeface="MS PGothic" pitchFamily="34" charset="-128"/>
        </a:defRPr>
      </a:lvl9pPr>
    </p:titleStyle>
    <p:bodyStyle>
      <a:lvl1pPr marL="342900" indent="-342900" algn="l" rtl="0" eaLnBrk="0" fontAlgn="base" hangingPunct="0">
        <a:spcBef>
          <a:spcPct val="20000"/>
        </a:spcBef>
        <a:spcAft>
          <a:spcPct val="0"/>
        </a:spcAft>
        <a:buClr>
          <a:srgbClr val="185A96"/>
        </a:buClr>
        <a:defRPr b="1">
          <a:solidFill>
            <a:schemeClr val="tx1"/>
          </a:solidFill>
          <a:latin typeface="+mn-lt"/>
          <a:ea typeface="+mn-ea"/>
          <a:cs typeface="+mn-cs"/>
        </a:defRPr>
      </a:lvl1pPr>
      <a:lvl2pPr marL="211138" indent="-209550" algn="l" rtl="0" eaLnBrk="0" fontAlgn="base" hangingPunct="0">
        <a:spcBef>
          <a:spcPct val="20000"/>
        </a:spcBef>
        <a:spcAft>
          <a:spcPct val="0"/>
        </a:spcAft>
        <a:buClr>
          <a:schemeClr val="accent2"/>
        </a:buClr>
        <a:buSzPct val="120000"/>
        <a:buFont typeface="Times New Roman" pitchFamily="18" charset="0"/>
        <a:buChar char="•"/>
        <a:defRPr>
          <a:solidFill>
            <a:schemeClr val="tx1"/>
          </a:solidFill>
          <a:latin typeface="+mn-lt"/>
          <a:ea typeface="+mn-ea"/>
        </a:defRPr>
      </a:lvl2pPr>
      <a:lvl3pPr marL="438150" indent="-225425" algn="l" rtl="0" eaLnBrk="0" fontAlgn="base" hangingPunct="0">
        <a:spcBef>
          <a:spcPct val="20000"/>
        </a:spcBef>
        <a:spcAft>
          <a:spcPct val="0"/>
        </a:spcAft>
        <a:buClr>
          <a:schemeClr val="accent2"/>
        </a:buClr>
        <a:buSzPct val="120000"/>
        <a:buChar char="-"/>
        <a:defRPr sz="1600">
          <a:solidFill>
            <a:schemeClr val="tx1"/>
          </a:solidFill>
          <a:latin typeface="+mn-lt"/>
          <a:ea typeface="+mn-ea"/>
        </a:defRPr>
      </a:lvl3pPr>
      <a:lvl4pPr marL="679450" indent="-239713" algn="l" rtl="0" eaLnBrk="0" fontAlgn="base" hangingPunct="0">
        <a:spcBef>
          <a:spcPct val="20000"/>
        </a:spcBef>
        <a:spcAft>
          <a:spcPct val="0"/>
        </a:spcAft>
        <a:buClr>
          <a:schemeClr val="accent2"/>
        </a:buClr>
        <a:buSzPct val="80000"/>
        <a:buFont typeface="Times New Roman" pitchFamily="18" charset="0"/>
        <a:buChar char="•"/>
        <a:defRPr sz="1600">
          <a:solidFill>
            <a:schemeClr val="tx1"/>
          </a:solidFill>
          <a:latin typeface="+mn-lt"/>
          <a:ea typeface="+mn-ea"/>
        </a:defRPr>
      </a:lvl4pPr>
      <a:lvl5pPr marL="936625" indent="-255588" algn="l" rtl="0" eaLnBrk="0" fontAlgn="base" hangingPunct="0">
        <a:spcBef>
          <a:spcPct val="20000"/>
        </a:spcBef>
        <a:spcAft>
          <a:spcPct val="0"/>
        </a:spcAft>
        <a:buClr>
          <a:schemeClr val="accent2"/>
        </a:buClr>
        <a:buSzPct val="80000"/>
        <a:buChar char="-"/>
        <a:defRPr sz="1600">
          <a:solidFill>
            <a:schemeClr val="tx1"/>
          </a:solidFill>
          <a:latin typeface="+mn-lt"/>
          <a:ea typeface="+mn-ea"/>
        </a:defRPr>
      </a:lvl5pPr>
      <a:lvl6pPr marL="1393825" indent="-255588" algn="l" rtl="0" fontAlgn="base">
        <a:spcBef>
          <a:spcPct val="20000"/>
        </a:spcBef>
        <a:spcAft>
          <a:spcPct val="0"/>
        </a:spcAft>
        <a:buClr>
          <a:schemeClr val="accent2"/>
        </a:buClr>
        <a:buSzPct val="80000"/>
        <a:buChar char="-"/>
        <a:defRPr sz="1600">
          <a:solidFill>
            <a:schemeClr val="tx1"/>
          </a:solidFill>
          <a:latin typeface="+mn-lt"/>
          <a:ea typeface="+mn-ea"/>
        </a:defRPr>
      </a:lvl6pPr>
      <a:lvl7pPr marL="1851025" indent="-255588" algn="l" rtl="0" fontAlgn="base">
        <a:spcBef>
          <a:spcPct val="20000"/>
        </a:spcBef>
        <a:spcAft>
          <a:spcPct val="0"/>
        </a:spcAft>
        <a:buClr>
          <a:schemeClr val="accent2"/>
        </a:buClr>
        <a:buSzPct val="80000"/>
        <a:buChar char="-"/>
        <a:defRPr sz="1600">
          <a:solidFill>
            <a:schemeClr val="tx1"/>
          </a:solidFill>
          <a:latin typeface="+mn-lt"/>
          <a:ea typeface="+mn-ea"/>
        </a:defRPr>
      </a:lvl7pPr>
      <a:lvl8pPr marL="2308225" indent="-255588" algn="l" rtl="0" fontAlgn="base">
        <a:spcBef>
          <a:spcPct val="20000"/>
        </a:spcBef>
        <a:spcAft>
          <a:spcPct val="0"/>
        </a:spcAft>
        <a:buClr>
          <a:schemeClr val="accent2"/>
        </a:buClr>
        <a:buSzPct val="80000"/>
        <a:buChar char="-"/>
        <a:defRPr sz="1600">
          <a:solidFill>
            <a:schemeClr val="tx1"/>
          </a:solidFill>
          <a:latin typeface="+mn-lt"/>
          <a:ea typeface="+mn-ea"/>
        </a:defRPr>
      </a:lvl8pPr>
      <a:lvl9pPr marL="2765425" indent="-255588" algn="l" rtl="0" fontAlgn="base">
        <a:spcBef>
          <a:spcPct val="20000"/>
        </a:spcBef>
        <a:spcAft>
          <a:spcPct val="0"/>
        </a:spcAft>
        <a:buClr>
          <a:schemeClr val="accent2"/>
        </a:buClr>
        <a:buSzPct val="80000"/>
        <a:buChar char="-"/>
        <a:defRPr sz="1600">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Box 2"/>
          <p:cNvSpPr txBox="1">
            <a:spLocks noChangeArrowheads="1"/>
          </p:cNvSpPr>
          <p:nvPr userDrawn="1"/>
        </p:nvSpPr>
        <p:spPr bwMode="auto">
          <a:xfrm>
            <a:off x="373062" y="6600825"/>
            <a:ext cx="542373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1A1A1A"/>
                </a:solidFill>
                <a:effectLst/>
                <a:uLnTx/>
                <a:uFillTx/>
                <a:latin typeface="Arial" charset="0"/>
                <a:ea typeface="ＭＳ Ｐゴシック" pitchFamily="34" charset="-128"/>
                <a:cs typeface="+mn-cs"/>
              </a:rPr>
              <a:t>Analytics and Big Data</a:t>
            </a:r>
            <a:endParaRPr kumimoji="0" lang="en-US" sz="1050" b="0" i="0" u="none" strike="noStrike" kern="1200" cap="none" spc="0" normalizeH="0" baseline="0" noProof="0" dirty="0">
              <a:ln>
                <a:noFill/>
              </a:ln>
              <a:solidFill>
                <a:srgbClr val="1A1A1A"/>
              </a:solidFill>
              <a:effectLst/>
              <a:uLnTx/>
              <a:uFillTx/>
              <a:latin typeface="Arial" charset="0"/>
              <a:ea typeface="ＭＳ Ｐゴシック" pitchFamily="34" charset="-128"/>
              <a:cs typeface="+mn-cs"/>
            </a:endParaRPr>
          </a:p>
        </p:txBody>
      </p:sp>
      <p:sp>
        <p:nvSpPr>
          <p:cNvPr id="1027" name="Rectangle 3"/>
          <p:cNvSpPr>
            <a:spLocks noGrp="1" noChangeArrowheads="1"/>
          </p:cNvSpPr>
          <p:nvPr>
            <p:ph type="title"/>
          </p:nvPr>
        </p:nvSpPr>
        <p:spPr bwMode="auto">
          <a:xfrm>
            <a:off x="344488" y="339517"/>
            <a:ext cx="84439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noProof="0" dirty="0" err="1"/>
              <a:t>Mastertitelformat</a:t>
            </a:r>
            <a:r>
              <a:rPr lang="de-DE" dirty="0"/>
              <a:t> bearbeiten</a:t>
            </a:r>
          </a:p>
        </p:txBody>
      </p:sp>
      <p:sp>
        <p:nvSpPr>
          <p:cNvPr id="1028" name="Rectangle 4"/>
          <p:cNvSpPr>
            <a:spLocks noGrp="1" noChangeArrowheads="1"/>
          </p:cNvSpPr>
          <p:nvPr>
            <p:ph type="body" idx="1"/>
          </p:nvPr>
        </p:nvSpPr>
        <p:spPr bwMode="auto">
          <a:xfrm>
            <a:off x="373063" y="1433513"/>
            <a:ext cx="8418512"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233477" name="Rectangle 5"/>
          <p:cNvSpPr>
            <a:spLocks noGrp="1" noChangeArrowheads="1"/>
          </p:cNvSpPr>
          <p:nvPr>
            <p:ph type="sldNum" sz="quarter" idx="4"/>
          </p:nvPr>
        </p:nvSpPr>
        <p:spPr bwMode="auto">
          <a:xfrm>
            <a:off x="8791575" y="6497638"/>
            <a:ext cx="360363" cy="360362"/>
          </a:xfrm>
          <a:prstGeom prst="rect">
            <a:avLst/>
          </a:prstGeom>
          <a:solidFill>
            <a:srgbClr val="31417A"/>
          </a:solidFill>
          <a:ln w="9525" algn="ctr">
            <a:noFill/>
            <a:miter lim="800000"/>
            <a:headEnd/>
            <a:tailEnd/>
          </a:ln>
          <a:effectLst/>
        </p:spPr>
        <p:txBody>
          <a:bodyPr vert="horz" wrap="none" lIns="0" tIns="0" rIns="0" bIns="0" numCol="1" anchor="ctr" anchorCtr="0" compatLnSpc="1">
            <a:prstTxWarp prst="textNoShape">
              <a:avLst/>
            </a:prstTxWarp>
          </a:bodyPr>
          <a:lstStyle>
            <a:lvl1pPr algn="ctr">
              <a:defRPr sz="800" b="1">
                <a:solidFill>
                  <a:schemeClr val="bg1"/>
                </a:solidFill>
                <a:latin typeface="Arial" pitchFamily="34" charset="0"/>
                <a:ea typeface="ＭＳ Ｐゴシック" pitchFamily="34" charset="-128"/>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7D6D90F5-C137-425F-847D-90AEC4B27CBA}"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
        <p:nvSpPr>
          <p:cNvPr id="1030" name="Rectangle 12"/>
          <p:cNvSpPr>
            <a:spLocks noChangeArrowheads="1"/>
          </p:cNvSpPr>
          <p:nvPr userDrawn="1"/>
        </p:nvSpPr>
        <p:spPr bwMode="auto">
          <a:xfrm>
            <a:off x="0" y="977900"/>
            <a:ext cx="9144000" cy="3175"/>
          </a:xfrm>
          <a:prstGeom prst="rect">
            <a:avLst/>
          </a:prstGeom>
          <a:solidFill>
            <a:srgbClr val="31417A"/>
          </a:solidFill>
          <a:ln w="9525">
            <a:solidFill>
              <a:srgbClr val="31417A"/>
            </a:solid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de-DE" sz="1400" b="0" i="0" u="none" strike="noStrike" kern="1200" cap="none" spc="0" normalizeH="0" baseline="0" noProof="0">
              <a:ln>
                <a:noFill/>
              </a:ln>
              <a:solidFill>
                <a:srgbClr val="1A1A1A"/>
              </a:solidFill>
              <a:effectLst/>
              <a:uLnTx/>
              <a:uFillTx/>
              <a:latin typeface="Arial" pitchFamily="34" charset="0"/>
              <a:ea typeface="MS PGothic" pitchFamily="34" charset="-128"/>
              <a:cs typeface="+mn-cs"/>
            </a:endParaRPr>
          </a:p>
        </p:txBody>
      </p:sp>
      <p:pic>
        <p:nvPicPr>
          <p:cNvPr id="1164290" name="Picture 2" descr="D:\Dropbox\Verwaltung\Logo_FS_RGB.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6858000" y="182903"/>
            <a:ext cx="1894204" cy="609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01131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transition/>
  <p:hf hdr="0" ftr="0" dt="0"/>
  <p:txStyles>
    <p:title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p:titleStyle>
    <p:bodyStyle>
      <a:lvl1pPr marL="342900" indent="-342900" algn="l" rtl="0" eaLnBrk="0" fontAlgn="base" hangingPunct="0">
        <a:spcBef>
          <a:spcPct val="20000"/>
        </a:spcBef>
        <a:spcAft>
          <a:spcPct val="0"/>
        </a:spcAft>
        <a:buClr>
          <a:srgbClr val="185A96"/>
        </a:buClr>
        <a:defRPr b="1">
          <a:solidFill>
            <a:schemeClr val="tx1"/>
          </a:solidFill>
          <a:latin typeface="+mn-lt"/>
          <a:ea typeface="MS PGothic" pitchFamily="34" charset="-128"/>
          <a:cs typeface="+mn-cs"/>
        </a:defRPr>
      </a:lvl1pPr>
      <a:lvl2pPr marL="211138" indent="-209550" algn="l" rtl="0" eaLnBrk="0" fontAlgn="base" hangingPunct="0">
        <a:spcBef>
          <a:spcPct val="20000"/>
        </a:spcBef>
        <a:spcAft>
          <a:spcPct val="0"/>
        </a:spcAft>
        <a:buClr>
          <a:schemeClr val="accent2"/>
        </a:buClr>
        <a:buSzPct val="120000"/>
        <a:buFont typeface="Times New Roman" pitchFamily="18" charset="0"/>
        <a:buChar char="•"/>
        <a:defRPr>
          <a:solidFill>
            <a:schemeClr val="tx1"/>
          </a:solidFill>
          <a:latin typeface="+mn-lt"/>
          <a:ea typeface="MS PGothic" pitchFamily="34" charset="-128"/>
        </a:defRPr>
      </a:lvl2pPr>
      <a:lvl3pPr marL="438150" indent="-225425" algn="l" rtl="0" eaLnBrk="0" fontAlgn="base" hangingPunct="0">
        <a:spcBef>
          <a:spcPct val="20000"/>
        </a:spcBef>
        <a:spcAft>
          <a:spcPct val="0"/>
        </a:spcAft>
        <a:buClr>
          <a:schemeClr val="accent2"/>
        </a:buClr>
        <a:buSzPct val="120000"/>
        <a:buChar char="-"/>
        <a:defRPr sz="1600">
          <a:solidFill>
            <a:schemeClr val="tx1"/>
          </a:solidFill>
          <a:latin typeface="+mn-lt"/>
          <a:ea typeface="MS PGothic" pitchFamily="34" charset="-128"/>
        </a:defRPr>
      </a:lvl3pPr>
      <a:lvl4pPr marL="679450" indent="-239713" algn="l" rtl="0" eaLnBrk="0" fontAlgn="base" hangingPunct="0">
        <a:spcBef>
          <a:spcPct val="20000"/>
        </a:spcBef>
        <a:spcAft>
          <a:spcPct val="0"/>
        </a:spcAft>
        <a:buClr>
          <a:schemeClr val="accent2"/>
        </a:buClr>
        <a:buSzPct val="80000"/>
        <a:buFont typeface="Times New Roman" pitchFamily="18" charset="0"/>
        <a:buChar char="•"/>
        <a:defRPr sz="1600">
          <a:solidFill>
            <a:schemeClr val="tx1"/>
          </a:solidFill>
          <a:latin typeface="+mn-lt"/>
          <a:ea typeface="MS PGothic" pitchFamily="34" charset="-128"/>
        </a:defRPr>
      </a:lvl4pPr>
      <a:lvl5pPr marL="936625" indent="-255588" algn="l" rtl="0" eaLnBrk="0" fontAlgn="base" hangingPunct="0">
        <a:spcBef>
          <a:spcPct val="20000"/>
        </a:spcBef>
        <a:spcAft>
          <a:spcPct val="0"/>
        </a:spcAft>
        <a:buClr>
          <a:schemeClr val="accent2"/>
        </a:buClr>
        <a:buSzPct val="80000"/>
        <a:buChar char="-"/>
        <a:defRPr sz="1600">
          <a:solidFill>
            <a:schemeClr val="tx1"/>
          </a:solidFill>
          <a:latin typeface="+mn-lt"/>
          <a:ea typeface="MS PGothic" pitchFamily="34" charset="-128"/>
        </a:defRPr>
      </a:lvl5pPr>
      <a:lvl6pPr marL="1393825" indent="-255588" algn="l" rtl="0" fontAlgn="base">
        <a:spcBef>
          <a:spcPct val="20000"/>
        </a:spcBef>
        <a:spcAft>
          <a:spcPct val="0"/>
        </a:spcAft>
        <a:buClr>
          <a:schemeClr val="accent2"/>
        </a:buClr>
        <a:buSzPct val="80000"/>
        <a:buChar char="-"/>
        <a:defRPr sz="1600">
          <a:solidFill>
            <a:schemeClr val="tx1"/>
          </a:solidFill>
          <a:latin typeface="+mn-lt"/>
          <a:ea typeface="+mn-ea"/>
        </a:defRPr>
      </a:lvl6pPr>
      <a:lvl7pPr marL="1851025" indent="-255588" algn="l" rtl="0" fontAlgn="base">
        <a:spcBef>
          <a:spcPct val="20000"/>
        </a:spcBef>
        <a:spcAft>
          <a:spcPct val="0"/>
        </a:spcAft>
        <a:buClr>
          <a:schemeClr val="accent2"/>
        </a:buClr>
        <a:buSzPct val="80000"/>
        <a:buChar char="-"/>
        <a:defRPr sz="1600">
          <a:solidFill>
            <a:schemeClr val="tx1"/>
          </a:solidFill>
          <a:latin typeface="+mn-lt"/>
          <a:ea typeface="+mn-ea"/>
        </a:defRPr>
      </a:lvl7pPr>
      <a:lvl8pPr marL="2308225" indent="-255588" algn="l" rtl="0" fontAlgn="base">
        <a:spcBef>
          <a:spcPct val="20000"/>
        </a:spcBef>
        <a:spcAft>
          <a:spcPct val="0"/>
        </a:spcAft>
        <a:buClr>
          <a:schemeClr val="accent2"/>
        </a:buClr>
        <a:buSzPct val="80000"/>
        <a:buChar char="-"/>
        <a:defRPr sz="1600">
          <a:solidFill>
            <a:schemeClr val="tx1"/>
          </a:solidFill>
          <a:latin typeface="+mn-lt"/>
          <a:ea typeface="+mn-ea"/>
        </a:defRPr>
      </a:lvl8pPr>
      <a:lvl9pPr marL="2765425" indent="-255588" algn="l" rtl="0" fontAlgn="base">
        <a:spcBef>
          <a:spcPct val="20000"/>
        </a:spcBef>
        <a:spcAft>
          <a:spcPct val="0"/>
        </a:spcAft>
        <a:buClr>
          <a:schemeClr val="accent2"/>
        </a:buClr>
        <a:buSzPct val="80000"/>
        <a:buChar char="-"/>
        <a:defRPr sz="1600">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04.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image" Target="../media/image11.png"/></Relationships>
</file>

<file path=ppt/slides/_rels/slide11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emf"/></Relationships>
</file>

<file path=ppt/slides/_rels/slide11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image" Target="../media/image119.tiff"/><Relationship Id="rId1" Type="http://schemas.openxmlformats.org/officeDocument/2006/relationships/slideLayout" Target="../slideLayouts/slideLayout7.xml"/><Relationship Id="rId4" Type="http://schemas.openxmlformats.org/officeDocument/2006/relationships/image" Target="../media/image121.tiff"/></Relationships>
</file>

<file path=ppt/slides/_rels/slide139.xml.rels><?xml version="1.0" encoding="UTF-8" standalone="yes"?>
<Relationships xmlns="http://schemas.openxmlformats.org/package/2006/relationships"><Relationship Id="rId2" Type="http://schemas.openxmlformats.org/officeDocument/2006/relationships/image" Target="../media/image121.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image" Target="../media/image11.png"/></Relationships>
</file>

<file path=ppt/slides/_rels/slide14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8" Type="http://schemas.openxmlformats.org/officeDocument/2006/relationships/image" Target="../media/image126.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25.wmf"/><Relationship Id="rId5" Type="http://schemas.openxmlformats.org/officeDocument/2006/relationships/oleObject" Target="../embeddings/oleObject3.bin"/><Relationship Id="rId10" Type="http://schemas.openxmlformats.org/officeDocument/2006/relationships/image" Target="../media/image127.wmf"/><Relationship Id="rId4" Type="http://schemas.openxmlformats.org/officeDocument/2006/relationships/image" Target="../media/image124.wmf"/><Relationship Id="rId9" Type="http://schemas.openxmlformats.org/officeDocument/2006/relationships/oleObject" Target="../embeddings/oleObject5.bin"/></Relationships>
</file>

<file path=ppt/slides/_rels/slide148.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28.emf"/><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png"/></Relationships>
</file>

<file path=ppt/slides/_rels/slide15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34.emf"/></Relationships>
</file>

<file path=ppt/slides/_rels/slide15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38.png"/><Relationship Id="rId4" Type="http://schemas.openxmlformats.org/officeDocument/2006/relationships/image" Target="../media/image137.wmf"/></Relationships>
</file>

<file path=ppt/slides/_rels/slide15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162.xml.rels><?xml version="1.0" encoding="UTF-8" standalone="yes"?>
<Relationships xmlns="http://schemas.openxmlformats.org/package/2006/relationships"><Relationship Id="rId2" Type="http://schemas.openxmlformats.org/officeDocument/2006/relationships/image" Target="../media/image148.gif"/><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hyperlink" Target="http://api.ning.com/files/oX3dxcXIhM7jRhPtJe78gL3ZFmxoNyzKU*AMWnYETctnED1COUEKiMBhgdzyvOysa53i-oL9bcqWUlO3fBP8TXtP4RkG*XQE/reinforcementstructure.jpg" TargetMode="External"/><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16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hyperlink" Target="http://api.ning.com/files/oX3dxcXIhM63wblu1*Mm9JDXVyojP2*WLaw-h8l*BIfsjrpfHLwT-b5NKuMPhZmk6N1HN5ik6HI-thI66-Q*xkmTpwu5abd9/RLdiagram.jpg" TargetMode="Externa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59.emf"/></Relationships>
</file>

<file path=ppt/slides/_rels/slide172.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17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69.wmf"/><Relationship Id="rId5" Type="http://schemas.openxmlformats.org/officeDocument/2006/relationships/oleObject" Target="../embeddings/oleObject9.bin"/><Relationship Id="rId4" Type="http://schemas.openxmlformats.org/officeDocument/2006/relationships/image" Target="../media/image168.wmf"/></Relationships>
</file>

<file path=ppt/slides/_rels/slide184.xml.rels><?xml version="1.0" encoding="UTF-8" standalone="yes"?>
<Relationships xmlns="http://schemas.openxmlformats.org/package/2006/relationships"><Relationship Id="rId8" Type="http://schemas.openxmlformats.org/officeDocument/2006/relationships/image" Target="../media/image172.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171.wmf"/><Relationship Id="rId5" Type="http://schemas.openxmlformats.org/officeDocument/2006/relationships/oleObject" Target="../embeddings/oleObject11.bin"/><Relationship Id="rId10" Type="http://schemas.openxmlformats.org/officeDocument/2006/relationships/image" Target="../media/image173.emf"/><Relationship Id="rId4" Type="http://schemas.openxmlformats.org/officeDocument/2006/relationships/image" Target="../media/image170.emf"/><Relationship Id="rId9" Type="http://schemas.openxmlformats.org/officeDocument/2006/relationships/oleObject" Target="../embeddings/oleObject13.bin"/></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174.emf"/></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05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image" Target="../media/image1570.png"/><Relationship Id="rId1" Type="http://schemas.openxmlformats.org/officeDocument/2006/relationships/slideLayout" Target="../slideLayouts/slideLayout7.xml"/><Relationship Id="rId4" Type="http://schemas.openxmlformats.org/officeDocument/2006/relationships/image" Target="../media/image1590.png"/></Relationships>
</file>

<file path=ppt/slides/_rels/slide194.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image" Target="../media/image1310.png"/><Relationship Id="rId1" Type="http://schemas.openxmlformats.org/officeDocument/2006/relationships/slideLayout" Target="../slideLayouts/slideLayout7.xml"/><Relationship Id="rId5" Type="http://schemas.openxmlformats.org/officeDocument/2006/relationships/image" Target="../media/image1340.png"/><Relationship Id="rId4" Type="http://schemas.openxmlformats.org/officeDocument/2006/relationships/image" Target="../media/image1330.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image" Target="../media/image177.png"/><Relationship Id="rId1" Type="http://schemas.openxmlformats.org/officeDocument/2006/relationships/slideLayout" Target="../slideLayouts/slideLayout7.xml"/><Relationship Id="rId4" Type="http://schemas.openxmlformats.org/officeDocument/2006/relationships/image" Target="../media/image1240.png"/></Relationships>
</file>

<file path=ppt/slides/_rels/slide197.xml.rels><?xml version="1.0" encoding="UTF-8" standalone="yes"?>
<Relationships xmlns="http://schemas.openxmlformats.org/package/2006/relationships"><Relationship Id="rId2" Type="http://schemas.openxmlformats.org/officeDocument/2006/relationships/image" Target="../media/image1250.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18" Type="http://schemas.openxmlformats.org/officeDocument/2006/relationships/image" Target="../media/image193.png"/><Relationship Id="rId3" Type="http://schemas.openxmlformats.org/officeDocument/2006/relationships/image" Target="../media/image178.png"/><Relationship Id="rId7" Type="http://schemas.openxmlformats.org/officeDocument/2006/relationships/image" Target="../media/image182.png"/><Relationship Id="rId12" Type="http://schemas.openxmlformats.org/officeDocument/2006/relationships/image" Target="../media/image187.png"/><Relationship Id="rId17" Type="http://schemas.openxmlformats.org/officeDocument/2006/relationships/image" Target="../media/image192.png"/><Relationship Id="rId2" Type="http://schemas.openxmlformats.org/officeDocument/2006/relationships/notesSlide" Target="../notesSlides/notesSlide43.xml"/><Relationship Id="rId16" Type="http://schemas.openxmlformats.org/officeDocument/2006/relationships/image" Target="../media/image191.png"/><Relationship Id="rId1" Type="http://schemas.openxmlformats.org/officeDocument/2006/relationships/slideLayout" Target="../slideLayouts/slideLayout7.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5" Type="http://schemas.openxmlformats.org/officeDocument/2006/relationships/image" Target="../media/image190.png"/><Relationship Id="rId10" Type="http://schemas.openxmlformats.org/officeDocument/2006/relationships/image" Target="../media/image185.png"/><Relationship Id="rId4" Type="http://schemas.openxmlformats.org/officeDocument/2006/relationships/image" Target="../media/image179.png"/><Relationship Id="rId9" Type="http://schemas.openxmlformats.org/officeDocument/2006/relationships/image" Target="../media/image184.png"/><Relationship Id="rId14" Type="http://schemas.openxmlformats.org/officeDocument/2006/relationships/image" Target="../media/image189.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196.emf"/><Relationship Id="rId4" Type="http://schemas.openxmlformats.org/officeDocument/2006/relationships/oleObject" Target="../embeddings/oleObject15.bin"/></Relationships>
</file>

<file path=ppt/slides/_rels/slide207.xml.rels><?xml version="1.0" encoding="UTF-8" standalone="yes"?>
<Relationships xmlns="http://schemas.openxmlformats.org/package/2006/relationships"><Relationship Id="rId8" Type="http://schemas.openxmlformats.org/officeDocument/2006/relationships/image" Target="../media/image199.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198.wmf"/><Relationship Id="rId5" Type="http://schemas.openxmlformats.org/officeDocument/2006/relationships/oleObject" Target="../embeddings/oleObject17.bin"/><Relationship Id="rId10" Type="http://schemas.openxmlformats.org/officeDocument/2006/relationships/image" Target="../media/image200.emf"/><Relationship Id="rId4" Type="http://schemas.openxmlformats.org/officeDocument/2006/relationships/image" Target="../media/image197.wmf"/><Relationship Id="rId9" Type="http://schemas.openxmlformats.org/officeDocument/2006/relationships/oleObject" Target="../embeddings/oleObject19.bin"/></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202.wmf"/><Relationship Id="rId5" Type="http://schemas.openxmlformats.org/officeDocument/2006/relationships/oleObject" Target="../embeddings/oleObject21.bin"/><Relationship Id="rId4" Type="http://schemas.openxmlformats.org/officeDocument/2006/relationships/image" Target="../media/image201.wmf"/></Relationships>
</file>

<file path=ppt/slides/_rels/slide20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8" Type="http://schemas.openxmlformats.org/officeDocument/2006/relationships/image" Target="../media/image206.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205.wmf"/><Relationship Id="rId5" Type="http://schemas.openxmlformats.org/officeDocument/2006/relationships/oleObject" Target="../embeddings/oleObject23.bin"/><Relationship Id="rId4" Type="http://schemas.openxmlformats.org/officeDocument/2006/relationships/image" Target="../media/image204.wmf"/></Relationships>
</file>

<file path=ppt/slides/_rels/slide211.xml.rels><?xml version="1.0" encoding="UTF-8" standalone="yes"?>
<Relationships xmlns="http://schemas.openxmlformats.org/package/2006/relationships"><Relationship Id="rId8" Type="http://schemas.openxmlformats.org/officeDocument/2006/relationships/image" Target="../media/image209.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208.wmf"/><Relationship Id="rId5" Type="http://schemas.openxmlformats.org/officeDocument/2006/relationships/oleObject" Target="../embeddings/oleObject26.bin"/><Relationship Id="rId10" Type="http://schemas.openxmlformats.org/officeDocument/2006/relationships/image" Target="../media/image210.wmf"/><Relationship Id="rId4" Type="http://schemas.openxmlformats.org/officeDocument/2006/relationships/image" Target="../media/image207.emf"/><Relationship Id="rId9" Type="http://schemas.openxmlformats.org/officeDocument/2006/relationships/oleObject" Target="../embeddings/oleObject28.bin"/></Relationships>
</file>

<file path=ppt/slides/_rels/slide212.xml.rels><?xml version="1.0" encoding="UTF-8" standalone="yes"?>
<Relationships xmlns="http://schemas.openxmlformats.org/package/2006/relationships"><Relationship Id="rId8" Type="http://schemas.openxmlformats.org/officeDocument/2006/relationships/image" Target="../media/image213.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212.wmf"/><Relationship Id="rId5" Type="http://schemas.openxmlformats.org/officeDocument/2006/relationships/oleObject" Target="../embeddings/oleObject30.bin"/><Relationship Id="rId4" Type="http://schemas.openxmlformats.org/officeDocument/2006/relationships/image" Target="../media/image211.wmf"/></Relationships>
</file>

<file path=ppt/slides/_rels/slide213.xml.rels><?xml version="1.0" encoding="UTF-8" standalone="yes"?>
<Relationships xmlns="http://schemas.openxmlformats.org/package/2006/relationships"><Relationship Id="rId8" Type="http://schemas.openxmlformats.org/officeDocument/2006/relationships/image" Target="../media/image200.e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215.wmf"/><Relationship Id="rId5" Type="http://schemas.openxmlformats.org/officeDocument/2006/relationships/oleObject" Target="../embeddings/oleObject33.bin"/><Relationship Id="rId10" Type="http://schemas.openxmlformats.org/officeDocument/2006/relationships/image" Target="../media/image216.wmf"/><Relationship Id="rId4" Type="http://schemas.openxmlformats.org/officeDocument/2006/relationships/image" Target="../media/image214.wmf"/><Relationship Id="rId9" Type="http://schemas.openxmlformats.org/officeDocument/2006/relationships/oleObject" Target="../embeddings/oleObject35.bin"/></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22.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2390.png"/><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63.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227.wmf"/><Relationship Id="rId5" Type="http://schemas.openxmlformats.org/officeDocument/2006/relationships/oleObject" Target="../embeddings/oleObject37.bin"/><Relationship Id="rId4" Type="http://schemas.openxmlformats.org/officeDocument/2006/relationships/image" Target="../media/image226.wmf"/></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229.wmf"/><Relationship Id="rId5" Type="http://schemas.openxmlformats.org/officeDocument/2006/relationships/oleObject" Target="../embeddings/oleObject39.bin"/><Relationship Id="rId4" Type="http://schemas.openxmlformats.org/officeDocument/2006/relationships/image" Target="../media/image228.wmf"/></Relationships>
</file>

<file path=ppt/slides/_rels/slide228.xml.rels><?xml version="1.0" encoding="UTF-8" standalone="yes"?>
<Relationships xmlns="http://schemas.openxmlformats.org/package/2006/relationships"><Relationship Id="rId2" Type="http://schemas.openxmlformats.org/officeDocument/2006/relationships/image" Target="../media/image230.jp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40.bin"/><Relationship Id="rId7" Type="http://schemas.openxmlformats.org/officeDocument/2006/relationships/image" Target="../media/image233.png"/><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232.wmf"/><Relationship Id="rId5" Type="http://schemas.openxmlformats.org/officeDocument/2006/relationships/oleObject" Target="../embeddings/oleObject41.bin"/><Relationship Id="rId4" Type="http://schemas.openxmlformats.org/officeDocument/2006/relationships/image" Target="../media/image231.wmf"/></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234.emf"/><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8" Type="http://schemas.openxmlformats.org/officeDocument/2006/relationships/image" Target="../media/image237.w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236.wmf"/><Relationship Id="rId5" Type="http://schemas.openxmlformats.org/officeDocument/2006/relationships/oleObject" Target="../embeddings/oleObject43.bin"/><Relationship Id="rId4" Type="http://schemas.openxmlformats.org/officeDocument/2006/relationships/image" Target="../media/image235.wmf"/></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45.bin"/><Relationship Id="rId7" Type="http://schemas.openxmlformats.org/officeDocument/2006/relationships/image" Target="../media/image239.w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46.bin"/><Relationship Id="rId5" Type="http://schemas.openxmlformats.org/officeDocument/2006/relationships/image" Target="../media/image240.png"/><Relationship Id="rId4" Type="http://schemas.openxmlformats.org/officeDocument/2006/relationships/image" Target="../media/image238.wmf"/></Relationships>
</file>

<file path=ppt/slides/_rels/slide23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241.wmf"/><Relationship Id="rId5" Type="http://schemas.openxmlformats.org/officeDocument/2006/relationships/oleObject" Target="../embeddings/oleObject47.bin"/><Relationship Id="rId4" Type="http://schemas.openxmlformats.org/officeDocument/2006/relationships/image" Target="../media/image243.png"/></Relationships>
</file>

<file path=ppt/slides/_rels/slide236.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notesSlide" Target="../notesSlides/notesSlide48.xml"/><Relationship Id="rId7" Type="http://schemas.openxmlformats.org/officeDocument/2006/relationships/image" Target="../media/image245.wmf"/><Relationship Id="rId12" Type="http://schemas.openxmlformats.org/officeDocument/2006/relationships/image" Target="../media/image248.png"/><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oleObject" Target="../embeddings/oleObject49.bin"/><Relationship Id="rId11" Type="http://schemas.openxmlformats.org/officeDocument/2006/relationships/image" Target="../media/image247.wmf"/><Relationship Id="rId5" Type="http://schemas.openxmlformats.org/officeDocument/2006/relationships/image" Target="../media/image244.wmf"/><Relationship Id="rId10" Type="http://schemas.openxmlformats.org/officeDocument/2006/relationships/oleObject" Target="../embeddings/oleObject51.bin"/><Relationship Id="rId4" Type="http://schemas.openxmlformats.org/officeDocument/2006/relationships/oleObject" Target="../embeddings/oleObject48.bin"/><Relationship Id="rId9" Type="http://schemas.openxmlformats.org/officeDocument/2006/relationships/image" Target="../media/image246.wmf"/></Relationships>
</file>

<file path=ppt/slides/_rels/slide237.xml.rels><?xml version="1.0" encoding="UTF-8" standalone="yes"?>
<Relationships xmlns="http://schemas.openxmlformats.org/package/2006/relationships"><Relationship Id="rId8" Type="http://schemas.openxmlformats.org/officeDocument/2006/relationships/image" Target="../media/image250.wmf"/><Relationship Id="rId3" Type="http://schemas.openxmlformats.org/officeDocument/2006/relationships/notesSlide" Target="../notesSlides/notesSlide49.xml"/><Relationship Id="rId7" Type="http://schemas.openxmlformats.org/officeDocument/2006/relationships/oleObject" Target="../embeddings/oleObject53.bin"/><Relationship Id="rId12" Type="http://schemas.openxmlformats.org/officeDocument/2006/relationships/image" Target="../media/image252.wmf"/><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249.wmf"/><Relationship Id="rId11" Type="http://schemas.openxmlformats.org/officeDocument/2006/relationships/oleObject" Target="../embeddings/oleObject55.bin"/><Relationship Id="rId5" Type="http://schemas.openxmlformats.org/officeDocument/2006/relationships/oleObject" Target="../embeddings/oleObject52.bin"/><Relationship Id="rId10" Type="http://schemas.openxmlformats.org/officeDocument/2006/relationships/image" Target="../media/image251.wmf"/><Relationship Id="rId4" Type="http://schemas.openxmlformats.org/officeDocument/2006/relationships/image" Target="../media/image253.emf"/><Relationship Id="rId9" Type="http://schemas.openxmlformats.org/officeDocument/2006/relationships/oleObject" Target="../embeddings/oleObject54.bin"/></Relationships>
</file>

<file path=ppt/slides/_rels/slide238.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notesSlide" Target="../notesSlides/notesSlide50.xml"/><Relationship Id="rId7" Type="http://schemas.openxmlformats.org/officeDocument/2006/relationships/image" Target="../media/image255.wmf"/><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oleObject" Target="../embeddings/oleObject57.bin"/><Relationship Id="rId11" Type="http://schemas.openxmlformats.org/officeDocument/2006/relationships/image" Target="../media/image257.wmf"/><Relationship Id="rId5" Type="http://schemas.openxmlformats.org/officeDocument/2006/relationships/image" Target="../media/image254.wmf"/><Relationship Id="rId10" Type="http://schemas.openxmlformats.org/officeDocument/2006/relationships/oleObject" Target="../embeddings/oleObject59.bin"/><Relationship Id="rId4" Type="http://schemas.openxmlformats.org/officeDocument/2006/relationships/oleObject" Target="../embeddings/oleObject56.bin"/><Relationship Id="rId9" Type="http://schemas.openxmlformats.org/officeDocument/2006/relationships/image" Target="../media/image256.wmf"/></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258.wmf"/><Relationship Id="rId5" Type="http://schemas.openxmlformats.org/officeDocument/2006/relationships/oleObject" Target="../embeddings/oleObject60.bin"/><Relationship Id="rId4" Type="http://schemas.openxmlformats.org/officeDocument/2006/relationships/image" Target="../media/image25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261.png"/></Relationships>
</file>

<file path=ppt/slides/_rels/slide241.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268.emf"/><Relationship Id="rId5" Type="http://schemas.openxmlformats.org/officeDocument/2006/relationships/image" Target="../media/image267.png"/><Relationship Id="rId4" Type="http://schemas.openxmlformats.org/officeDocument/2006/relationships/image" Target="../media/image266.png"/></Relationships>
</file>

<file path=ppt/slides/_rels/slide24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271.emf"/><Relationship Id="rId4" Type="http://schemas.openxmlformats.org/officeDocument/2006/relationships/image" Target="../media/image270.png"/></Relationships>
</file>

<file path=ppt/slides/_rels/slide245.xml.rels><?xml version="1.0" encoding="UTF-8" standalone="yes"?>
<Relationships xmlns="http://schemas.openxmlformats.org/package/2006/relationships"><Relationship Id="rId3" Type="http://schemas.openxmlformats.org/officeDocument/2006/relationships/image" Target="../media/image272.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274.png"/></Relationships>
</file>

<file path=ppt/slides/_rels/slide24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slides/_rels/slide252.xml.rels><?xml version="1.0" encoding="UTF-8" standalone="yes"?>
<Relationships xmlns="http://schemas.openxmlformats.org/package/2006/relationships"><Relationship Id="rId2" Type="http://schemas.openxmlformats.org/officeDocument/2006/relationships/image" Target="../media/image277.emf"/><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280.emf"/><Relationship Id="rId2" Type="http://schemas.openxmlformats.org/officeDocument/2006/relationships/image" Target="../media/image279.emf"/><Relationship Id="rId1" Type="http://schemas.openxmlformats.org/officeDocument/2006/relationships/slideLayout" Target="../slideLayouts/slideLayout7.xml"/><Relationship Id="rId6" Type="http://schemas.openxmlformats.org/officeDocument/2006/relationships/image" Target="../media/image283.emf"/><Relationship Id="rId5" Type="http://schemas.openxmlformats.org/officeDocument/2006/relationships/image" Target="../media/image282.emf"/><Relationship Id="rId4" Type="http://schemas.openxmlformats.org/officeDocument/2006/relationships/image" Target="../media/image281.emf"/></Relationships>
</file>

<file path=ppt/slides/_rels/slide255.xml.rels><?xml version="1.0" encoding="UTF-8" standalone="yes"?>
<Relationships xmlns="http://schemas.openxmlformats.org/package/2006/relationships"><Relationship Id="rId3" Type="http://schemas.openxmlformats.org/officeDocument/2006/relationships/image" Target="../media/image284.emf"/><Relationship Id="rId2" Type="http://schemas.openxmlformats.org/officeDocument/2006/relationships/image" Target="../media/image280.emf"/><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286.emf"/><Relationship Id="rId2" Type="http://schemas.openxmlformats.org/officeDocument/2006/relationships/image" Target="../media/image285.png"/><Relationship Id="rId1" Type="http://schemas.openxmlformats.org/officeDocument/2006/relationships/slideLayout" Target="../slideLayouts/slideLayout7.xml"/><Relationship Id="rId4" Type="http://schemas.openxmlformats.org/officeDocument/2006/relationships/image" Target="../media/image287.emf"/></Relationships>
</file>

<file path=ppt/slides/_rels/slide258.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289.emf"/><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294.emf"/><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990.png"/><Relationship Id="rId2" Type="http://schemas.openxmlformats.org/officeDocument/2006/relationships/slideLayout" Target="../slideLayouts/slideLayout7.xml"/><Relationship Id="rId1" Type="http://schemas.openxmlformats.org/officeDocument/2006/relationships/vmlDrawing" Target="../drawings/vmlDrawing25.vml"/><Relationship Id="rId5" Type="http://schemas.openxmlformats.org/officeDocument/2006/relationships/image" Target="../media/image297.wmf"/><Relationship Id="rId4" Type="http://schemas.openxmlformats.org/officeDocument/2006/relationships/oleObject" Target="../embeddings/oleObject61.bin"/></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7.xml"/><Relationship Id="rId4" Type="http://schemas.openxmlformats.org/officeDocument/2006/relationships/image" Target="../media/image320.png"/></Relationships>
</file>

<file path=ppt/slides/_rels/slide271.xml.rels><?xml version="1.0" encoding="UTF-8" standalone="yes"?>
<Relationships xmlns="http://schemas.openxmlformats.org/package/2006/relationships"><Relationship Id="rId3" Type="http://schemas.openxmlformats.org/officeDocument/2006/relationships/image" Target="../media/image3050.png"/><Relationship Id="rId2" Type="http://schemas.openxmlformats.org/officeDocument/2006/relationships/image" Target="../media/image3040.png"/><Relationship Id="rId1" Type="http://schemas.openxmlformats.org/officeDocument/2006/relationships/slideLayout" Target="../slideLayouts/slideLayout7.xml"/><Relationship Id="rId4" Type="http://schemas.openxmlformats.org/officeDocument/2006/relationships/image" Target="../media/image3070.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261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010.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2030.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8" Type="http://schemas.openxmlformats.org/officeDocument/2006/relationships/oleObject" Target="../embeddings/oleObject64.bin"/><Relationship Id="rId13" Type="http://schemas.openxmlformats.org/officeDocument/2006/relationships/oleObject" Target="../embeddings/oleObject67.bin"/><Relationship Id="rId3" Type="http://schemas.openxmlformats.org/officeDocument/2006/relationships/image" Target="../media/image307.png"/><Relationship Id="rId7" Type="http://schemas.openxmlformats.org/officeDocument/2006/relationships/image" Target="../media/image302.wmf"/><Relationship Id="rId12" Type="http://schemas.openxmlformats.org/officeDocument/2006/relationships/image" Target="../media/image304.wmf"/><Relationship Id="rId17" Type="http://schemas.openxmlformats.org/officeDocument/2006/relationships/image" Target="../media/image306.wmf"/><Relationship Id="rId2" Type="http://schemas.openxmlformats.org/officeDocument/2006/relationships/slideLayout" Target="../slideLayouts/slideLayout7.xml"/><Relationship Id="rId16" Type="http://schemas.openxmlformats.org/officeDocument/2006/relationships/oleObject" Target="../embeddings/oleObject69.bin"/><Relationship Id="rId1" Type="http://schemas.openxmlformats.org/officeDocument/2006/relationships/vmlDrawing" Target="../drawings/vmlDrawing26.vml"/><Relationship Id="rId6" Type="http://schemas.openxmlformats.org/officeDocument/2006/relationships/oleObject" Target="../embeddings/oleObject63.bin"/><Relationship Id="rId11" Type="http://schemas.openxmlformats.org/officeDocument/2006/relationships/oleObject" Target="../embeddings/oleObject66.bin"/><Relationship Id="rId5" Type="http://schemas.openxmlformats.org/officeDocument/2006/relationships/image" Target="../media/image301.wmf"/><Relationship Id="rId15" Type="http://schemas.openxmlformats.org/officeDocument/2006/relationships/image" Target="../media/image305.wmf"/><Relationship Id="rId10" Type="http://schemas.openxmlformats.org/officeDocument/2006/relationships/oleObject" Target="../embeddings/oleObject65.bin"/><Relationship Id="rId4" Type="http://schemas.openxmlformats.org/officeDocument/2006/relationships/oleObject" Target="../embeddings/oleObject62.bin"/><Relationship Id="rId9" Type="http://schemas.openxmlformats.org/officeDocument/2006/relationships/image" Target="../media/image303.wmf"/><Relationship Id="rId14" Type="http://schemas.openxmlformats.org/officeDocument/2006/relationships/oleObject" Target="../embeddings/oleObject68.bin"/></Relationships>
</file>

<file path=ppt/slides/_rels/slide283.xml.rels><?xml version="1.0" encoding="UTF-8" standalone="yes"?>
<Relationships xmlns="http://schemas.openxmlformats.org/package/2006/relationships"><Relationship Id="rId8" Type="http://schemas.openxmlformats.org/officeDocument/2006/relationships/image" Target="../media/image309.wmf"/><Relationship Id="rId3" Type="http://schemas.openxmlformats.org/officeDocument/2006/relationships/image" Target="../media/image310.png"/><Relationship Id="rId7" Type="http://schemas.openxmlformats.org/officeDocument/2006/relationships/oleObject" Target="../embeddings/oleObject71.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308.wmf"/><Relationship Id="rId5" Type="http://schemas.openxmlformats.org/officeDocument/2006/relationships/oleObject" Target="../embeddings/oleObject70.bin"/><Relationship Id="rId4" Type="http://schemas.openxmlformats.org/officeDocument/2006/relationships/image" Target="../media/image307.png"/></Relationships>
</file>

<file path=ppt/slides/_rels/slide284.xml.rels><?xml version="1.0" encoding="UTF-8" standalone="yes"?>
<Relationships xmlns="http://schemas.openxmlformats.org/package/2006/relationships"><Relationship Id="rId8" Type="http://schemas.openxmlformats.org/officeDocument/2006/relationships/oleObject" Target="../embeddings/oleObject73.bin"/><Relationship Id="rId13" Type="http://schemas.openxmlformats.org/officeDocument/2006/relationships/image" Target="../media/image314.wmf"/><Relationship Id="rId18" Type="http://schemas.openxmlformats.org/officeDocument/2006/relationships/oleObject" Target="../embeddings/oleObject78.bin"/><Relationship Id="rId3" Type="http://schemas.openxmlformats.org/officeDocument/2006/relationships/image" Target="../media/image321.png"/><Relationship Id="rId21" Type="http://schemas.openxmlformats.org/officeDocument/2006/relationships/image" Target="../media/image318.wmf"/><Relationship Id="rId7" Type="http://schemas.openxmlformats.org/officeDocument/2006/relationships/image" Target="../media/image311.wmf"/><Relationship Id="rId12" Type="http://schemas.openxmlformats.org/officeDocument/2006/relationships/oleObject" Target="../embeddings/oleObject75.bin"/><Relationship Id="rId17" Type="http://schemas.openxmlformats.org/officeDocument/2006/relationships/image" Target="../media/image316.wmf"/><Relationship Id="rId2" Type="http://schemas.openxmlformats.org/officeDocument/2006/relationships/slideLayout" Target="../slideLayouts/slideLayout7.xml"/><Relationship Id="rId16" Type="http://schemas.openxmlformats.org/officeDocument/2006/relationships/oleObject" Target="../embeddings/oleObject77.bin"/><Relationship Id="rId20" Type="http://schemas.openxmlformats.org/officeDocument/2006/relationships/oleObject" Target="../embeddings/oleObject79.bin"/><Relationship Id="rId1" Type="http://schemas.openxmlformats.org/officeDocument/2006/relationships/vmlDrawing" Target="../drawings/vmlDrawing28.vml"/><Relationship Id="rId6" Type="http://schemas.openxmlformats.org/officeDocument/2006/relationships/oleObject" Target="../embeddings/oleObject72.bin"/><Relationship Id="rId11" Type="http://schemas.openxmlformats.org/officeDocument/2006/relationships/image" Target="../media/image313.wmf"/><Relationship Id="rId24" Type="http://schemas.openxmlformats.org/officeDocument/2006/relationships/image" Target="../media/image319.wmf"/><Relationship Id="rId5" Type="http://schemas.openxmlformats.org/officeDocument/2006/relationships/image" Target="../media/image323.png"/><Relationship Id="rId15" Type="http://schemas.openxmlformats.org/officeDocument/2006/relationships/image" Target="../media/image315.wmf"/><Relationship Id="rId23" Type="http://schemas.openxmlformats.org/officeDocument/2006/relationships/oleObject" Target="../embeddings/oleObject80.bin"/><Relationship Id="rId10" Type="http://schemas.openxmlformats.org/officeDocument/2006/relationships/oleObject" Target="../embeddings/oleObject74.bin"/><Relationship Id="rId19" Type="http://schemas.openxmlformats.org/officeDocument/2006/relationships/image" Target="../media/image317.wmf"/><Relationship Id="rId4" Type="http://schemas.openxmlformats.org/officeDocument/2006/relationships/image" Target="../media/image322.png"/><Relationship Id="rId9" Type="http://schemas.openxmlformats.org/officeDocument/2006/relationships/image" Target="../media/image312.wmf"/><Relationship Id="rId14" Type="http://schemas.openxmlformats.org/officeDocument/2006/relationships/oleObject" Target="../embeddings/oleObject76.bin"/><Relationship Id="rId22" Type="http://schemas.openxmlformats.org/officeDocument/2006/relationships/image" Target="../media/image324.emf"/></Relationships>
</file>

<file path=ppt/slides/_rels/slide285.xml.rels><?xml version="1.0" encoding="UTF-8" standalone="yes"?>
<Relationships xmlns="http://schemas.openxmlformats.org/package/2006/relationships"><Relationship Id="rId3" Type="http://schemas.openxmlformats.org/officeDocument/2006/relationships/image" Target="../media/image2860.png"/><Relationship Id="rId2" Type="http://schemas.openxmlformats.org/officeDocument/2006/relationships/image" Target="../media/image2291.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8" Type="http://schemas.openxmlformats.org/officeDocument/2006/relationships/image" Target="../media/image327.wmf"/><Relationship Id="rId3" Type="http://schemas.openxmlformats.org/officeDocument/2006/relationships/oleObject" Target="../embeddings/oleObject81.bin"/><Relationship Id="rId7" Type="http://schemas.openxmlformats.org/officeDocument/2006/relationships/oleObject" Target="../embeddings/oleObject83.bin"/><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326.wmf"/><Relationship Id="rId5" Type="http://schemas.openxmlformats.org/officeDocument/2006/relationships/oleObject" Target="../embeddings/oleObject82.bin"/><Relationship Id="rId10" Type="http://schemas.openxmlformats.org/officeDocument/2006/relationships/image" Target="../media/image328.wmf"/><Relationship Id="rId4" Type="http://schemas.openxmlformats.org/officeDocument/2006/relationships/image" Target="../media/image325.wmf"/><Relationship Id="rId9" Type="http://schemas.openxmlformats.org/officeDocument/2006/relationships/oleObject" Target="../embeddings/oleObject84.bin"/></Relationships>
</file>

<file path=ppt/slides/_rels/slide288.xml.rels><?xml version="1.0" encoding="UTF-8" standalone="yes"?>
<Relationships xmlns="http://schemas.openxmlformats.org/package/2006/relationships"><Relationship Id="rId3" Type="http://schemas.openxmlformats.org/officeDocument/2006/relationships/image" Target="../media/image329.emf"/><Relationship Id="rId2" Type="http://schemas.openxmlformats.org/officeDocument/2006/relationships/image" Target="../media/image339.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oleObject" Target="../embeddings/oleObject85.bin"/><Relationship Id="rId7" Type="http://schemas.openxmlformats.org/officeDocument/2006/relationships/image" Target="../media/image332.emf"/><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331.wmf"/><Relationship Id="rId5" Type="http://schemas.openxmlformats.org/officeDocument/2006/relationships/oleObject" Target="../embeddings/oleObject86.bin"/><Relationship Id="rId4" Type="http://schemas.openxmlformats.org/officeDocument/2006/relationships/image" Target="../media/image330.wmf"/></Relationships>
</file>

<file path=ppt/slides/_rels/slide291.xml.rels><?xml version="1.0" encoding="UTF-8" standalone="yes"?>
<Relationships xmlns="http://schemas.openxmlformats.org/package/2006/relationships"><Relationship Id="rId8" Type="http://schemas.openxmlformats.org/officeDocument/2006/relationships/image" Target="../media/image334.wmf"/><Relationship Id="rId3" Type="http://schemas.openxmlformats.org/officeDocument/2006/relationships/notesSlide" Target="../notesSlides/notesSlide64.xml"/><Relationship Id="rId7" Type="http://schemas.openxmlformats.org/officeDocument/2006/relationships/oleObject" Target="../embeddings/oleObject88.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333.wmf"/><Relationship Id="rId11" Type="http://schemas.openxmlformats.org/officeDocument/2006/relationships/image" Target="../media/image337.emf"/><Relationship Id="rId5" Type="http://schemas.openxmlformats.org/officeDocument/2006/relationships/oleObject" Target="../embeddings/oleObject87.bin"/><Relationship Id="rId10" Type="http://schemas.openxmlformats.org/officeDocument/2006/relationships/image" Target="../media/image335.wmf"/><Relationship Id="rId4" Type="http://schemas.openxmlformats.org/officeDocument/2006/relationships/image" Target="../media/image336.emf"/><Relationship Id="rId9" Type="http://schemas.openxmlformats.org/officeDocument/2006/relationships/oleObject" Target="../embeddings/oleObject89.bin"/></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341.em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3520.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3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8.png"/></Relationships>
</file>

<file path=ppt/slides/_rels/slide300.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346.emf"/><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348.wmf"/><Relationship Id="rId5" Type="http://schemas.openxmlformats.org/officeDocument/2006/relationships/oleObject" Target="../embeddings/oleObject91.bin"/><Relationship Id="rId4" Type="http://schemas.openxmlformats.org/officeDocument/2006/relationships/image" Target="../media/image347.wmf"/></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8" Type="http://schemas.openxmlformats.org/officeDocument/2006/relationships/image" Target="../media/image352.wmf"/><Relationship Id="rId3" Type="http://schemas.openxmlformats.org/officeDocument/2006/relationships/oleObject" Target="../embeddings/oleObject92.bin"/><Relationship Id="rId7" Type="http://schemas.openxmlformats.org/officeDocument/2006/relationships/oleObject" Target="../embeddings/oleObject94.bin"/><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351.wmf"/><Relationship Id="rId5" Type="http://schemas.openxmlformats.org/officeDocument/2006/relationships/oleObject" Target="../embeddings/oleObject93.bin"/><Relationship Id="rId4" Type="http://schemas.openxmlformats.org/officeDocument/2006/relationships/image" Target="../media/image350.wmf"/></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8" Type="http://schemas.openxmlformats.org/officeDocument/2006/relationships/oleObject" Target="../embeddings/oleObject96.bin"/><Relationship Id="rId3" Type="http://schemas.openxmlformats.org/officeDocument/2006/relationships/image" Target="../media/image356.png"/><Relationship Id="rId7" Type="http://schemas.openxmlformats.org/officeDocument/2006/relationships/image" Target="../media/image353.wmf"/><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oleObject" Target="../embeddings/oleObject95.bin"/><Relationship Id="rId11" Type="http://schemas.openxmlformats.org/officeDocument/2006/relationships/image" Target="../media/image355.wmf"/><Relationship Id="rId5" Type="http://schemas.openxmlformats.org/officeDocument/2006/relationships/image" Target="../media/image358.png"/><Relationship Id="rId10" Type="http://schemas.openxmlformats.org/officeDocument/2006/relationships/oleObject" Target="../embeddings/oleObject97.bin"/><Relationship Id="rId4" Type="http://schemas.openxmlformats.org/officeDocument/2006/relationships/image" Target="../media/image357.png"/><Relationship Id="rId9" Type="http://schemas.openxmlformats.org/officeDocument/2006/relationships/image" Target="../media/image354.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8" Type="http://schemas.openxmlformats.org/officeDocument/2006/relationships/image" Target="../media/image360.wmf"/><Relationship Id="rId3" Type="http://schemas.openxmlformats.org/officeDocument/2006/relationships/oleObject" Target="../embeddings/oleObject98.bin"/><Relationship Id="rId7" Type="http://schemas.openxmlformats.org/officeDocument/2006/relationships/oleObject" Target="../embeddings/oleObject99.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362.png"/><Relationship Id="rId5" Type="http://schemas.openxmlformats.org/officeDocument/2006/relationships/image" Target="../media/image361.png"/><Relationship Id="rId4" Type="http://schemas.openxmlformats.org/officeDocument/2006/relationships/image" Target="../media/image359.wmf"/></Relationships>
</file>

<file path=ppt/slides/_rels/slide321.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emf"/></Relationships>
</file>

<file path=ppt/slides/_rels/slide4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6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54.emf"/></Relationships>
</file>

<file path=ppt/slides/_rels/slide6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82.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image" Target="../media/image77.png"/><Relationship Id="rId16"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8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1971992" y="1773240"/>
            <a:ext cx="5187318" cy="3749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lnSpc>
                <a:spcPct val="90000"/>
              </a:lnSpc>
              <a:spcBef>
                <a:spcPct val="0"/>
              </a:spcBef>
            </a:pPr>
            <a:r>
              <a:rPr lang="en-US" sz="2000"/>
              <a:t>Course</a:t>
            </a:r>
            <a:endParaRPr lang="en-US" sz="2000" dirty="0"/>
          </a:p>
          <a:p>
            <a:pPr defTabSz="762000">
              <a:lnSpc>
                <a:spcPct val="90000"/>
              </a:lnSpc>
              <a:spcBef>
                <a:spcPct val="0"/>
              </a:spcBef>
            </a:pPr>
            <a:endParaRPr lang="en-US" sz="2000" dirty="0"/>
          </a:p>
          <a:p>
            <a:pPr defTabSz="762000">
              <a:lnSpc>
                <a:spcPct val="90000"/>
              </a:lnSpc>
              <a:spcBef>
                <a:spcPct val="0"/>
              </a:spcBef>
            </a:pPr>
            <a:r>
              <a:rPr lang="en-US" sz="3600" dirty="0"/>
              <a:t>Analytics and Big Data</a:t>
            </a:r>
          </a:p>
          <a:p>
            <a:pPr defTabSz="762000">
              <a:lnSpc>
                <a:spcPct val="90000"/>
              </a:lnSpc>
              <a:spcBef>
                <a:spcPct val="0"/>
              </a:spcBef>
            </a:pPr>
            <a:endParaRPr lang="en-US" sz="2800" dirty="0"/>
          </a:p>
          <a:p>
            <a:pPr defTabSz="762000">
              <a:lnSpc>
                <a:spcPct val="90000"/>
              </a:lnSpc>
              <a:spcBef>
                <a:spcPct val="0"/>
              </a:spcBef>
            </a:pPr>
            <a:endParaRPr lang="en-US" sz="2800" dirty="0"/>
          </a:p>
          <a:p>
            <a:pPr defTabSz="762000">
              <a:lnSpc>
                <a:spcPct val="90000"/>
              </a:lnSpc>
              <a:spcBef>
                <a:spcPct val="0"/>
              </a:spcBef>
            </a:pPr>
            <a:r>
              <a:rPr lang="en-US" sz="2000" dirty="0"/>
              <a:t>Prof. Dr. Peter </a:t>
            </a:r>
            <a:r>
              <a:rPr lang="en-US" sz="2000" dirty="0" err="1"/>
              <a:t>Roßbach</a:t>
            </a:r>
            <a:endParaRPr lang="en-US" sz="2800" dirty="0"/>
          </a:p>
          <a:p>
            <a:pPr defTabSz="762000">
              <a:lnSpc>
                <a:spcPct val="90000"/>
              </a:lnSpc>
              <a:spcBef>
                <a:spcPct val="0"/>
              </a:spcBef>
            </a:pPr>
            <a:endParaRPr lang="en-US" sz="2800" dirty="0"/>
          </a:p>
          <a:p>
            <a:pPr defTabSz="762000">
              <a:lnSpc>
                <a:spcPct val="90000"/>
              </a:lnSpc>
              <a:spcBef>
                <a:spcPct val="0"/>
              </a:spcBef>
            </a:pPr>
            <a:endParaRPr lang="en-US" sz="2800" dirty="0"/>
          </a:p>
          <a:p>
            <a:pPr defTabSz="762000">
              <a:lnSpc>
                <a:spcPct val="90000"/>
              </a:lnSpc>
              <a:spcBef>
                <a:spcPct val="0"/>
              </a:spcBef>
            </a:pPr>
            <a:endParaRPr lang="en-US" sz="2800" dirty="0"/>
          </a:p>
          <a:p>
            <a:pPr defTabSz="762000">
              <a:lnSpc>
                <a:spcPct val="90000"/>
              </a:lnSpc>
              <a:spcBef>
                <a:spcPct val="0"/>
              </a:spcBef>
            </a:pPr>
            <a:r>
              <a:rPr lang="en-US" sz="2800"/>
              <a:t>SS 2025</a:t>
            </a:r>
            <a:endParaRPr lang="en-US" sz="2800"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44488" y="508795"/>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en-US" sz="2400" kern="0" dirty="0">
                <a:solidFill>
                  <a:schemeClr val="tx1"/>
                </a:solidFill>
              </a:rPr>
              <a:t>Why is Modern Analytics so Successful?</a:t>
            </a: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9</a:t>
            </a:fld>
            <a:endParaRPr lang="de-DE" altLang="de-DE"/>
          </a:p>
        </p:txBody>
      </p:sp>
      <p:sp>
        <p:nvSpPr>
          <p:cNvPr id="5" name="Textfeld 4"/>
          <p:cNvSpPr txBox="1"/>
          <p:nvPr/>
        </p:nvSpPr>
        <p:spPr>
          <a:xfrm>
            <a:off x="1398180" y="2028509"/>
            <a:ext cx="5983522" cy="2492990"/>
          </a:xfrm>
          <a:prstGeom prst="rect">
            <a:avLst/>
          </a:prstGeom>
          <a:noFill/>
        </p:spPr>
        <p:txBody>
          <a:bodyPr wrap="square" rtlCol="0">
            <a:spAutoFit/>
          </a:bodyPr>
          <a:lstStyle/>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More Data for the Analysis</a:t>
            </a:r>
          </a:p>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More Computing Power</a:t>
            </a:r>
          </a:p>
          <a:p>
            <a:pPr marL="342900" indent="-342900" algn="l">
              <a:spcBef>
                <a:spcPts val="2400"/>
              </a:spcBef>
              <a:buFont typeface="+mj-lt"/>
              <a:buAutoNum type="arabicPeriod"/>
              <a:tabLst>
                <a:tab pos="4572000" algn="l"/>
                <a:tab pos="8616950" algn="r"/>
              </a:tabLst>
            </a:pPr>
            <a:r>
              <a:rPr lang="en-US" sz="2400" dirty="0">
                <a:solidFill>
                  <a:srgbClr val="FF0000"/>
                </a:solidFill>
              </a:rPr>
              <a:t>New Methods and Algorithms</a:t>
            </a:r>
          </a:p>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New Analytics Processes</a:t>
            </a:r>
          </a:p>
        </p:txBody>
      </p:sp>
    </p:spTree>
    <p:extLst>
      <p:ext uri="{BB962C8B-B14F-4D97-AF65-F5344CB8AC3E}">
        <p14:creationId xmlns:p14="http://schemas.microsoft.com/office/powerpoint/2010/main" val="1305176597"/>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99</a:t>
            </a:fld>
            <a:endParaRPr lang="en-US" sz="800" dirty="0">
              <a:solidFill>
                <a:schemeClr val="bg1"/>
              </a:solidFill>
            </a:endParaRPr>
          </a:p>
        </p:txBody>
      </p:sp>
      <p:sp>
        <p:nvSpPr>
          <p:cNvPr id="4099" name="Rectangle 2"/>
          <p:cNvSpPr>
            <a:spLocks noChangeArrowheads="1"/>
          </p:cNvSpPr>
          <p:nvPr/>
        </p:nvSpPr>
        <p:spPr bwMode="auto">
          <a:xfrm>
            <a:off x="177800" y="534988"/>
            <a:ext cx="6089996"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Fundamental Skills of </a:t>
            </a:r>
            <a:r>
              <a:rPr lang="en-US" sz="2400"/>
              <a:t>Data Analytics</a:t>
            </a:r>
            <a:endParaRPr lang="en-US" sz="24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057" y="1089905"/>
            <a:ext cx="5184275" cy="5460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961281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100</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a:t>
            </a:r>
            <a:r>
              <a:rPr lang="en-US" sz="2400"/>
              <a:t>Data Analytics </a:t>
            </a:r>
            <a:r>
              <a:rPr lang="en-US" sz="2400" dirty="0"/>
              <a:t>Process</a:t>
            </a:r>
          </a:p>
        </p:txBody>
      </p:sp>
      <p:sp>
        <p:nvSpPr>
          <p:cNvPr id="5" name="Textfeld 4"/>
          <p:cNvSpPr txBox="1"/>
          <p:nvPr/>
        </p:nvSpPr>
        <p:spPr>
          <a:xfrm>
            <a:off x="274437" y="6178625"/>
            <a:ext cx="7198705" cy="276999"/>
          </a:xfrm>
          <a:prstGeom prst="rect">
            <a:avLst/>
          </a:prstGeom>
          <a:noFill/>
        </p:spPr>
        <p:txBody>
          <a:bodyPr wrap="square" rtlCol="0">
            <a:spAutoFit/>
          </a:bodyPr>
          <a:lstStyle/>
          <a:p>
            <a:pPr algn="l"/>
            <a:r>
              <a:rPr lang="en-US" sz="1200" b="0" dirty="0">
                <a:solidFill>
                  <a:srgbClr val="000000"/>
                </a:solidFill>
                <a:latin typeface="Arial" pitchFamily="34" charset="0"/>
                <a:ea typeface="+mn-ea"/>
              </a:rPr>
              <a:t>Source</a:t>
            </a:r>
            <a:r>
              <a:rPr lang="en-US" sz="1200" b="0">
                <a:solidFill>
                  <a:srgbClr val="000000"/>
                </a:solidFill>
                <a:latin typeface="Arial" pitchFamily="34" charset="0"/>
                <a:ea typeface="+mn-ea"/>
              </a:rPr>
              <a:t>: http://www.datasciencecentral.com/profiles/blogs/data-science-simplified-principles-and-process</a:t>
            </a:r>
            <a:endParaRPr lang="en-US" sz="1200" b="0" dirty="0">
              <a:solidFill>
                <a:srgbClr val="000000"/>
              </a:solidFill>
              <a:latin typeface="Arial" pitchFamily="34" charset="0"/>
              <a:ea typeface="+mn-ea"/>
            </a:endParaRPr>
          </a:p>
        </p:txBody>
      </p:sp>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99" y="1173048"/>
            <a:ext cx="8687382" cy="4897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944500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101</a:t>
            </a:fld>
            <a:endParaRPr lang="en-US" sz="800" dirty="0">
              <a:solidFill>
                <a:schemeClr val="bg1"/>
              </a:solidFill>
            </a:endParaRPr>
          </a:p>
        </p:txBody>
      </p:sp>
      <p:sp>
        <p:nvSpPr>
          <p:cNvPr id="4099" name="Rectangle 2"/>
          <p:cNvSpPr>
            <a:spLocks noChangeArrowheads="1"/>
          </p:cNvSpPr>
          <p:nvPr/>
        </p:nvSpPr>
        <p:spPr bwMode="auto">
          <a:xfrm>
            <a:off x="177799" y="534988"/>
            <a:ext cx="6579461"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Need for Knowledge about the Algorithms</a:t>
            </a:r>
          </a:p>
        </p:txBody>
      </p:sp>
      <p:sp>
        <p:nvSpPr>
          <p:cNvPr id="2" name="Textfeld 1"/>
          <p:cNvSpPr txBox="1"/>
          <p:nvPr/>
        </p:nvSpPr>
        <p:spPr>
          <a:xfrm>
            <a:off x="619932" y="2154265"/>
            <a:ext cx="7733654" cy="3354765"/>
          </a:xfrm>
          <a:prstGeom prst="rect">
            <a:avLst/>
          </a:prstGeom>
          <a:noFill/>
        </p:spPr>
        <p:txBody>
          <a:bodyPr wrap="square" rtlCol="0">
            <a:spAutoFit/>
          </a:bodyPr>
          <a:lstStyle/>
          <a:p>
            <a:pPr algn="l"/>
            <a:r>
              <a:rPr lang="en-US" sz="2000" dirty="0"/>
              <a:t>The distance between using Excel and VBA for modeling in credit scoring, for example, and using machine learning algorithms and R </a:t>
            </a:r>
            <a:r>
              <a:rPr lang="en-US" sz="2000"/>
              <a:t>or Python </a:t>
            </a:r>
            <a:r>
              <a:rPr lang="en-US" sz="2000" dirty="0"/>
              <a:t>to enhance the results, is not that great, compared to the distance between someone running a packaged algorithm they don’t really understand and someone who understands the mathematical and statistical operations within an algorithm and can optimize or adapt it as needed – and do so in the context of their deep industry experience.</a:t>
            </a:r>
          </a:p>
          <a:p>
            <a:pPr algn="l">
              <a:spcBef>
                <a:spcPts val="2400"/>
              </a:spcBef>
            </a:pPr>
            <a:r>
              <a:rPr lang="en-US" sz="1200" b="0" dirty="0"/>
              <a:t>Source: </a:t>
            </a:r>
            <a:r>
              <a:rPr lang="en-US" sz="1200" b="0" dirty="0" err="1"/>
              <a:t>Dataiku</a:t>
            </a:r>
            <a:r>
              <a:rPr lang="en-US" sz="1200" b="0" dirty="0"/>
              <a:t> - Data Science for Banking and Insurance</a:t>
            </a:r>
            <a:endParaRPr lang="de-DE" sz="1200" b="0" dirty="0"/>
          </a:p>
        </p:txBody>
      </p:sp>
    </p:spTree>
    <p:extLst>
      <p:ext uri="{BB962C8B-B14F-4D97-AF65-F5344CB8AC3E}">
        <p14:creationId xmlns:p14="http://schemas.microsoft.com/office/powerpoint/2010/main" val="126974405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102</a:t>
            </a:fld>
            <a:endParaRPr lang="en-US" sz="800" dirty="0">
              <a:solidFill>
                <a:schemeClr val="bg1"/>
              </a:solidFill>
            </a:endParaRPr>
          </a:p>
        </p:txBody>
      </p:sp>
      <p:sp>
        <p:nvSpPr>
          <p:cNvPr id="4099" name="Rectangle 2"/>
          <p:cNvSpPr>
            <a:spLocks noChangeArrowheads="1"/>
          </p:cNvSpPr>
          <p:nvPr/>
        </p:nvSpPr>
        <p:spPr bwMode="auto">
          <a:xfrm>
            <a:off x="177800" y="534988"/>
            <a:ext cx="6065058"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Statistics vs. Machine Learning</a:t>
            </a:r>
          </a:p>
        </p:txBody>
      </p:sp>
      <p:sp>
        <p:nvSpPr>
          <p:cNvPr id="7" name="Textfeld 6"/>
          <p:cNvSpPr txBox="1"/>
          <p:nvPr/>
        </p:nvSpPr>
        <p:spPr>
          <a:xfrm>
            <a:off x="419026" y="1516558"/>
            <a:ext cx="8339016" cy="4093428"/>
          </a:xfrm>
          <a:prstGeom prst="rect">
            <a:avLst/>
          </a:prstGeom>
          <a:noFill/>
        </p:spPr>
        <p:txBody>
          <a:bodyPr wrap="square" rtlCol="0">
            <a:spAutoFit/>
          </a:bodyPr>
          <a:lstStyle/>
          <a:p>
            <a:pPr algn="l"/>
            <a:r>
              <a:rPr lang="en-US" sz="2000" dirty="0">
                <a:solidFill>
                  <a:srgbClr val="000000"/>
                </a:solidFill>
                <a:latin typeface="Arial" pitchFamily="34" charset="0"/>
                <a:ea typeface="+mn-ea"/>
              </a:rPr>
              <a:t>Statistics </a:t>
            </a:r>
            <a:r>
              <a:rPr lang="en-US" sz="2000" b="0" dirty="0">
                <a:solidFill>
                  <a:srgbClr val="000000"/>
                </a:solidFill>
                <a:latin typeface="Arial" pitchFamily="34" charset="0"/>
                <a:ea typeface="+mn-ea"/>
              </a:rPr>
              <a:t>is about finding valid conclusions about the underlying applied theory, and on the interpretation of parameters in their models. It insists on proper and rigorous methodology, and is comfortable with making and noting assumptions. It cares about how the data was collected and the resulting properties of the estimator or experiment (e.g. p-value). The focus is on hypothesis testing.</a:t>
            </a:r>
          </a:p>
          <a:p>
            <a:pPr algn="l">
              <a:spcBef>
                <a:spcPts val="2400"/>
              </a:spcBef>
            </a:pPr>
            <a:r>
              <a:rPr lang="en-US" sz="2000" dirty="0">
                <a:solidFill>
                  <a:srgbClr val="000000"/>
                </a:solidFill>
                <a:latin typeface="Arial" pitchFamily="34" charset="0"/>
                <a:ea typeface="+mn-ea"/>
              </a:rPr>
              <a:t>Machine Learning (ML) </a:t>
            </a:r>
            <a:r>
              <a:rPr lang="en-US" sz="2000" b="0" dirty="0">
                <a:solidFill>
                  <a:srgbClr val="000000"/>
                </a:solidFill>
                <a:latin typeface="Arial" pitchFamily="34" charset="0"/>
                <a:ea typeface="+mn-ea"/>
              </a:rPr>
              <a:t>aims to derive practice-relevant findings from existing data and to apply the trained models to data not previously seen (prediction). It tries to predict or classify with the most accuracy.</a:t>
            </a:r>
            <a:r>
              <a:rPr lang="en-US" sz="2000" dirty="0">
                <a:solidFill>
                  <a:srgbClr val="000000"/>
                </a:solidFill>
                <a:latin typeface="Arial" pitchFamily="34" charset="0"/>
                <a:ea typeface="+mn-ea"/>
              </a:rPr>
              <a:t> </a:t>
            </a:r>
            <a:r>
              <a:rPr lang="en-US" sz="2000" b="0" dirty="0">
                <a:solidFill>
                  <a:srgbClr val="000000"/>
                </a:solidFill>
                <a:latin typeface="Arial" pitchFamily="34" charset="0"/>
                <a:ea typeface="+mn-ea"/>
              </a:rPr>
              <a:t>It cares deeply about scalability and uses the predictions to make decisions. Much of ML is motivated by problems that need to have answers. ML is happy to treat the algorithm as a black box as long as it works. </a:t>
            </a:r>
          </a:p>
        </p:txBody>
      </p:sp>
    </p:spTree>
    <p:extLst>
      <p:ext uri="{BB962C8B-B14F-4D97-AF65-F5344CB8AC3E}">
        <p14:creationId xmlns:p14="http://schemas.microsoft.com/office/powerpoint/2010/main" val="73968855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103</a:t>
            </a:fld>
            <a:endParaRPr lang="en-US" sz="800" dirty="0">
              <a:solidFill>
                <a:schemeClr val="bg1"/>
              </a:solidFill>
            </a:endParaRPr>
          </a:p>
        </p:txBody>
      </p:sp>
      <p:sp>
        <p:nvSpPr>
          <p:cNvPr id="4099" name="Rectangle 2"/>
          <p:cNvSpPr>
            <a:spLocks noChangeArrowheads="1"/>
          </p:cNvSpPr>
          <p:nvPr/>
        </p:nvSpPr>
        <p:spPr bwMode="auto">
          <a:xfrm>
            <a:off x="177799" y="219094"/>
            <a:ext cx="6322753"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Statistical Regression vs. </a:t>
            </a:r>
            <a:br>
              <a:rPr lang="en-US" sz="2400" dirty="0"/>
            </a:br>
            <a:r>
              <a:rPr lang="en-US" sz="2400" dirty="0"/>
              <a:t>Machine </a:t>
            </a:r>
            <a:r>
              <a:rPr lang="en-US" sz="2400"/>
              <a:t>Learning Algorithms</a:t>
            </a:r>
            <a:endParaRPr lang="en-US" sz="2400" dirty="0"/>
          </a:p>
        </p:txBody>
      </p:sp>
      <p:grpSp>
        <p:nvGrpSpPr>
          <p:cNvPr id="2" name="Gruppieren 1"/>
          <p:cNvGrpSpPr/>
          <p:nvPr/>
        </p:nvGrpSpPr>
        <p:grpSpPr>
          <a:xfrm>
            <a:off x="937450" y="1088311"/>
            <a:ext cx="5696106" cy="2617682"/>
            <a:chOff x="937450" y="1088311"/>
            <a:chExt cx="5696106" cy="2617682"/>
          </a:xfrm>
        </p:grpSpPr>
        <p:pic>
          <p:nvPicPr>
            <p:cNvPr id="30" name="Bild 9" descr="Logistic Regression"/>
            <p:cNvPicPr/>
            <p:nvPr/>
          </p:nvPicPr>
          <p:blipFill>
            <a:blip r:embed="rId2">
              <a:extLst>
                <a:ext uri="{28A0092B-C50C-407E-A947-70E740481C1C}">
                  <a14:useLocalDpi xmlns:a14="http://schemas.microsoft.com/office/drawing/2010/main" val="0"/>
                </a:ext>
              </a:extLst>
            </a:blip>
            <a:srcRect/>
            <a:stretch>
              <a:fillRect/>
            </a:stretch>
          </p:blipFill>
          <p:spPr bwMode="auto">
            <a:xfrm>
              <a:off x="1009086" y="1331528"/>
              <a:ext cx="3247045" cy="2374465"/>
            </a:xfrm>
            <a:prstGeom prst="rect">
              <a:avLst/>
            </a:prstGeom>
            <a:noFill/>
            <a:ln>
              <a:noFill/>
            </a:ln>
          </p:spPr>
        </p:pic>
        <p:sp>
          <p:nvSpPr>
            <p:cNvPr id="31" name="Textfeld 30"/>
            <p:cNvSpPr txBox="1"/>
            <p:nvPr/>
          </p:nvSpPr>
          <p:spPr>
            <a:xfrm>
              <a:off x="937450" y="1088311"/>
              <a:ext cx="3045000" cy="338554"/>
            </a:xfrm>
            <a:prstGeom prst="rect">
              <a:avLst/>
            </a:prstGeom>
            <a:noFill/>
          </p:spPr>
          <p:txBody>
            <a:bodyPr wrap="square" rtlCol="0">
              <a:spAutoFit/>
            </a:bodyPr>
            <a:lstStyle/>
            <a:p>
              <a:r>
                <a:rPr lang="de-DE" dirty="0"/>
                <a:t>Traditional Regression</a:t>
              </a:r>
            </a:p>
          </p:txBody>
        </p:sp>
        <p:sp>
          <p:nvSpPr>
            <p:cNvPr id="32" name="Rechteck 31"/>
            <p:cNvSpPr/>
            <p:nvPr/>
          </p:nvSpPr>
          <p:spPr bwMode="auto">
            <a:xfrm>
              <a:off x="3571930" y="1910443"/>
              <a:ext cx="504000" cy="9720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pic>
          <p:nvPicPr>
            <p:cNvPr id="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2195" y="1832960"/>
              <a:ext cx="5143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195" y="2632023"/>
              <a:ext cx="581025"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Textfeld 38"/>
            <p:cNvSpPr txBox="1"/>
            <p:nvPr/>
          </p:nvSpPr>
          <p:spPr>
            <a:xfrm>
              <a:off x="4589397" y="2006583"/>
              <a:ext cx="2044159" cy="338554"/>
            </a:xfrm>
            <a:prstGeom prst="rect">
              <a:avLst/>
            </a:prstGeom>
            <a:noFill/>
          </p:spPr>
          <p:txBody>
            <a:bodyPr wrap="square" rtlCol="0">
              <a:spAutoFit/>
            </a:bodyPr>
            <a:lstStyle/>
            <a:p>
              <a:pPr algn="l"/>
              <a:r>
                <a:rPr lang="de-DE" dirty="0"/>
                <a:t>Real Values</a:t>
              </a:r>
            </a:p>
          </p:txBody>
        </p:sp>
        <p:sp>
          <p:nvSpPr>
            <p:cNvPr id="40" name="Textfeld 39"/>
            <p:cNvSpPr txBox="1"/>
            <p:nvPr/>
          </p:nvSpPr>
          <p:spPr>
            <a:xfrm>
              <a:off x="4589397" y="2786596"/>
              <a:ext cx="2044159" cy="338554"/>
            </a:xfrm>
            <a:prstGeom prst="rect">
              <a:avLst/>
            </a:prstGeom>
            <a:noFill/>
          </p:spPr>
          <p:txBody>
            <a:bodyPr wrap="square" rtlCol="0">
              <a:spAutoFit/>
            </a:bodyPr>
            <a:lstStyle/>
            <a:p>
              <a:pPr algn="l"/>
              <a:r>
                <a:rPr lang="de-DE" dirty="0" err="1"/>
                <a:t>Predicted</a:t>
              </a:r>
              <a:r>
                <a:rPr lang="de-DE" dirty="0"/>
                <a:t> Values</a:t>
              </a:r>
            </a:p>
          </p:txBody>
        </p:sp>
      </p:grpSp>
      <p:grpSp>
        <p:nvGrpSpPr>
          <p:cNvPr id="3" name="Gruppieren 2"/>
          <p:cNvGrpSpPr/>
          <p:nvPr/>
        </p:nvGrpSpPr>
        <p:grpSpPr>
          <a:xfrm>
            <a:off x="1009086" y="3933382"/>
            <a:ext cx="6567973" cy="2598936"/>
            <a:chOff x="1009086" y="3933382"/>
            <a:chExt cx="6567973" cy="2598936"/>
          </a:xfrm>
        </p:grpSpPr>
        <p:pic>
          <p:nvPicPr>
            <p:cNvPr id="33" name="Bild 12" descr="Decision Trees"/>
            <p:cNvPicPr/>
            <p:nvPr/>
          </p:nvPicPr>
          <p:blipFill>
            <a:blip r:embed="rId5">
              <a:extLst>
                <a:ext uri="{28A0092B-C50C-407E-A947-70E740481C1C}">
                  <a14:useLocalDpi xmlns:a14="http://schemas.microsoft.com/office/drawing/2010/main" val="0"/>
                </a:ext>
              </a:extLst>
            </a:blip>
            <a:srcRect/>
            <a:stretch>
              <a:fillRect/>
            </a:stretch>
          </p:blipFill>
          <p:spPr bwMode="auto">
            <a:xfrm>
              <a:off x="1009086" y="3933383"/>
              <a:ext cx="3364173" cy="2374465"/>
            </a:xfrm>
            <a:prstGeom prst="rect">
              <a:avLst/>
            </a:prstGeom>
            <a:noFill/>
            <a:ln>
              <a:noFill/>
            </a:ln>
          </p:spPr>
        </p:pic>
        <p:pic>
          <p:nvPicPr>
            <p:cNvPr id="34" name="Bild 14" descr="Support Vector Machines algorithm"/>
            <p:cNvPicPr/>
            <p:nvPr/>
          </p:nvPicPr>
          <p:blipFill>
            <a:blip r:embed="rId6">
              <a:extLst>
                <a:ext uri="{28A0092B-C50C-407E-A947-70E740481C1C}">
                  <a14:useLocalDpi xmlns:a14="http://schemas.microsoft.com/office/drawing/2010/main" val="0"/>
                </a:ext>
              </a:extLst>
            </a:blip>
            <a:srcRect/>
            <a:stretch>
              <a:fillRect/>
            </a:stretch>
          </p:blipFill>
          <p:spPr bwMode="auto">
            <a:xfrm>
              <a:off x="4130508" y="3933382"/>
              <a:ext cx="3446551" cy="2374465"/>
            </a:xfrm>
            <a:prstGeom prst="rect">
              <a:avLst/>
            </a:prstGeom>
            <a:noFill/>
            <a:ln>
              <a:noFill/>
            </a:ln>
          </p:spPr>
        </p:pic>
        <p:sp>
          <p:nvSpPr>
            <p:cNvPr id="35" name="Textfeld 34"/>
            <p:cNvSpPr txBox="1"/>
            <p:nvPr/>
          </p:nvSpPr>
          <p:spPr>
            <a:xfrm>
              <a:off x="1425893" y="6193764"/>
              <a:ext cx="2257830" cy="338554"/>
            </a:xfrm>
            <a:prstGeom prst="rect">
              <a:avLst/>
            </a:prstGeom>
            <a:noFill/>
          </p:spPr>
          <p:txBody>
            <a:bodyPr wrap="square" rtlCol="0">
              <a:spAutoFit/>
            </a:bodyPr>
            <a:lstStyle/>
            <a:p>
              <a:r>
                <a:rPr lang="de-DE" dirty="0" err="1"/>
                <a:t>Decision</a:t>
              </a:r>
              <a:r>
                <a:rPr lang="de-DE" dirty="0"/>
                <a:t> </a:t>
              </a:r>
              <a:r>
                <a:rPr lang="de-DE" dirty="0" err="1"/>
                <a:t>Tree</a:t>
              </a:r>
              <a:endParaRPr lang="de-DE" dirty="0"/>
            </a:p>
          </p:txBody>
        </p:sp>
        <p:sp>
          <p:nvSpPr>
            <p:cNvPr id="36" name="Textfeld 35"/>
            <p:cNvSpPr txBox="1"/>
            <p:nvPr/>
          </p:nvSpPr>
          <p:spPr>
            <a:xfrm>
              <a:off x="4373259" y="6193764"/>
              <a:ext cx="2659307" cy="338554"/>
            </a:xfrm>
            <a:prstGeom prst="rect">
              <a:avLst/>
            </a:prstGeom>
            <a:noFill/>
          </p:spPr>
          <p:txBody>
            <a:bodyPr wrap="square" rtlCol="0">
              <a:spAutoFit/>
            </a:bodyPr>
            <a:lstStyle/>
            <a:p>
              <a:r>
                <a:rPr lang="de-DE" dirty="0"/>
                <a:t>Support </a:t>
              </a:r>
              <a:r>
                <a:rPr lang="de-DE" dirty="0" err="1"/>
                <a:t>Vector</a:t>
              </a:r>
              <a:r>
                <a:rPr lang="de-DE" dirty="0"/>
                <a:t> </a:t>
              </a:r>
              <a:r>
                <a:rPr lang="de-DE" dirty="0" err="1"/>
                <a:t>Machine</a:t>
              </a:r>
              <a:endParaRPr lang="de-DE" dirty="0"/>
            </a:p>
          </p:txBody>
        </p:sp>
        <p:sp>
          <p:nvSpPr>
            <p:cNvPr id="41" name="Rechteck 40"/>
            <p:cNvSpPr/>
            <p:nvPr/>
          </p:nvSpPr>
          <p:spPr bwMode="auto">
            <a:xfrm>
              <a:off x="3683723" y="4548348"/>
              <a:ext cx="504000" cy="9720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2" name="Rechteck 41"/>
            <p:cNvSpPr/>
            <p:nvPr/>
          </p:nvSpPr>
          <p:spPr bwMode="auto">
            <a:xfrm>
              <a:off x="6866320" y="4548348"/>
              <a:ext cx="504000" cy="9720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spTree>
    <p:extLst>
      <p:ext uri="{BB962C8B-B14F-4D97-AF65-F5344CB8AC3E}">
        <p14:creationId xmlns:p14="http://schemas.microsoft.com/office/powerpoint/2010/main" val="1929313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104</a:t>
            </a:fld>
            <a:endParaRPr lang="en-US" sz="800" dirty="0">
              <a:solidFill>
                <a:schemeClr val="bg1"/>
              </a:solidFill>
            </a:endParaRPr>
          </a:p>
        </p:txBody>
      </p:sp>
      <p:sp>
        <p:nvSpPr>
          <p:cNvPr id="4099" name="Rectangle 2"/>
          <p:cNvSpPr>
            <a:spLocks noChangeArrowheads="1"/>
          </p:cNvSpPr>
          <p:nvPr/>
        </p:nvSpPr>
        <p:spPr bwMode="auto">
          <a:xfrm>
            <a:off x="177800" y="534988"/>
            <a:ext cx="6089996"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Explanation vs. Prediction (I)</a:t>
            </a:r>
          </a:p>
        </p:txBody>
      </p:sp>
      <p:sp>
        <p:nvSpPr>
          <p:cNvPr id="5" name="Textfeld 4"/>
          <p:cNvSpPr txBox="1"/>
          <p:nvPr/>
        </p:nvSpPr>
        <p:spPr>
          <a:xfrm>
            <a:off x="407324" y="2029656"/>
            <a:ext cx="8429106" cy="3200876"/>
          </a:xfrm>
          <a:prstGeom prst="rect">
            <a:avLst/>
          </a:prstGeom>
          <a:noFill/>
        </p:spPr>
        <p:txBody>
          <a:bodyPr wrap="square" rtlCol="0">
            <a:spAutoFit/>
          </a:bodyPr>
          <a:lstStyle/>
          <a:p>
            <a:pPr algn="l">
              <a:tabLst>
                <a:tab pos="1346200" algn="l"/>
              </a:tabLst>
            </a:pPr>
            <a:r>
              <a:rPr lang="en-US" sz="1800" dirty="0">
                <a:solidFill>
                  <a:srgbClr val="000000"/>
                </a:solidFill>
                <a:latin typeface="Arial" pitchFamily="34" charset="0"/>
              </a:rPr>
              <a:t>Question 1:	I have a headache. If I take an aspirin now, will it go away?</a:t>
            </a:r>
          </a:p>
          <a:p>
            <a:pPr marL="1346200" indent="-1346200" algn="l">
              <a:spcBef>
                <a:spcPts val="1200"/>
              </a:spcBef>
              <a:tabLst>
                <a:tab pos="1346200" algn="l"/>
              </a:tabLst>
            </a:pPr>
            <a:r>
              <a:rPr lang="en-US" sz="1800" dirty="0">
                <a:solidFill>
                  <a:srgbClr val="000000"/>
                </a:solidFill>
                <a:latin typeface="Arial" pitchFamily="34" charset="0"/>
              </a:rPr>
              <a:t>Question 2:	I had a headache, but it passed. Was it because I took an aspirin two hours ago? Had I not taken such an aspirin, would I still have a headache?</a:t>
            </a:r>
          </a:p>
          <a:p>
            <a:pPr algn="l">
              <a:spcBef>
                <a:spcPts val="1200"/>
              </a:spcBef>
            </a:pPr>
            <a:endParaRPr lang="en-US" sz="1800" dirty="0">
              <a:solidFill>
                <a:srgbClr val="000000"/>
              </a:solidFill>
              <a:latin typeface="Arial" pitchFamily="34" charset="0"/>
              <a:ea typeface="+mn-ea"/>
            </a:endParaRPr>
          </a:p>
          <a:p>
            <a:pPr algn="l">
              <a:spcBef>
                <a:spcPts val="1200"/>
              </a:spcBef>
            </a:pPr>
            <a:r>
              <a:rPr lang="en-US" sz="1800" dirty="0">
                <a:solidFill>
                  <a:srgbClr val="000000"/>
                </a:solidFill>
                <a:latin typeface="Arial" pitchFamily="34" charset="0"/>
                <a:ea typeface="+mn-ea"/>
              </a:rPr>
              <a:t>The first case is a typical "predictive" question. You are calculating the effect of a hypothetical intervention.</a:t>
            </a:r>
          </a:p>
          <a:p>
            <a:pPr algn="l">
              <a:spcBef>
                <a:spcPts val="1200"/>
              </a:spcBef>
            </a:pPr>
            <a:r>
              <a:rPr lang="en-US" sz="1800" dirty="0">
                <a:solidFill>
                  <a:srgbClr val="000000"/>
                </a:solidFill>
                <a:latin typeface="Arial" pitchFamily="34" charset="0"/>
                <a:ea typeface="+mn-ea"/>
              </a:rPr>
              <a:t>The second case is a typical "explanatory" question. You are calculating the effect of a counterfactual intervention.</a:t>
            </a:r>
            <a:endParaRPr lang="en-US" dirty="0">
              <a:solidFill>
                <a:srgbClr val="000000"/>
              </a:solidFill>
              <a:latin typeface="Arial" pitchFamily="34" charset="0"/>
              <a:ea typeface="+mn-ea"/>
            </a:endParaRPr>
          </a:p>
        </p:txBody>
      </p:sp>
    </p:spTree>
    <p:extLst>
      <p:ext uri="{BB962C8B-B14F-4D97-AF65-F5344CB8AC3E}">
        <p14:creationId xmlns:p14="http://schemas.microsoft.com/office/powerpoint/2010/main" val="3568366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105</a:t>
            </a:fld>
            <a:endParaRPr lang="en-US" sz="800" dirty="0">
              <a:solidFill>
                <a:schemeClr val="bg1"/>
              </a:solidFill>
            </a:endParaRPr>
          </a:p>
        </p:txBody>
      </p:sp>
      <p:sp>
        <p:nvSpPr>
          <p:cNvPr id="4099" name="Rectangle 2"/>
          <p:cNvSpPr>
            <a:spLocks noChangeArrowheads="1"/>
          </p:cNvSpPr>
          <p:nvPr/>
        </p:nvSpPr>
        <p:spPr bwMode="auto">
          <a:xfrm>
            <a:off x="177800" y="534988"/>
            <a:ext cx="6089996"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Explanation vs. Prediction (II)</a:t>
            </a:r>
          </a:p>
        </p:txBody>
      </p:sp>
      <p:sp>
        <p:nvSpPr>
          <p:cNvPr id="5" name="Textfeld 4"/>
          <p:cNvSpPr txBox="1"/>
          <p:nvPr/>
        </p:nvSpPr>
        <p:spPr>
          <a:xfrm>
            <a:off x="407324" y="1264885"/>
            <a:ext cx="8429106" cy="4847481"/>
          </a:xfrm>
          <a:prstGeom prst="rect">
            <a:avLst/>
          </a:prstGeom>
          <a:noFill/>
        </p:spPr>
        <p:txBody>
          <a:bodyPr wrap="square" rtlCol="0">
            <a:spAutoFit/>
          </a:bodyPr>
          <a:lstStyle/>
          <a:p>
            <a:pPr algn="l"/>
            <a:r>
              <a:rPr lang="en-US" sz="1800" dirty="0">
                <a:solidFill>
                  <a:srgbClr val="000000"/>
                </a:solidFill>
                <a:latin typeface="Arial" pitchFamily="34" charset="0"/>
                <a:ea typeface="+mn-ea"/>
              </a:rPr>
              <a:t>Explanation:</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Explanation is about understanding relationships and why certain things happen and other things not. </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What we need for this is an understanding of cause and effect.</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Tests of causal hypothesis are fundamental.</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Measures of significance are central.</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A good explanatory model may have predictive power.</a:t>
            </a:r>
          </a:p>
          <a:p>
            <a:pPr algn="l">
              <a:spcBef>
                <a:spcPts val="1200"/>
              </a:spcBef>
            </a:pPr>
            <a:r>
              <a:rPr lang="en-US" sz="1800" dirty="0">
                <a:solidFill>
                  <a:srgbClr val="000000"/>
                </a:solidFill>
                <a:latin typeface="Arial" pitchFamily="34" charset="0"/>
                <a:ea typeface="+mn-ea"/>
              </a:rPr>
              <a:t>Prediction:</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Prediction is about anticipating and forecasting what may happen in the future. </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Correlations are important in this context. Correlation does not imply causation. </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Therefore, predictive models may have no real explanatory power.</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To achieve robust predictive models the knowledge of causality is preferable.</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Main Task is to find a model that optimally approximates reality and minimizes overfitting.</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Accuracy is measured using out-of-sample data.</a:t>
            </a:r>
          </a:p>
        </p:txBody>
      </p:sp>
    </p:spTree>
    <p:extLst>
      <p:ext uri="{BB962C8B-B14F-4D97-AF65-F5344CB8AC3E}">
        <p14:creationId xmlns:p14="http://schemas.microsoft.com/office/powerpoint/2010/main" val="1016340185"/>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320C76EF-A7B4-473B-98F7-4EC7CE127C2A}" type="slidenum">
              <a:rPr lang="en-US" sz="800" smtClean="0">
                <a:solidFill>
                  <a:schemeClr val="bg1"/>
                </a:solidFill>
              </a:rPr>
              <a:pPr/>
              <a:t>106</a:t>
            </a:fld>
            <a:endParaRPr lang="en-US" sz="800" dirty="0">
              <a:solidFill>
                <a:schemeClr val="bg1"/>
              </a:solidFill>
            </a:endParaRPr>
          </a:p>
        </p:txBody>
      </p:sp>
      <p:sp>
        <p:nvSpPr>
          <p:cNvPr id="83971" name="Rectangle 2"/>
          <p:cNvSpPr>
            <a:spLocks noChangeArrowheads="1"/>
          </p:cNvSpPr>
          <p:nvPr/>
        </p:nvSpPr>
        <p:spPr bwMode="auto">
          <a:xfrm>
            <a:off x="142875" y="539750"/>
            <a:ext cx="1827423"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en-US" sz="2400" dirty="0"/>
              <a:t>Correlation</a:t>
            </a:r>
          </a:p>
        </p:txBody>
      </p:sp>
      <p:sp>
        <p:nvSpPr>
          <p:cNvPr id="2" name="Textfeld 1"/>
          <p:cNvSpPr txBox="1"/>
          <p:nvPr/>
        </p:nvSpPr>
        <p:spPr>
          <a:xfrm>
            <a:off x="929322" y="5734420"/>
            <a:ext cx="7267027" cy="923330"/>
          </a:xfrm>
          <a:prstGeom prst="rect">
            <a:avLst/>
          </a:prstGeom>
          <a:noFill/>
        </p:spPr>
        <p:txBody>
          <a:bodyPr wrap="square" rtlCol="0">
            <a:spAutoFit/>
          </a:bodyPr>
          <a:lstStyle/>
          <a:p>
            <a:pPr algn="l"/>
            <a:r>
              <a:rPr lang="en-US" sz="1800" dirty="0">
                <a:solidFill>
                  <a:srgbClr val="FF0000"/>
                </a:solidFill>
              </a:rPr>
              <a:t>Organic food sales and the rate of autism seem to have a very strong correlation‚ but no one is suggesting that one causes the other!</a:t>
            </a:r>
          </a:p>
        </p:txBody>
      </p:sp>
      <p:sp>
        <p:nvSpPr>
          <p:cNvPr id="3" name="Textfeld 2"/>
          <p:cNvSpPr txBox="1"/>
          <p:nvPr/>
        </p:nvSpPr>
        <p:spPr>
          <a:xfrm>
            <a:off x="929318" y="5265105"/>
            <a:ext cx="7267027" cy="461665"/>
          </a:xfrm>
          <a:prstGeom prst="rect">
            <a:avLst/>
          </a:prstGeom>
          <a:noFill/>
        </p:spPr>
        <p:txBody>
          <a:bodyPr wrap="square" rtlCol="0">
            <a:spAutoFit/>
          </a:bodyPr>
          <a:lstStyle/>
          <a:p>
            <a:r>
              <a:rPr lang="en-US" sz="1200" b="0" dirty="0"/>
              <a:t>Source: Organic Trade Association, 2011 Organic </a:t>
            </a:r>
            <a:r>
              <a:rPr lang="en-US" sz="1200" b="0" dirty="0" err="1"/>
              <a:t>lndustry</a:t>
            </a:r>
            <a:r>
              <a:rPr lang="en-US" sz="1200" b="0" dirty="0"/>
              <a:t> Survey</a:t>
            </a:r>
            <a:r>
              <a:rPr lang="en-US" sz="1200" b="0"/>
              <a:t>, U.p. </a:t>
            </a:r>
            <a:r>
              <a:rPr lang="en-US" sz="1200" b="0" dirty="0"/>
              <a:t>Department of Education, Ofﬁce of Special Education Programs, Data Analysis System (DANS)</a:t>
            </a:r>
          </a:p>
        </p:txBody>
      </p:sp>
      <p:pic>
        <p:nvPicPr>
          <p:cNvPr id="411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319" y="1165861"/>
            <a:ext cx="7579029" cy="4046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43791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320C76EF-A7B4-473B-98F7-4EC7CE127C2A}" type="slidenum">
              <a:rPr lang="en-US" sz="800" smtClean="0">
                <a:solidFill>
                  <a:schemeClr val="bg1"/>
                </a:solidFill>
              </a:rPr>
              <a:pPr/>
              <a:t>107</a:t>
            </a:fld>
            <a:endParaRPr lang="en-US" sz="800" dirty="0">
              <a:solidFill>
                <a:schemeClr val="bg1"/>
              </a:solidFill>
            </a:endParaRPr>
          </a:p>
        </p:txBody>
      </p:sp>
      <p:sp>
        <p:nvSpPr>
          <p:cNvPr id="83971" name="Rectangle 2"/>
          <p:cNvSpPr>
            <a:spLocks noChangeArrowheads="1"/>
          </p:cNvSpPr>
          <p:nvPr/>
        </p:nvSpPr>
        <p:spPr bwMode="auto">
          <a:xfrm>
            <a:off x="142875" y="539750"/>
            <a:ext cx="4169411"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en-US" sz="2400" dirty="0"/>
              <a:t>Correlation vs. Causality (I)</a:t>
            </a:r>
          </a:p>
        </p:txBody>
      </p:sp>
      <p:pic>
        <p:nvPicPr>
          <p:cNvPr id="5" name="Grafik 4"/>
          <p:cNvPicPr/>
          <p:nvPr/>
        </p:nvPicPr>
        <p:blipFill>
          <a:blip r:embed="rId2">
            <a:extLst>
              <a:ext uri="{28A0092B-C50C-407E-A947-70E740481C1C}">
                <a14:useLocalDpi xmlns:a14="http://schemas.microsoft.com/office/drawing/2010/main" val="0"/>
              </a:ext>
            </a:extLst>
          </a:blip>
          <a:srcRect/>
          <a:stretch>
            <a:fillRect/>
          </a:stretch>
        </p:blipFill>
        <p:spPr bwMode="auto">
          <a:xfrm>
            <a:off x="929320" y="1818091"/>
            <a:ext cx="6942831" cy="2354898"/>
          </a:xfrm>
          <a:prstGeom prst="rect">
            <a:avLst/>
          </a:prstGeom>
          <a:noFill/>
          <a:ln>
            <a:noFill/>
          </a:ln>
        </p:spPr>
      </p:pic>
      <p:sp>
        <p:nvSpPr>
          <p:cNvPr id="2" name="Textfeld 1"/>
          <p:cNvSpPr txBox="1"/>
          <p:nvPr/>
        </p:nvSpPr>
        <p:spPr>
          <a:xfrm>
            <a:off x="929322" y="4620502"/>
            <a:ext cx="7267027" cy="861774"/>
          </a:xfrm>
          <a:prstGeom prst="rect">
            <a:avLst/>
          </a:prstGeom>
          <a:noFill/>
        </p:spPr>
        <p:txBody>
          <a:bodyPr wrap="square" rtlCol="0">
            <a:spAutoFit/>
          </a:bodyPr>
          <a:lstStyle/>
          <a:p>
            <a:pPr algn="l"/>
            <a:r>
              <a:rPr lang="en-US" sz="2000" dirty="0"/>
              <a:t>Correlation: Two data series behave "similar"</a:t>
            </a:r>
          </a:p>
          <a:p>
            <a:pPr algn="l"/>
            <a:r>
              <a:rPr lang="en-US" sz="2000" dirty="0"/>
              <a:t>Causality: Principle of Cause and Effect</a:t>
            </a:r>
          </a:p>
        </p:txBody>
      </p:sp>
    </p:spTree>
    <p:extLst>
      <p:ext uri="{BB962C8B-B14F-4D97-AF65-F5344CB8AC3E}">
        <p14:creationId xmlns:p14="http://schemas.microsoft.com/office/powerpoint/2010/main" val="2832953056"/>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ieren 3"/>
          <p:cNvGrpSpPr/>
          <p:nvPr/>
        </p:nvGrpSpPr>
        <p:grpSpPr>
          <a:xfrm>
            <a:off x="2972609" y="3072838"/>
            <a:ext cx="6045232" cy="3177456"/>
            <a:chOff x="2972609" y="3072838"/>
            <a:chExt cx="6045232" cy="3177456"/>
          </a:xfrm>
        </p:grpSpPr>
        <p:pic>
          <p:nvPicPr>
            <p:cNvPr id="993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2609" y="3072838"/>
              <a:ext cx="6045232" cy="2263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feld 7"/>
            <p:cNvSpPr txBox="1"/>
            <p:nvPr/>
          </p:nvSpPr>
          <p:spPr>
            <a:xfrm>
              <a:off x="5224789" y="5234631"/>
              <a:ext cx="1618413" cy="1015663"/>
            </a:xfrm>
            <a:prstGeom prst="rect">
              <a:avLst/>
            </a:prstGeom>
            <a:noFill/>
          </p:spPr>
          <p:txBody>
            <a:bodyPr wrap="square" rtlCol="0">
              <a:spAutoFit/>
            </a:bodyPr>
            <a:lstStyle/>
            <a:p>
              <a:r>
                <a:rPr lang="en-US" sz="2000" dirty="0"/>
                <a:t>Correlation but no Causality</a:t>
              </a:r>
            </a:p>
          </p:txBody>
        </p:sp>
        <p:sp>
          <p:nvSpPr>
            <p:cNvPr id="3" name="Pfeil nach rechts 2"/>
            <p:cNvSpPr/>
            <p:nvPr/>
          </p:nvSpPr>
          <p:spPr bwMode="auto">
            <a:xfrm rot="13440146">
              <a:off x="5282742" y="5035662"/>
              <a:ext cx="340822" cy="232756"/>
            </a:xfrm>
            <a:prstGeom prst="rightArrow">
              <a:avLst/>
            </a:prstGeom>
            <a:solidFill>
              <a:srgbClr val="FF0000"/>
            </a:solid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0" name="Pfeil nach rechts 9"/>
            <p:cNvSpPr/>
            <p:nvPr/>
          </p:nvSpPr>
          <p:spPr bwMode="auto">
            <a:xfrm rot="19532419">
              <a:off x="6429352" y="5035663"/>
              <a:ext cx="340822" cy="232756"/>
            </a:xfrm>
            <a:prstGeom prst="rightArrow">
              <a:avLst/>
            </a:prstGeom>
            <a:solidFill>
              <a:srgbClr val="FF0000"/>
            </a:solid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sp>
        <p:nvSpPr>
          <p:cNvPr id="839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320C76EF-A7B4-473B-98F7-4EC7CE127C2A}" type="slidenum">
              <a:rPr lang="en-US" sz="800" smtClean="0">
                <a:solidFill>
                  <a:schemeClr val="bg1"/>
                </a:solidFill>
              </a:rPr>
              <a:pPr/>
              <a:t>108</a:t>
            </a:fld>
            <a:endParaRPr lang="en-US" sz="800" dirty="0">
              <a:solidFill>
                <a:schemeClr val="bg1"/>
              </a:solidFill>
            </a:endParaRPr>
          </a:p>
        </p:txBody>
      </p:sp>
      <p:sp>
        <p:nvSpPr>
          <p:cNvPr id="83971" name="Rectangle 2"/>
          <p:cNvSpPr>
            <a:spLocks noChangeArrowheads="1"/>
          </p:cNvSpPr>
          <p:nvPr/>
        </p:nvSpPr>
        <p:spPr bwMode="auto">
          <a:xfrm>
            <a:off x="142875" y="539750"/>
            <a:ext cx="425437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en-US" sz="2400" dirty="0"/>
              <a:t>Correlation vs. Causality (II)</a:t>
            </a:r>
          </a:p>
        </p:txBody>
      </p:sp>
      <p:grpSp>
        <p:nvGrpSpPr>
          <p:cNvPr id="6" name="Gruppieren 5"/>
          <p:cNvGrpSpPr/>
          <p:nvPr/>
        </p:nvGrpSpPr>
        <p:grpSpPr>
          <a:xfrm>
            <a:off x="157798" y="1196355"/>
            <a:ext cx="3975129" cy="2865711"/>
            <a:chOff x="157798" y="1196355"/>
            <a:chExt cx="3975129" cy="2865711"/>
          </a:xfrm>
        </p:grpSpPr>
        <p:pic>
          <p:nvPicPr>
            <p:cNvPr id="993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98" y="1196355"/>
              <a:ext cx="3900126" cy="2865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2319049" y="1716777"/>
              <a:ext cx="1813878" cy="1015663"/>
            </a:xfrm>
            <a:prstGeom prst="rect">
              <a:avLst/>
            </a:prstGeom>
            <a:noFill/>
          </p:spPr>
          <p:txBody>
            <a:bodyPr wrap="square" rtlCol="0">
              <a:spAutoFit/>
            </a:bodyPr>
            <a:lstStyle/>
            <a:p>
              <a:pPr algn="l"/>
              <a:r>
                <a:rPr lang="en-US" sz="2000" dirty="0"/>
                <a:t>Correlation and Causality</a:t>
              </a:r>
            </a:p>
          </p:txBody>
        </p:sp>
        <p:sp>
          <p:nvSpPr>
            <p:cNvPr id="11" name="Pfeil nach rechts 10"/>
            <p:cNvSpPr/>
            <p:nvPr/>
          </p:nvSpPr>
          <p:spPr bwMode="auto">
            <a:xfrm rot="9782973">
              <a:off x="1978229" y="2249408"/>
              <a:ext cx="340822" cy="232756"/>
            </a:xfrm>
            <a:prstGeom prst="rightArrow">
              <a:avLst/>
            </a:prstGeom>
            <a:solidFill>
              <a:srgbClr val="FF0000"/>
            </a:solid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spTree>
    <p:extLst>
      <p:ext uri="{BB962C8B-B14F-4D97-AF65-F5344CB8AC3E}">
        <p14:creationId xmlns:p14="http://schemas.microsoft.com/office/powerpoint/2010/main" val="38797139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10</a:t>
            </a:fld>
            <a:endParaRPr lang="de-DE" altLang="de-DE"/>
          </a:p>
        </p:txBody>
      </p:sp>
      <p:grpSp>
        <p:nvGrpSpPr>
          <p:cNvPr id="3" name="Gruppieren 2"/>
          <p:cNvGrpSpPr/>
          <p:nvPr/>
        </p:nvGrpSpPr>
        <p:grpSpPr>
          <a:xfrm>
            <a:off x="2139617" y="1249883"/>
            <a:ext cx="5607845" cy="2374465"/>
            <a:chOff x="2139617" y="1249883"/>
            <a:chExt cx="5607845" cy="2374465"/>
          </a:xfrm>
        </p:grpSpPr>
        <p:pic>
          <p:nvPicPr>
            <p:cNvPr id="5" name="Bild 9" descr="Logistic Regression"/>
            <p:cNvPicPr/>
            <p:nvPr/>
          </p:nvPicPr>
          <p:blipFill>
            <a:blip r:embed="rId3">
              <a:extLst>
                <a:ext uri="{28A0092B-C50C-407E-A947-70E740481C1C}">
                  <a14:useLocalDpi xmlns:a14="http://schemas.microsoft.com/office/drawing/2010/main" val="0"/>
                </a:ext>
              </a:extLst>
            </a:blip>
            <a:srcRect/>
            <a:stretch>
              <a:fillRect/>
            </a:stretch>
          </p:blipFill>
          <p:spPr bwMode="auto">
            <a:xfrm>
              <a:off x="2139617" y="1249883"/>
              <a:ext cx="3247045" cy="2374465"/>
            </a:xfrm>
            <a:prstGeom prst="rect">
              <a:avLst/>
            </a:prstGeom>
            <a:noFill/>
            <a:ln>
              <a:noFill/>
            </a:ln>
          </p:spPr>
        </p:pic>
        <p:sp>
          <p:nvSpPr>
            <p:cNvPr id="8" name="Textfeld 7"/>
            <p:cNvSpPr txBox="1"/>
            <p:nvPr/>
          </p:nvSpPr>
          <p:spPr>
            <a:xfrm>
              <a:off x="4702462" y="1490245"/>
              <a:ext cx="3045000" cy="338554"/>
            </a:xfrm>
            <a:prstGeom prst="rect">
              <a:avLst/>
            </a:prstGeom>
            <a:noFill/>
          </p:spPr>
          <p:txBody>
            <a:bodyPr wrap="square" rtlCol="0">
              <a:spAutoFit/>
            </a:bodyPr>
            <a:lstStyle/>
            <a:p>
              <a:pPr algn="l"/>
              <a:r>
                <a:rPr lang="de-DE" dirty="0"/>
                <a:t>Traditional Regression</a:t>
              </a:r>
            </a:p>
          </p:txBody>
        </p:sp>
        <p:sp>
          <p:nvSpPr>
            <p:cNvPr id="12" name="Rechteck 11"/>
            <p:cNvSpPr/>
            <p:nvPr/>
          </p:nvSpPr>
          <p:spPr bwMode="auto">
            <a:xfrm>
              <a:off x="4702462" y="1828799"/>
              <a:ext cx="517931" cy="515389"/>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grpSp>
        <p:nvGrpSpPr>
          <p:cNvPr id="2" name="Gruppieren 1"/>
          <p:cNvGrpSpPr/>
          <p:nvPr/>
        </p:nvGrpSpPr>
        <p:grpSpPr>
          <a:xfrm>
            <a:off x="1009086" y="3758809"/>
            <a:ext cx="7058440" cy="2598936"/>
            <a:chOff x="1009086" y="3758809"/>
            <a:chExt cx="7058440" cy="2598936"/>
          </a:xfrm>
        </p:grpSpPr>
        <p:pic>
          <p:nvPicPr>
            <p:cNvPr id="6" name="Bild 12" descr="Decision Trees"/>
            <p:cNvPicPr/>
            <p:nvPr/>
          </p:nvPicPr>
          <p:blipFill>
            <a:blip r:embed="rId4">
              <a:extLst>
                <a:ext uri="{28A0092B-C50C-407E-A947-70E740481C1C}">
                  <a14:useLocalDpi xmlns:a14="http://schemas.microsoft.com/office/drawing/2010/main" val="0"/>
                </a:ext>
              </a:extLst>
            </a:blip>
            <a:srcRect/>
            <a:stretch>
              <a:fillRect/>
            </a:stretch>
          </p:blipFill>
          <p:spPr bwMode="auto">
            <a:xfrm>
              <a:off x="1009086" y="3758810"/>
              <a:ext cx="3364173" cy="2374465"/>
            </a:xfrm>
            <a:prstGeom prst="rect">
              <a:avLst/>
            </a:prstGeom>
            <a:noFill/>
            <a:ln>
              <a:noFill/>
            </a:ln>
          </p:spPr>
        </p:pic>
        <p:pic>
          <p:nvPicPr>
            <p:cNvPr id="7" name="Bild 14" descr="Support Vector Machines algorithm"/>
            <p:cNvPicPr/>
            <p:nvPr/>
          </p:nvPicPr>
          <p:blipFill>
            <a:blip r:embed="rId5">
              <a:extLst>
                <a:ext uri="{28A0092B-C50C-407E-A947-70E740481C1C}">
                  <a14:useLocalDpi xmlns:a14="http://schemas.microsoft.com/office/drawing/2010/main" val="0"/>
                </a:ext>
              </a:extLst>
            </a:blip>
            <a:srcRect/>
            <a:stretch>
              <a:fillRect/>
            </a:stretch>
          </p:blipFill>
          <p:spPr bwMode="auto">
            <a:xfrm>
              <a:off x="4620975" y="3758809"/>
              <a:ext cx="3446551" cy="2374465"/>
            </a:xfrm>
            <a:prstGeom prst="rect">
              <a:avLst/>
            </a:prstGeom>
            <a:noFill/>
            <a:ln>
              <a:noFill/>
            </a:ln>
          </p:spPr>
        </p:pic>
        <p:sp>
          <p:nvSpPr>
            <p:cNvPr id="9" name="Textfeld 8"/>
            <p:cNvSpPr txBox="1"/>
            <p:nvPr/>
          </p:nvSpPr>
          <p:spPr>
            <a:xfrm>
              <a:off x="1425893" y="6019191"/>
              <a:ext cx="2257830" cy="338554"/>
            </a:xfrm>
            <a:prstGeom prst="rect">
              <a:avLst/>
            </a:prstGeom>
            <a:noFill/>
          </p:spPr>
          <p:txBody>
            <a:bodyPr wrap="square" rtlCol="0">
              <a:spAutoFit/>
            </a:bodyPr>
            <a:lstStyle/>
            <a:p>
              <a:r>
                <a:rPr lang="de-DE" dirty="0" err="1"/>
                <a:t>Decision</a:t>
              </a:r>
              <a:r>
                <a:rPr lang="de-DE" dirty="0"/>
                <a:t> </a:t>
              </a:r>
              <a:r>
                <a:rPr lang="de-DE" dirty="0" err="1"/>
                <a:t>Tree</a:t>
              </a:r>
              <a:endParaRPr lang="de-DE" dirty="0"/>
            </a:p>
          </p:txBody>
        </p:sp>
        <p:sp>
          <p:nvSpPr>
            <p:cNvPr id="10" name="Textfeld 9"/>
            <p:cNvSpPr txBox="1"/>
            <p:nvPr/>
          </p:nvSpPr>
          <p:spPr>
            <a:xfrm>
              <a:off x="5024143" y="6019191"/>
              <a:ext cx="2257830" cy="338554"/>
            </a:xfrm>
            <a:prstGeom prst="rect">
              <a:avLst/>
            </a:prstGeom>
            <a:noFill/>
          </p:spPr>
          <p:txBody>
            <a:bodyPr wrap="square" rtlCol="0">
              <a:spAutoFit/>
            </a:bodyPr>
            <a:lstStyle/>
            <a:p>
              <a:r>
                <a:rPr lang="de-DE" dirty="0" err="1"/>
                <a:t>Neural</a:t>
              </a:r>
              <a:r>
                <a:rPr lang="de-DE" dirty="0"/>
                <a:t> Network</a:t>
              </a:r>
            </a:p>
          </p:txBody>
        </p:sp>
        <p:sp>
          <p:nvSpPr>
            <p:cNvPr id="13" name="Rechteck 12"/>
            <p:cNvSpPr/>
            <p:nvPr/>
          </p:nvSpPr>
          <p:spPr bwMode="auto">
            <a:xfrm>
              <a:off x="3658362" y="4296161"/>
              <a:ext cx="517931" cy="515389"/>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Rechteck 13"/>
            <p:cNvSpPr/>
            <p:nvPr/>
          </p:nvSpPr>
          <p:spPr bwMode="auto">
            <a:xfrm>
              <a:off x="7363135" y="4382257"/>
              <a:ext cx="517931" cy="515389"/>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sp>
        <p:nvSpPr>
          <p:cNvPr id="15" name="Title 1"/>
          <p:cNvSpPr txBox="1">
            <a:spLocks/>
          </p:cNvSpPr>
          <p:nvPr/>
        </p:nvSpPr>
        <p:spPr>
          <a:xfrm>
            <a:off x="344488" y="496911"/>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de-DE" sz="2400" kern="0" dirty="0">
                <a:solidFill>
                  <a:schemeClr val="tx1"/>
                </a:solidFill>
              </a:rPr>
              <a:t>Old vs. New </a:t>
            </a:r>
            <a:r>
              <a:rPr lang="de-DE" sz="2400" kern="0" dirty="0" err="1">
                <a:solidFill>
                  <a:schemeClr val="tx1"/>
                </a:solidFill>
              </a:rPr>
              <a:t>Methods</a:t>
            </a:r>
            <a:r>
              <a:rPr lang="de-DE" sz="2400" kern="0" dirty="0">
                <a:solidFill>
                  <a:schemeClr val="tx1"/>
                </a:solidFill>
              </a:rPr>
              <a:t> </a:t>
            </a:r>
          </a:p>
        </p:txBody>
      </p:sp>
      <p:sp>
        <p:nvSpPr>
          <p:cNvPr id="4" name="Rechteck 3"/>
          <p:cNvSpPr/>
          <p:nvPr/>
        </p:nvSpPr>
        <p:spPr>
          <a:xfrm>
            <a:off x="3620275" y="6219245"/>
            <a:ext cx="1600118" cy="276999"/>
          </a:xfrm>
          <a:prstGeom prst="rect">
            <a:avLst/>
          </a:prstGeom>
        </p:spPr>
        <p:txBody>
          <a:bodyPr wrap="none">
            <a:spAutoFit/>
          </a:bodyPr>
          <a:lstStyle/>
          <a:p>
            <a:r>
              <a:rPr lang="de-DE" sz="1200" b="0" dirty="0">
                <a:solidFill>
                  <a:schemeClr val="tx1">
                    <a:lumMod val="50000"/>
                    <a:lumOff val="50000"/>
                  </a:schemeClr>
                </a:solidFill>
              </a:rPr>
              <a:t>Source: </a:t>
            </a:r>
            <a:r>
              <a:rPr lang="de-DE" sz="1200" b="0" dirty="0" err="1">
                <a:solidFill>
                  <a:schemeClr val="tx1">
                    <a:lumMod val="50000"/>
                    <a:lumOff val="50000"/>
                  </a:schemeClr>
                </a:solidFill>
              </a:rPr>
              <a:t>Lalit</a:t>
            </a:r>
            <a:r>
              <a:rPr lang="de-DE" sz="1200" b="0" dirty="0">
                <a:solidFill>
                  <a:schemeClr val="tx1">
                    <a:lumMod val="50000"/>
                    <a:lumOff val="50000"/>
                  </a:schemeClr>
                </a:solidFill>
              </a:rPr>
              <a:t> </a:t>
            </a:r>
            <a:r>
              <a:rPr lang="de-DE" sz="1200" b="0" dirty="0" err="1">
                <a:solidFill>
                  <a:schemeClr val="tx1">
                    <a:lumMod val="50000"/>
                    <a:lumOff val="50000"/>
                  </a:schemeClr>
                </a:solidFill>
              </a:rPr>
              <a:t>Sachan</a:t>
            </a:r>
            <a:endParaRPr lang="de-DE" sz="1200" b="0" dirty="0">
              <a:solidFill>
                <a:schemeClr val="tx1">
                  <a:lumMod val="50000"/>
                  <a:lumOff val="50000"/>
                </a:schemeClr>
              </a:solidFill>
            </a:endParaRPr>
          </a:p>
        </p:txBody>
      </p:sp>
    </p:spTree>
    <p:extLst>
      <p:ext uri="{BB962C8B-B14F-4D97-AF65-F5344CB8AC3E}">
        <p14:creationId xmlns:p14="http://schemas.microsoft.com/office/powerpoint/2010/main" val="8408362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1238595" y="2007896"/>
            <a:ext cx="6392489" cy="3139321"/>
          </a:xfrm>
          <a:prstGeom prst="rect">
            <a:avLst/>
          </a:prstGeom>
          <a:noFill/>
        </p:spPr>
        <p:txBody>
          <a:bodyPr wrap="square" rtlCol="0">
            <a:spAutoFit/>
          </a:bodyPr>
          <a:lstStyle/>
          <a:p>
            <a:r>
              <a:rPr lang="en-US" sz="3600" dirty="0"/>
              <a:t>But:</a:t>
            </a:r>
          </a:p>
          <a:p>
            <a:r>
              <a:rPr lang="en-US" sz="3600" dirty="0"/>
              <a:t> Sometimes it is better to know/predict something  even if we can not explain it instead of doing nothing!</a:t>
            </a:r>
          </a:p>
        </p:txBody>
      </p:sp>
      <p:sp>
        <p:nvSpPr>
          <p:cNvPr id="839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320C76EF-A7B4-473B-98F7-4EC7CE127C2A}" type="slidenum">
              <a:rPr lang="en-US" sz="800" smtClean="0">
                <a:solidFill>
                  <a:schemeClr val="bg1"/>
                </a:solidFill>
              </a:rPr>
              <a:pPr/>
              <a:t>109</a:t>
            </a:fld>
            <a:endParaRPr lang="en-US" sz="800" dirty="0">
              <a:solidFill>
                <a:schemeClr val="bg1"/>
              </a:solidFill>
            </a:endParaRPr>
          </a:p>
        </p:txBody>
      </p:sp>
      <p:sp>
        <p:nvSpPr>
          <p:cNvPr id="83971" name="Rectangle 2"/>
          <p:cNvSpPr>
            <a:spLocks noChangeArrowheads="1"/>
          </p:cNvSpPr>
          <p:nvPr/>
        </p:nvSpPr>
        <p:spPr bwMode="auto">
          <a:xfrm>
            <a:off x="142875" y="539750"/>
            <a:ext cx="4339329"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en-US" sz="2400" dirty="0"/>
              <a:t>Correlation vs. Causality (III)</a:t>
            </a:r>
          </a:p>
        </p:txBody>
      </p:sp>
    </p:spTree>
    <p:extLst>
      <p:ext uri="{BB962C8B-B14F-4D97-AF65-F5344CB8AC3E}">
        <p14:creationId xmlns:p14="http://schemas.microsoft.com/office/powerpoint/2010/main" val="193629860"/>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110</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Statistical Estimation</a:t>
            </a:r>
          </a:p>
        </p:txBody>
      </p:sp>
      <p:sp>
        <p:nvSpPr>
          <p:cNvPr id="3" name="Textfeld 2"/>
          <p:cNvSpPr txBox="1"/>
          <p:nvPr/>
        </p:nvSpPr>
        <p:spPr>
          <a:xfrm>
            <a:off x="2294312" y="6420102"/>
            <a:ext cx="6234546" cy="276999"/>
          </a:xfrm>
          <a:prstGeom prst="rect">
            <a:avLst/>
          </a:prstGeom>
          <a:noFill/>
        </p:spPr>
        <p:txBody>
          <a:bodyPr wrap="square" rtlCol="0">
            <a:spAutoFit/>
          </a:bodyPr>
          <a:lstStyle/>
          <a:p>
            <a:pPr algn="r"/>
            <a:r>
              <a:rPr lang="en-US" sz="1200" b="0" dirty="0"/>
              <a:t>Source: http://www.dxbydt.com/the-size-of-your-sample</a:t>
            </a:r>
          </a:p>
        </p:txBody>
      </p:sp>
      <p:pic>
        <p:nvPicPr>
          <p:cNvPr id="1218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868" y="1092615"/>
            <a:ext cx="8591172" cy="5327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7233224"/>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DD70C379-9B13-4D27-BD19-1A2AF71DCD42}" type="slidenum">
              <a:rPr lang="de-DE" sz="800" smtClean="0">
                <a:solidFill>
                  <a:schemeClr val="bg1"/>
                </a:solidFill>
              </a:rPr>
              <a:pPr/>
              <a:t>111</a:t>
            </a:fld>
            <a:endParaRPr lang="de-DE" sz="800">
              <a:solidFill>
                <a:schemeClr val="bg1"/>
              </a:solidFill>
            </a:endParaRPr>
          </a:p>
        </p:txBody>
      </p:sp>
      <p:sp>
        <p:nvSpPr>
          <p:cNvPr id="76803" name="Rectangle 2"/>
          <p:cNvSpPr>
            <a:spLocks noChangeArrowheads="1"/>
          </p:cNvSpPr>
          <p:nvPr/>
        </p:nvSpPr>
        <p:spPr bwMode="auto">
          <a:xfrm>
            <a:off x="133350" y="577850"/>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1002244" y="2105558"/>
            <a:ext cx="6706580" cy="2798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solidFill>
                  <a:srgbClr val="C00000"/>
                </a:solidFill>
              </a:rPr>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t>	4.4.1	Classification</a:t>
            </a:r>
          </a:p>
          <a:p>
            <a:pPr marL="896938" algn="l">
              <a:lnSpc>
                <a:spcPts val="2500"/>
              </a:lnSpc>
              <a:spcBef>
                <a:spcPts val="600"/>
              </a:spcBef>
              <a:tabLst>
                <a:tab pos="269875" algn="l"/>
              </a:tabLst>
            </a:pPr>
            <a:r>
              <a:rPr lang="en-US" sz="2400"/>
              <a:t>	4.4.2	Regression</a:t>
            </a: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112</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Definitions</a:t>
            </a:r>
          </a:p>
        </p:txBody>
      </p:sp>
      <p:sp>
        <p:nvSpPr>
          <p:cNvPr id="2" name="Textfeld 1"/>
          <p:cNvSpPr txBox="1"/>
          <p:nvPr/>
        </p:nvSpPr>
        <p:spPr>
          <a:xfrm>
            <a:off x="340821" y="1183440"/>
            <a:ext cx="8553797" cy="5078313"/>
          </a:xfrm>
          <a:prstGeom prst="rect">
            <a:avLst/>
          </a:prstGeom>
          <a:noFill/>
        </p:spPr>
        <p:txBody>
          <a:bodyPr wrap="square" rtlCol="0">
            <a:spAutoFit/>
          </a:bodyPr>
          <a:lstStyle/>
          <a:p>
            <a:pPr algn="l"/>
            <a:r>
              <a:rPr lang="en-US" sz="1800"/>
              <a:t>A </a:t>
            </a:r>
            <a:r>
              <a:rPr lang="en-US" sz="1800">
                <a:solidFill>
                  <a:srgbClr val="FF0000"/>
                </a:solidFill>
              </a:rPr>
              <a:t>method</a:t>
            </a:r>
            <a:r>
              <a:rPr lang="en-US" sz="1800"/>
              <a:t> is a composition</a:t>
            </a:r>
            <a:r>
              <a:rPr lang="de-DE" sz="1800"/>
              <a:t> </a:t>
            </a:r>
            <a:r>
              <a:rPr lang="en-US" sz="1800"/>
              <a:t>of formalized principles that form the basis for a stringent calculation process.</a:t>
            </a:r>
          </a:p>
          <a:p>
            <a:pPr algn="l"/>
            <a:r>
              <a:rPr lang="en-US" sz="1800"/>
              <a:t>An </a:t>
            </a:r>
            <a:r>
              <a:rPr lang="en-US" sz="1800">
                <a:solidFill>
                  <a:srgbClr val="FF0000"/>
                </a:solidFill>
              </a:rPr>
              <a:t>algorithm</a:t>
            </a:r>
            <a:r>
              <a:rPr lang="en-US" sz="1800"/>
              <a:t> is a procedure or set of steps or rules to accomplish a task. It is usually the implementation of a method. Algorithms are used to build models. </a:t>
            </a:r>
          </a:p>
          <a:p>
            <a:pPr algn="l"/>
            <a:r>
              <a:rPr lang="en-US" sz="1800"/>
              <a:t>In the given context, a </a:t>
            </a:r>
            <a:r>
              <a:rPr lang="en-US" sz="1800">
                <a:solidFill>
                  <a:srgbClr val="FF0000"/>
                </a:solidFill>
              </a:rPr>
              <a:t>model</a:t>
            </a:r>
            <a:r>
              <a:rPr lang="en-US" sz="1800"/>
              <a:t> is the description of the relationship between variables. It is used to create output data from given input data, for example to make predictions.</a:t>
            </a:r>
          </a:p>
          <a:p>
            <a:pPr algn="l"/>
            <a:r>
              <a:rPr lang="en-US" sz="1800">
                <a:solidFill>
                  <a:srgbClr val="FF0000"/>
                </a:solidFill>
              </a:rPr>
              <a:t>Fitting</a:t>
            </a:r>
            <a:r>
              <a:rPr lang="en-US" sz="1800"/>
              <a:t> a model means that you estimate the model using the observed data. You are using your data as evidence to help approximate the real-world mathematical process that generated the data. Fitting the model often involves optimization methods and algorithms, such as maximum likelihood estimation, to help get the parameters.</a:t>
            </a:r>
          </a:p>
          <a:p>
            <a:pPr algn="l"/>
            <a:r>
              <a:rPr lang="en-US" sz="1800">
                <a:solidFill>
                  <a:srgbClr val="FF0000"/>
                </a:solidFill>
              </a:rPr>
              <a:t>Overfitting</a:t>
            </a:r>
            <a:r>
              <a:rPr lang="en-US" sz="1800"/>
              <a:t> is the term used to mean that you used a dataset to estimate the parameters of your model, but your model isn’t that good at capturing reality beyond your sampled data.</a:t>
            </a:r>
            <a:endParaRPr lang="en-US" sz="1800" dirty="0"/>
          </a:p>
        </p:txBody>
      </p:sp>
      <p:sp>
        <p:nvSpPr>
          <p:cNvPr id="5" name="Textfeld 4"/>
          <p:cNvSpPr txBox="1"/>
          <p:nvPr/>
        </p:nvSpPr>
        <p:spPr>
          <a:xfrm>
            <a:off x="340821" y="6275699"/>
            <a:ext cx="7198705" cy="276999"/>
          </a:xfrm>
          <a:prstGeom prst="rect">
            <a:avLst/>
          </a:prstGeom>
          <a:noFill/>
        </p:spPr>
        <p:txBody>
          <a:bodyPr wrap="square" rtlCol="0">
            <a:spAutoFit/>
          </a:bodyPr>
          <a:lstStyle/>
          <a:p>
            <a:pPr algn="l"/>
            <a:r>
              <a:rPr lang="en-US" sz="1200" b="0" dirty="0">
                <a:solidFill>
                  <a:srgbClr val="000000"/>
                </a:solidFill>
                <a:latin typeface="Arial" pitchFamily="34" charset="0"/>
                <a:ea typeface="+mn-ea"/>
              </a:rPr>
              <a:t>Source: </a:t>
            </a:r>
            <a:r>
              <a:rPr lang="en-US" sz="1200" b="0" dirty="0" err="1">
                <a:solidFill>
                  <a:srgbClr val="000000"/>
                </a:solidFill>
                <a:latin typeface="Arial" pitchFamily="34" charset="0"/>
                <a:ea typeface="+mn-ea"/>
              </a:rPr>
              <a:t>Schutt</a:t>
            </a:r>
            <a:r>
              <a:rPr lang="en-US" sz="1200" b="0" dirty="0">
                <a:solidFill>
                  <a:srgbClr val="000000"/>
                </a:solidFill>
                <a:latin typeface="Arial" pitchFamily="34" charset="0"/>
                <a:ea typeface="+mn-ea"/>
              </a:rPr>
              <a:t>/O’Neil (2013):  Doing Data Science.</a:t>
            </a:r>
          </a:p>
        </p:txBody>
      </p:sp>
    </p:spTree>
    <p:extLst>
      <p:ext uri="{BB962C8B-B14F-4D97-AF65-F5344CB8AC3E}">
        <p14:creationId xmlns:p14="http://schemas.microsoft.com/office/powerpoint/2010/main" val="130688533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533" y="2201164"/>
            <a:ext cx="2441218" cy="1726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itle 1"/>
          <p:cNvSpPr txBox="1">
            <a:spLocks/>
          </p:cNvSpPr>
          <p:nvPr/>
        </p:nvSpPr>
        <p:spPr>
          <a:xfrm>
            <a:off x="273997" y="488598"/>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de-DE" sz="2400" kern="0" dirty="0">
                <a:solidFill>
                  <a:schemeClr val="tx1"/>
                </a:solidFill>
              </a:rPr>
              <a:t>Traditional Analytics </a:t>
            </a:r>
            <a:r>
              <a:rPr lang="de-DE" sz="2400" kern="0" dirty="0" err="1">
                <a:solidFill>
                  <a:schemeClr val="tx1"/>
                </a:solidFill>
              </a:rPr>
              <a:t>Process</a:t>
            </a:r>
            <a:endParaRPr lang="de-DE" sz="2400" kern="0" dirty="0">
              <a:solidFill>
                <a:schemeClr val="tx1"/>
              </a:solidFill>
            </a:endParaRP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113</a:t>
            </a:fld>
            <a:endParaRPr lang="de-DE" altLang="de-DE"/>
          </a:p>
        </p:txBody>
      </p:sp>
      <p:sp>
        <p:nvSpPr>
          <p:cNvPr id="8" name="Textfeld 7"/>
          <p:cNvSpPr txBox="1"/>
          <p:nvPr/>
        </p:nvSpPr>
        <p:spPr>
          <a:xfrm>
            <a:off x="3122530" y="2805376"/>
            <a:ext cx="965282" cy="338554"/>
          </a:xfrm>
          <a:prstGeom prst="rect">
            <a:avLst/>
          </a:prstGeom>
          <a:noFill/>
        </p:spPr>
        <p:txBody>
          <a:bodyPr wrap="square" rtlCol="0">
            <a:spAutoFit/>
          </a:bodyPr>
          <a:lstStyle/>
          <a:p>
            <a:r>
              <a:rPr lang="de-DE" b="0" dirty="0" err="1"/>
              <a:t>create</a:t>
            </a:r>
            <a:endParaRPr lang="de-DE" b="0" dirty="0"/>
          </a:p>
        </p:txBody>
      </p:sp>
      <p:sp>
        <p:nvSpPr>
          <p:cNvPr id="5" name="Textfeld 4"/>
          <p:cNvSpPr txBox="1"/>
          <p:nvPr/>
        </p:nvSpPr>
        <p:spPr>
          <a:xfrm>
            <a:off x="1328577" y="3921193"/>
            <a:ext cx="1321724" cy="338554"/>
          </a:xfrm>
          <a:prstGeom prst="rect">
            <a:avLst/>
          </a:prstGeom>
          <a:noFill/>
        </p:spPr>
        <p:txBody>
          <a:bodyPr wrap="square" rtlCol="0">
            <a:spAutoFit/>
          </a:bodyPr>
          <a:lstStyle/>
          <a:p>
            <a:r>
              <a:rPr lang="de-DE" dirty="0">
                <a:solidFill>
                  <a:schemeClr val="accent2">
                    <a:lumMod val="75000"/>
                  </a:schemeClr>
                </a:solidFill>
              </a:rPr>
              <a:t>Reality</a:t>
            </a:r>
          </a:p>
        </p:txBody>
      </p:sp>
      <p:cxnSp>
        <p:nvCxnSpPr>
          <p:cNvPr id="16" name="Gerade Verbindung mit Pfeil 15"/>
          <p:cNvCxnSpPr/>
          <p:nvPr/>
        </p:nvCxnSpPr>
        <p:spPr bwMode="auto">
          <a:xfrm flipV="1">
            <a:off x="3218630" y="3096069"/>
            <a:ext cx="806335" cy="253"/>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feld 29"/>
          <p:cNvSpPr txBox="1"/>
          <p:nvPr/>
        </p:nvSpPr>
        <p:spPr>
          <a:xfrm>
            <a:off x="3929371" y="3471778"/>
            <a:ext cx="1321724" cy="338554"/>
          </a:xfrm>
          <a:prstGeom prst="rect">
            <a:avLst/>
          </a:prstGeom>
          <a:noFill/>
        </p:spPr>
        <p:txBody>
          <a:bodyPr wrap="square" rtlCol="0">
            <a:spAutoFit/>
          </a:bodyPr>
          <a:lstStyle/>
          <a:p>
            <a:r>
              <a:rPr lang="de-DE" dirty="0">
                <a:solidFill>
                  <a:schemeClr val="accent2">
                    <a:lumMod val="75000"/>
                  </a:schemeClr>
                </a:solidFill>
              </a:rPr>
              <a:t>Sample</a:t>
            </a: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1245" y="2726924"/>
            <a:ext cx="834012" cy="834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feld 20"/>
          <p:cNvSpPr txBox="1"/>
          <p:nvPr/>
        </p:nvSpPr>
        <p:spPr>
          <a:xfrm>
            <a:off x="4989244" y="2872772"/>
            <a:ext cx="523702" cy="461665"/>
          </a:xfrm>
          <a:prstGeom prst="rect">
            <a:avLst/>
          </a:prstGeom>
          <a:noFill/>
        </p:spPr>
        <p:txBody>
          <a:bodyPr wrap="square" rtlCol="0">
            <a:spAutoFit/>
          </a:bodyPr>
          <a:lstStyle/>
          <a:p>
            <a:r>
              <a:rPr lang="de-DE" sz="2400" dirty="0"/>
              <a:t>+</a:t>
            </a:r>
          </a:p>
        </p:txBody>
      </p:sp>
      <p:sp>
        <p:nvSpPr>
          <p:cNvPr id="36" name="Textfeld 35"/>
          <p:cNvSpPr txBox="1"/>
          <p:nvPr/>
        </p:nvSpPr>
        <p:spPr>
          <a:xfrm>
            <a:off x="5084015" y="3471778"/>
            <a:ext cx="1321724" cy="338554"/>
          </a:xfrm>
          <a:prstGeom prst="rect">
            <a:avLst/>
          </a:prstGeom>
          <a:noFill/>
        </p:spPr>
        <p:txBody>
          <a:bodyPr wrap="square" rtlCol="0">
            <a:spAutoFit/>
          </a:bodyPr>
          <a:lstStyle/>
          <a:p>
            <a:r>
              <a:rPr lang="de-DE" dirty="0" err="1">
                <a:solidFill>
                  <a:schemeClr val="accent2">
                    <a:lumMod val="75000"/>
                  </a:schemeClr>
                </a:solidFill>
              </a:rPr>
              <a:t>Algorithm</a:t>
            </a:r>
            <a:endParaRPr lang="de-DE" dirty="0">
              <a:solidFill>
                <a:schemeClr val="accent2">
                  <a:lumMod val="75000"/>
                </a:schemeClr>
              </a:solidFill>
            </a:endParaRPr>
          </a:p>
        </p:txBody>
      </p:sp>
      <p:sp>
        <p:nvSpPr>
          <p:cNvPr id="37" name="Textfeld 36"/>
          <p:cNvSpPr txBox="1"/>
          <p:nvPr/>
        </p:nvSpPr>
        <p:spPr>
          <a:xfrm>
            <a:off x="6007592" y="2805123"/>
            <a:ext cx="965282" cy="338554"/>
          </a:xfrm>
          <a:prstGeom prst="rect">
            <a:avLst/>
          </a:prstGeom>
          <a:noFill/>
        </p:spPr>
        <p:txBody>
          <a:bodyPr wrap="square" rtlCol="0">
            <a:spAutoFit/>
          </a:bodyPr>
          <a:lstStyle/>
          <a:p>
            <a:r>
              <a:rPr lang="de-DE" b="0" dirty="0" err="1"/>
              <a:t>build</a:t>
            </a:r>
            <a:endParaRPr lang="de-DE" b="0" dirty="0"/>
          </a:p>
        </p:txBody>
      </p:sp>
      <p:cxnSp>
        <p:nvCxnSpPr>
          <p:cNvPr id="38" name="Gerade Verbindung mit Pfeil 37"/>
          <p:cNvCxnSpPr/>
          <p:nvPr/>
        </p:nvCxnSpPr>
        <p:spPr bwMode="auto">
          <a:xfrm flipV="1">
            <a:off x="6145257" y="3095816"/>
            <a:ext cx="806335" cy="253"/>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2874" y="2460817"/>
            <a:ext cx="1281625" cy="1269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feld 40"/>
          <p:cNvSpPr txBox="1"/>
          <p:nvPr/>
        </p:nvSpPr>
        <p:spPr>
          <a:xfrm>
            <a:off x="6932775" y="3730815"/>
            <a:ext cx="1321724" cy="584775"/>
          </a:xfrm>
          <a:prstGeom prst="rect">
            <a:avLst/>
          </a:prstGeom>
          <a:noFill/>
        </p:spPr>
        <p:txBody>
          <a:bodyPr wrap="square" rtlCol="0">
            <a:spAutoFit/>
          </a:bodyPr>
          <a:lstStyle/>
          <a:p>
            <a:r>
              <a:rPr lang="de-DE" dirty="0" err="1">
                <a:solidFill>
                  <a:schemeClr val="accent2">
                    <a:lumMod val="75000"/>
                  </a:schemeClr>
                </a:solidFill>
              </a:rPr>
              <a:t>Predictive</a:t>
            </a:r>
            <a:r>
              <a:rPr lang="de-DE" dirty="0">
                <a:solidFill>
                  <a:schemeClr val="accent2">
                    <a:lumMod val="75000"/>
                  </a:schemeClr>
                </a:solidFill>
              </a:rPr>
              <a:t> Model</a:t>
            </a:r>
          </a:p>
        </p:txBody>
      </p:sp>
      <p:sp>
        <p:nvSpPr>
          <p:cNvPr id="33" name="Freihandform 32"/>
          <p:cNvSpPr/>
          <p:nvPr/>
        </p:nvSpPr>
        <p:spPr bwMode="auto">
          <a:xfrm>
            <a:off x="4725056" y="2181465"/>
            <a:ext cx="2252749" cy="566954"/>
          </a:xfrm>
          <a:custGeom>
            <a:avLst/>
            <a:gdLst>
              <a:gd name="connsiteX0" fmla="*/ 2252749 w 2252749"/>
              <a:gd name="connsiteY0" fmla="*/ 375761 h 566954"/>
              <a:gd name="connsiteX1" fmla="*/ 1487978 w 2252749"/>
              <a:gd name="connsiteY1" fmla="*/ 68190 h 566954"/>
              <a:gd name="connsiteX2" fmla="*/ 731520 w 2252749"/>
              <a:gd name="connsiteY2" fmla="*/ 43252 h 566954"/>
              <a:gd name="connsiteX3" fmla="*/ 0 w 2252749"/>
              <a:gd name="connsiteY3" fmla="*/ 566954 h 566954"/>
            </a:gdLst>
            <a:ahLst/>
            <a:cxnLst>
              <a:cxn ang="0">
                <a:pos x="connsiteX0" y="connsiteY0"/>
              </a:cxn>
              <a:cxn ang="0">
                <a:pos x="connsiteX1" y="connsiteY1"/>
              </a:cxn>
              <a:cxn ang="0">
                <a:pos x="connsiteX2" y="connsiteY2"/>
              </a:cxn>
              <a:cxn ang="0">
                <a:pos x="connsiteX3" y="connsiteY3"/>
              </a:cxn>
            </a:cxnLst>
            <a:rect l="l" t="t" r="r" b="b"/>
            <a:pathLst>
              <a:path w="2252749" h="566954">
                <a:moveTo>
                  <a:pt x="2252749" y="375761"/>
                </a:moveTo>
                <a:cubicBezTo>
                  <a:pt x="1997132" y="249684"/>
                  <a:pt x="1741516" y="123608"/>
                  <a:pt x="1487978" y="68190"/>
                </a:cubicBezTo>
                <a:cubicBezTo>
                  <a:pt x="1234440" y="12772"/>
                  <a:pt x="979516" y="-39875"/>
                  <a:pt x="731520" y="43252"/>
                </a:cubicBezTo>
                <a:cubicBezTo>
                  <a:pt x="483524" y="126379"/>
                  <a:pt x="241762" y="346666"/>
                  <a:pt x="0" y="566954"/>
                </a:cubicBezTo>
              </a:path>
            </a:pathLst>
          </a:custGeom>
          <a:noFill/>
          <a:ln w="2857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5" name="Textfeld 44"/>
          <p:cNvSpPr txBox="1"/>
          <p:nvPr/>
        </p:nvSpPr>
        <p:spPr>
          <a:xfrm>
            <a:off x="5277993" y="2127633"/>
            <a:ext cx="965282" cy="338554"/>
          </a:xfrm>
          <a:prstGeom prst="rect">
            <a:avLst/>
          </a:prstGeom>
          <a:noFill/>
        </p:spPr>
        <p:txBody>
          <a:bodyPr wrap="square" rtlCol="0">
            <a:spAutoFit/>
          </a:bodyPr>
          <a:lstStyle/>
          <a:p>
            <a:r>
              <a:rPr lang="de-DE" b="0" dirty="0" err="1">
                <a:solidFill>
                  <a:srgbClr val="00B050"/>
                </a:solidFill>
              </a:rPr>
              <a:t>validate</a:t>
            </a:r>
            <a:endParaRPr lang="de-DE" b="0" dirty="0">
              <a:solidFill>
                <a:srgbClr val="00B050"/>
              </a:solidFill>
            </a:endParaRPr>
          </a:p>
        </p:txBody>
      </p:sp>
      <p:sp>
        <p:nvSpPr>
          <p:cNvPr id="34" name="Freihandform 33"/>
          <p:cNvSpPr/>
          <p:nvPr/>
        </p:nvSpPr>
        <p:spPr bwMode="auto">
          <a:xfrm>
            <a:off x="2962758" y="3637881"/>
            <a:ext cx="4031672" cy="548114"/>
          </a:xfrm>
          <a:custGeom>
            <a:avLst/>
            <a:gdLst>
              <a:gd name="connsiteX0" fmla="*/ 4031672 w 4031672"/>
              <a:gd name="connsiteY0" fmla="*/ 49876 h 548114"/>
              <a:gd name="connsiteX1" fmla="*/ 3075709 w 4031672"/>
              <a:gd name="connsiteY1" fmla="*/ 465512 h 548114"/>
              <a:gd name="connsiteX2" fmla="*/ 1097280 w 4031672"/>
              <a:gd name="connsiteY2" fmla="*/ 507076 h 548114"/>
              <a:gd name="connsiteX3" fmla="*/ 0 w 4031672"/>
              <a:gd name="connsiteY3" fmla="*/ 0 h 548114"/>
            </a:gdLst>
            <a:ahLst/>
            <a:cxnLst>
              <a:cxn ang="0">
                <a:pos x="connsiteX0" y="connsiteY0"/>
              </a:cxn>
              <a:cxn ang="0">
                <a:pos x="connsiteX1" y="connsiteY1"/>
              </a:cxn>
              <a:cxn ang="0">
                <a:pos x="connsiteX2" y="connsiteY2"/>
              </a:cxn>
              <a:cxn ang="0">
                <a:pos x="connsiteX3" y="connsiteY3"/>
              </a:cxn>
            </a:cxnLst>
            <a:rect l="l" t="t" r="r" b="b"/>
            <a:pathLst>
              <a:path w="4031672" h="548114">
                <a:moveTo>
                  <a:pt x="4031672" y="49876"/>
                </a:moveTo>
                <a:cubicBezTo>
                  <a:pt x="3798223" y="219594"/>
                  <a:pt x="3564774" y="389312"/>
                  <a:pt x="3075709" y="465512"/>
                </a:cubicBezTo>
                <a:cubicBezTo>
                  <a:pt x="2586644" y="541712"/>
                  <a:pt x="1609898" y="584661"/>
                  <a:pt x="1097280" y="507076"/>
                </a:cubicBezTo>
                <a:cubicBezTo>
                  <a:pt x="584662" y="429491"/>
                  <a:pt x="292331" y="214745"/>
                  <a:pt x="0" y="0"/>
                </a:cubicBezTo>
              </a:path>
            </a:pathLst>
          </a:custGeom>
          <a:noFill/>
          <a:ln w="2857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7" name="Textfeld 46"/>
          <p:cNvSpPr txBox="1"/>
          <p:nvPr/>
        </p:nvSpPr>
        <p:spPr>
          <a:xfrm>
            <a:off x="4495953" y="3865606"/>
            <a:ext cx="965282" cy="338554"/>
          </a:xfrm>
          <a:prstGeom prst="rect">
            <a:avLst/>
          </a:prstGeom>
          <a:noFill/>
        </p:spPr>
        <p:txBody>
          <a:bodyPr wrap="square" rtlCol="0">
            <a:spAutoFit/>
          </a:bodyPr>
          <a:lstStyle/>
          <a:p>
            <a:r>
              <a:rPr lang="de-DE" b="0" dirty="0" err="1">
                <a:solidFill>
                  <a:srgbClr val="FF0000"/>
                </a:solidFill>
              </a:rPr>
              <a:t>apply</a:t>
            </a:r>
            <a:endParaRPr lang="de-DE" b="0" dirty="0">
              <a:solidFill>
                <a:srgbClr val="FF0000"/>
              </a:solidFill>
            </a:endParaRPr>
          </a:p>
        </p:txBody>
      </p:sp>
      <p:sp>
        <p:nvSpPr>
          <p:cNvPr id="3" name="Ellipse 2"/>
          <p:cNvSpPr/>
          <p:nvPr/>
        </p:nvSpPr>
        <p:spPr bwMode="auto">
          <a:xfrm>
            <a:off x="792220" y="2230406"/>
            <a:ext cx="2418097" cy="1726292"/>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nvGrpSpPr>
          <p:cNvPr id="9" name="Gruppieren 8"/>
          <p:cNvGrpSpPr/>
          <p:nvPr/>
        </p:nvGrpSpPr>
        <p:grpSpPr>
          <a:xfrm>
            <a:off x="4038956" y="2767459"/>
            <a:ext cx="1044000" cy="684000"/>
            <a:chOff x="4351413" y="2006001"/>
            <a:chExt cx="1044000" cy="684000"/>
          </a:xfrm>
        </p:grpSpPr>
        <p:pic>
          <p:nvPicPr>
            <p:cNvPr id="6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3658" y="2028014"/>
              <a:ext cx="962981" cy="589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0" name="Ellipse 69"/>
            <p:cNvSpPr/>
            <p:nvPr/>
          </p:nvSpPr>
          <p:spPr bwMode="auto">
            <a:xfrm>
              <a:off x="4351413" y="2006001"/>
              <a:ext cx="1044000" cy="684000"/>
            </a:xfrm>
            <a:prstGeom prst="ellipse">
              <a:avLst/>
            </a:prstGeom>
            <a:noFill/>
            <a:ln w="28575" cap="flat" cmpd="sng" algn="ctr">
              <a:solidFill>
                <a:srgbClr val="F0851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spTree>
    <p:extLst>
      <p:ext uri="{BB962C8B-B14F-4D97-AF65-F5344CB8AC3E}">
        <p14:creationId xmlns:p14="http://schemas.microsoft.com/office/powerpoint/2010/main" val="15134615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0" grpId="0"/>
      <p:bldP spid="21" grpId="0"/>
      <p:bldP spid="36" grpId="0"/>
      <p:bldP spid="37" grpId="0"/>
      <p:bldP spid="41" grpId="0"/>
      <p:bldP spid="33" grpId="0" animBg="1"/>
      <p:bldP spid="45" grpId="0"/>
      <p:bldP spid="34" grpId="0" animBg="1"/>
      <p:bldP spid="47"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114</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Example Regression - Fitting the model</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99" y="1097278"/>
            <a:ext cx="3122919" cy="5029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3234" y="1722773"/>
            <a:ext cx="4795405" cy="3669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4007162" y="5660986"/>
            <a:ext cx="4927548" cy="830997"/>
          </a:xfrm>
          <a:prstGeom prst="rect">
            <a:avLst/>
          </a:prstGeom>
          <a:noFill/>
          <a:ln>
            <a:noFill/>
          </a:ln>
        </p:spPr>
        <p:txBody>
          <a:bodyPr wrap="square" rtlCol="0">
            <a:spAutoFit/>
          </a:bodyPr>
          <a:lstStyle/>
          <a:p>
            <a:r>
              <a:rPr lang="en-US" dirty="0">
                <a:solidFill>
                  <a:srgbClr val="FF0000"/>
                </a:solidFill>
              </a:rPr>
              <a:t>Probability that the null hypothesis 𝛽 = 0 is true. The coefficients are highly likely to be nonzero and therefore significant.</a:t>
            </a:r>
          </a:p>
        </p:txBody>
      </p:sp>
      <p:cxnSp>
        <p:nvCxnSpPr>
          <p:cNvPr id="4" name="Gerade Verbindung mit Pfeil 3"/>
          <p:cNvCxnSpPr/>
          <p:nvPr/>
        </p:nvCxnSpPr>
        <p:spPr bwMode="auto">
          <a:xfrm flipH="1">
            <a:off x="7323513" y="5392726"/>
            <a:ext cx="282633" cy="326449"/>
          </a:xfrm>
          <a:prstGeom prst="straightConnector1">
            <a:avLst/>
          </a:prstGeom>
          <a:solidFill>
            <a:schemeClr val="accent1"/>
          </a:solidFill>
          <a:ln w="38100" cap="flat" cmpd="sng" algn="ctr">
            <a:solidFill>
              <a:srgbClr val="FF000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Textfeld 5"/>
          <p:cNvSpPr txBox="1"/>
          <p:nvPr/>
        </p:nvSpPr>
        <p:spPr>
          <a:xfrm>
            <a:off x="5604250" y="1221986"/>
            <a:ext cx="2716790" cy="584775"/>
          </a:xfrm>
          <a:prstGeom prst="rect">
            <a:avLst/>
          </a:prstGeom>
          <a:noFill/>
        </p:spPr>
        <p:txBody>
          <a:bodyPr wrap="square" rtlCol="0">
            <a:spAutoFit/>
          </a:bodyPr>
          <a:lstStyle/>
          <a:p>
            <a:r>
              <a:rPr lang="en-US" dirty="0">
                <a:solidFill>
                  <a:srgbClr val="FF0000"/>
                </a:solidFill>
              </a:rPr>
              <a:t>Proportion of variance explained by the model.</a:t>
            </a:r>
          </a:p>
        </p:txBody>
      </p:sp>
      <p:cxnSp>
        <p:nvCxnSpPr>
          <p:cNvPr id="11" name="Gerade Verbindung mit Pfeil 10"/>
          <p:cNvCxnSpPr/>
          <p:nvPr/>
        </p:nvCxnSpPr>
        <p:spPr bwMode="auto">
          <a:xfrm flipV="1">
            <a:off x="5902036" y="1806762"/>
            <a:ext cx="922713" cy="687078"/>
          </a:xfrm>
          <a:prstGeom prst="straightConnector1">
            <a:avLst/>
          </a:prstGeom>
          <a:solidFill>
            <a:schemeClr val="accent1"/>
          </a:solidFill>
          <a:ln w="38100" cap="flat" cmpd="sng" algn="ctr">
            <a:solidFill>
              <a:srgbClr val="FF000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feld 11"/>
          <p:cNvSpPr txBox="1"/>
          <p:nvPr/>
        </p:nvSpPr>
        <p:spPr>
          <a:xfrm>
            <a:off x="6454310" y="2058879"/>
            <a:ext cx="2659553" cy="1077218"/>
          </a:xfrm>
          <a:prstGeom prst="rect">
            <a:avLst/>
          </a:prstGeom>
          <a:noFill/>
        </p:spPr>
        <p:txBody>
          <a:bodyPr wrap="square" rtlCol="0">
            <a:spAutoFit/>
          </a:bodyPr>
          <a:lstStyle/>
          <a:p>
            <a:r>
              <a:rPr lang="en-US" dirty="0">
                <a:solidFill>
                  <a:srgbClr val="FF0000"/>
                </a:solidFill>
              </a:rPr>
              <a:t> Probability that the null hypothesis that </a:t>
            </a:r>
            <a:r>
              <a:rPr lang="en-US" i="1" dirty="0">
                <a:solidFill>
                  <a:srgbClr val="FF0000"/>
                </a:solidFill>
              </a:rPr>
              <a:t>all</a:t>
            </a:r>
            <a:r>
              <a:rPr lang="en-US" dirty="0">
                <a:solidFill>
                  <a:srgbClr val="FF0000"/>
                </a:solidFill>
              </a:rPr>
              <a:t> of the regression coefficients are equal to zero.</a:t>
            </a:r>
          </a:p>
        </p:txBody>
      </p:sp>
      <p:cxnSp>
        <p:nvCxnSpPr>
          <p:cNvPr id="18" name="Gerade Verbindung mit Pfeil 17"/>
          <p:cNvCxnSpPr/>
          <p:nvPr/>
        </p:nvCxnSpPr>
        <p:spPr bwMode="auto">
          <a:xfrm flipH="1" flipV="1">
            <a:off x="7967012" y="3073068"/>
            <a:ext cx="354028" cy="276961"/>
          </a:xfrm>
          <a:prstGeom prst="straightConnector1">
            <a:avLst/>
          </a:prstGeom>
          <a:solidFill>
            <a:schemeClr val="accent1"/>
          </a:solidFill>
          <a:ln w="38100" cap="flat" cmpd="sng" algn="ctr">
            <a:solidFill>
              <a:srgbClr val="FF000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9123545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115</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Example Regression - Testing the model</a:t>
            </a:r>
          </a:p>
        </p:txBody>
      </p:sp>
      <p:sp>
        <p:nvSpPr>
          <p:cNvPr id="8" name="Textfeld 7"/>
          <p:cNvSpPr txBox="1"/>
          <p:nvPr/>
        </p:nvSpPr>
        <p:spPr>
          <a:xfrm>
            <a:off x="7180725" y="4669776"/>
            <a:ext cx="1880149" cy="1077218"/>
          </a:xfrm>
          <a:prstGeom prst="rect">
            <a:avLst/>
          </a:prstGeom>
          <a:noFill/>
        </p:spPr>
        <p:txBody>
          <a:bodyPr wrap="square" rtlCol="0">
            <a:spAutoFit/>
          </a:bodyPr>
          <a:lstStyle/>
          <a:p>
            <a:r>
              <a:rPr lang="en-US" dirty="0">
                <a:solidFill>
                  <a:srgbClr val="FF0000"/>
                </a:solidFill>
              </a:rPr>
              <a:t>Conclusion: Model is not robust due to overfitting.</a:t>
            </a:r>
          </a:p>
        </p:txBody>
      </p:sp>
      <p:cxnSp>
        <p:nvCxnSpPr>
          <p:cNvPr id="9" name="Gerade Verbindung mit Pfeil 8"/>
          <p:cNvCxnSpPr/>
          <p:nvPr/>
        </p:nvCxnSpPr>
        <p:spPr bwMode="auto">
          <a:xfrm flipV="1">
            <a:off x="7122535" y="5746994"/>
            <a:ext cx="922713" cy="687078"/>
          </a:xfrm>
          <a:prstGeom prst="straightConnector1">
            <a:avLst/>
          </a:prstGeom>
          <a:solidFill>
            <a:schemeClr val="accent1"/>
          </a:solidFill>
          <a:ln w="38100" cap="flat" cmpd="sng" algn="ctr">
            <a:solidFill>
              <a:srgbClr val="FF000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34" y="1030859"/>
            <a:ext cx="6766560" cy="5512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4925617"/>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uppieren 36"/>
          <p:cNvGrpSpPr/>
          <p:nvPr/>
        </p:nvGrpSpPr>
        <p:grpSpPr>
          <a:xfrm>
            <a:off x="353196" y="2195349"/>
            <a:ext cx="8404167" cy="3253063"/>
            <a:chOff x="1408715" y="1793875"/>
            <a:chExt cx="8612188" cy="3253063"/>
          </a:xfrm>
        </p:grpSpPr>
        <p:sp>
          <p:nvSpPr>
            <p:cNvPr id="9" name="Rectangle 9"/>
            <p:cNvSpPr>
              <a:spLocks noChangeArrowheads="1"/>
            </p:cNvSpPr>
            <p:nvPr/>
          </p:nvSpPr>
          <p:spPr bwMode="auto">
            <a:xfrm>
              <a:off x="1412875" y="1793875"/>
              <a:ext cx="12700" cy="3236913"/>
            </a:xfrm>
            <a:prstGeom prst="rect">
              <a:avLst/>
            </a:prstGeom>
            <a:solidFill>
              <a:srgbClr val="868686"/>
            </a:solidFill>
            <a:ln w="1588" cap="flat">
              <a:solidFill>
                <a:srgbClr val="868686"/>
              </a:solidFill>
              <a:prstDash val="solid"/>
              <a:bevel/>
              <a:headEnd/>
              <a:tailEnd/>
            </a:ln>
          </p:spPr>
          <p:txBody>
            <a:bodyPr vert="horz" wrap="square" lIns="91440" tIns="45720" rIns="91440" bIns="45720" numCol="1" anchor="t" anchorCtr="0" compatLnSpc="1">
              <a:prstTxWarp prst="textNoShape">
                <a:avLst/>
              </a:prstTxWarp>
            </a:bodyPr>
            <a:lstStyle/>
            <a:p>
              <a:endParaRPr lang="de-DE"/>
            </a:p>
          </p:txBody>
        </p:sp>
        <p:sp>
          <p:nvSpPr>
            <p:cNvPr id="10" name="Rectangle 10"/>
            <p:cNvSpPr>
              <a:spLocks noChangeArrowheads="1"/>
            </p:cNvSpPr>
            <p:nvPr/>
          </p:nvSpPr>
          <p:spPr bwMode="auto">
            <a:xfrm>
              <a:off x="1408715" y="5032650"/>
              <a:ext cx="8612188" cy="14288"/>
            </a:xfrm>
            <a:prstGeom prst="rect">
              <a:avLst/>
            </a:prstGeom>
            <a:solidFill>
              <a:srgbClr val="868686"/>
            </a:solidFill>
            <a:ln w="1588" cap="flat">
              <a:solidFill>
                <a:srgbClr val="868686"/>
              </a:solidFill>
              <a:prstDash val="solid"/>
              <a:bevel/>
              <a:headEnd/>
              <a:tailEnd/>
            </a:ln>
          </p:spPr>
          <p:txBody>
            <a:bodyPr vert="horz" wrap="square" lIns="91440" tIns="45720" rIns="91440" bIns="45720" numCol="1" anchor="t" anchorCtr="0" compatLnSpc="1">
              <a:prstTxWarp prst="textNoShape">
                <a:avLst/>
              </a:prstTxWarp>
            </a:bodyPr>
            <a:lstStyle/>
            <a:p>
              <a:endParaRPr lang="de-DE"/>
            </a:p>
          </p:txBody>
        </p:sp>
        <p:sp>
          <p:nvSpPr>
            <p:cNvPr id="11" name="Freeform 11"/>
            <p:cNvSpPr>
              <a:spLocks/>
            </p:cNvSpPr>
            <p:nvPr/>
          </p:nvSpPr>
          <p:spPr bwMode="auto">
            <a:xfrm>
              <a:off x="2012950" y="2317750"/>
              <a:ext cx="6808788" cy="2192338"/>
            </a:xfrm>
            <a:custGeom>
              <a:avLst/>
              <a:gdLst>
                <a:gd name="T0" fmla="*/ 1040 w 24993"/>
                <a:gd name="T1" fmla="*/ 319 h 8049"/>
                <a:gd name="T2" fmla="*/ 1919 w 24993"/>
                <a:gd name="T3" fmla="*/ 188 h 8049"/>
                <a:gd name="T4" fmla="*/ 2591 w 24993"/>
                <a:gd name="T5" fmla="*/ 514 h 8049"/>
                <a:gd name="T6" fmla="*/ 3239 w 24993"/>
                <a:gd name="T7" fmla="*/ 1247 h 8049"/>
                <a:gd name="T8" fmla="*/ 4511 w 24993"/>
                <a:gd name="T9" fmla="*/ 3207 h 8049"/>
                <a:gd name="T10" fmla="*/ 5502 w 24993"/>
                <a:gd name="T11" fmla="*/ 4839 h 8049"/>
                <a:gd name="T12" fmla="*/ 6485 w 24993"/>
                <a:gd name="T13" fmla="*/ 6468 h 8049"/>
                <a:gd name="T14" fmla="*/ 7319 w 24993"/>
                <a:gd name="T15" fmla="*/ 7328 h 8049"/>
                <a:gd name="T16" fmla="*/ 8210 w 24993"/>
                <a:gd name="T17" fmla="*/ 7805 h 8049"/>
                <a:gd name="T18" fmla="*/ 8814 w 24993"/>
                <a:gd name="T19" fmla="*/ 7829 h 8049"/>
                <a:gd name="T20" fmla="*/ 9417 w 24993"/>
                <a:gd name="T21" fmla="*/ 7541 h 8049"/>
                <a:gd name="T22" fmla="*/ 10039 w 24993"/>
                <a:gd name="T23" fmla="*/ 6888 h 8049"/>
                <a:gd name="T24" fmla="*/ 11377 w 24993"/>
                <a:gd name="T25" fmla="*/ 4980 h 8049"/>
                <a:gd name="T26" fmla="*/ 12431 w 24993"/>
                <a:gd name="T27" fmla="*/ 3148 h 8049"/>
                <a:gd name="T28" fmla="*/ 13282 w 24993"/>
                <a:gd name="T29" fmla="*/ 1728 h 8049"/>
                <a:gd name="T30" fmla="*/ 14281 w 24993"/>
                <a:gd name="T31" fmla="*/ 650 h 8049"/>
                <a:gd name="T32" fmla="*/ 15149 w 24993"/>
                <a:gd name="T33" fmla="*/ 95 h 8049"/>
                <a:gd name="T34" fmla="*/ 15819 w 24993"/>
                <a:gd name="T35" fmla="*/ 12 h 8049"/>
                <a:gd name="T36" fmla="*/ 16488 w 24993"/>
                <a:gd name="T37" fmla="*/ 322 h 8049"/>
                <a:gd name="T38" fmla="*/ 17348 w 24993"/>
                <a:gd name="T39" fmla="*/ 1212 h 8049"/>
                <a:gd name="T40" fmla="*/ 18482 w 24993"/>
                <a:gd name="T41" fmla="*/ 2760 h 8049"/>
                <a:gd name="T42" fmla="*/ 19613 w 24993"/>
                <a:gd name="T43" fmla="*/ 4795 h 8049"/>
                <a:gd name="T44" fmla="*/ 20384 w 24993"/>
                <a:gd name="T45" fmla="*/ 6038 h 8049"/>
                <a:gd name="T46" fmla="*/ 21574 w 24993"/>
                <a:gd name="T47" fmla="*/ 7372 h 8049"/>
                <a:gd name="T48" fmla="*/ 22191 w 24993"/>
                <a:gd name="T49" fmla="*/ 7797 h 8049"/>
                <a:gd name="T50" fmla="*/ 22784 w 24993"/>
                <a:gd name="T51" fmla="*/ 7891 h 8049"/>
                <a:gd name="T52" fmla="*/ 23385 w 24993"/>
                <a:gd name="T53" fmla="*/ 7559 h 8049"/>
                <a:gd name="T54" fmla="*/ 24436 w 24993"/>
                <a:gd name="T55" fmla="*/ 6488 h 8049"/>
                <a:gd name="T56" fmla="*/ 24681 w 24993"/>
                <a:gd name="T57" fmla="*/ 6446 h 8049"/>
                <a:gd name="T58" fmla="*/ 23548 w 24993"/>
                <a:gd name="T59" fmla="*/ 7610 h 8049"/>
                <a:gd name="T60" fmla="*/ 22883 w 24993"/>
                <a:gd name="T61" fmla="*/ 8015 h 8049"/>
                <a:gd name="T62" fmla="*/ 22202 w 24993"/>
                <a:gd name="T63" fmla="*/ 7958 h 8049"/>
                <a:gd name="T64" fmla="*/ 21549 w 24993"/>
                <a:gd name="T65" fmla="*/ 7541 h 8049"/>
                <a:gd name="T66" fmla="*/ 20340 w 24993"/>
                <a:gd name="T67" fmla="*/ 6215 h 8049"/>
                <a:gd name="T68" fmla="*/ 19628 w 24993"/>
                <a:gd name="T69" fmla="*/ 5118 h 8049"/>
                <a:gd name="T70" fmla="*/ 18430 w 24993"/>
                <a:gd name="T71" fmla="*/ 2950 h 8049"/>
                <a:gd name="T72" fmla="*/ 17376 w 24993"/>
                <a:gd name="T73" fmla="*/ 1481 h 8049"/>
                <a:gd name="T74" fmla="*/ 16471 w 24993"/>
                <a:gd name="T75" fmla="*/ 492 h 8049"/>
                <a:gd name="T76" fmla="*/ 15868 w 24993"/>
                <a:gd name="T77" fmla="*/ 168 h 8049"/>
                <a:gd name="T78" fmla="*/ 15270 w 24993"/>
                <a:gd name="T79" fmla="*/ 205 h 8049"/>
                <a:gd name="T80" fmla="*/ 14516 w 24993"/>
                <a:gd name="T81" fmla="*/ 641 h 8049"/>
                <a:gd name="T82" fmla="*/ 13470 w 24993"/>
                <a:gd name="T83" fmla="*/ 1715 h 8049"/>
                <a:gd name="T84" fmla="*/ 12699 w 24993"/>
                <a:gd name="T85" fmla="*/ 2960 h 8049"/>
                <a:gd name="T86" fmla="*/ 11567 w 24993"/>
                <a:gd name="T87" fmla="*/ 4954 h 8049"/>
                <a:gd name="T88" fmla="*/ 10294 w 24993"/>
                <a:gd name="T89" fmla="*/ 6794 h 8049"/>
                <a:gd name="T90" fmla="*/ 9577 w 24993"/>
                <a:gd name="T91" fmla="*/ 7596 h 8049"/>
                <a:gd name="T92" fmla="*/ 8911 w 24993"/>
                <a:gd name="T93" fmla="*/ 7955 h 8049"/>
                <a:gd name="T94" fmla="*/ 8244 w 24993"/>
                <a:gd name="T95" fmla="*/ 7961 h 8049"/>
                <a:gd name="T96" fmla="*/ 7371 w 24993"/>
                <a:gd name="T97" fmla="*/ 7547 h 8049"/>
                <a:gd name="T98" fmla="*/ 6440 w 24993"/>
                <a:gd name="T99" fmla="*/ 6649 h 8049"/>
                <a:gd name="T100" fmla="*/ 5517 w 24993"/>
                <a:gd name="T101" fmla="*/ 5161 h 8049"/>
                <a:gd name="T102" fmla="*/ 4533 w 24993"/>
                <a:gd name="T103" fmla="*/ 3497 h 8049"/>
                <a:gd name="T104" fmla="*/ 3263 w 24993"/>
                <a:gd name="T105" fmla="*/ 1530 h 8049"/>
                <a:gd name="T106" fmla="*/ 2569 w 24993"/>
                <a:gd name="T107" fmla="*/ 686 h 8049"/>
                <a:gd name="T108" fmla="*/ 1970 w 24993"/>
                <a:gd name="T109" fmla="*/ 342 h 8049"/>
                <a:gd name="T110" fmla="*/ 1228 w 24993"/>
                <a:gd name="T111" fmla="*/ 410 h 8049"/>
                <a:gd name="T112" fmla="*/ 87 w 24993"/>
                <a:gd name="T113" fmla="*/ 754 h 8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993" h="8049">
                  <a:moveTo>
                    <a:pt x="67" y="611"/>
                  </a:moveTo>
                  <a:lnTo>
                    <a:pt x="137" y="601"/>
                  </a:lnTo>
                  <a:lnTo>
                    <a:pt x="205" y="589"/>
                  </a:lnTo>
                  <a:lnTo>
                    <a:pt x="343" y="556"/>
                  </a:lnTo>
                  <a:lnTo>
                    <a:pt x="480" y="516"/>
                  </a:lnTo>
                  <a:lnTo>
                    <a:pt x="618" y="469"/>
                  </a:lnTo>
                  <a:lnTo>
                    <a:pt x="758" y="420"/>
                  </a:lnTo>
                  <a:lnTo>
                    <a:pt x="899" y="369"/>
                  </a:lnTo>
                  <a:lnTo>
                    <a:pt x="1040" y="319"/>
                  </a:lnTo>
                  <a:lnTo>
                    <a:pt x="1184" y="272"/>
                  </a:lnTo>
                  <a:lnTo>
                    <a:pt x="1328" y="233"/>
                  </a:lnTo>
                  <a:lnTo>
                    <a:pt x="1473" y="202"/>
                  </a:lnTo>
                  <a:lnTo>
                    <a:pt x="1547" y="190"/>
                  </a:lnTo>
                  <a:lnTo>
                    <a:pt x="1621" y="182"/>
                  </a:lnTo>
                  <a:lnTo>
                    <a:pt x="1695" y="177"/>
                  </a:lnTo>
                  <a:lnTo>
                    <a:pt x="1769" y="176"/>
                  </a:lnTo>
                  <a:lnTo>
                    <a:pt x="1844" y="180"/>
                  </a:lnTo>
                  <a:lnTo>
                    <a:pt x="1919" y="188"/>
                  </a:lnTo>
                  <a:lnTo>
                    <a:pt x="1994" y="200"/>
                  </a:lnTo>
                  <a:lnTo>
                    <a:pt x="2070" y="219"/>
                  </a:lnTo>
                  <a:lnTo>
                    <a:pt x="2145" y="243"/>
                  </a:lnTo>
                  <a:lnTo>
                    <a:pt x="2220" y="273"/>
                  </a:lnTo>
                  <a:lnTo>
                    <a:pt x="2295" y="309"/>
                  </a:lnTo>
                  <a:lnTo>
                    <a:pt x="2370" y="351"/>
                  </a:lnTo>
                  <a:lnTo>
                    <a:pt x="2445" y="400"/>
                  </a:lnTo>
                  <a:lnTo>
                    <a:pt x="2518" y="455"/>
                  </a:lnTo>
                  <a:lnTo>
                    <a:pt x="2591" y="514"/>
                  </a:lnTo>
                  <a:lnTo>
                    <a:pt x="2664" y="579"/>
                  </a:lnTo>
                  <a:lnTo>
                    <a:pt x="2737" y="648"/>
                  </a:lnTo>
                  <a:lnTo>
                    <a:pt x="2809" y="722"/>
                  </a:lnTo>
                  <a:lnTo>
                    <a:pt x="2881" y="800"/>
                  </a:lnTo>
                  <a:lnTo>
                    <a:pt x="2953" y="883"/>
                  </a:lnTo>
                  <a:lnTo>
                    <a:pt x="3025" y="968"/>
                  </a:lnTo>
                  <a:lnTo>
                    <a:pt x="3096" y="1058"/>
                  </a:lnTo>
                  <a:lnTo>
                    <a:pt x="3168" y="1151"/>
                  </a:lnTo>
                  <a:lnTo>
                    <a:pt x="3239" y="1247"/>
                  </a:lnTo>
                  <a:lnTo>
                    <a:pt x="3381" y="1447"/>
                  </a:lnTo>
                  <a:lnTo>
                    <a:pt x="3523" y="1656"/>
                  </a:lnTo>
                  <a:lnTo>
                    <a:pt x="3665" y="1873"/>
                  </a:lnTo>
                  <a:lnTo>
                    <a:pt x="3806" y="2094"/>
                  </a:lnTo>
                  <a:lnTo>
                    <a:pt x="3947" y="2319"/>
                  </a:lnTo>
                  <a:lnTo>
                    <a:pt x="4089" y="2544"/>
                  </a:lnTo>
                  <a:lnTo>
                    <a:pt x="4230" y="2769"/>
                  </a:lnTo>
                  <a:lnTo>
                    <a:pt x="4371" y="2990"/>
                  </a:lnTo>
                  <a:lnTo>
                    <a:pt x="4511" y="3207"/>
                  </a:lnTo>
                  <a:lnTo>
                    <a:pt x="4652" y="3416"/>
                  </a:lnTo>
                  <a:lnTo>
                    <a:pt x="4723" y="3521"/>
                  </a:lnTo>
                  <a:lnTo>
                    <a:pt x="4794" y="3630"/>
                  </a:lnTo>
                  <a:lnTo>
                    <a:pt x="4865" y="3742"/>
                  </a:lnTo>
                  <a:lnTo>
                    <a:pt x="4936" y="3858"/>
                  </a:lnTo>
                  <a:lnTo>
                    <a:pt x="5078" y="4094"/>
                  </a:lnTo>
                  <a:lnTo>
                    <a:pt x="5219" y="4338"/>
                  </a:lnTo>
                  <a:lnTo>
                    <a:pt x="5361" y="4587"/>
                  </a:lnTo>
                  <a:lnTo>
                    <a:pt x="5502" y="4839"/>
                  </a:lnTo>
                  <a:lnTo>
                    <a:pt x="5643" y="5090"/>
                  </a:lnTo>
                  <a:lnTo>
                    <a:pt x="5784" y="5340"/>
                  </a:lnTo>
                  <a:lnTo>
                    <a:pt x="5925" y="5585"/>
                  </a:lnTo>
                  <a:lnTo>
                    <a:pt x="6065" y="5822"/>
                  </a:lnTo>
                  <a:lnTo>
                    <a:pt x="6206" y="6051"/>
                  </a:lnTo>
                  <a:lnTo>
                    <a:pt x="6276" y="6160"/>
                  </a:lnTo>
                  <a:lnTo>
                    <a:pt x="6346" y="6266"/>
                  </a:lnTo>
                  <a:lnTo>
                    <a:pt x="6416" y="6370"/>
                  </a:lnTo>
                  <a:lnTo>
                    <a:pt x="6485" y="6468"/>
                  </a:lnTo>
                  <a:lnTo>
                    <a:pt x="6555" y="6563"/>
                  </a:lnTo>
                  <a:lnTo>
                    <a:pt x="6625" y="6654"/>
                  </a:lnTo>
                  <a:lnTo>
                    <a:pt x="6694" y="6738"/>
                  </a:lnTo>
                  <a:lnTo>
                    <a:pt x="6764" y="6819"/>
                  </a:lnTo>
                  <a:lnTo>
                    <a:pt x="6832" y="6894"/>
                  </a:lnTo>
                  <a:lnTo>
                    <a:pt x="6901" y="6963"/>
                  </a:lnTo>
                  <a:lnTo>
                    <a:pt x="7040" y="7093"/>
                  </a:lnTo>
                  <a:lnTo>
                    <a:pt x="7180" y="7215"/>
                  </a:lnTo>
                  <a:lnTo>
                    <a:pt x="7319" y="7328"/>
                  </a:lnTo>
                  <a:lnTo>
                    <a:pt x="7457" y="7431"/>
                  </a:lnTo>
                  <a:lnTo>
                    <a:pt x="7596" y="7525"/>
                  </a:lnTo>
                  <a:lnTo>
                    <a:pt x="7733" y="7607"/>
                  </a:lnTo>
                  <a:lnTo>
                    <a:pt x="7871" y="7679"/>
                  </a:lnTo>
                  <a:lnTo>
                    <a:pt x="7938" y="7710"/>
                  </a:lnTo>
                  <a:lnTo>
                    <a:pt x="8007" y="7738"/>
                  </a:lnTo>
                  <a:lnTo>
                    <a:pt x="8074" y="7763"/>
                  </a:lnTo>
                  <a:lnTo>
                    <a:pt x="8143" y="7786"/>
                  </a:lnTo>
                  <a:lnTo>
                    <a:pt x="8210" y="7805"/>
                  </a:lnTo>
                  <a:lnTo>
                    <a:pt x="8278" y="7821"/>
                  </a:lnTo>
                  <a:lnTo>
                    <a:pt x="8345" y="7834"/>
                  </a:lnTo>
                  <a:lnTo>
                    <a:pt x="8412" y="7843"/>
                  </a:lnTo>
                  <a:lnTo>
                    <a:pt x="8480" y="7849"/>
                  </a:lnTo>
                  <a:lnTo>
                    <a:pt x="8547" y="7852"/>
                  </a:lnTo>
                  <a:lnTo>
                    <a:pt x="8613" y="7851"/>
                  </a:lnTo>
                  <a:lnTo>
                    <a:pt x="8680" y="7848"/>
                  </a:lnTo>
                  <a:lnTo>
                    <a:pt x="8747" y="7840"/>
                  </a:lnTo>
                  <a:lnTo>
                    <a:pt x="8814" y="7829"/>
                  </a:lnTo>
                  <a:lnTo>
                    <a:pt x="8881" y="7814"/>
                  </a:lnTo>
                  <a:lnTo>
                    <a:pt x="8948" y="7796"/>
                  </a:lnTo>
                  <a:lnTo>
                    <a:pt x="9015" y="7773"/>
                  </a:lnTo>
                  <a:lnTo>
                    <a:pt x="9082" y="7747"/>
                  </a:lnTo>
                  <a:lnTo>
                    <a:pt x="9148" y="7716"/>
                  </a:lnTo>
                  <a:lnTo>
                    <a:pt x="9215" y="7680"/>
                  </a:lnTo>
                  <a:lnTo>
                    <a:pt x="9282" y="7639"/>
                  </a:lnTo>
                  <a:lnTo>
                    <a:pt x="9349" y="7592"/>
                  </a:lnTo>
                  <a:lnTo>
                    <a:pt x="9417" y="7541"/>
                  </a:lnTo>
                  <a:lnTo>
                    <a:pt x="9486" y="7484"/>
                  </a:lnTo>
                  <a:lnTo>
                    <a:pt x="9554" y="7424"/>
                  </a:lnTo>
                  <a:lnTo>
                    <a:pt x="9623" y="7358"/>
                  </a:lnTo>
                  <a:lnTo>
                    <a:pt x="9692" y="7289"/>
                  </a:lnTo>
                  <a:lnTo>
                    <a:pt x="9761" y="7215"/>
                  </a:lnTo>
                  <a:lnTo>
                    <a:pt x="9831" y="7139"/>
                  </a:lnTo>
                  <a:lnTo>
                    <a:pt x="9900" y="7058"/>
                  </a:lnTo>
                  <a:lnTo>
                    <a:pt x="9970" y="6975"/>
                  </a:lnTo>
                  <a:lnTo>
                    <a:pt x="10039" y="6888"/>
                  </a:lnTo>
                  <a:lnTo>
                    <a:pt x="10180" y="6706"/>
                  </a:lnTo>
                  <a:lnTo>
                    <a:pt x="10320" y="6516"/>
                  </a:lnTo>
                  <a:lnTo>
                    <a:pt x="10460" y="6318"/>
                  </a:lnTo>
                  <a:lnTo>
                    <a:pt x="10601" y="6115"/>
                  </a:lnTo>
                  <a:lnTo>
                    <a:pt x="10741" y="5908"/>
                  </a:lnTo>
                  <a:lnTo>
                    <a:pt x="11024" y="5491"/>
                  </a:lnTo>
                  <a:lnTo>
                    <a:pt x="11165" y="5284"/>
                  </a:lnTo>
                  <a:lnTo>
                    <a:pt x="11306" y="5081"/>
                  </a:lnTo>
                  <a:lnTo>
                    <a:pt x="11377" y="4980"/>
                  </a:lnTo>
                  <a:lnTo>
                    <a:pt x="11446" y="4874"/>
                  </a:lnTo>
                  <a:lnTo>
                    <a:pt x="11516" y="4765"/>
                  </a:lnTo>
                  <a:lnTo>
                    <a:pt x="11586" y="4653"/>
                  </a:lnTo>
                  <a:lnTo>
                    <a:pt x="11656" y="4538"/>
                  </a:lnTo>
                  <a:lnTo>
                    <a:pt x="11727" y="4419"/>
                  </a:lnTo>
                  <a:lnTo>
                    <a:pt x="11868" y="4175"/>
                  </a:lnTo>
                  <a:lnTo>
                    <a:pt x="12008" y="3923"/>
                  </a:lnTo>
                  <a:lnTo>
                    <a:pt x="12149" y="3666"/>
                  </a:lnTo>
                  <a:lnTo>
                    <a:pt x="12431" y="3148"/>
                  </a:lnTo>
                  <a:lnTo>
                    <a:pt x="12572" y="2890"/>
                  </a:lnTo>
                  <a:lnTo>
                    <a:pt x="12714" y="2638"/>
                  </a:lnTo>
                  <a:lnTo>
                    <a:pt x="12855" y="2394"/>
                  </a:lnTo>
                  <a:lnTo>
                    <a:pt x="12926" y="2275"/>
                  </a:lnTo>
                  <a:lnTo>
                    <a:pt x="12997" y="2158"/>
                  </a:lnTo>
                  <a:lnTo>
                    <a:pt x="13068" y="2046"/>
                  </a:lnTo>
                  <a:lnTo>
                    <a:pt x="13139" y="1936"/>
                  </a:lnTo>
                  <a:lnTo>
                    <a:pt x="13211" y="1830"/>
                  </a:lnTo>
                  <a:lnTo>
                    <a:pt x="13282" y="1728"/>
                  </a:lnTo>
                  <a:lnTo>
                    <a:pt x="13353" y="1630"/>
                  </a:lnTo>
                  <a:lnTo>
                    <a:pt x="13425" y="1538"/>
                  </a:lnTo>
                  <a:lnTo>
                    <a:pt x="13497" y="1449"/>
                  </a:lnTo>
                  <a:lnTo>
                    <a:pt x="13569" y="1366"/>
                  </a:lnTo>
                  <a:lnTo>
                    <a:pt x="13711" y="1210"/>
                  </a:lnTo>
                  <a:lnTo>
                    <a:pt x="13853" y="1060"/>
                  </a:lnTo>
                  <a:lnTo>
                    <a:pt x="13995" y="916"/>
                  </a:lnTo>
                  <a:lnTo>
                    <a:pt x="14138" y="780"/>
                  </a:lnTo>
                  <a:lnTo>
                    <a:pt x="14281" y="650"/>
                  </a:lnTo>
                  <a:lnTo>
                    <a:pt x="14424" y="531"/>
                  </a:lnTo>
                  <a:lnTo>
                    <a:pt x="14567" y="420"/>
                  </a:lnTo>
                  <a:lnTo>
                    <a:pt x="14711" y="321"/>
                  </a:lnTo>
                  <a:lnTo>
                    <a:pt x="14784" y="275"/>
                  </a:lnTo>
                  <a:lnTo>
                    <a:pt x="14857" y="232"/>
                  </a:lnTo>
                  <a:lnTo>
                    <a:pt x="14930" y="193"/>
                  </a:lnTo>
                  <a:lnTo>
                    <a:pt x="15002" y="157"/>
                  </a:lnTo>
                  <a:lnTo>
                    <a:pt x="15076" y="124"/>
                  </a:lnTo>
                  <a:lnTo>
                    <a:pt x="15149" y="95"/>
                  </a:lnTo>
                  <a:lnTo>
                    <a:pt x="15222" y="69"/>
                  </a:lnTo>
                  <a:lnTo>
                    <a:pt x="15296" y="47"/>
                  </a:lnTo>
                  <a:lnTo>
                    <a:pt x="15370" y="29"/>
                  </a:lnTo>
                  <a:lnTo>
                    <a:pt x="15444" y="16"/>
                  </a:lnTo>
                  <a:lnTo>
                    <a:pt x="15519" y="6"/>
                  </a:lnTo>
                  <a:lnTo>
                    <a:pt x="15594" y="1"/>
                  </a:lnTo>
                  <a:lnTo>
                    <a:pt x="15669" y="0"/>
                  </a:lnTo>
                  <a:lnTo>
                    <a:pt x="15744" y="4"/>
                  </a:lnTo>
                  <a:lnTo>
                    <a:pt x="15819" y="12"/>
                  </a:lnTo>
                  <a:lnTo>
                    <a:pt x="15894" y="26"/>
                  </a:lnTo>
                  <a:lnTo>
                    <a:pt x="15969" y="45"/>
                  </a:lnTo>
                  <a:lnTo>
                    <a:pt x="16044" y="70"/>
                  </a:lnTo>
                  <a:lnTo>
                    <a:pt x="16119" y="100"/>
                  </a:lnTo>
                  <a:lnTo>
                    <a:pt x="16194" y="135"/>
                  </a:lnTo>
                  <a:lnTo>
                    <a:pt x="16268" y="175"/>
                  </a:lnTo>
                  <a:lnTo>
                    <a:pt x="16341" y="219"/>
                  </a:lnTo>
                  <a:lnTo>
                    <a:pt x="16415" y="269"/>
                  </a:lnTo>
                  <a:lnTo>
                    <a:pt x="16488" y="322"/>
                  </a:lnTo>
                  <a:lnTo>
                    <a:pt x="16561" y="379"/>
                  </a:lnTo>
                  <a:lnTo>
                    <a:pt x="16633" y="440"/>
                  </a:lnTo>
                  <a:lnTo>
                    <a:pt x="16705" y="504"/>
                  </a:lnTo>
                  <a:lnTo>
                    <a:pt x="16777" y="572"/>
                  </a:lnTo>
                  <a:lnTo>
                    <a:pt x="16849" y="643"/>
                  </a:lnTo>
                  <a:lnTo>
                    <a:pt x="16920" y="717"/>
                  </a:lnTo>
                  <a:lnTo>
                    <a:pt x="17063" y="872"/>
                  </a:lnTo>
                  <a:lnTo>
                    <a:pt x="17206" y="1038"/>
                  </a:lnTo>
                  <a:lnTo>
                    <a:pt x="17348" y="1212"/>
                  </a:lnTo>
                  <a:lnTo>
                    <a:pt x="17490" y="1392"/>
                  </a:lnTo>
                  <a:lnTo>
                    <a:pt x="17631" y="1578"/>
                  </a:lnTo>
                  <a:lnTo>
                    <a:pt x="17773" y="1767"/>
                  </a:lnTo>
                  <a:lnTo>
                    <a:pt x="17914" y="1958"/>
                  </a:lnTo>
                  <a:lnTo>
                    <a:pt x="18196" y="2341"/>
                  </a:lnTo>
                  <a:lnTo>
                    <a:pt x="18267" y="2439"/>
                  </a:lnTo>
                  <a:lnTo>
                    <a:pt x="18339" y="2541"/>
                  </a:lnTo>
                  <a:lnTo>
                    <a:pt x="18410" y="2648"/>
                  </a:lnTo>
                  <a:lnTo>
                    <a:pt x="18482" y="2760"/>
                  </a:lnTo>
                  <a:lnTo>
                    <a:pt x="18553" y="2874"/>
                  </a:lnTo>
                  <a:lnTo>
                    <a:pt x="18624" y="2992"/>
                  </a:lnTo>
                  <a:lnTo>
                    <a:pt x="18765" y="3235"/>
                  </a:lnTo>
                  <a:lnTo>
                    <a:pt x="18907" y="3487"/>
                  </a:lnTo>
                  <a:lnTo>
                    <a:pt x="19049" y="3746"/>
                  </a:lnTo>
                  <a:lnTo>
                    <a:pt x="19190" y="4009"/>
                  </a:lnTo>
                  <a:lnTo>
                    <a:pt x="19331" y="4273"/>
                  </a:lnTo>
                  <a:lnTo>
                    <a:pt x="19472" y="4536"/>
                  </a:lnTo>
                  <a:lnTo>
                    <a:pt x="19613" y="4795"/>
                  </a:lnTo>
                  <a:lnTo>
                    <a:pt x="19754" y="5048"/>
                  </a:lnTo>
                  <a:lnTo>
                    <a:pt x="19894" y="5292"/>
                  </a:lnTo>
                  <a:lnTo>
                    <a:pt x="19964" y="5410"/>
                  </a:lnTo>
                  <a:lnTo>
                    <a:pt x="20034" y="5524"/>
                  </a:lnTo>
                  <a:lnTo>
                    <a:pt x="20104" y="5635"/>
                  </a:lnTo>
                  <a:lnTo>
                    <a:pt x="20174" y="5742"/>
                  </a:lnTo>
                  <a:lnTo>
                    <a:pt x="20244" y="5846"/>
                  </a:lnTo>
                  <a:lnTo>
                    <a:pt x="20314" y="5944"/>
                  </a:lnTo>
                  <a:lnTo>
                    <a:pt x="20384" y="6038"/>
                  </a:lnTo>
                  <a:lnTo>
                    <a:pt x="20453" y="6126"/>
                  </a:lnTo>
                  <a:lnTo>
                    <a:pt x="20593" y="6299"/>
                  </a:lnTo>
                  <a:lnTo>
                    <a:pt x="20734" y="6470"/>
                  </a:lnTo>
                  <a:lnTo>
                    <a:pt x="20875" y="6638"/>
                  </a:lnTo>
                  <a:lnTo>
                    <a:pt x="21015" y="6800"/>
                  </a:lnTo>
                  <a:lnTo>
                    <a:pt x="21155" y="6955"/>
                  </a:lnTo>
                  <a:lnTo>
                    <a:pt x="21295" y="7104"/>
                  </a:lnTo>
                  <a:lnTo>
                    <a:pt x="21435" y="7243"/>
                  </a:lnTo>
                  <a:lnTo>
                    <a:pt x="21574" y="7372"/>
                  </a:lnTo>
                  <a:lnTo>
                    <a:pt x="21643" y="7432"/>
                  </a:lnTo>
                  <a:lnTo>
                    <a:pt x="21713" y="7490"/>
                  </a:lnTo>
                  <a:lnTo>
                    <a:pt x="21782" y="7544"/>
                  </a:lnTo>
                  <a:lnTo>
                    <a:pt x="21850" y="7596"/>
                  </a:lnTo>
                  <a:lnTo>
                    <a:pt x="21919" y="7643"/>
                  </a:lnTo>
                  <a:lnTo>
                    <a:pt x="21988" y="7687"/>
                  </a:lnTo>
                  <a:lnTo>
                    <a:pt x="22055" y="7727"/>
                  </a:lnTo>
                  <a:lnTo>
                    <a:pt x="22124" y="7765"/>
                  </a:lnTo>
                  <a:lnTo>
                    <a:pt x="22191" y="7797"/>
                  </a:lnTo>
                  <a:lnTo>
                    <a:pt x="22259" y="7826"/>
                  </a:lnTo>
                  <a:lnTo>
                    <a:pt x="22326" y="7850"/>
                  </a:lnTo>
                  <a:lnTo>
                    <a:pt x="22393" y="7870"/>
                  </a:lnTo>
                  <a:lnTo>
                    <a:pt x="22459" y="7885"/>
                  </a:lnTo>
                  <a:lnTo>
                    <a:pt x="22525" y="7896"/>
                  </a:lnTo>
                  <a:lnTo>
                    <a:pt x="22591" y="7903"/>
                  </a:lnTo>
                  <a:lnTo>
                    <a:pt x="22656" y="7905"/>
                  </a:lnTo>
                  <a:lnTo>
                    <a:pt x="22720" y="7901"/>
                  </a:lnTo>
                  <a:lnTo>
                    <a:pt x="22784" y="7891"/>
                  </a:lnTo>
                  <a:lnTo>
                    <a:pt x="22849" y="7875"/>
                  </a:lnTo>
                  <a:lnTo>
                    <a:pt x="22914" y="7854"/>
                  </a:lnTo>
                  <a:lnTo>
                    <a:pt x="22979" y="7826"/>
                  </a:lnTo>
                  <a:lnTo>
                    <a:pt x="23046" y="7793"/>
                  </a:lnTo>
                  <a:lnTo>
                    <a:pt x="23113" y="7756"/>
                  </a:lnTo>
                  <a:lnTo>
                    <a:pt x="23180" y="7713"/>
                  </a:lnTo>
                  <a:lnTo>
                    <a:pt x="23248" y="7666"/>
                  </a:lnTo>
                  <a:lnTo>
                    <a:pt x="23317" y="7614"/>
                  </a:lnTo>
                  <a:lnTo>
                    <a:pt x="23385" y="7559"/>
                  </a:lnTo>
                  <a:lnTo>
                    <a:pt x="23454" y="7500"/>
                  </a:lnTo>
                  <a:lnTo>
                    <a:pt x="23523" y="7438"/>
                  </a:lnTo>
                  <a:lnTo>
                    <a:pt x="23593" y="7373"/>
                  </a:lnTo>
                  <a:lnTo>
                    <a:pt x="23732" y="7235"/>
                  </a:lnTo>
                  <a:lnTo>
                    <a:pt x="23873" y="7090"/>
                  </a:lnTo>
                  <a:lnTo>
                    <a:pt x="24013" y="6940"/>
                  </a:lnTo>
                  <a:lnTo>
                    <a:pt x="24154" y="6788"/>
                  </a:lnTo>
                  <a:lnTo>
                    <a:pt x="24295" y="6636"/>
                  </a:lnTo>
                  <a:lnTo>
                    <a:pt x="24436" y="6488"/>
                  </a:lnTo>
                  <a:lnTo>
                    <a:pt x="24578" y="6345"/>
                  </a:lnTo>
                  <a:lnTo>
                    <a:pt x="24722" y="6210"/>
                  </a:lnTo>
                  <a:lnTo>
                    <a:pt x="24794" y="6146"/>
                  </a:lnTo>
                  <a:lnTo>
                    <a:pt x="24866" y="6086"/>
                  </a:lnTo>
                  <a:cubicBezTo>
                    <a:pt x="24896" y="6060"/>
                    <a:pt x="24942" y="6064"/>
                    <a:pt x="24967" y="6095"/>
                  </a:cubicBezTo>
                  <a:cubicBezTo>
                    <a:pt x="24993" y="6125"/>
                    <a:pt x="24989" y="6171"/>
                    <a:pt x="24958" y="6196"/>
                  </a:cubicBezTo>
                  <a:lnTo>
                    <a:pt x="24889" y="6254"/>
                  </a:lnTo>
                  <a:lnTo>
                    <a:pt x="24820" y="6315"/>
                  </a:lnTo>
                  <a:lnTo>
                    <a:pt x="24681" y="6446"/>
                  </a:lnTo>
                  <a:lnTo>
                    <a:pt x="24541" y="6587"/>
                  </a:lnTo>
                  <a:lnTo>
                    <a:pt x="24400" y="6735"/>
                  </a:lnTo>
                  <a:lnTo>
                    <a:pt x="24259" y="6886"/>
                  </a:lnTo>
                  <a:lnTo>
                    <a:pt x="24118" y="7039"/>
                  </a:lnTo>
                  <a:lnTo>
                    <a:pt x="23976" y="7191"/>
                  </a:lnTo>
                  <a:lnTo>
                    <a:pt x="23834" y="7338"/>
                  </a:lnTo>
                  <a:lnTo>
                    <a:pt x="23691" y="7479"/>
                  </a:lnTo>
                  <a:lnTo>
                    <a:pt x="23619" y="7546"/>
                  </a:lnTo>
                  <a:lnTo>
                    <a:pt x="23548" y="7610"/>
                  </a:lnTo>
                  <a:lnTo>
                    <a:pt x="23475" y="7672"/>
                  </a:lnTo>
                  <a:lnTo>
                    <a:pt x="23403" y="7730"/>
                  </a:lnTo>
                  <a:lnTo>
                    <a:pt x="23330" y="7784"/>
                  </a:lnTo>
                  <a:lnTo>
                    <a:pt x="23257" y="7835"/>
                  </a:lnTo>
                  <a:lnTo>
                    <a:pt x="23183" y="7881"/>
                  </a:lnTo>
                  <a:lnTo>
                    <a:pt x="23109" y="7923"/>
                  </a:lnTo>
                  <a:lnTo>
                    <a:pt x="23035" y="7959"/>
                  </a:lnTo>
                  <a:lnTo>
                    <a:pt x="22959" y="7990"/>
                  </a:lnTo>
                  <a:lnTo>
                    <a:pt x="22883" y="8015"/>
                  </a:lnTo>
                  <a:lnTo>
                    <a:pt x="22806" y="8034"/>
                  </a:lnTo>
                  <a:lnTo>
                    <a:pt x="22729" y="8045"/>
                  </a:lnTo>
                  <a:lnTo>
                    <a:pt x="22652" y="8049"/>
                  </a:lnTo>
                  <a:lnTo>
                    <a:pt x="22576" y="8047"/>
                  </a:lnTo>
                  <a:lnTo>
                    <a:pt x="22501" y="8038"/>
                  </a:lnTo>
                  <a:lnTo>
                    <a:pt x="22426" y="8026"/>
                  </a:lnTo>
                  <a:lnTo>
                    <a:pt x="22351" y="8008"/>
                  </a:lnTo>
                  <a:lnTo>
                    <a:pt x="22277" y="7985"/>
                  </a:lnTo>
                  <a:lnTo>
                    <a:pt x="22202" y="7958"/>
                  </a:lnTo>
                  <a:lnTo>
                    <a:pt x="22129" y="7927"/>
                  </a:lnTo>
                  <a:lnTo>
                    <a:pt x="22055" y="7891"/>
                  </a:lnTo>
                  <a:lnTo>
                    <a:pt x="21982" y="7852"/>
                  </a:lnTo>
                  <a:lnTo>
                    <a:pt x="21909" y="7808"/>
                  </a:lnTo>
                  <a:lnTo>
                    <a:pt x="21837" y="7762"/>
                  </a:lnTo>
                  <a:lnTo>
                    <a:pt x="21764" y="7711"/>
                  </a:lnTo>
                  <a:lnTo>
                    <a:pt x="21692" y="7658"/>
                  </a:lnTo>
                  <a:lnTo>
                    <a:pt x="21620" y="7601"/>
                  </a:lnTo>
                  <a:lnTo>
                    <a:pt x="21549" y="7541"/>
                  </a:lnTo>
                  <a:lnTo>
                    <a:pt x="21477" y="7478"/>
                  </a:lnTo>
                  <a:lnTo>
                    <a:pt x="21333" y="7345"/>
                  </a:lnTo>
                  <a:lnTo>
                    <a:pt x="21191" y="7202"/>
                  </a:lnTo>
                  <a:lnTo>
                    <a:pt x="21048" y="7052"/>
                  </a:lnTo>
                  <a:lnTo>
                    <a:pt x="20907" y="6894"/>
                  </a:lnTo>
                  <a:lnTo>
                    <a:pt x="20765" y="6730"/>
                  </a:lnTo>
                  <a:lnTo>
                    <a:pt x="20623" y="6562"/>
                  </a:lnTo>
                  <a:lnTo>
                    <a:pt x="20482" y="6390"/>
                  </a:lnTo>
                  <a:lnTo>
                    <a:pt x="20340" y="6215"/>
                  </a:lnTo>
                  <a:lnTo>
                    <a:pt x="20268" y="6123"/>
                  </a:lnTo>
                  <a:lnTo>
                    <a:pt x="20197" y="6027"/>
                  </a:lnTo>
                  <a:lnTo>
                    <a:pt x="20125" y="5926"/>
                  </a:lnTo>
                  <a:lnTo>
                    <a:pt x="20054" y="5821"/>
                  </a:lnTo>
                  <a:lnTo>
                    <a:pt x="19983" y="5712"/>
                  </a:lnTo>
                  <a:lnTo>
                    <a:pt x="19912" y="5599"/>
                  </a:lnTo>
                  <a:lnTo>
                    <a:pt x="19841" y="5483"/>
                  </a:lnTo>
                  <a:lnTo>
                    <a:pt x="19770" y="5364"/>
                  </a:lnTo>
                  <a:lnTo>
                    <a:pt x="19628" y="5118"/>
                  </a:lnTo>
                  <a:lnTo>
                    <a:pt x="19487" y="4864"/>
                  </a:lnTo>
                  <a:lnTo>
                    <a:pt x="19346" y="4604"/>
                  </a:lnTo>
                  <a:lnTo>
                    <a:pt x="19204" y="4341"/>
                  </a:lnTo>
                  <a:lnTo>
                    <a:pt x="19063" y="4077"/>
                  </a:lnTo>
                  <a:lnTo>
                    <a:pt x="18922" y="3815"/>
                  </a:lnTo>
                  <a:lnTo>
                    <a:pt x="18782" y="3558"/>
                  </a:lnTo>
                  <a:lnTo>
                    <a:pt x="18641" y="3307"/>
                  </a:lnTo>
                  <a:lnTo>
                    <a:pt x="18500" y="3066"/>
                  </a:lnTo>
                  <a:lnTo>
                    <a:pt x="18430" y="2950"/>
                  </a:lnTo>
                  <a:lnTo>
                    <a:pt x="18360" y="2837"/>
                  </a:lnTo>
                  <a:lnTo>
                    <a:pt x="18291" y="2729"/>
                  </a:lnTo>
                  <a:lnTo>
                    <a:pt x="18220" y="2624"/>
                  </a:lnTo>
                  <a:lnTo>
                    <a:pt x="18151" y="2523"/>
                  </a:lnTo>
                  <a:lnTo>
                    <a:pt x="18081" y="2426"/>
                  </a:lnTo>
                  <a:lnTo>
                    <a:pt x="17799" y="2044"/>
                  </a:lnTo>
                  <a:lnTo>
                    <a:pt x="17657" y="1854"/>
                  </a:lnTo>
                  <a:lnTo>
                    <a:pt x="17517" y="1666"/>
                  </a:lnTo>
                  <a:lnTo>
                    <a:pt x="17376" y="1481"/>
                  </a:lnTo>
                  <a:lnTo>
                    <a:pt x="17236" y="1303"/>
                  </a:lnTo>
                  <a:lnTo>
                    <a:pt x="17096" y="1132"/>
                  </a:lnTo>
                  <a:lnTo>
                    <a:pt x="16957" y="970"/>
                  </a:lnTo>
                  <a:lnTo>
                    <a:pt x="16817" y="817"/>
                  </a:lnTo>
                  <a:lnTo>
                    <a:pt x="16747" y="745"/>
                  </a:lnTo>
                  <a:lnTo>
                    <a:pt x="16678" y="677"/>
                  </a:lnTo>
                  <a:lnTo>
                    <a:pt x="16609" y="612"/>
                  </a:lnTo>
                  <a:lnTo>
                    <a:pt x="16540" y="550"/>
                  </a:lnTo>
                  <a:lnTo>
                    <a:pt x="16471" y="492"/>
                  </a:lnTo>
                  <a:lnTo>
                    <a:pt x="16403" y="438"/>
                  </a:lnTo>
                  <a:lnTo>
                    <a:pt x="16335" y="388"/>
                  </a:lnTo>
                  <a:lnTo>
                    <a:pt x="16267" y="343"/>
                  </a:lnTo>
                  <a:lnTo>
                    <a:pt x="16199" y="302"/>
                  </a:lnTo>
                  <a:lnTo>
                    <a:pt x="16132" y="265"/>
                  </a:lnTo>
                  <a:lnTo>
                    <a:pt x="16065" y="233"/>
                  </a:lnTo>
                  <a:lnTo>
                    <a:pt x="16000" y="206"/>
                  </a:lnTo>
                  <a:lnTo>
                    <a:pt x="15934" y="185"/>
                  </a:lnTo>
                  <a:lnTo>
                    <a:pt x="15868" y="168"/>
                  </a:lnTo>
                  <a:lnTo>
                    <a:pt x="15802" y="156"/>
                  </a:lnTo>
                  <a:lnTo>
                    <a:pt x="15736" y="148"/>
                  </a:lnTo>
                  <a:lnTo>
                    <a:pt x="15670" y="144"/>
                  </a:lnTo>
                  <a:lnTo>
                    <a:pt x="15604" y="144"/>
                  </a:lnTo>
                  <a:lnTo>
                    <a:pt x="15538" y="149"/>
                  </a:lnTo>
                  <a:lnTo>
                    <a:pt x="15471" y="157"/>
                  </a:lnTo>
                  <a:lnTo>
                    <a:pt x="15404" y="169"/>
                  </a:lnTo>
                  <a:lnTo>
                    <a:pt x="15337" y="185"/>
                  </a:lnTo>
                  <a:lnTo>
                    <a:pt x="15270" y="205"/>
                  </a:lnTo>
                  <a:lnTo>
                    <a:pt x="15202" y="229"/>
                  </a:lnTo>
                  <a:lnTo>
                    <a:pt x="15134" y="256"/>
                  </a:lnTo>
                  <a:lnTo>
                    <a:pt x="15066" y="286"/>
                  </a:lnTo>
                  <a:lnTo>
                    <a:pt x="14998" y="320"/>
                  </a:lnTo>
                  <a:lnTo>
                    <a:pt x="14930" y="357"/>
                  </a:lnTo>
                  <a:lnTo>
                    <a:pt x="14861" y="397"/>
                  </a:lnTo>
                  <a:lnTo>
                    <a:pt x="14793" y="439"/>
                  </a:lnTo>
                  <a:lnTo>
                    <a:pt x="14655" y="535"/>
                  </a:lnTo>
                  <a:lnTo>
                    <a:pt x="14516" y="641"/>
                  </a:lnTo>
                  <a:lnTo>
                    <a:pt x="14377" y="757"/>
                  </a:lnTo>
                  <a:lnTo>
                    <a:pt x="14237" y="883"/>
                  </a:lnTo>
                  <a:lnTo>
                    <a:pt x="14098" y="1018"/>
                  </a:lnTo>
                  <a:lnTo>
                    <a:pt x="13958" y="1159"/>
                  </a:lnTo>
                  <a:lnTo>
                    <a:pt x="13817" y="1308"/>
                  </a:lnTo>
                  <a:lnTo>
                    <a:pt x="13677" y="1461"/>
                  </a:lnTo>
                  <a:lnTo>
                    <a:pt x="13608" y="1540"/>
                  </a:lnTo>
                  <a:lnTo>
                    <a:pt x="13539" y="1625"/>
                  </a:lnTo>
                  <a:lnTo>
                    <a:pt x="13470" y="1715"/>
                  </a:lnTo>
                  <a:lnTo>
                    <a:pt x="13400" y="1811"/>
                  </a:lnTo>
                  <a:lnTo>
                    <a:pt x="13330" y="1911"/>
                  </a:lnTo>
                  <a:lnTo>
                    <a:pt x="13260" y="2015"/>
                  </a:lnTo>
                  <a:lnTo>
                    <a:pt x="13190" y="2122"/>
                  </a:lnTo>
                  <a:lnTo>
                    <a:pt x="13120" y="2233"/>
                  </a:lnTo>
                  <a:lnTo>
                    <a:pt x="13050" y="2348"/>
                  </a:lnTo>
                  <a:lnTo>
                    <a:pt x="12980" y="2466"/>
                  </a:lnTo>
                  <a:lnTo>
                    <a:pt x="12839" y="2709"/>
                  </a:lnTo>
                  <a:lnTo>
                    <a:pt x="12699" y="2960"/>
                  </a:lnTo>
                  <a:lnTo>
                    <a:pt x="12558" y="3216"/>
                  </a:lnTo>
                  <a:lnTo>
                    <a:pt x="12275" y="3736"/>
                  </a:lnTo>
                  <a:lnTo>
                    <a:pt x="12134" y="3993"/>
                  </a:lnTo>
                  <a:lnTo>
                    <a:pt x="11992" y="4246"/>
                  </a:lnTo>
                  <a:lnTo>
                    <a:pt x="11851" y="4493"/>
                  </a:lnTo>
                  <a:lnTo>
                    <a:pt x="11779" y="4612"/>
                  </a:lnTo>
                  <a:lnTo>
                    <a:pt x="11709" y="4729"/>
                  </a:lnTo>
                  <a:lnTo>
                    <a:pt x="11638" y="4843"/>
                  </a:lnTo>
                  <a:lnTo>
                    <a:pt x="11567" y="4954"/>
                  </a:lnTo>
                  <a:lnTo>
                    <a:pt x="11495" y="5061"/>
                  </a:lnTo>
                  <a:lnTo>
                    <a:pt x="11425" y="5164"/>
                  </a:lnTo>
                  <a:lnTo>
                    <a:pt x="11284" y="5366"/>
                  </a:lnTo>
                  <a:lnTo>
                    <a:pt x="11143" y="5572"/>
                  </a:lnTo>
                  <a:lnTo>
                    <a:pt x="10860" y="5990"/>
                  </a:lnTo>
                  <a:lnTo>
                    <a:pt x="10719" y="6197"/>
                  </a:lnTo>
                  <a:lnTo>
                    <a:pt x="10578" y="6402"/>
                  </a:lnTo>
                  <a:lnTo>
                    <a:pt x="10436" y="6601"/>
                  </a:lnTo>
                  <a:lnTo>
                    <a:pt x="10294" y="6794"/>
                  </a:lnTo>
                  <a:lnTo>
                    <a:pt x="10152" y="6978"/>
                  </a:lnTo>
                  <a:lnTo>
                    <a:pt x="10080" y="7066"/>
                  </a:lnTo>
                  <a:lnTo>
                    <a:pt x="10009" y="7153"/>
                  </a:lnTo>
                  <a:lnTo>
                    <a:pt x="9937" y="7235"/>
                  </a:lnTo>
                  <a:lnTo>
                    <a:pt x="9866" y="7314"/>
                  </a:lnTo>
                  <a:lnTo>
                    <a:pt x="9794" y="7390"/>
                  </a:lnTo>
                  <a:lnTo>
                    <a:pt x="9722" y="7463"/>
                  </a:lnTo>
                  <a:lnTo>
                    <a:pt x="9650" y="7531"/>
                  </a:lnTo>
                  <a:lnTo>
                    <a:pt x="9577" y="7596"/>
                  </a:lnTo>
                  <a:lnTo>
                    <a:pt x="9504" y="7655"/>
                  </a:lnTo>
                  <a:lnTo>
                    <a:pt x="9431" y="7711"/>
                  </a:lnTo>
                  <a:lnTo>
                    <a:pt x="9357" y="7761"/>
                  </a:lnTo>
                  <a:lnTo>
                    <a:pt x="9283" y="7807"/>
                  </a:lnTo>
                  <a:lnTo>
                    <a:pt x="9209" y="7847"/>
                  </a:lnTo>
                  <a:lnTo>
                    <a:pt x="9134" y="7881"/>
                  </a:lnTo>
                  <a:lnTo>
                    <a:pt x="9060" y="7910"/>
                  </a:lnTo>
                  <a:lnTo>
                    <a:pt x="8986" y="7934"/>
                  </a:lnTo>
                  <a:lnTo>
                    <a:pt x="8911" y="7955"/>
                  </a:lnTo>
                  <a:lnTo>
                    <a:pt x="8837" y="7971"/>
                  </a:lnTo>
                  <a:lnTo>
                    <a:pt x="8763" y="7983"/>
                  </a:lnTo>
                  <a:lnTo>
                    <a:pt x="8689" y="7991"/>
                  </a:lnTo>
                  <a:lnTo>
                    <a:pt x="8614" y="7995"/>
                  </a:lnTo>
                  <a:lnTo>
                    <a:pt x="8540" y="7996"/>
                  </a:lnTo>
                  <a:lnTo>
                    <a:pt x="8466" y="7993"/>
                  </a:lnTo>
                  <a:lnTo>
                    <a:pt x="8392" y="7986"/>
                  </a:lnTo>
                  <a:lnTo>
                    <a:pt x="8318" y="7975"/>
                  </a:lnTo>
                  <a:lnTo>
                    <a:pt x="8244" y="7961"/>
                  </a:lnTo>
                  <a:lnTo>
                    <a:pt x="8171" y="7943"/>
                  </a:lnTo>
                  <a:lnTo>
                    <a:pt x="8097" y="7922"/>
                  </a:lnTo>
                  <a:lnTo>
                    <a:pt x="8025" y="7898"/>
                  </a:lnTo>
                  <a:lnTo>
                    <a:pt x="7951" y="7871"/>
                  </a:lnTo>
                  <a:lnTo>
                    <a:pt x="7879" y="7840"/>
                  </a:lnTo>
                  <a:lnTo>
                    <a:pt x="7804" y="7806"/>
                  </a:lnTo>
                  <a:lnTo>
                    <a:pt x="7659" y="7731"/>
                  </a:lnTo>
                  <a:lnTo>
                    <a:pt x="7515" y="7644"/>
                  </a:lnTo>
                  <a:lnTo>
                    <a:pt x="7371" y="7547"/>
                  </a:lnTo>
                  <a:lnTo>
                    <a:pt x="7228" y="7440"/>
                  </a:lnTo>
                  <a:lnTo>
                    <a:pt x="7084" y="7324"/>
                  </a:lnTo>
                  <a:lnTo>
                    <a:pt x="6942" y="7198"/>
                  </a:lnTo>
                  <a:lnTo>
                    <a:pt x="6799" y="7064"/>
                  </a:lnTo>
                  <a:lnTo>
                    <a:pt x="6727" y="6991"/>
                  </a:lnTo>
                  <a:lnTo>
                    <a:pt x="6654" y="6913"/>
                  </a:lnTo>
                  <a:lnTo>
                    <a:pt x="6583" y="6829"/>
                  </a:lnTo>
                  <a:lnTo>
                    <a:pt x="6511" y="6741"/>
                  </a:lnTo>
                  <a:lnTo>
                    <a:pt x="6440" y="6649"/>
                  </a:lnTo>
                  <a:lnTo>
                    <a:pt x="6368" y="6551"/>
                  </a:lnTo>
                  <a:lnTo>
                    <a:pt x="6296" y="6450"/>
                  </a:lnTo>
                  <a:lnTo>
                    <a:pt x="6225" y="6346"/>
                  </a:lnTo>
                  <a:lnTo>
                    <a:pt x="6154" y="6238"/>
                  </a:lnTo>
                  <a:lnTo>
                    <a:pt x="6083" y="6126"/>
                  </a:lnTo>
                  <a:lnTo>
                    <a:pt x="5941" y="5896"/>
                  </a:lnTo>
                  <a:lnTo>
                    <a:pt x="5800" y="5656"/>
                  </a:lnTo>
                  <a:lnTo>
                    <a:pt x="5659" y="5411"/>
                  </a:lnTo>
                  <a:lnTo>
                    <a:pt x="5517" y="5161"/>
                  </a:lnTo>
                  <a:lnTo>
                    <a:pt x="5376" y="4909"/>
                  </a:lnTo>
                  <a:lnTo>
                    <a:pt x="5235" y="4658"/>
                  </a:lnTo>
                  <a:lnTo>
                    <a:pt x="5095" y="4411"/>
                  </a:lnTo>
                  <a:lnTo>
                    <a:pt x="4954" y="4168"/>
                  </a:lnTo>
                  <a:lnTo>
                    <a:pt x="4813" y="3933"/>
                  </a:lnTo>
                  <a:lnTo>
                    <a:pt x="4743" y="3819"/>
                  </a:lnTo>
                  <a:lnTo>
                    <a:pt x="4673" y="3709"/>
                  </a:lnTo>
                  <a:lnTo>
                    <a:pt x="4603" y="3602"/>
                  </a:lnTo>
                  <a:lnTo>
                    <a:pt x="4533" y="3497"/>
                  </a:lnTo>
                  <a:lnTo>
                    <a:pt x="4391" y="3285"/>
                  </a:lnTo>
                  <a:lnTo>
                    <a:pt x="4249" y="3068"/>
                  </a:lnTo>
                  <a:lnTo>
                    <a:pt x="4108" y="2845"/>
                  </a:lnTo>
                  <a:lnTo>
                    <a:pt x="3967" y="2621"/>
                  </a:lnTo>
                  <a:lnTo>
                    <a:pt x="3825" y="2395"/>
                  </a:lnTo>
                  <a:lnTo>
                    <a:pt x="3685" y="2171"/>
                  </a:lnTo>
                  <a:lnTo>
                    <a:pt x="3544" y="1951"/>
                  </a:lnTo>
                  <a:lnTo>
                    <a:pt x="3404" y="1737"/>
                  </a:lnTo>
                  <a:lnTo>
                    <a:pt x="3263" y="1530"/>
                  </a:lnTo>
                  <a:lnTo>
                    <a:pt x="3123" y="1333"/>
                  </a:lnTo>
                  <a:lnTo>
                    <a:pt x="3053" y="1239"/>
                  </a:lnTo>
                  <a:lnTo>
                    <a:pt x="2984" y="1148"/>
                  </a:lnTo>
                  <a:lnTo>
                    <a:pt x="2914" y="1061"/>
                  </a:lnTo>
                  <a:lnTo>
                    <a:pt x="2845" y="977"/>
                  </a:lnTo>
                  <a:lnTo>
                    <a:pt x="2776" y="898"/>
                  </a:lnTo>
                  <a:lnTo>
                    <a:pt x="2707" y="823"/>
                  </a:lnTo>
                  <a:lnTo>
                    <a:pt x="2637" y="752"/>
                  </a:lnTo>
                  <a:lnTo>
                    <a:pt x="2569" y="686"/>
                  </a:lnTo>
                  <a:lnTo>
                    <a:pt x="2500" y="626"/>
                  </a:lnTo>
                  <a:lnTo>
                    <a:pt x="2433" y="570"/>
                  </a:lnTo>
                  <a:lnTo>
                    <a:pt x="2365" y="521"/>
                  </a:lnTo>
                  <a:lnTo>
                    <a:pt x="2299" y="477"/>
                  </a:lnTo>
                  <a:lnTo>
                    <a:pt x="2233" y="439"/>
                  </a:lnTo>
                  <a:lnTo>
                    <a:pt x="2166" y="407"/>
                  </a:lnTo>
                  <a:lnTo>
                    <a:pt x="2101" y="380"/>
                  </a:lnTo>
                  <a:lnTo>
                    <a:pt x="2035" y="359"/>
                  </a:lnTo>
                  <a:lnTo>
                    <a:pt x="1970" y="342"/>
                  </a:lnTo>
                  <a:lnTo>
                    <a:pt x="1903" y="331"/>
                  </a:lnTo>
                  <a:lnTo>
                    <a:pt x="1837" y="323"/>
                  </a:lnTo>
                  <a:lnTo>
                    <a:pt x="1771" y="320"/>
                  </a:lnTo>
                  <a:lnTo>
                    <a:pt x="1704" y="321"/>
                  </a:lnTo>
                  <a:lnTo>
                    <a:pt x="1637" y="325"/>
                  </a:lnTo>
                  <a:lnTo>
                    <a:pt x="1570" y="332"/>
                  </a:lnTo>
                  <a:lnTo>
                    <a:pt x="1503" y="342"/>
                  </a:lnTo>
                  <a:lnTo>
                    <a:pt x="1366" y="371"/>
                  </a:lnTo>
                  <a:lnTo>
                    <a:pt x="1228" y="410"/>
                  </a:lnTo>
                  <a:lnTo>
                    <a:pt x="1089" y="454"/>
                  </a:lnTo>
                  <a:lnTo>
                    <a:pt x="948" y="504"/>
                  </a:lnTo>
                  <a:lnTo>
                    <a:pt x="807" y="555"/>
                  </a:lnTo>
                  <a:lnTo>
                    <a:pt x="664" y="606"/>
                  </a:lnTo>
                  <a:lnTo>
                    <a:pt x="521" y="654"/>
                  </a:lnTo>
                  <a:lnTo>
                    <a:pt x="375" y="697"/>
                  </a:lnTo>
                  <a:lnTo>
                    <a:pt x="231" y="730"/>
                  </a:lnTo>
                  <a:lnTo>
                    <a:pt x="158" y="744"/>
                  </a:lnTo>
                  <a:lnTo>
                    <a:pt x="87" y="754"/>
                  </a:lnTo>
                  <a:cubicBezTo>
                    <a:pt x="48" y="759"/>
                    <a:pt x="11" y="732"/>
                    <a:pt x="6" y="693"/>
                  </a:cubicBezTo>
                  <a:cubicBezTo>
                    <a:pt x="0" y="653"/>
                    <a:pt x="27" y="617"/>
                    <a:pt x="67" y="611"/>
                  </a:cubicBezTo>
                  <a:close/>
                </a:path>
              </a:pathLst>
            </a:custGeom>
            <a:solidFill>
              <a:srgbClr val="00B050"/>
            </a:solidFill>
            <a:ln w="1588" cap="flat">
              <a:noFill/>
              <a:prstDash val="solid"/>
              <a:bevel/>
              <a:headEnd/>
              <a:tailEnd/>
            </a:ln>
          </p:spPr>
          <p:txBody>
            <a:bodyPr vert="horz" wrap="square" lIns="91440" tIns="45720" rIns="91440" bIns="45720" numCol="1" anchor="t" anchorCtr="0" compatLnSpc="1">
              <a:prstTxWarp prst="textNoShape">
                <a:avLst/>
              </a:prstTxWarp>
            </a:bodyPr>
            <a:lstStyle/>
            <a:p>
              <a:endParaRPr lang="de-DE">
                <a:solidFill>
                  <a:srgbClr val="00B050"/>
                </a:solidFill>
              </a:endParaRPr>
            </a:p>
          </p:txBody>
        </p:sp>
        <p:sp>
          <p:nvSpPr>
            <p:cNvPr id="12" name="Oval 12"/>
            <p:cNvSpPr>
              <a:spLocks noChangeArrowheads="1"/>
            </p:cNvSpPr>
            <p:nvPr/>
          </p:nvSpPr>
          <p:spPr bwMode="auto">
            <a:xfrm>
              <a:off x="1968500" y="2438400"/>
              <a:ext cx="125413"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4" name="Oval 14"/>
            <p:cNvSpPr>
              <a:spLocks noChangeArrowheads="1"/>
            </p:cNvSpPr>
            <p:nvPr/>
          </p:nvSpPr>
          <p:spPr bwMode="auto">
            <a:xfrm>
              <a:off x="2584450" y="2366963"/>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6" name="Oval 16"/>
            <p:cNvSpPr>
              <a:spLocks noChangeArrowheads="1"/>
            </p:cNvSpPr>
            <p:nvPr/>
          </p:nvSpPr>
          <p:spPr bwMode="auto">
            <a:xfrm>
              <a:off x="3200400" y="3195638"/>
              <a:ext cx="125413" cy="125413"/>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8" name="Oval 18"/>
            <p:cNvSpPr>
              <a:spLocks noChangeArrowheads="1"/>
            </p:cNvSpPr>
            <p:nvPr/>
          </p:nvSpPr>
          <p:spPr bwMode="auto">
            <a:xfrm>
              <a:off x="3814763" y="4165600"/>
              <a:ext cx="125413" cy="125413"/>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0" name="Oval 20"/>
            <p:cNvSpPr>
              <a:spLocks noChangeArrowheads="1"/>
            </p:cNvSpPr>
            <p:nvPr/>
          </p:nvSpPr>
          <p:spPr bwMode="auto">
            <a:xfrm>
              <a:off x="4429125" y="4383088"/>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2" name="Oval 22"/>
            <p:cNvSpPr>
              <a:spLocks noChangeArrowheads="1"/>
            </p:cNvSpPr>
            <p:nvPr/>
          </p:nvSpPr>
          <p:spPr bwMode="auto">
            <a:xfrm>
              <a:off x="5043488" y="3648075"/>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4" name="Oval 24"/>
            <p:cNvSpPr>
              <a:spLocks noChangeArrowheads="1"/>
            </p:cNvSpPr>
            <p:nvPr/>
          </p:nvSpPr>
          <p:spPr bwMode="auto">
            <a:xfrm>
              <a:off x="5661025" y="2640013"/>
              <a:ext cx="125413" cy="125413"/>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6" name="Oval 26"/>
            <p:cNvSpPr>
              <a:spLocks noChangeArrowheads="1"/>
            </p:cNvSpPr>
            <p:nvPr/>
          </p:nvSpPr>
          <p:spPr bwMode="auto">
            <a:xfrm>
              <a:off x="6275388" y="2279650"/>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8" name="Oval 28"/>
            <p:cNvSpPr>
              <a:spLocks noChangeArrowheads="1"/>
            </p:cNvSpPr>
            <p:nvPr/>
          </p:nvSpPr>
          <p:spPr bwMode="auto">
            <a:xfrm>
              <a:off x="6889750" y="2903538"/>
              <a:ext cx="127000" cy="125413"/>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30" name="Oval 30"/>
            <p:cNvSpPr>
              <a:spLocks noChangeArrowheads="1"/>
            </p:cNvSpPr>
            <p:nvPr/>
          </p:nvSpPr>
          <p:spPr bwMode="auto">
            <a:xfrm>
              <a:off x="7504113" y="3933825"/>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32" name="Oval 32"/>
            <p:cNvSpPr>
              <a:spLocks noChangeArrowheads="1"/>
            </p:cNvSpPr>
            <p:nvPr/>
          </p:nvSpPr>
          <p:spPr bwMode="auto">
            <a:xfrm>
              <a:off x="8121650" y="4425950"/>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34" name="Oval 34"/>
            <p:cNvSpPr>
              <a:spLocks noChangeArrowheads="1"/>
            </p:cNvSpPr>
            <p:nvPr/>
          </p:nvSpPr>
          <p:spPr bwMode="auto">
            <a:xfrm>
              <a:off x="8736013" y="3927475"/>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7" name="Gruppieren 56"/>
          <p:cNvGrpSpPr/>
          <p:nvPr/>
        </p:nvGrpSpPr>
        <p:grpSpPr>
          <a:xfrm>
            <a:off x="353196" y="2195349"/>
            <a:ext cx="8404167" cy="3253063"/>
            <a:chOff x="1408715" y="1793875"/>
            <a:chExt cx="8612188" cy="3253063"/>
          </a:xfrm>
        </p:grpSpPr>
        <p:sp>
          <p:nvSpPr>
            <p:cNvPr id="58" name="Rectangle 9"/>
            <p:cNvSpPr>
              <a:spLocks noChangeArrowheads="1"/>
            </p:cNvSpPr>
            <p:nvPr/>
          </p:nvSpPr>
          <p:spPr bwMode="auto">
            <a:xfrm>
              <a:off x="1412875" y="1793875"/>
              <a:ext cx="12700" cy="3236913"/>
            </a:xfrm>
            <a:prstGeom prst="rect">
              <a:avLst/>
            </a:prstGeom>
            <a:solidFill>
              <a:srgbClr val="868686"/>
            </a:solidFill>
            <a:ln w="1588" cap="flat">
              <a:solidFill>
                <a:srgbClr val="868686"/>
              </a:solidFill>
              <a:prstDash val="solid"/>
              <a:bevel/>
              <a:headEnd/>
              <a:tailEnd/>
            </a:ln>
          </p:spPr>
          <p:txBody>
            <a:bodyPr vert="horz" wrap="square" lIns="91440" tIns="45720" rIns="91440" bIns="45720" numCol="1" anchor="t" anchorCtr="0" compatLnSpc="1">
              <a:prstTxWarp prst="textNoShape">
                <a:avLst/>
              </a:prstTxWarp>
            </a:bodyPr>
            <a:lstStyle/>
            <a:p>
              <a:endParaRPr lang="de-DE"/>
            </a:p>
          </p:txBody>
        </p:sp>
        <p:sp>
          <p:nvSpPr>
            <p:cNvPr id="59" name="Rectangle 10"/>
            <p:cNvSpPr>
              <a:spLocks noChangeArrowheads="1"/>
            </p:cNvSpPr>
            <p:nvPr/>
          </p:nvSpPr>
          <p:spPr bwMode="auto">
            <a:xfrm>
              <a:off x="1408715" y="5032650"/>
              <a:ext cx="8612188" cy="14288"/>
            </a:xfrm>
            <a:prstGeom prst="rect">
              <a:avLst/>
            </a:prstGeom>
            <a:solidFill>
              <a:srgbClr val="868686"/>
            </a:solidFill>
            <a:ln w="1588" cap="flat">
              <a:solidFill>
                <a:srgbClr val="868686"/>
              </a:solidFill>
              <a:prstDash val="solid"/>
              <a:bevel/>
              <a:headEnd/>
              <a:tailEnd/>
            </a:ln>
          </p:spPr>
          <p:txBody>
            <a:bodyPr vert="horz" wrap="square" lIns="91440" tIns="45720" rIns="91440" bIns="45720" numCol="1" anchor="t" anchorCtr="0" compatLnSpc="1">
              <a:prstTxWarp prst="textNoShape">
                <a:avLst/>
              </a:prstTxWarp>
            </a:bodyPr>
            <a:lstStyle/>
            <a:p>
              <a:endParaRPr lang="de-DE"/>
            </a:p>
          </p:txBody>
        </p:sp>
        <p:sp>
          <p:nvSpPr>
            <p:cNvPr id="60" name="Freeform 11"/>
            <p:cNvSpPr>
              <a:spLocks/>
            </p:cNvSpPr>
            <p:nvPr/>
          </p:nvSpPr>
          <p:spPr bwMode="auto">
            <a:xfrm>
              <a:off x="2012950" y="2317750"/>
              <a:ext cx="6808788" cy="2192338"/>
            </a:xfrm>
            <a:custGeom>
              <a:avLst/>
              <a:gdLst>
                <a:gd name="T0" fmla="*/ 1040 w 24993"/>
                <a:gd name="T1" fmla="*/ 319 h 8049"/>
                <a:gd name="T2" fmla="*/ 1919 w 24993"/>
                <a:gd name="T3" fmla="*/ 188 h 8049"/>
                <a:gd name="T4" fmla="*/ 2591 w 24993"/>
                <a:gd name="T5" fmla="*/ 514 h 8049"/>
                <a:gd name="T6" fmla="*/ 3239 w 24993"/>
                <a:gd name="T7" fmla="*/ 1247 h 8049"/>
                <a:gd name="T8" fmla="*/ 4511 w 24993"/>
                <a:gd name="T9" fmla="*/ 3207 h 8049"/>
                <a:gd name="T10" fmla="*/ 5502 w 24993"/>
                <a:gd name="T11" fmla="*/ 4839 h 8049"/>
                <a:gd name="T12" fmla="*/ 6485 w 24993"/>
                <a:gd name="T13" fmla="*/ 6468 h 8049"/>
                <a:gd name="T14" fmla="*/ 7319 w 24993"/>
                <a:gd name="T15" fmla="*/ 7328 h 8049"/>
                <a:gd name="T16" fmla="*/ 8210 w 24993"/>
                <a:gd name="T17" fmla="*/ 7805 h 8049"/>
                <a:gd name="T18" fmla="*/ 8814 w 24993"/>
                <a:gd name="T19" fmla="*/ 7829 h 8049"/>
                <a:gd name="T20" fmla="*/ 9417 w 24993"/>
                <a:gd name="T21" fmla="*/ 7541 h 8049"/>
                <a:gd name="T22" fmla="*/ 10039 w 24993"/>
                <a:gd name="T23" fmla="*/ 6888 h 8049"/>
                <a:gd name="T24" fmla="*/ 11377 w 24993"/>
                <a:gd name="T25" fmla="*/ 4980 h 8049"/>
                <a:gd name="T26" fmla="*/ 12431 w 24993"/>
                <a:gd name="T27" fmla="*/ 3148 h 8049"/>
                <a:gd name="T28" fmla="*/ 13282 w 24993"/>
                <a:gd name="T29" fmla="*/ 1728 h 8049"/>
                <a:gd name="T30" fmla="*/ 14281 w 24993"/>
                <a:gd name="T31" fmla="*/ 650 h 8049"/>
                <a:gd name="T32" fmla="*/ 15149 w 24993"/>
                <a:gd name="T33" fmla="*/ 95 h 8049"/>
                <a:gd name="T34" fmla="*/ 15819 w 24993"/>
                <a:gd name="T35" fmla="*/ 12 h 8049"/>
                <a:gd name="T36" fmla="*/ 16488 w 24993"/>
                <a:gd name="T37" fmla="*/ 322 h 8049"/>
                <a:gd name="T38" fmla="*/ 17348 w 24993"/>
                <a:gd name="T39" fmla="*/ 1212 h 8049"/>
                <a:gd name="T40" fmla="*/ 18482 w 24993"/>
                <a:gd name="T41" fmla="*/ 2760 h 8049"/>
                <a:gd name="T42" fmla="*/ 19613 w 24993"/>
                <a:gd name="T43" fmla="*/ 4795 h 8049"/>
                <a:gd name="T44" fmla="*/ 20384 w 24993"/>
                <a:gd name="T45" fmla="*/ 6038 h 8049"/>
                <a:gd name="T46" fmla="*/ 21574 w 24993"/>
                <a:gd name="T47" fmla="*/ 7372 h 8049"/>
                <a:gd name="T48" fmla="*/ 22191 w 24993"/>
                <a:gd name="T49" fmla="*/ 7797 h 8049"/>
                <a:gd name="T50" fmla="*/ 22784 w 24993"/>
                <a:gd name="T51" fmla="*/ 7891 h 8049"/>
                <a:gd name="T52" fmla="*/ 23385 w 24993"/>
                <a:gd name="T53" fmla="*/ 7559 h 8049"/>
                <a:gd name="T54" fmla="*/ 24436 w 24993"/>
                <a:gd name="T55" fmla="*/ 6488 h 8049"/>
                <a:gd name="T56" fmla="*/ 24681 w 24993"/>
                <a:gd name="T57" fmla="*/ 6446 h 8049"/>
                <a:gd name="T58" fmla="*/ 23548 w 24993"/>
                <a:gd name="T59" fmla="*/ 7610 h 8049"/>
                <a:gd name="T60" fmla="*/ 22883 w 24993"/>
                <a:gd name="T61" fmla="*/ 8015 h 8049"/>
                <a:gd name="T62" fmla="*/ 22202 w 24993"/>
                <a:gd name="T63" fmla="*/ 7958 h 8049"/>
                <a:gd name="T64" fmla="*/ 21549 w 24993"/>
                <a:gd name="T65" fmla="*/ 7541 h 8049"/>
                <a:gd name="T66" fmla="*/ 20340 w 24993"/>
                <a:gd name="T67" fmla="*/ 6215 h 8049"/>
                <a:gd name="T68" fmla="*/ 19628 w 24993"/>
                <a:gd name="T69" fmla="*/ 5118 h 8049"/>
                <a:gd name="T70" fmla="*/ 18430 w 24993"/>
                <a:gd name="T71" fmla="*/ 2950 h 8049"/>
                <a:gd name="T72" fmla="*/ 17376 w 24993"/>
                <a:gd name="T73" fmla="*/ 1481 h 8049"/>
                <a:gd name="T74" fmla="*/ 16471 w 24993"/>
                <a:gd name="T75" fmla="*/ 492 h 8049"/>
                <a:gd name="T76" fmla="*/ 15868 w 24993"/>
                <a:gd name="T77" fmla="*/ 168 h 8049"/>
                <a:gd name="T78" fmla="*/ 15270 w 24993"/>
                <a:gd name="T79" fmla="*/ 205 h 8049"/>
                <a:gd name="T80" fmla="*/ 14516 w 24993"/>
                <a:gd name="T81" fmla="*/ 641 h 8049"/>
                <a:gd name="T82" fmla="*/ 13470 w 24993"/>
                <a:gd name="T83" fmla="*/ 1715 h 8049"/>
                <a:gd name="T84" fmla="*/ 12699 w 24993"/>
                <a:gd name="T85" fmla="*/ 2960 h 8049"/>
                <a:gd name="T86" fmla="*/ 11567 w 24993"/>
                <a:gd name="T87" fmla="*/ 4954 h 8049"/>
                <a:gd name="T88" fmla="*/ 10294 w 24993"/>
                <a:gd name="T89" fmla="*/ 6794 h 8049"/>
                <a:gd name="T90" fmla="*/ 9577 w 24993"/>
                <a:gd name="T91" fmla="*/ 7596 h 8049"/>
                <a:gd name="T92" fmla="*/ 8911 w 24993"/>
                <a:gd name="T93" fmla="*/ 7955 h 8049"/>
                <a:gd name="T94" fmla="*/ 8244 w 24993"/>
                <a:gd name="T95" fmla="*/ 7961 h 8049"/>
                <a:gd name="T96" fmla="*/ 7371 w 24993"/>
                <a:gd name="T97" fmla="*/ 7547 h 8049"/>
                <a:gd name="T98" fmla="*/ 6440 w 24993"/>
                <a:gd name="T99" fmla="*/ 6649 h 8049"/>
                <a:gd name="T100" fmla="*/ 5517 w 24993"/>
                <a:gd name="T101" fmla="*/ 5161 h 8049"/>
                <a:gd name="T102" fmla="*/ 4533 w 24993"/>
                <a:gd name="T103" fmla="*/ 3497 h 8049"/>
                <a:gd name="T104" fmla="*/ 3263 w 24993"/>
                <a:gd name="T105" fmla="*/ 1530 h 8049"/>
                <a:gd name="T106" fmla="*/ 2569 w 24993"/>
                <a:gd name="T107" fmla="*/ 686 h 8049"/>
                <a:gd name="T108" fmla="*/ 1970 w 24993"/>
                <a:gd name="T109" fmla="*/ 342 h 8049"/>
                <a:gd name="T110" fmla="*/ 1228 w 24993"/>
                <a:gd name="T111" fmla="*/ 410 h 8049"/>
                <a:gd name="T112" fmla="*/ 87 w 24993"/>
                <a:gd name="T113" fmla="*/ 754 h 8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993" h="8049">
                  <a:moveTo>
                    <a:pt x="67" y="611"/>
                  </a:moveTo>
                  <a:lnTo>
                    <a:pt x="137" y="601"/>
                  </a:lnTo>
                  <a:lnTo>
                    <a:pt x="205" y="589"/>
                  </a:lnTo>
                  <a:lnTo>
                    <a:pt x="343" y="556"/>
                  </a:lnTo>
                  <a:lnTo>
                    <a:pt x="480" y="516"/>
                  </a:lnTo>
                  <a:lnTo>
                    <a:pt x="618" y="469"/>
                  </a:lnTo>
                  <a:lnTo>
                    <a:pt x="758" y="420"/>
                  </a:lnTo>
                  <a:lnTo>
                    <a:pt x="899" y="369"/>
                  </a:lnTo>
                  <a:lnTo>
                    <a:pt x="1040" y="319"/>
                  </a:lnTo>
                  <a:lnTo>
                    <a:pt x="1184" y="272"/>
                  </a:lnTo>
                  <a:lnTo>
                    <a:pt x="1328" y="233"/>
                  </a:lnTo>
                  <a:lnTo>
                    <a:pt x="1473" y="202"/>
                  </a:lnTo>
                  <a:lnTo>
                    <a:pt x="1547" y="190"/>
                  </a:lnTo>
                  <a:lnTo>
                    <a:pt x="1621" y="182"/>
                  </a:lnTo>
                  <a:lnTo>
                    <a:pt x="1695" y="177"/>
                  </a:lnTo>
                  <a:lnTo>
                    <a:pt x="1769" y="176"/>
                  </a:lnTo>
                  <a:lnTo>
                    <a:pt x="1844" y="180"/>
                  </a:lnTo>
                  <a:lnTo>
                    <a:pt x="1919" y="188"/>
                  </a:lnTo>
                  <a:lnTo>
                    <a:pt x="1994" y="200"/>
                  </a:lnTo>
                  <a:lnTo>
                    <a:pt x="2070" y="219"/>
                  </a:lnTo>
                  <a:lnTo>
                    <a:pt x="2145" y="243"/>
                  </a:lnTo>
                  <a:lnTo>
                    <a:pt x="2220" y="273"/>
                  </a:lnTo>
                  <a:lnTo>
                    <a:pt x="2295" y="309"/>
                  </a:lnTo>
                  <a:lnTo>
                    <a:pt x="2370" y="351"/>
                  </a:lnTo>
                  <a:lnTo>
                    <a:pt x="2445" y="400"/>
                  </a:lnTo>
                  <a:lnTo>
                    <a:pt x="2518" y="455"/>
                  </a:lnTo>
                  <a:lnTo>
                    <a:pt x="2591" y="514"/>
                  </a:lnTo>
                  <a:lnTo>
                    <a:pt x="2664" y="579"/>
                  </a:lnTo>
                  <a:lnTo>
                    <a:pt x="2737" y="648"/>
                  </a:lnTo>
                  <a:lnTo>
                    <a:pt x="2809" y="722"/>
                  </a:lnTo>
                  <a:lnTo>
                    <a:pt x="2881" y="800"/>
                  </a:lnTo>
                  <a:lnTo>
                    <a:pt x="2953" y="883"/>
                  </a:lnTo>
                  <a:lnTo>
                    <a:pt x="3025" y="968"/>
                  </a:lnTo>
                  <a:lnTo>
                    <a:pt x="3096" y="1058"/>
                  </a:lnTo>
                  <a:lnTo>
                    <a:pt x="3168" y="1151"/>
                  </a:lnTo>
                  <a:lnTo>
                    <a:pt x="3239" y="1247"/>
                  </a:lnTo>
                  <a:lnTo>
                    <a:pt x="3381" y="1447"/>
                  </a:lnTo>
                  <a:lnTo>
                    <a:pt x="3523" y="1656"/>
                  </a:lnTo>
                  <a:lnTo>
                    <a:pt x="3665" y="1873"/>
                  </a:lnTo>
                  <a:lnTo>
                    <a:pt x="3806" y="2094"/>
                  </a:lnTo>
                  <a:lnTo>
                    <a:pt x="3947" y="2319"/>
                  </a:lnTo>
                  <a:lnTo>
                    <a:pt x="4089" y="2544"/>
                  </a:lnTo>
                  <a:lnTo>
                    <a:pt x="4230" y="2769"/>
                  </a:lnTo>
                  <a:lnTo>
                    <a:pt x="4371" y="2990"/>
                  </a:lnTo>
                  <a:lnTo>
                    <a:pt x="4511" y="3207"/>
                  </a:lnTo>
                  <a:lnTo>
                    <a:pt x="4652" y="3416"/>
                  </a:lnTo>
                  <a:lnTo>
                    <a:pt x="4723" y="3521"/>
                  </a:lnTo>
                  <a:lnTo>
                    <a:pt x="4794" y="3630"/>
                  </a:lnTo>
                  <a:lnTo>
                    <a:pt x="4865" y="3742"/>
                  </a:lnTo>
                  <a:lnTo>
                    <a:pt x="4936" y="3858"/>
                  </a:lnTo>
                  <a:lnTo>
                    <a:pt x="5078" y="4094"/>
                  </a:lnTo>
                  <a:lnTo>
                    <a:pt x="5219" y="4338"/>
                  </a:lnTo>
                  <a:lnTo>
                    <a:pt x="5361" y="4587"/>
                  </a:lnTo>
                  <a:lnTo>
                    <a:pt x="5502" y="4839"/>
                  </a:lnTo>
                  <a:lnTo>
                    <a:pt x="5643" y="5090"/>
                  </a:lnTo>
                  <a:lnTo>
                    <a:pt x="5784" y="5340"/>
                  </a:lnTo>
                  <a:lnTo>
                    <a:pt x="5925" y="5585"/>
                  </a:lnTo>
                  <a:lnTo>
                    <a:pt x="6065" y="5822"/>
                  </a:lnTo>
                  <a:lnTo>
                    <a:pt x="6206" y="6051"/>
                  </a:lnTo>
                  <a:lnTo>
                    <a:pt x="6276" y="6160"/>
                  </a:lnTo>
                  <a:lnTo>
                    <a:pt x="6346" y="6266"/>
                  </a:lnTo>
                  <a:lnTo>
                    <a:pt x="6416" y="6370"/>
                  </a:lnTo>
                  <a:lnTo>
                    <a:pt x="6485" y="6468"/>
                  </a:lnTo>
                  <a:lnTo>
                    <a:pt x="6555" y="6563"/>
                  </a:lnTo>
                  <a:lnTo>
                    <a:pt x="6625" y="6654"/>
                  </a:lnTo>
                  <a:lnTo>
                    <a:pt x="6694" y="6738"/>
                  </a:lnTo>
                  <a:lnTo>
                    <a:pt x="6764" y="6819"/>
                  </a:lnTo>
                  <a:lnTo>
                    <a:pt x="6832" y="6894"/>
                  </a:lnTo>
                  <a:lnTo>
                    <a:pt x="6901" y="6963"/>
                  </a:lnTo>
                  <a:lnTo>
                    <a:pt x="7040" y="7093"/>
                  </a:lnTo>
                  <a:lnTo>
                    <a:pt x="7180" y="7215"/>
                  </a:lnTo>
                  <a:lnTo>
                    <a:pt x="7319" y="7328"/>
                  </a:lnTo>
                  <a:lnTo>
                    <a:pt x="7457" y="7431"/>
                  </a:lnTo>
                  <a:lnTo>
                    <a:pt x="7596" y="7525"/>
                  </a:lnTo>
                  <a:lnTo>
                    <a:pt x="7733" y="7607"/>
                  </a:lnTo>
                  <a:lnTo>
                    <a:pt x="7871" y="7679"/>
                  </a:lnTo>
                  <a:lnTo>
                    <a:pt x="7938" y="7710"/>
                  </a:lnTo>
                  <a:lnTo>
                    <a:pt x="8007" y="7738"/>
                  </a:lnTo>
                  <a:lnTo>
                    <a:pt x="8074" y="7763"/>
                  </a:lnTo>
                  <a:lnTo>
                    <a:pt x="8143" y="7786"/>
                  </a:lnTo>
                  <a:lnTo>
                    <a:pt x="8210" y="7805"/>
                  </a:lnTo>
                  <a:lnTo>
                    <a:pt x="8278" y="7821"/>
                  </a:lnTo>
                  <a:lnTo>
                    <a:pt x="8345" y="7834"/>
                  </a:lnTo>
                  <a:lnTo>
                    <a:pt x="8412" y="7843"/>
                  </a:lnTo>
                  <a:lnTo>
                    <a:pt x="8480" y="7849"/>
                  </a:lnTo>
                  <a:lnTo>
                    <a:pt x="8547" y="7852"/>
                  </a:lnTo>
                  <a:lnTo>
                    <a:pt x="8613" y="7851"/>
                  </a:lnTo>
                  <a:lnTo>
                    <a:pt x="8680" y="7848"/>
                  </a:lnTo>
                  <a:lnTo>
                    <a:pt x="8747" y="7840"/>
                  </a:lnTo>
                  <a:lnTo>
                    <a:pt x="8814" y="7829"/>
                  </a:lnTo>
                  <a:lnTo>
                    <a:pt x="8881" y="7814"/>
                  </a:lnTo>
                  <a:lnTo>
                    <a:pt x="8948" y="7796"/>
                  </a:lnTo>
                  <a:lnTo>
                    <a:pt x="9015" y="7773"/>
                  </a:lnTo>
                  <a:lnTo>
                    <a:pt x="9082" y="7747"/>
                  </a:lnTo>
                  <a:lnTo>
                    <a:pt x="9148" y="7716"/>
                  </a:lnTo>
                  <a:lnTo>
                    <a:pt x="9215" y="7680"/>
                  </a:lnTo>
                  <a:lnTo>
                    <a:pt x="9282" y="7639"/>
                  </a:lnTo>
                  <a:lnTo>
                    <a:pt x="9349" y="7592"/>
                  </a:lnTo>
                  <a:lnTo>
                    <a:pt x="9417" y="7541"/>
                  </a:lnTo>
                  <a:lnTo>
                    <a:pt x="9486" y="7484"/>
                  </a:lnTo>
                  <a:lnTo>
                    <a:pt x="9554" y="7424"/>
                  </a:lnTo>
                  <a:lnTo>
                    <a:pt x="9623" y="7358"/>
                  </a:lnTo>
                  <a:lnTo>
                    <a:pt x="9692" y="7289"/>
                  </a:lnTo>
                  <a:lnTo>
                    <a:pt x="9761" y="7215"/>
                  </a:lnTo>
                  <a:lnTo>
                    <a:pt x="9831" y="7139"/>
                  </a:lnTo>
                  <a:lnTo>
                    <a:pt x="9900" y="7058"/>
                  </a:lnTo>
                  <a:lnTo>
                    <a:pt x="9970" y="6975"/>
                  </a:lnTo>
                  <a:lnTo>
                    <a:pt x="10039" y="6888"/>
                  </a:lnTo>
                  <a:lnTo>
                    <a:pt x="10180" y="6706"/>
                  </a:lnTo>
                  <a:lnTo>
                    <a:pt x="10320" y="6516"/>
                  </a:lnTo>
                  <a:lnTo>
                    <a:pt x="10460" y="6318"/>
                  </a:lnTo>
                  <a:lnTo>
                    <a:pt x="10601" y="6115"/>
                  </a:lnTo>
                  <a:lnTo>
                    <a:pt x="10741" y="5908"/>
                  </a:lnTo>
                  <a:lnTo>
                    <a:pt x="11024" y="5491"/>
                  </a:lnTo>
                  <a:lnTo>
                    <a:pt x="11165" y="5284"/>
                  </a:lnTo>
                  <a:lnTo>
                    <a:pt x="11306" y="5081"/>
                  </a:lnTo>
                  <a:lnTo>
                    <a:pt x="11377" y="4980"/>
                  </a:lnTo>
                  <a:lnTo>
                    <a:pt x="11446" y="4874"/>
                  </a:lnTo>
                  <a:lnTo>
                    <a:pt x="11516" y="4765"/>
                  </a:lnTo>
                  <a:lnTo>
                    <a:pt x="11586" y="4653"/>
                  </a:lnTo>
                  <a:lnTo>
                    <a:pt x="11656" y="4538"/>
                  </a:lnTo>
                  <a:lnTo>
                    <a:pt x="11727" y="4419"/>
                  </a:lnTo>
                  <a:lnTo>
                    <a:pt x="11868" y="4175"/>
                  </a:lnTo>
                  <a:lnTo>
                    <a:pt x="12008" y="3923"/>
                  </a:lnTo>
                  <a:lnTo>
                    <a:pt x="12149" y="3666"/>
                  </a:lnTo>
                  <a:lnTo>
                    <a:pt x="12431" y="3148"/>
                  </a:lnTo>
                  <a:lnTo>
                    <a:pt x="12572" y="2890"/>
                  </a:lnTo>
                  <a:lnTo>
                    <a:pt x="12714" y="2638"/>
                  </a:lnTo>
                  <a:lnTo>
                    <a:pt x="12855" y="2394"/>
                  </a:lnTo>
                  <a:lnTo>
                    <a:pt x="12926" y="2275"/>
                  </a:lnTo>
                  <a:lnTo>
                    <a:pt x="12997" y="2158"/>
                  </a:lnTo>
                  <a:lnTo>
                    <a:pt x="13068" y="2046"/>
                  </a:lnTo>
                  <a:lnTo>
                    <a:pt x="13139" y="1936"/>
                  </a:lnTo>
                  <a:lnTo>
                    <a:pt x="13211" y="1830"/>
                  </a:lnTo>
                  <a:lnTo>
                    <a:pt x="13282" y="1728"/>
                  </a:lnTo>
                  <a:lnTo>
                    <a:pt x="13353" y="1630"/>
                  </a:lnTo>
                  <a:lnTo>
                    <a:pt x="13425" y="1538"/>
                  </a:lnTo>
                  <a:lnTo>
                    <a:pt x="13497" y="1449"/>
                  </a:lnTo>
                  <a:lnTo>
                    <a:pt x="13569" y="1366"/>
                  </a:lnTo>
                  <a:lnTo>
                    <a:pt x="13711" y="1210"/>
                  </a:lnTo>
                  <a:lnTo>
                    <a:pt x="13853" y="1060"/>
                  </a:lnTo>
                  <a:lnTo>
                    <a:pt x="13995" y="916"/>
                  </a:lnTo>
                  <a:lnTo>
                    <a:pt x="14138" y="780"/>
                  </a:lnTo>
                  <a:lnTo>
                    <a:pt x="14281" y="650"/>
                  </a:lnTo>
                  <a:lnTo>
                    <a:pt x="14424" y="531"/>
                  </a:lnTo>
                  <a:lnTo>
                    <a:pt x="14567" y="420"/>
                  </a:lnTo>
                  <a:lnTo>
                    <a:pt x="14711" y="321"/>
                  </a:lnTo>
                  <a:lnTo>
                    <a:pt x="14784" y="275"/>
                  </a:lnTo>
                  <a:lnTo>
                    <a:pt x="14857" y="232"/>
                  </a:lnTo>
                  <a:lnTo>
                    <a:pt x="14930" y="193"/>
                  </a:lnTo>
                  <a:lnTo>
                    <a:pt x="15002" y="157"/>
                  </a:lnTo>
                  <a:lnTo>
                    <a:pt x="15076" y="124"/>
                  </a:lnTo>
                  <a:lnTo>
                    <a:pt x="15149" y="95"/>
                  </a:lnTo>
                  <a:lnTo>
                    <a:pt x="15222" y="69"/>
                  </a:lnTo>
                  <a:lnTo>
                    <a:pt x="15296" y="47"/>
                  </a:lnTo>
                  <a:lnTo>
                    <a:pt x="15370" y="29"/>
                  </a:lnTo>
                  <a:lnTo>
                    <a:pt x="15444" y="16"/>
                  </a:lnTo>
                  <a:lnTo>
                    <a:pt x="15519" y="6"/>
                  </a:lnTo>
                  <a:lnTo>
                    <a:pt x="15594" y="1"/>
                  </a:lnTo>
                  <a:lnTo>
                    <a:pt x="15669" y="0"/>
                  </a:lnTo>
                  <a:lnTo>
                    <a:pt x="15744" y="4"/>
                  </a:lnTo>
                  <a:lnTo>
                    <a:pt x="15819" y="12"/>
                  </a:lnTo>
                  <a:lnTo>
                    <a:pt x="15894" y="26"/>
                  </a:lnTo>
                  <a:lnTo>
                    <a:pt x="15969" y="45"/>
                  </a:lnTo>
                  <a:lnTo>
                    <a:pt x="16044" y="70"/>
                  </a:lnTo>
                  <a:lnTo>
                    <a:pt x="16119" y="100"/>
                  </a:lnTo>
                  <a:lnTo>
                    <a:pt x="16194" y="135"/>
                  </a:lnTo>
                  <a:lnTo>
                    <a:pt x="16268" y="175"/>
                  </a:lnTo>
                  <a:lnTo>
                    <a:pt x="16341" y="219"/>
                  </a:lnTo>
                  <a:lnTo>
                    <a:pt x="16415" y="269"/>
                  </a:lnTo>
                  <a:lnTo>
                    <a:pt x="16488" y="322"/>
                  </a:lnTo>
                  <a:lnTo>
                    <a:pt x="16561" y="379"/>
                  </a:lnTo>
                  <a:lnTo>
                    <a:pt x="16633" y="440"/>
                  </a:lnTo>
                  <a:lnTo>
                    <a:pt x="16705" y="504"/>
                  </a:lnTo>
                  <a:lnTo>
                    <a:pt x="16777" y="572"/>
                  </a:lnTo>
                  <a:lnTo>
                    <a:pt x="16849" y="643"/>
                  </a:lnTo>
                  <a:lnTo>
                    <a:pt x="16920" y="717"/>
                  </a:lnTo>
                  <a:lnTo>
                    <a:pt x="17063" y="872"/>
                  </a:lnTo>
                  <a:lnTo>
                    <a:pt x="17206" y="1038"/>
                  </a:lnTo>
                  <a:lnTo>
                    <a:pt x="17348" y="1212"/>
                  </a:lnTo>
                  <a:lnTo>
                    <a:pt x="17490" y="1392"/>
                  </a:lnTo>
                  <a:lnTo>
                    <a:pt x="17631" y="1578"/>
                  </a:lnTo>
                  <a:lnTo>
                    <a:pt x="17773" y="1767"/>
                  </a:lnTo>
                  <a:lnTo>
                    <a:pt x="17914" y="1958"/>
                  </a:lnTo>
                  <a:lnTo>
                    <a:pt x="18196" y="2341"/>
                  </a:lnTo>
                  <a:lnTo>
                    <a:pt x="18267" y="2439"/>
                  </a:lnTo>
                  <a:lnTo>
                    <a:pt x="18339" y="2541"/>
                  </a:lnTo>
                  <a:lnTo>
                    <a:pt x="18410" y="2648"/>
                  </a:lnTo>
                  <a:lnTo>
                    <a:pt x="18482" y="2760"/>
                  </a:lnTo>
                  <a:lnTo>
                    <a:pt x="18553" y="2874"/>
                  </a:lnTo>
                  <a:lnTo>
                    <a:pt x="18624" y="2992"/>
                  </a:lnTo>
                  <a:lnTo>
                    <a:pt x="18765" y="3235"/>
                  </a:lnTo>
                  <a:lnTo>
                    <a:pt x="18907" y="3487"/>
                  </a:lnTo>
                  <a:lnTo>
                    <a:pt x="19049" y="3746"/>
                  </a:lnTo>
                  <a:lnTo>
                    <a:pt x="19190" y="4009"/>
                  </a:lnTo>
                  <a:lnTo>
                    <a:pt x="19331" y="4273"/>
                  </a:lnTo>
                  <a:lnTo>
                    <a:pt x="19472" y="4536"/>
                  </a:lnTo>
                  <a:lnTo>
                    <a:pt x="19613" y="4795"/>
                  </a:lnTo>
                  <a:lnTo>
                    <a:pt x="19754" y="5048"/>
                  </a:lnTo>
                  <a:lnTo>
                    <a:pt x="19894" y="5292"/>
                  </a:lnTo>
                  <a:lnTo>
                    <a:pt x="19964" y="5410"/>
                  </a:lnTo>
                  <a:lnTo>
                    <a:pt x="20034" y="5524"/>
                  </a:lnTo>
                  <a:lnTo>
                    <a:pt x="20104" y="5635"/>
                  </a:lnTo>
                  <a:lnTo>
                    <a:pt x="20174" y="5742"/>
                  </a:lnTo>
                  <a:lnTo>
                    <a:pt x="20244" y="5846"/>
                  </a:lnTo>
                  <a:lnTo>
                    <a:pt x="20314" y="5944"/>
                  </a:lnTo>
                  <a:lnTo>
                    <a:pt x="20384" y="6038"/>
                  </a:lnTo>
                  <a:lnTo>
                    <a:pt x="20453" y="6126"/>
                  </a:lnTo>
                  <a:lnTo>
                    <a:pt x="20593" y="6299"/>
                  </a:lnTo>
                  <a:lnTo>
                    <a:pt x="20734" y="6470"/>
                  </a:lnTo>
                  <a:lnTo>
                    <a:pt x="20875" y="6638"/>
                  </a:lnTo>
                  <a:lnTo>
                    <a:pt x="21015" y="6800"/>
                  </a:lnTo>
                  <a:lnTo>
                    <a:pt x="21155" y="6955"/>
                  </a:lnTo>
                  <a:lnTo>
                    <a:pt x="21295" y="7104"/>
                  </a:lnTo>
                  <a:lnTo>
                    <a:pt x="21435" y="7243"/>
                  </a:lnTo>
                  <a:lnTo>
                    <a:pt x="21574" y="7372"/>
                  </a:lnTo>
                  <a:lnTo>
                    <a:pt x="21643" y="7432"/>
                  </a:lnTo>
                  <a:lnTo>
                    <a:pt x="21713" y="7490"/>
                  </a:lnTo>
                  <a:lnTo>
                    <a:pt x="21782" y="7544"/>
                  </a:lnTo>
                  <a:lnTo>
                    <a:pt x="21850" y="7596"/>
                  </a:lnTo>
                  <a:lnTo>
                    <a:pt x="21919" y="7643"/>
                  </a:lnTo>
                  <a:lnTo>
                    <a:pt x="21988" y="7687"/>
                  </a:lnTo>
                  <a:lnTo>
                    <a:pt x="22055" y="7727"/>
                  </a:lnTo>
                  <a:lnTo>
                    <a:pt x="22124" y="7765"/>
                  </a:lnTo>
                  <a:lnTo>
                    <a:pt x="22191" y="7797"/>
                  </a:lnTo>
                  <a:lnTo>
                    <a:pt x="22259" y="7826"/>
                  </a:lnTo>
                  <a:lnTo>
                    <a:pt x="22326" y="7850"/>
                  </a:lnTo>
                  <a:lnTo>
                    <a:pt x="22393" y="7870"/>
                  </a:lnTo>
                  <a:lnTo>
                    <a:pt x="22459" y="7885"/>
                  </a:lnTo>
                  <a:lnTo>
                    <a:pt x="22525" y="7896"/>
                  </a:lnTo>
                  <a:lnTo>
                    <a:pt x="22591" y="7903"/>
                  </a:lnTo>
                  <a:lnTo>
                    <a:pt x="22656" y="7905"/>
                  </a:lnTo>
                  <a:lnTo>
                    <a:pt x="22720" y="7901"/>
                  </a:lnTo>
                  <a:lnTo>
                    <a:pt x="22784" y="7891"/>
                  </a:lnTo>
                  <a:lnTo>
                    <a:pt x="22849" y="7875"/>
                  </a:lnTo>
                  <a:lnTo>
                    <a:pt x="22914" y="7854"/>
                  </a:lnTo>
                  <a:lnTo>
                    <a:pt x="22979" y="7826"/>
                  </a:lnTo>
                  <a:lnTo>
                    <a:pt x="23046" y="7793"/>
                  </a:lnTo>
                  <a:lnTo>
                    <a:pt x="23113" y="7756"/>
                  </a:lnTo>
                  <a:lnTo>
                    <a:pt x="23180" y="7713"/>
                  </a:lnTo>
                  <a:lnTo>
                    <a:pt x="23248" y="7666"/>
                  </a:lnTo>
                  <a:lnTo>
                    <a:pt x="23317" y="7614"/>
                  </a:lnTo>
                  <a:lnTo>
                    <a:pt x="23385" y="7559"/>
                  </a:lnTo>
                  <a:lnTo>
                    <a:pt x="23454" y="7500"/>
                  </a:lnTo>
                  <a:lnTo>
                    <a:pt x="23523" y="7438"/>
                  </a:lnTo>
                  <a:lnTo>
                    <a:pt x="23593" y="7373"/>
                  </a:lnTo>
                  <a:lnTo>
                    <a:pt x="23732" y="7235"/>
                  </a:lnTo>
                  <a:lnTo>
                    <a:pt x="23873" y="7090"/>
                  </a:lnTo>
                  <a:lnTo>
                    <a:pt x="24013" y="6940"/>
                  </a:lnTo>
                  <a:lnTo>
                    <a:pt x="24154" y="6788"/>
                  </a:lnTo>
                  <a:lnTo>
                    <a:pt x="24295" y="6636"/>
                  </a:lnTo>
                  <a:lnTo>
                    <a:pt x="24436" y="6488"/>
                  </a:lnTo>
                  <a:lnTo>
                    <a:pt x="24578" y="6345"/>
                  </a:lnTo>
                  <a:lnTo>
                    <a:pt x="24722" y="6210"/>
                  </a:lnTo>
                  <a:lnTo>
                    <a:pt x="24794" y="6146"/>
                  </a:lnTo>
                  <a:lnTo>
                    <a:pt x="24866" y="6086"/>
                  </a:lnTo>
                  <a:cubicBezTo>
                    <a:pt x="24896" y="6060"/>
                    <a:pt x="24942" y="6064"/>
                    <a:pt x="24967" y="6095"/>
                  </a:cubicBezTo>
                  <a:cubicBezTo>
                    <a:pt x="24993" y="6125"/>
                    <a:pt x="24989" y="6171"/>
                    <a:pt x="24958" y="6196"/>
                  </a:cubicBezTo>
                  <a:lnTo>
                    <a:pt x="24889" y="6254"/>
                  </a:lnTo>
                  <a:lnTo>
                    <a:pt x="24820" y="6315"/>
                  </a:lnTo>
                  <a:lnTo>
                    <a:pt x="24681" y="6446"/>
                  </a:lnTo>
                  <a:lnTo>
                    <a:pt x="24541" y="6587"/>
                  </a:lnTo>
                  <a:lnTo>
                    <a:pt x="24400" y="6735"/>
                  </a:lnTo>
                  <a:lnTo>
                    <a:pt x="24259" y="6886"/>
                  </a:lnTo>
                  <a:lnTo>
                    <a:pt x="24118" y="7039"/>
                  </a:lnTo>
                  <a:lnTo>
                    <a:pt x="23976" y="7191"/>
                  </a:lnTo>
                  <a:lnTo>
                    <a:pt x="23834" y="7338"/>
                  </a:lnTo>
                  <a:lnTo>
                    <a:pt x="23691" y="7479"/>
                  </a:lnTo>
                  <a:lnTo>
                    <a:pt x="23619" y="7546"/>
                  </a:lnTo>
                  <a:lnTo>
                    <a:pt x="23548" y="7610"/>
                  </a:lnTo>
                  <a:lnTo>
                    <a:pt x="23475" y="7672"/>
                  </a:lnTo>
                  <a:lnTo>
                    <a:pt x="23403" y="7730"/>
                  </a:lnTo>
                  <a:lnTo>
                    <a:pt x="23330" y="7784"/>
                  </a:lnTo>
                  <a:lnTo>
                    <a:pt x="23257" y="7835"/>
                  </a:lnTo>
                  <a:lnTo>
                    <a:pt x="23183" y="7881"/>
                  </a:lnTo>
                  <a:lnTo>
                    <a:pt x="23109" y="7923"/>
                  </a:lnTo>
                  <a:lnTo>
                    <a:pt x="23035" y="7959"/>
                  </a:lnTo>
                  <a:lnTo>
                    <a:pt x="22959" y="7990"/>
                  </a:lnTo>
                  <a:lnTo>
                    <a:pt x="22883" y="8015"/>
                  </a:lnTo>
                  <a:lnTo>
                    <a:pt x="22806" y="8034"/>
                  </a:lnTo>
                  <a:lnTo>
                    <a:pt x="22729" y="8045"/>
                  </a:lnTo>
                  <a:lnTo>
                    <a:pt x="22652" y="8049"/>
                  </a:lnTo>
                  <a:lnTo>
                    <a:pt x="22576" y="8047"/>
                  </a:lnTo>
                  <a:lnTo>
                    <a:pt x="22501" y="8038"/>
                  </a:lnTo>
                  <a:lnTo>
                    <a:pt x="22426" y="8026"/>
                  </a:lnTo>
                  <a:lnTo>
                    <a:pt x="22351" y="8008"/>
                  </a:lnTo>
                  <a:lnTo>
                    <a:pt x="22277" y="7985"/>
                  </a:lnTo>
                  <a:lnTo>
                    <a:pt x="22202" y="7958"/>
                  </a:lnTo>
                  <a:lnTo>
                    <a:pt x="22129" y="7927"/>
                  </a:lnTo>
                  <a:lnTo>
                    <a:pt x="22055" y="7891"/>
                  </a:lnTo>
                  <a:lnTo>
                    <a:pt x="21982" y="7852"/>
                  </a:lnTo>
                  <a:lnTo>
                    <a:pt x="21909" y="7808"/>
                  </a:lnTo>
                  <a:lnTo>
                    <a:pt x="21837" y="7762"/>
                  </a:lnTo>
                  <a:lnTo>
                    <a:pt x="21764" y="7711"/>
                  </a:lnTo>
                  <a:lnTo>
                    <a:pt x="21692" y="7658"/>
                  </a:lnTo>
                  <a:lnTo>
                    <a:pt x="21620" y="7601"/>
                  </a:lnTo>
                  <a:lnTo>
                    <a:pt x="21549" y="7541"/>
                  </a:lnTo>
                  <a:lnTo>
                    <a:pt x="21477" y="7478"/>
                  </a:lnTo>
                  <a:lnTo>
                    <a:pt x="21333" y="7345"/>
                  </a:lnTo>
                  <a:lnTo>
                    <a:pt x="21191" y="7202"/>
                  </a:lnTo>
                  <a:lnTo>
                    <a:pt x="21048" y="7052"/>
                  </a:lnTo>
                  <a:lnTo>
                    <a:pt x="20907" y="6894"/>
                  </a:lnTo>
                  <a:lnTo>
                    <a:pt x="20765" y="6730"/>
                  </a:lnTo>
                  <a:lnTo>
                    <a:pt x="20623" y="6562"/>
                  </a:lnTo>
                  <a:lnTo>
                    <a:pt x="20482" y="6390"/>
                  </a:lnTo>
                  <a:lnTo>
                    <a:pt x="20340" y="6215"/>
                  </a:lnTo>
                  <a:lnTo>
                    <a:pt x="20268" y="6123"/>
                  </a:lnTo>
                  <a:lnTo>
                    <a:pt x="20197" y="6027"/>
                  </a:lnTo>
                  <a:lnTo>
                    <a:pt x="20125" y="5926"/>
                  </a:lnTo>
                  <a:lnTo>
                    <a:pt x="20054" y="5821"/>
                  </a:lnTo>
                  <a:lnTo>
                    <a:pt x="19983" y="5712"/>
                  </a:lnTo>
                  <a:lnTo>
                    <a:pt x="19912" y="5599"/>
                  </a:lnTo>
                  <a:lnTo>
                    <a:pt x="19841" y="5483"/>
                  </a:lnTo>
                  <a:lnTo>
                    <a:pt x="19770" y="5364"/>
                  </a:lnTo>
                  <a:lnTo>
                    <a:pt x="19628" y="5118"/>
                  </a:lnTo>
                  <a:lnTo>
                    <a:pt x="19487" y="4864"/>
                  </a:lnTo>
                  <a:lnTo>
                    <a:pt x="19346" y="4604"/>
                  </a:lnTo>
                  <a:lnTo>
                    <a:pt x="19204" y="4341"/>
                  </a:lnTo>
                  <a:lnTo>
                    <a:pt x="19063" y="4077"/>
                  </a:lnTo>
                  <a:lnTo>
                    <a:pt x="18922" y="3815"/>
                  </a:lnTo>
                  <a:lnTo>
                    <a:pt x="18782" y="3558"/>
                  </a:lnTo>
                  <a:lnTo>
                    <a:pt x="18641" y="3307"/>
                  </a:lnTo>
                  <a:lnTo>
                    <a:pt x="18500" y="3066"/>
                  </a:lnTo>
                  <a:lnTo>
                    <a:pt x="18430" y="2950"/>
                  </a:lnTo>
                  <a:lnTo>
                    <a:pt x="18360" y="2837"/>
                  </a:lnTo>
                  <a:lnTo>
                    <a:pt x="18291" y="2729"/>
                  </a:lnTo>
                  <a:lnTo>
                    <a:pt x="18220" y="2624"/>
                  </a:lnTo>
                  <a:lnTo>
                    <a:pt x="18151" y="2523"/>
                  </a:lnTo>
                  <a:lnTo>
                    <a:pt x="18081" y="2426"/>
                  </a:lnTo>
                  <a:lnTo>
                    <a:pt x="17799" y="2044"/>
                  </a:lnTo>
                  <a:lnTo>
                    <a:pt x="17657" y="1854"/>
                  </a:lnTo>
                  <a:lnTo>
                    <a:pt x="17517" y="1666"/>
                  </a:lnTo>
                  <a:lnTo>
                    <a:pt x="17376" y="1481"/>
                  </a:lnTo>
                  <a:lnTo>
                    <a:pt x="17236" y="1303"/>
                  </a:lnTo>
                  <a:lnTo>
                    <a:pt x="17096" y="1132"/>
                  </a:lnTo>
                  <a:lnTo>
                    <a:pt x="16957" y="970"/>
                  </a:lnTo>
                  <a:lnTo>
                    <a:pt x="16817" y="817"/>
                  </a:lnTo>
                  <a:lnTo>
                    <a:pt x="16747" y="745"/>
                  </a:lnTo>
                  <a:lnTo>
                    <a:pt x="16678" y="677"/>
                  </a:lnTo>
                  <a:lnTo>
                    <a:pt x="16609" y="612"/>
                  </a:lnTo>
                  <a:lnTo>
                    <a:pt x="16540" y="550"/>
                  </a:lnTo>
                  <a:lnTo>
                    <a:pt x="16471" y="492"/>
                  </a:lnTo>
                  <a:lnTo>
                    <a:pt x="16403" y="438"/>
                  </a:lnTo>
                  <a:lnTo>
                    <a:pt x="16335" y="388"/>
                  </a:lnTo>
                  <a:lnTo>
                    <a:pt x="16267" y="343"/>
                  </a:lnTo>
                  <a:lnTo>
                    <a:pt x="16199" y="302"/>
                  </a:lnTo>
                  <a:lnTo>
                    <a:pt x="16132" y="265"/>
                  </a:lnTo>
                  <a:lnTo>
                    <a:pt x="16065" y="233"/>
                  </a:lnTo>
                  <a:lnTo>
                    <a:pt x="16000" y="206"/>
                  </a:lnTo>
                  <a:lnTo>
                    <a:pt x="15934" y="185"/>
                  </a:lnTo>
                  <a:lnTo>
                    <a:pt x="15868" y="168"/>
                  </a:lnTo>
                  <a:lnTo>
                    <a:pt x="15802" y="156"/>
                  </a:lnTo>
                  <a:lnTo>
                    <a:pt x="15736" y="148"/>
                  </a:lnTo>
                  <a:lnTo>
                    <a:pt x="15670" y="144"/>
                  </a:lnTo>
                  <a:lnTo>
                    <a:pt x="15604" y="144"/>
                  </a:lnTo>
                  <a:lnTo>
                    <a:pt x="15538" y="149"/>
                  </a:lnTo>
                  <a:lnTo>
                    <a:pt x="15471" y="157"/>
                  </a:lnTo>
                  <a:lnTo>
                    <a:pt x="15404" y="169"/>
                  </a:lnTo>
                  <a:lnTo>
                    <a:pt x="15337" y="185"/>
                  </a:lnTo>
                  <a:lnTo>
                    <a:pt x="15270" y="205"/>
                  </a:lnTo>
                  <a:lnTo>
                    <a:pt x="15202" y="229"/>
                  </a:lnTo>
                  <a:lnTo>
                    <a:pt x="15134" y="256"/>
                  </a:lnTo>
                  <a:lnTo>
                    <a:pt x="15066" y="286"/>
                  </a:lnTo>
                  <a:lnTo>
                    <a:pt x="14998" y="320"/>
                  </a:lnTo>
                  <a:lnTo>
                    <a:pt x="14930" y="357"/>
                  </a:lnTo>
                  <a:lnTo>
                    <a:pt x="14861" y="397"/>
                  </a:lnTo>
                  <a:lnTo>
                    <a:pt x="14793" y="439"/>
                  </a:lnTo>
                  <a:lnTo>
                    <a:pt x="14655" y="535"/>
                  </a:lnTo>
                  <a:lnTo>
                    <a:pt x="14516" y="641"/>
                  </a:lnTo>
                  <a:lnTo>
                    <a:pt x="14377" y="757"/>
                  </a:lnTo>
                  <a:lnTo>
                    <a:pt x="14237" y="883"/>
                  </a:lnTo>
                  <a:lnTo>
                    <a:pt x="14098" y="1018"/>
                  </a:lnTo>
                  <a:lnTo>
                    <a:pt x="13958" y="1159"/>
                  </a:lnTo>
                  <a:lnTo>
                    <a:pt x="13817" y="1308"/>
                  </a:lnTo>
                  <a:lnTo>
                    <a:pt x="13677" y="1461"/>
                  </a:lnTo>
                  <a:lnTo>
                    <a:pt x="13608" y="1540"/>
                  </a:lnTo>
                  <a:lnTo>
                    <a:pt x="13539" y="1625"/>
                  </a:lnTo>
                  <a:lnTo>
                    <a:pt x="13470" y="1715"/>
                  </a:lnTo>
                  <a:lnTo>
                    <a:pt x="13400" y="1811"/>
                  </a:lnTo>
                  <a:lnTo>
                    <a:pt x="13330" y="1911"/>
                  </a:lnTo>
                  <a:lnTo>
                    <a:pt x="13260" y="2015"/>
                  </a:lnTo>
                  <a:lnTo>
                    <a:pt x="13190" y="2122"/>
                  </a:lnTo>
                  <a:lnTo>
                    <a:pt x="13120" y="2233"/>
                  </a:lnTo>
                  <a:lnTo>
                    <a:pt x="13050" y="2348"/>
                  </a:lnTo>
                  <a:lnTo>
                    <a:pt x="12980" y="2466"/>
                  </a:lnTo>
                  <a:lnTo>
                    <a:pt x="12839" y="2709"/>
                  </a:lnTo>
                  <a:lnTo>
                    <a:pt x="12699" y="2960"/>
                  </a:lnTo>
                  <a:lnTo>
                    <a:pt x="12558" y="3216"/>
                  </a:lnTo>
                  <a:lnTo>
                    <a:pt x="12275" y="3736"/>
                  </a:lnTo>
                  <a:lnTo>
                    <a:pt x="12134" y="3993"/>
                  </a:lnTo>
                  <a:lnTo>
                    <a:pt x="11992" y="4246"/>
                  </a:lnTo>
                  <a:lnTo>
                    <a:pt x="11851" y="4493"/>
                  </a:lnTo>
                  <a:lnTo>
                    <a:pt x="11779" y="4612"/>
                  </a:lnTo>
                  <a:lnTo>
                    <a:pt x="11709" y="4729"/>
                  </a:lnTo>
                  <a:lnTo>
                    <a:pt x="11638" y="4843"/>
                  </a:lnTo>
                  <a:lnTo>
                    <a:pt x="11567" y="4954"/>
                  </a:lnTo>
                  <a:lnTo>
                    <a:pt x="11495" y="5061"/>
                  </a:lnTo>
                  <a:lnTo>
                    <a:pt x="11425" y="5164"/>
                  </a:lnTo>
                  <a:lnTo>
                    <a:pt x="11284" y="5366"/>
                  </a:lnTo>
                  <a:lnTo>
                    <a:pt x="11143" y="5572"/>
                  </a:lnTo>
                  <a:lnTo>
                    <a:pt x="10860" y="5990"/>
                  </a:lnTo>
                  <a:lnTo>
                    <a:pt x="10719" y="6197"/>
                  </a:lnTo>
                  <a:lnTo>
                    <a:pt x="10578" y="6402"/>
                  </a:lnTo>
                  <a:lnTo>
                    <a:pt x="10436" y="6601"/>
                  </a:lnTo>
                  <a:lnTo>
                    <a:pt x="10294" y="6794"/>
                  </a:lnTo>
                  <a:lnTo>
                    <a:pt x="10152" y="6978"/>
                  </a:lnTo>
                  <a:lnTo>
                    <a:pt x="10080" y="7066"/>
                  </a:lnTo>
                  <a:lnTo>
                    <a:pt x="10009" y="7153"/>
                  </a:lnTo>
                  <a:lnTo>
                    <a:pt x="9937" y="7235"/>
                  </a:lnTo>
                  <a:lnTo>
                    <a:pt x="9866" y="7314"/>
                  </a:lnTo>
                  <a:lnTo>
                    <a:pt x="9794" y="7390"/>
                  </a:lnTo>
                  <a:lnTo>
                    <a:pt x="9722" y="7463"/>
                  </a:lnTo>
                  <a:lnTo>
                    <a:pt x="9650" y="7531"/>
                  </a:lnTo>
                  <a:lnTo>
                    <a:pt x="9577" y="7596"/>
                  </a:lnTo>
                  <a:lnTo>
                    <a:pt x="9504" y="7655"/>
                  </a:lnTo>
                  <a:lnTo>
                    <a:pt x="9431" y="7711"/>
                  </a:lnTo>
                  <a:lnTo>
                    <a:pt x="9357" y="7761"/>
                  </a:lnTo>
                  <a:lnTo>
                    <a:pt x="9283" y="7807"/>
                  </a:lnTo>
                  <a:lnTo>
                    <a:pt x="9209" y="7847"/>
                  </a:lnTo>
                  <a:lnTo>
                    <a:pt x="9134" y="7881"/>
                  </a:lnTo>
                  <a:lnTo>
                    <a:pt x="9060" y="7910"/>
                  </a:lnTo>
                  <a:lnTo>
                    <a:pt x="8986" y="7934"/>
                  </a:lnTo>
                  <a:lnTo>
                    <a:pt x="8911" y="7955"/>
                  </a:lnTo>
                  <a:lnTo>
                    <a:pt x="8837" y="7971"/>
                  </a:lnTo>
                  <a:lnTo>
                    <a:pt x="8763" y="7983"/>
                  </a:lnTo>
                  <a:lnTo>
                    <a:pt x="8689" y="7991"/>
                  </a:lnTo>
                  <a:lnTo>
                    <a:pt x="8614" y="7995"/>
                  </a:lnTo>
                  <a:lnTo>
                    <a:pt x="8540" y="7996"/>
                  </a:lnTo>
                  <a:lnTo>
                    <a:pt x="8466" y="7993"/>
                  </a:lnTo>
                  <a:lnTo>
                    <a:pt x="8392" y="7986"/>
                  </a:lnTo>
                  <a:lnTo>
                    <a:pt x="8318" y="7975"/>
                  </a:lnTo>
                  <a:lnTo>
                    <a:pt x="8244" y="7961"/>
                  </a:lnTo>
                  <a:lnTo>
                    <a:pt x="8171" y="7943"/>
                  </a:lnTo>
                  <a:lnTo>
                    <a:pt x="8097" y="7922"/>
                  </a:lnTo>
                  <a:lnTo>
                    <a:pt x="8025" y="7898"/>
                  </a:lnTo>
                  <a:lnTo>
                    <a:pt x="7951" y="7871"/>
                  </a:lnTo>
                  <a:lnTo>
                    <a:pt x="7879" y="7840"/>
                  </a:lnTo>
                  <a:lnTo>
                    <a:pt x="7804" y="7806"/>
                  </a:lnTo>
                  <a:lnTo>
                    <a:pt x="7659" y="7731"/>
                  </a:lnTo>
                  <a:lnTo>
                    <a:pt x="7515" y="7644"/>
                  </a:lnTo>
                  <a:lnTo>
                    <a:pt x="7371" y="7547"/>
                  </a:lnTo>
                  <a:lnTo>
                    <a:pt x="7228" y="7440"/>
                  </a:lnTo>
                  <a:lnTo>
                    <a:pt x="7084" y="7324"/>
                  </a:lnTo>
                  <a:lnTo>
                    <a:pt x="6942" y="7198"/>
                  </a:lnTo>
                  <a:lnTo>
                    <a:pt x="6799" y="7064"/>
                  </a:lnTo>
                  <a:lnTo>
                    <a:pt x="6727" y="6991"/>
                  </a:lnTo>
                  <a:lnTo>
                    <a:pt x="6654" y="6913"/>
                  </a:lnTo>
                  <a:lnTo>
                    <a:pt x="6583" y="6829"/>
                  </a:lnTo>
                  <a:lnTo>
                    <a:pt x="6511" y="6741"/>
                  </a:lnTo>
                  <a:lnTo>
                    <a:pt x="6440" y="6649"/>
                  </a:lnTo>
                  <a:lnTo>
                    <a:pt x="6368" y="6551"/>
                  </a:lnTo>
                  <a:lnTo>
                    <a:pt x="6296" y="6450"/>
                  </a:lnTo>
                  <a:lnTo>
                    <a:pt x="6225" y="6346"/>
                  </a:lnTo>
                  <a:lnTo>
                    <a:pt x="6154" y="6238"/>
                  </a:lnTo>
                  <a:lnTo>
                    <a:pt x="6083" y="6126"/>
                  </a:lnTo>
                  <a:lnTo>
                    <a:pt x="5941" y="5896"/>
                  </a:lnTo>
                  <a:lnTo>
                    <a:pt x="5800" y="5656"/>
                  </a:lnTo>
                  <a:lnTo>
                    <a:pt x="5659" y="5411"/>
                  </a:lnTo>
                  <a:lnTo>
                    <a:pt x="5517" y="5161"/>
                  </a:lnTo>
                  <a:lnTo>
                    <a:pt x="5376" y="4909"/>
                  </a:lnTo>
                  <a:lnTo>
                    <a:pt x="5235" y="4658"/>
                  </a:lnTo>
                  <a:lnTo>
                    <a:pt x="5095" y="4411"/>
                  </a:lnTo>
                  <a:lnTo>
                    <a:pt x="4954" y="4168"/>
                  </a:lnTo>
                  <a:lnTo>
                    <a:pt x="4813" y="3933"/>
                  </a:lnTo>
                  <a:lnTo>
                    <a:pt x="4743" y="3819"/>
                  </a:lnTo>
                  <a:lnTo>
                    <a:pt x="4673" y="3709"/>
                  </a:lnTo>
                  <a:lnTo>
                    <a:pt x="4603" y="3602"/>
                  </a:lnTo>
                  <a:lnTo>
                    <a:pt x="4533" y="3497"/>
                  </a:lnTo>
                  <a:lnTo>
                    <a:pt x="4391" y="3285"/>
                  </a:lnTo>
                  <a:lnTo>
                    <a:pt x="4249" y="3068"/>
                  </a:lnTo>
                  <a:lnTo>
                    <a:pt x="4108" y="2845"/>
                  </a:lnTo>
                  <a:lnTo>
                    <a:pt x="3967" y="2621"/>
                  </a:lnTo>
                  <a:lnTo>
                    <a:pt x="3825" y="2395"/>
                  </a:lnTo>
                  <a:lnTo>
                    <a:pt x="3685" y="2171"/>
                  </a:lnTo>
                  <a:lnTo>
                    <a:pt x="3544" y="1951"/>
                  </a:lnTo>
                  <a:lnTo>
                    <a:pt x="3404" y="1737"/>
                  </a:lnTo>
                  <a:lnTo>
                    <a:pt x="3263" y="1530"/>
                  </a:lnTo>
                  <a:lnTo>
                    <a:pt x="3123" y="1333"/>
                  </a:lnTo>
                  <a:lnTo>
                    <a:pt x="3053" y="1239"/>
                  </a:lnTo>
                  <a:lnTo>
                    <a:pt x="2984" y="1148"/>
                  </a:lnTo>
                  <a:lnTo>
                    <a:pt x="2914" y="1061"/>
                  </a:lnTo>
                  <a:lnTo>
                    <a:pt x="2845" y="977"/>
                  </a:lnTo>
                  <a:lnTo>
                    <a:pt x="2776" y="898"/>
                  </a:lnTo>
                  <a:lnTo>
                    <a:pt x="2707" y="823"/>
                  </a:lnTo>
                  <a:lnTo>
                    <a:pt x="2637" y="752"/>
                  </a:lnTo>
                  <a:lnTo>
                    <a:pt x="2569" y="686"/>
                  </a:lnTo>
                  <a:lnTo>
                    <a:pt x="2500" y="626"/>
                  </a:lnTo>
                  <a:lnTo>
                    <a:pt x="2433" y="570"/>
                  </a:lnTo>
                  <a:lnTo>
                    <a:pt x="2365" y="521"/>
                  </a:lnTo>
                  <a:lnTo>
                    <a:pt x="2299" y="477"/>
                  </a:lnTo>
                  <a:lnTo>
                    <a:pt x="2233" y="439"/>
                  </a:lnTo>
                  <a:lnTo>
                    <a:pt x="2166" y="407"/>
                  </a:lnTo>
                  <a:lnTo>
                    <a:pt x="2101" y="380"/>
                  </a:lnTo>
                  <a:lnTo>
                    <a:pt x="2035" y="359"/>
                  </a:lnTo>
                  <a:lnTo>
                    <a:pt x="1970" y="342"/>
                  </a:lnTo>
                  <a:lnTo>
                    <a:pt x="1903" y="331"/>
                  </a:lnTo>
                  <a:lnTo>
                    <a:pt x="1837" y="323"/>
                  </a:lnTo>
                  <a:lnTo>
                    <a:pt x="1771" y="320"/>
                  </a:lnTo>
                  <a:lnTo>
                    <a:pt x="1704" y="321"/>
                  </a:lnTo>
                  <a:lnTo>
                    <a:pt x="1637" y="325"/>
                  </a:lnTo>
                  <a:lnTo>
                    <a:pt x="1570" y="332"/>
                  </a:lnTo>
                  <a:lnTo>
                    <a:pt x="1503" y="342"/>
                  </a:lnTo>
                  <a:lnTo>
                    <a:pt x="1366" y="371"/>
                  </a:lnTo>
                  <a:lnTo>
                    <a:pt x="1228" y="410"/>
                  </a:lnTo>
                  <a:lnTo>
                    <a:pt x="1089" y="454"/>
                  </a:lnTo>
                  <a:lnTo>
                    <a:pt x="948" y="504"/>
                  </a:lnTo>
                  <a:lnTo>
                    <a:pt x="807" y="555"/>
                  </a:lnTo>
                  <a:lnTo>
                    <a:pt x="664" y="606"/>
                  </a:lnTo>
                  <a:lnTo>
                    <a:pt x="521" y="654"/>
                  </a:lnTo>
                  <a:lnTo>
                    <a:pt x="375" y="697"/>
                  </a:lnTo>
                  <a:lnTo>
                    <a:pt x="231" y="730"/>
                  </a:lnTo>
                  <a:lnTo>
                    <a:pt x="158" y="744"/>
                  </a:lnTo>
                  <a:lnTo>
                    <a:pt x="87" y="754"/>
                  </a:lnTo>
                  <a:cubicBezTo>
                    <a:pt x="48" y="759"/>
                    <a:pt x="11" y="732"/>
                    <a:pt x="6" y="693"/>
                  </a:cubicBezTo>
                  <a:cubicBezTo>
                    <a:pt x="0" y="653"/>
                    <a:pt x="27" y="617"/>
                    <a:pt x="67" y="611"/>
                  </a:cubicBezTo>
                  <a:close/>
                </a:path>
              </a:pathLst>
            </a:custGeom>
            <a:solidFill>
              <a:srgbClr val="00B050"/>
            </a:solidFill>
            <a:ln w="1588" cap="flat">
              <a:noFill/>
              <a:prstDash val="solid"/>
              <a:bevel/>
              <a:headEnd/>
              <a:tailEnd/>
            </a:ln>
          </p:spPr>
          <p:txBody>
            <a:bodyPr vert="horz" wrap="square" lIns="91440" tIns="45720" rIns="91440" bIns="45720" numCol="1" anchor="t" anchorCtr="0" compatLnSpc="1">
              <a:prstTxWarp prst="textNoShape">
                <a:avLst/>
              </a:prstTxWarp>
            </a:bodyPr>
            <a:lstStyle/>
            <a:p>
              <a:endParaRPr lang="de-DE">
                <a:solidFill>
                  <a:srgbClr val="00B050"/>
                </a:solidFill>
              </a:endParaRPr>
            </a:p>
          </p:txBody>
        </p:sp>
        <p:sp>
          <p:nvSpPr>
            <p:cNvPr id="61" name="Oval 12"/>
            <p:cNvSpPr>
              <a:spLocks noChangeArrowheads="1"/>
            </p:cNvSpPr>
            <p:nvPr/>
          </p:nvSpPr>
          <p:spPr bwMode="auto">
            <a:xfrm>
              <a:off x="1968500" y="2438400"/>
              <a:ext cx="125413"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62" name="Oval 14"/>
            <p:cNvSpPr>
              <a:spLocks noChangeArrowheads="1"/>
            </p:cNvSpPr>
            <p:nvPr/>
          </p:nvSpPr>
          <p:spPr bwMode="auto">
            <a:xfrm>
              <a:off x="2584450" y="2190750"/>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63" name="Oval 16"/>
            <p:cNvSpPr>
              <a:spLocks noChangeArrowheads="1"/>
            </p:cNvSpPr>
            <p:nvPr/>
          </p:nvSpPr>
          <p:spPr bwMode="auto">
            <a:xfrm>
              <a:off x="3137693" y="3412331"/>
              <a:ext cx="125413" cy="125413"/>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64" name="Oval 18"/>
            <p:cNvSpPr>
              <a:spLocks noChangeArrowheads="1"/>
            </p:cNvSpPr>
            <p:nvPr/>
          </p:nvSpPr>
          <p:spPr bwMode="auto">
            <a:xfrm>
              <a:off x="3814763" y="4165600"/>
              <a:ext cx="125413" cy="125413"/>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65" name="Oval 20"/>
            <p:cNvSpPr>
              <a:spLocks noChangeArrowheads="1"/>
            </p:cNvSpPr>
            <p:nvPr/>
          </p:nvSpPr>
          <p:spPr bwMode="auto">
            <a:xfrm>
              <a:off x="4581853" y="4425950"/>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66" name="Oval 22"/>
            <p:cNvSpPr>
              <a:spLocks noChangeArrowheads="1"/>
            </p:cNvSpPr>
            <p:nvPr/>
          </p:nvSpPr>
          <p:spPr bwMode="auto">
            <a:xfrm>
              <a:off x="4864756" y="2068348"/>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67" name="Oval 24"/>
            <p:cNvSpPr>
              <a:spLocks noChangeArrowheads="1"/>
            </p:cNvSpPr>
            <p:nvPr/>
          </p:nvSpPr>
          <p:spPr bwMode="auto">
            <a:xfrm>
              <a:off x="5661025" y="2640013"/>
              <a:ext cx="125413" cy="125413"/>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68" name="Oval 26"/>
            <p:cNvSpPr>
              <a:spLocks noChangeArrowheads="1"/>
            </p:cNvSpPr>
            <p:nvPr/>
          </p:nvSpPr>
          <p:spPr bwMode="auto">
            <a:xfrm>
              <a:off x="6275388" y="2279650"/>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69" name="Oval 28"/>
            <p:cNvSpPr>
              <a:spLocks noChangeArrowheads="1"/>
            </p:cNvSpPr>
            <p:nvPr/>
          </p:nvSpPr>
          <p:spPr bwMode="auto">
            <a:xfrm>
              <a:off x="6768662" y="3028951"/>
              <a:ext cx="127000" cy="125413"/>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70" name="Oval 30"/>
            <p:cNvSpPr>
              <a:spLocks noChangeArrowheads="1"/>
            </p:cNvSpPr>
            <p:nvPr/>
          </p:nvSpPr>
          <p:spPr bwMode="auto">
            <a:xfrm>
              <a:off x="7504113" y="3933825"/>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71" name="Oval 32"/>
            <p:cNvSpPr>
              <a:spLocks noChangeArrowheads="1"/>
            </p:cNvSpPr>
            <p:nvPr/>
          </p:nvSpPr>
          <p:spPr bwMode="auto">
            <a:xfrm>
              <a:off x="8121650" y="4228306"/>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72" name="Oval 34"/>
            <p:cNvSpPr>
              <a:spLocks noChangeArrowheads="1"/>
            </p:cNvSpPr>
            <p:nvPr/>
          </p:nvSpPr>
          <p:spPr bwMode="auto">
            <a:xfrm>
              <a:off x="8736013" y="3927475"/>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sp>
        <p:nvSpPr>
          <p:cNvPr id="73" name="Freihandform 72"/>
          <p:cNvSpPr/>
          <p:nvPr/>
        </p:nvSpPr>
        <p:spPr bwMode="auto">
          <a:xfrm>
            <a:off x="965854" y="2471930"/>
            <a:ext cx="6615428" cy="2550312"/>
          </a:xfrm>
          <a:custGeom>
            <a:avLst/>
            <a:gdLst>
              <a:gd name="connsiteX0" fmla="*/ 0 w 6779173"/>
              <a:gd name="connsiteY0" fmla="*/ 420495 h 2550312"/>
              <a:gd name="connsiteX1" fmla="*/ 630621 w 6779173"/>
              <a:gd name="connsiteY1" fmla="*/ 157736 h 2550312"/>
              <a:gd name="connsiteX2" fmla="*/ 1177159 w 6779173"/>
              <a:gd name="connsiteY2" fmla="*/ 1408467 h 2550312"/>
              <a:gd name="connsiteX3" fmla="*/ 1860331 w 6779173"/>
              <a:gd name="connsiteY3" fmla="*/ 2165212 h 2550312"/>
              <a:gd name="connsiteX4" fmla="*/ 2627586 w 6779173"/>
              <a:gd name="connsiteY4" fmla="*/ 2417460 h 2550312"/>
              <a:gd name="connsiteX5" fmla="*/ 2911366 w 6779173"/>
              <a:gd name="connsiteY5" fmla="*/ 63143 h 2550312"/>
              <a:gd name="connsiteX6" fmla="*/ 3710152 w 6779173"/>
              <a:gd name="connsiteY6" fmla="*/ 641212 h 2550312"/>
              <a:gd name="connsiteX7" fmla="*/ 4330262 w 6779173"/>
              <a:gd name="connsiteY7" fmla="*/ 273350 h 2550312"/>
              <a:gd name="connsiteX8" fmla="*/ 4813738 w 6779173"/>
              <a:gd name="connsiteY8" fmla="*/ 1030095 h 2550312"/>
              <a:gd name="connsiteX9" fmla="*/ 5549462 w 6779173"/>
              <a:gd name="connsiteY9" fmla="*/ 1933984 h 2550312"/>
              <a:gd name="connsiteX10" fmla="*/ 6169573 w 6779173"/>
              <a:gd name="connsiteY10" fmla="*/ 2217764 h 2550312"/>
              <a:gd name="connsiteX11" fmla="*/ 6779173 w 6779173"/>
              <a:gd name="connsiteY11" fmla="*/ 1923474 h 255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79173" h="2550312">
                <a:moveTo>
                  <a:pt x="0" y="420495"/>
                </a:moveTo>
                <a:cubicBezTo>
                  <a:pt x="217214" y="206784"/>
                  <a:pt x="434428" y="-6926"/>
                  <a:pt x="630621" y="157736"/>
                </a:cubicBezTo>
                <a:cubicBezTo>
                  <a:pt x="826814" y="322398"/>
                  <a:pt x="972207" y="1073888"/>
                  <a:pt x="1177159" y="1408467"/>
                </a:cubicBezTo>
                <a:cubicBezTo>
                  <a:pt x="1382111" y="1743046"/>
                  <a:pt x="1618593" y="1997047"/>
                  <a:pt x="1860331" y="2165212"/>
                </a:cubicBezTo>
                <a:cubicBezTo>
                  <a:pt x="2102069" y="2333377"/>
                  <a:pt x="2452414" y="2767805"/>
                  <a:pt x="2627586" y="2417460"/>
                </a:cubicBezTo>
                <a:cubicBezTo>
                  <a:pt x="2802758" y="2067115"/>
                  <a:pt x="2730938" y="359184"/>
                  <a:pt x="2911366" y="63143"/>
                </a:cubicBezTo>
                <a:cubicBezTo>
                  <a:pt x="3091794" y="-232898"/>
                  <a:pt x="3473669" y="606178"/>
                  <a:pt x="3710152" y="641212"/>
                </a:cubicBezTo>
                <a:cubicBezTo>
                  <a:pt x="3946635" y="676246"/>
                  <a:pt x="4146331" y="208536"/>
                  <a:pt x="4330262" y="273350"/>
                </a:cubicBezTo>
                <a:cubicBezTo>
                  <a:pt x="4514193" y="338164"/>
                  <a:pt x="4610538" y="753323"/>
                  <a:pt x="4813738" y="1030095"/>
                </a:cubicBezTo>
                <a:cubicBezTo>
                  <a:pt x="5016938" y="1306867"/>
                  <a:pt x="5323490" y="1736039"/>
                  <a:pt x="5549462" y="1933984"/>
                </a:cubicBezTo>
                <a:cubicBezTo>
                  <a:pt x="5775434" y="2131929"/>
                  <a:pt x="5964621" y="2219516"/>
                  <a:pt x="6169573" y="2217764"/>
                </a:cubicBezTo>
                <a:cubicBezTo>
                  <a:pt x="6374525" y="2216012"/>
                  <a:pt x="6576849" y="2069743"/>
                  <a:pt x="6779173" y="1923474"/>
                </a:cubicBezTo>
              </a:path>
            </a:pathLst>
          </a:custGeom>
          <a:noFill/>
          <a:ln w="57150" cap="flat" cmpd="sng" algn="ctr">
            <a:solidFill>
              <a:srgbClr val="C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0" i="0" u="none" strike="noStrike" cap="none" normalizeH="0" baseline="0">
              <a:ln>
                <a:noFill/>
              </a:ln>
              <a:solidFill>
                <a:schemeClr val="tx1"/>
              </a:solidFill>
              <a:effectLst/>
              <a:latin typeface="Arial" pitchFamily="34" charset="0"/>
              <a:ea typeface="ＭＳ Ｐゴシック" pitchFamily="34" charset="-128"/>
            </a:endParaRPr>
          </a:p>
        </p:txBody>
      </p:sp>
      <p:sp>
        <p:nvSpPr>
          <p:cNvPr id="36" name="Foliennummernplatzhalter 1"/>
          <p:cNvSpPr>
            <a:spLocks noGrp="1"/>
          </p:cNvSpPr>
          <p:nvPr>
            <p:ph type="sldNum" sz="quarter" idx="10"/>
          </p:nvPr>
        </p:nvSpPr>
        <p:spPr>
          <a:xfrm>
            <a:off x="8873728" y="6497638"/>
            <a:ext cx="270272"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116</a:t>
            </a:fld>
            <a:endParaRPr lang="en-US" sz="800" dirty="0">
              <a:solidFill>
                <a:schemeClr val="bg1"/>
              </a:solidFill>
            </a:endParaRPr>
          </a:p>
        </p:txBody>
      </p:sp>
      <p:sp>
        <p:nvSpPr>
          <p:cNvPr id="38" name="Rectangle 2"/>
          <p:cNvSpPr>
            <a:spLocks noChangeArrowheads="1"/>
          </p:cNvSpPr>
          <p:nvPr/>
        </p:nvSpPr>
        <p:spPr bwMode="auto">
          <a:xfrm>
            <a:off x="177801"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Data Errors and their Consequences</a:t>
            </a:r>
          </a:p>
        </p:txBody>
      </p:sp>
    </p:spTree>
    <p:extLst>
      <p:ext uri="{BB962C8B-B14F-4D97-AF65-F5344CB8AC3E}">
        <p14:creationId xmlns:p14="http://schemas.microsoft.com/office/powerpoint/2010/main" val="21783053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31173" y="492790"/>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de-DE" sz="2400" kern="0" dirty="0">
                <a:solidFill>
                  <a:schemeClr val="tx1"/>
                </a:solidFill>
              </a:rPr>
              <a:t>Modern Analytics </a:t>
            </a:r>
            <a:r>
              <a:rPr lang="de-DE" sz="2400" kern="0" dirty="0" err="1">
                <a:solidFill>
                  <a:schemeClr val="tx1"/>
                </a:solidFill>
              </a:rPr>
              <a:t>Process</a:t>
            </a:r>
            <a:endParaRPr lang="de-DE" sz="2400" kern="0" dirty="0">
              <a:solidFill>
                <a:schemeClr val="tx1"/>
              </a:solidFill>
            </a:endParaRP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117</a:t>
            </a:fld>
            <a:endParaRPr lang="de-DE" altLang="de-DE"/>
          </a:p>
        </p:txBody>
      </p:sp>
      <p:sp>
        <p:nvSpPr>
          <p:cNvPr id="48" name="Textfeld 47"/>
          <p:cNvSpPr txBox="1"/>
          <p:nvPr/>
        </p:nvSpPr>
        <p:spPr>
          <a:xfrm>
            <a:off x="3054770" y="2911337"/>
            <a:ext cx="965282" cy="338554"/>
          </a:xfrm>
          <a:prstGeom prst="rect">
            <a:avLst/>
          </a:prstGeom>
          <a:noFill/>
        </p:spPr>
        <p:txBody>
          <a:bodyPr wrap="square" rtlCol="0">
            <a:spAutoFit/>
          </a:bodyPr>
          <a:lstStyle/>
          <a:p>
            <a:r>
              <a:rPr lang="de-DE" b="0" dirty="0" err="1"/>
              <a:t>create</a:t>
            </a:r>
            <a:endParaRPr lang="de-DE" b="0" dirty="0"/>
          </a:p>
        </p:txBody>
      </p:sp>
      <p:sp>
        <p:nvSpPr>
          <p:cNvPr id="49" name="Textfeld 48"/>
          <p:cNvSpPr txBox="1"/>
          <p:nvPr/>
        </p:nvSpPr>
        <p:spPr>
          <a:xfrm>
            <a:off x="1202124" y="3934323"/>
            <a:ext cx="1321724" cy="338554"/>
          </a:xfrm>
          <a:prstGeom prst="rect">
            <a:avLst/>
          </a:prstGeom>
          <a:noFill/>
        </p:spPr>
        <p:txBody>
          <a:bodyPr wrap="square" rtlCol="0">
            <a:spAutoFit/>
          </a:bodyPr>
          <a:lstStyle/>
          <a:p>
            <a:r>
              <a:rPr lang="de-DE" dirty="0">
                <a:solidFill>
                  <a:schemeClr val="accent2">
                    <a:lumMod val="75000"/>
                  </a:schemeClr>
                </a:solidFill>
              </a:rPr>
              <a:t>Reality</a:t>
            </a:r>
          </a:p>
        </p:txBody>
      </p:sp>
      <p:cxnSp>
        <p:nvCxnSpPr>
          <p:cNvPr id="50" name="Gerade Verbindung mit Pfeil 49"/>
          <p:cNvCxnSpPr/>
          <p:nvPr/>
        </p:nvCxnSpPr>
        <p:spPr bwMode="auto">
          <a:xfrm flipV="1">
            <a:off x="3115298" y="2693802"/>
            <a:ext cx="792063" cy="407084"/>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Textfeld 50"/>
          <p:cNvSpPr txBox="1"/>
          <p:nvPr/>
        </p:nvSpPr>
        <p:spPr>
          <a:xfrm>
            <a:off x="3802918" y="1781103"/>
            <a:ext cx="1321724" cy="584775"/>
          </a:xfrm>
          <a:prstGeom prst="rect">
            <a:avLst/>
          </a:prstGeom>
          <a:noFill/>
        </p:spPr>
        <p:txBody>
          <a:bodyPr wrap="square" rtlCol="0">
            <a:spAutoFit/>
          </a:bodyPr>
          <a:lstStyle/>
          <a:p>
            <a:r>
              <a:rPr lang="de-DE" dirty="0">
                <a:solidFill>
                  <a:schemeClr val="accent2">
                    <a:lumMod val="75000"/>
                  </a:schemeClr>
                </a:solidFill>
              </a:rPr>
              <a:t>Training</a:t>
            </a:r>
            <a:br>
              <a:rPr lang="de-DE" dirty="0">
                <a:solidFill>
                  <a:schemeClr val="accent2">
                    <a:lumMod val="75000"/>
                  </a:schemeClr>
                </a:solidFill>
              </a:rPr>
            </a:br>
            <a:r>
              <a:rPr lang="de-DE" dirty="0">
                <a:solidFill>
                  <a:schemeClr val="accent2">
                    <a:lumMod val="75000"/>
                  </a:schemeClr>
                </a:solidFill>
              </a:rPr>
              <a:t>Sample</a:t>
            </a:r>
          </a:p>
        </p:txBody>
      </p:sp>
      <p:pic>
        <p:nvPicPr>
          <p:cNvPr id="5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792" y="2324404"/>
            <a:ext cx="834012" cy="834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Textfeld 54"/>
          <p:cNvSpPr txBox="1"/>
          <p:nvPr/>
        </p:nvSpPr>
        <p:spPr>
          <a:xfrm>
            <a:off x="4862791" y="2470252"/>
            <a:ext cx="523702" cy="461665"/>
          </a:xfrm>
          <a:prstGeom prst="rect">
            <a:avLst/>
          </a:prstGeom>
          <a:noFill/>
        </p:spPr>
        <p:txBody>
          <a:bodyPr wrap="square" rtlCol="0">
            <a:spAutoFit/>
          </a:bodyPr>
          <a:lstStyle/>
          <a:p>
            <a:r>
              <a:rPr lang="de-DE" sz="2400" dirty="0"/>
              <a:t>+</a:t>
            </a:r>
          </a:p>
        </p:txBody>
      </p:sp>
      <p:sp>
        <p:nvSpPr>
          <p:cNvPr id="56" name="Textfeld 55"/>
          <p:cNvSpPr txBox="1"/>
          <p:nvPr/>
        </p:nvSpPr>
        <p:spPr>
          <a:xfrm>
            <a:off x="4957562" y="2046759"/>
            <a:ext cx="1321724" cy="338554"/>
          </a:xfrm>
          <a:prstGeom prst="rect">
            <a:avLst/>
          </a:prstGeom>
          <a:noFill/>
        </p:spPr>
        <p:txBody>
          <a:bodyPr wrap="square" rtlCol="0">
            <a:spAutoFit/>
          </a:bodyPr>
          <a:lstStyle/>
          <a:p>
            <a:r>
              <a:rPr lang="de-DE" dirty="0" err="1">
                <a:solidFill>
                  <a:schemeClr val="accent2">
                    <a:lumMod val="75000"/>
                  </a:schemeClr>
                </a:solidFill>
              </a:rPr>
              <a:t>Algorithm</a:t>
            </a:r>
            <a:endParaRPr lang="de-DE" dirty="0">
              <a:solidFill>
                <a:schemeClr val="accent2">
                  <a:lumMod val="75000"/>
                </a:schemeClr>
              </a:solidFill>
            </a:endParaRPr>
          </a:p>
        </p:txBody>
      </p:sp>
      <p:sp>
        <p:nvSpPr>
          <p:cNvPr id="57" name="Textfeld 56"/>
          <p:cNvSpPr txBox="1"/>
          <p:nvPr/>
        </p:nvSpPr>
        <p:spPr>
          <a:xfrm>
            <a:off x="5881139" y="2402603"/>
            <a:ext cx="965282" cy="338554"/>
          </a:xfrm>
          <a:prstGeom prst="rect">
            <a:avLst/>
          </a:prstGeom>
          <a:noFill/>
        </p:spPr>
        <p:txBody>
          <a:bodyPr wrap="square" rtlCol="0">
            <a:spAutoFit/>
          </a:bodyPr>
          <a:lstStyle/>
          <a:p>
            <a:r>
              <a:rPr lang="de-DE" b="0" dirty="0" err="1"/>
              <a:t>build</a:t>
            </a:r>
            <a:endParaRPr lang="de-DE" b="0" dirty="0"/>
          </a:p>
        </p:txBody>
      </p:sp>
      <p:cxnSp>
        <p:nvCxnSpPr>
          <p:cNvPr id="58" name="Gerade Verbindung mit Pfeil 57"/>
          <p:cNvCxnSpPr/>
          <p:nvPr/>
        </p:nvCxnSpPr>
        <p:spPr bwMode="auto">
          <a:xfrm flipV="1">
            <a:off x="6018804" y="2693296"/>
            <a:ext cx="806335" cy="253"/>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6421" y="2473947"/>
            <a:ext cx="1281625" cy="1269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Textfeld 59"/>
          <p:cNvSpPr txBox="1"/>
          <p:nvPr/>
        </p:nvSpPr>
        <p:spPr>
          <a:xfrm>
            <a:off x="6806322" y="3743945"/>
            <a:ext cx="1321724" cy="584775"/>
          </a:xfrm>
          <a:prstGeom prst="rect">
            <a:avLst/>
          </a:prstGeom>
          <a:noFill/>
        </p:spPr>
        <p:txBody>
          <a:bodyPr wrap="square" rtlCol="0">
            <a:spAutoFit/>
          </a:bodyPr>
          <a:lstStyle/>
          <a:p>
            <a:r>
              <a:rPr lang="de-DE" dirty="0" err="1">
                <a:solidFill>
                  <a:schemeClr val="accent2">
                    <a:lumMod val="75000"/>
                  </a:schemeClr>
                </a:solidFill>
              </a:rPr>
              <a:t>Predictive</a:t>
            </a:r>
            <a:r>
              <a:rPr lang="de-DE" dirty="0">
                <a:solidFill>
                  <a:schemeClr val="accent2">
                    <a:lumMod val="75000"/>
                  </a:schemeClr>
                </a:solidFill>
              </a:rPr>
              <a:t> Model</a:t>
            </a:r>
          </a:p>
        </p:txBody>
      </p:sp>
      <p:sp>
        <p:nvSpPr>
          <p:cNvPr id="61" name="Freihandform 60"/>
          <p:cNvSpPr/>
          <p:nvPr/>
        </p:nvSpPr>
        <p:spPr bwMode="auto">
          <a:xfrm rot="21114900" flipV="1">
            <a:off x="5028511" y="3494147"/>
            <a:ext cx="1837129" cy="164455"/>
          </a:xfrm>
          <a:custGeom>
            <a:avLst/>
            <a:gdLst>
              <a:gd name="connsiteX0" fmla="*/ 2252749 w 2252749"/>
              <a:gd name="connsiteY0" fmla="*/ 375761 h 566954"/>
              <a:gd name="connsiteX1" fmla="*/ 1487978 w 2252749"/>
              <a:gd name="connsiteY1" fmla="*/ 68190 h 566954"/>
              <a:gd name="connsiteX2" fmla="*/ 731520 w 2252749"/>
              <a:gd name="connsiteY2" fmla="*/ 43252 h 566954"/>
              <a:gd name="connsiteX3" fmla="*/ 0 w 2252749"/>
              <a:gd name="connsiteY3" fmla="*/ 566954 h 566954"/>
            </a:gdLst>
            <a:ahLst/>
            <a:cxnLst>
              <a:cxn ang="0">
                <a:pos x="connsiteX0" y="connsiteY0"/>
              </a:cxn>
              <a:cxn ang="0">
                <a:pos x="connsiteX1" y="connsiteY1"/>
              </a:cxn>
              <a:cxn ang="0">
                <a:pos x="connsiteX2" y="connsiteY2"/>
              </a:cxn>
              <a:cxn ang="0">
                <a:pos x="connsiteX3" y="connsiteY3"/>
              </a:cxn>
            </a:cxnLst>
            <a:rect l="l" t="t" r="r" b="b"/>
            <a:pathLst>
              <a:path w="2252749" h="566954">
                <a:moveTo>
                  <a:pt x="2252749" y="375761"/>
                </a:moveTo>
                <a:cubicBezTo>
                  <a:pt x="1997132" y="249684"/>
                  <a:pt x="1741516" y="123608"/>
                  <a:pt x="1487978" y="68190"/>
                </a:cubicBezTo>
                <a:cubicBezTo>
                  <a:pt x="1234440" y="12772"/>
                  <a:pt x="979516" y="-39875"/>
                  <a:pt x="731520" y="43252"/>
                </a:cubicBezTo>
                <a:cubicBezTo>
                  <a:pt x="483524" y="126379"/>
                  <a:pt x="241762" y="346666"/>
                  <a:pt x="0" y="566954"/>
                </a:cubicBezTo>
              </a:path>
            </a:pathLst>
          </a:custGeom>
          <a:noFill/>
          <a:ln w="2857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62" name="Textfeld 61"/>
          <p:cNvSpPr txBox="1"/>
          <p:nvPr/>
        </p:nvSpPr>
        <p:spPr>
          <a:xfrm>
            <a:off x="5745260" y="3544232"/>
            <a:ext cx="1061062" cy="338554"/>
          </a:xfrm>
          <a:prstGeom prst="rect">
            <a:avLst/>
          </a:prstGeom>
          <a:noFill/>
        </p:spPr>
        <p:txBody>
          <a:bodyPr wrap="square" rtlCol="0">
            <a:spAutoFit/>
          </a:bodyPr>
          <a:lstStyle/>
          <a:p>
            <a:r>
              <a:rPr lang="de-DE" b="0" dirty="0" err="1">
                <a:solidFill>
                  <a:srgbClr val="00B050"/>
                </a:solidFill>
              </a:rPr>
              <a:t>validate</a:t>
            </a:r>
            <a:endParaRPr lang="de-DE" b="0" dirty="0">
              <a:solidFill>
                <a:srgbClr val="00B050"/>
              </a:solidFill>
            </a:endParaRPr>
          </a:p>
        </p:txBody>
      </p:sp>
      <p:sp>
        <p:nvSpPr>
          <p:cNvPr id="64" name="Textfeld 63"/>
          <p:cNvSpPr txBox="1"/>
          <p:nvPr/>
        </p:nvSpPr>
        <p:spPr>
          <a:xfrm>
            <a:off x="4358850" y="4139310"/>
            <a:ext cx="965282" cy="338554"/>
          </a:xfrm>
          <a:prstGeom prst="rect">
            <a:avLst/>
          </a:prstGeom>
          <a:noFill/>
        </p:spPr>
        <p:txBody>
          <a:bodyPr wrap="square" rtlCol="0">
            <a:spAutoFit/>
          </a:bodyPr>
          <a:lstStyle/>
          <a:p>
            <a:r>
              <a:rPr lang="de-DE" b="0" dirty="0" err="1">
                <a:solidFill>
                  <a:srgbClr val="FF0000"/>
                </a:solidFill>
              </a:rPr>
              <a:t>apply</a:t>
            </a:r>
            <a:endParaRPr lang="de-DE" b="0" dirty="0">
              <a:solidFill>
                <a:srgbClr val="FF0000"/>
              </a:solidFill>
            </a:endParaRPr>
          </a:p>
        </p:txBody>
      </p:sp>
      <p:sp>
        <p:nvSpPr>
          <p:cNvPr id="66" name="Textfeld 65"/>
          <p:cNvSpPr txBox="1"/>
          <p:nvPr/>
        </p:nvSpPr>
        <p:spPr>
          <a:xfrm>
            <a:off x="3772842" y="3855031"/>
            <a:ext cx="1381875" cy="338554"/>
          </a:xfrm>
          <a:prstGeom prst="rect">
            <a:avLst/>
          </a:prstGeom>
          <a:noFill/>
        </p:spPr>
        <p:txBody>
          <a:bodyPr wrap="square" rtlCol="0">
            <a:spAutoFit/>
          </a:bodyPr>
          <a:lstStyle/>
          <a:p>
            <a:r>
              <a:rPr lang="de-DE" dirty="0">
                <a:solidFill>
                  <a:schemeClr val="accent2">
                    <a:lumMod val="75000"/>
                  </a:schemeClr>
                </a:solidFill>
              </a:rPr>
              <a:t>Test Sample</a:t>
            </a:r>
          </a:p>
        </p:txBody>
      </p:sp>
      <p:cxnSp>
        <p:nvCxnSpPr>
          <p:cNvPr id="67" name="Gerade Verbindung mit Pfeil 66"/>
          <p:cNvCxnSpPr/>
          <p:nvPr/>
        </p:nvCxnSpPr>
        <p:spPr bwMode="auto">
          <a:xfrm>
            <a:off x="3115298" y="3100886"/>
            <a:ext cx="792062" cy="475491"/>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Textfeld 74"/>
          <p:cNvSpPr txBox="1"/>
          <p:nvPr/>
        </p:nvSpPr>
        <p:spPr>
          <a:xfrm>
            <a:off x="5045676" y="3107526"/>
            <a:ext cx="1156013" cy="338554"/>
          </a:xfrm>
          <a:prstGeom prst="rect">
            <a:avLst/>
          </a:prstGeom>
          <a:noFill/>
        </p:spPr>
        <p:txBody>
          <a:bodyPr wrap="square" rtlCol="0">
            <a:spAutoFit/>
          </a:bodyPr>
          <a:lstStyle/>
          <a:p>
            <a:pPr algn="l"/>
            <a:r>
              <a:rPr lang="de-DE" b="0" dirty="0" err="1">
                <a:solidFill>
                  <a:srgbClr val="00B050"/>
                </a:solidFill>
              </a:rPr>
              <a:t>adjust</a:t>
            </a:r>
            <a:endParaRPr lang="de-DE" b="0" dirty="0">
              <a:solidFill>
                <a:srgbClr val="00B050"/>
              </a:solidFill>
            </a:endParaRPr>
          </a:p>
        </p:txBody>
      </p:sp>
      <p:cxnSp>
        <p:nvCxnSpPr>
          <p:cNvPr id="76" name="Gerade Verbindung mit Pfeil 75"/>
          <p:cNvCxnSpPr/>
          <p:nvPr/>
        </p:nvCxnSpPr>
        <p:spPr bwMode="auto">
          <a:xfrm flipV="1">
            <a:off x="4902019" y="3007938"/>
            <a:ext cx="484474" cy="340027"/>
          </a:xfrm>
          <a:prstGeom prst="straightConnector1">
            <a:avLst/>
          </a:prstGeom>
          <a:solidFill>
            <a:schemeClr val="accent1"/>
          </a:solidFill>
          <a:ln w="2857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 name="Gruppieren 6"/>
          <p:cNvGrpSpPr/>
          <p:nvPr/>
        </p:nvGrpSpPr>
        <p:grpSpPr>
          <a:xfrm>
            <a:off x="653937" y="2245701"/>
            <a:ext cx="4340155" cy="1726489"/>
            <a:chOff x="1103497" y="4366720"/>
            <a:chExt cx="4340155" cy="1726489"/>
          </a:xfrm>
        </p:grpSpPr>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199" y="4479212"/>
              <a:ext cx="962981" cy="589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3780" y="5331477"/>
              <a:ext cx="931050" cy="644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2990" y="4366720"/>
              <a:ext cx="2441218" cy="1726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Ellipse 64"/>
            <p:cNvSpPr/>
            <p:nvPr/>
          </p:nvSpPr>
          <p:spPr bwMode="auto">
            <a:xfrm>
              <a:off x="1103497" y="4366917"/>
              <a:ext cx="2418097" cy="1726292"/>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71" name="Ellipse 70"/>
            <p:cNvSpPr/>
            <p:nvPr/>
          </p:nvSpPr>
          <p:spPr bwMode="auto">
            <a:xfrm>
              <a:off x="4391340" y="4437391"/>
              <a:ext cx="1044000" cy="684000"/>
            </a:xfrm>
            <a:prstGeom prst="ellipse">
              <a:avLst/>
            </a:prstGeom>
            <a:noFill/>
            <a:ln w="28575" cap="flat" cmpd="sng" algn="ctr">
              <a:solidFill>
                <a:srgbClr val="F0851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72" name="Ellipse 71"/>
            <p:cNvSpPr/>
            <p:nvPr/>
          </p:nvSpPr>
          <p:spPr bwMode="auto">
            <a:xfrm>
              <a:off x="4399652" y="5311763"/>
              <a:ext cx="1044000" cy="684000"/>
            </a:xfrm>
            <a:prstGeom prst="ellipse">
              <a:avLst/>
            </a:prstGeom>
            <a:noFill/>
            <a:ln w="28575"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sp>
        <p:nvSpPr>
          <p:cNvPr id="63" name="Freihandform 62"/>
          <p:cNvSpPr/>
          <p:nvPr/>
        </p:nvSpPr>
        <p:spPr bwMode="auto">
          <a:xfrm>
            <a:off x="2852930" y="3634385"/>
            <a:ext cx="4004397" cy="827806"/>
          </a:xfrm>
          <a:custGeom>
            <a:avLst/>
            <a:gdLst>
              <a:gd name="connsiteX0" fmla="*/ 4031672 w 4031672"/>
              <a:gd name="connsiteY0" fmla="*/ 49876 h 548114"/>
              <a:gd name="connsiteX1" fmla="*/ 3075709 w 4031672"/>
              <a:gd name="connsiteY1" fmla="*/ 465512 h 548114"/>
              <a:gd name="connsiteX2" fmla="*/ 1097280 w 4031672"/>
              <a:gd name="connsiteY2" fmla="*/ 507076 h 548114"/>
              <a:gd name="connsiteX3" fmla="*/ 0 w 4031672"/>
              <a:gd name="connsiteY3" fmla="*/ 0 h 548114"/>
            </a:gdLst>
            <a:ahLst/>
            <a:cxnLst>
              <a:cxn ang="0">
                <a:pos x="connsiteX0" y="connsiteY0"/>
              </a:cxn>
              <a:cxn ang="0">
                <a:pos x="connsiteX1" y="connsiteY1"/>
              </a:cxn>
              <a:cxn ang="0">
                <a:pos x="connsiteX2" y="connsiteY2"/>
              </a:cxn>
              <a:cxn ang="0">
                <a:pos x="connsiteX3" y="connsiteY3"/>
              </a:cxn>
            </a:cxnLst>
            <a:rect l="l" t="t" r="r" b="b"/>
            <a:pathLst>
              <a:path w="4031672" h="548114">
                <a:moveTo>
                  <a:pt x="4031672" y="49876"/>
                </a:moveTo>
                <a:cubicBezTo>
                  <a:pt x="3798223" y="219594"/>
                  <a:pt x="3564774" y="389312"/>
                  <a:pt x="3075709" y="465512"/>
                </a:cubicBezTo>
                <a:cubicBezTo>
                  <a:pt x="2586644" y="541712"/>
                  <a:pt x="1609898" y="584661"/>
                  <a:pt x="1097280" y="507076"/>
                </a:cubicBezTo>
                <a:cubicBezTo>
                  <a:pt x="584662" y="429491"/>
                  <a:pt x="292331" y="214745"/>
                  <a:pt x="0" y="0"/>
                </a:cubicBezTo>
              </a:path>
            </a:pathLst>
          </a:custGeom>
          <a:noFill/>
          <a:ln w="2857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42587677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1" grpId="0"/>
      <p:bldP spid="55" grpId="0"/>
      <p:bldP spid="56" grpId="0"/>
      <p:bldP spid="57" grpId="0"/>
      <p:bldP spid="60" grpId="0"/>
      <p:bldP spid="61" grpId="0" animBg="1"/>
      <p:bldP spid="62" grpId="0"/>
      <p:bldP spid="64" grpId="0"/>
      <p:bldP spid="66" grpId="0"/>
      <p:bldP spid="75" grpId="0"/>
      <p:bldP spid="6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118</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Best Fit vs. Best Generalization </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472" y="2100810"/>
            <a:ext cx="3994266" cy="3469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9748" y="2100810"/>
            <a:ext cx="4026142" cy="3469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feld 12"/>
          <p:cNvSpPr txBox="1"/>
          <p:nvPr/>
        </p:nvSpPr>
        <p:spPr>
          <a:xfrm>
            <a:off x="867903" y="1565329"/>
            <a:ext cx="3270142" cy="369332"/>
          </a:xfrm>
          <a:prstGeom prst="rect">
            <a:avLst/>
          </a:prstGeom>
          <a:noFill/>
        </p:spPr>
        <p:txBody>
          <a:bodyPr wrap="square" rtlCol="0">
            <a:spAutoFit/>
          </a:bodyPr>
          <a:lstStyle/>
          <a:p>
            <a:r>
              <a:rPr lang="de-DE" sz="1800" dirty="0"/>
              <a:t>Training (Model </a:t>
            </a:r>
            <a:r>
              <a:rPr lang="de-DE" sz="1800" dirty="0" err="1"/>
              <a:t>Estimation</a:t>
            </a:r>
            <a:r>
              <a:rPr lang="de-DE" sz="1800" dirty="0"/>
              <a:t>)</a:t>
            </a:r>
          </a:p>
        </p:txBody>
      </p:sp>
      <p:sp>
        <p:nvSpPr>
          <p:cNvPr id="14" name="Textfeld 13"/>
          <p:cNvSpPr txBox="1"/>
          <p:nvPr/>
        </p:nvSpPr>
        <p:spPr>
          <a:xfrm>
            <a:off x="5429565" y="1565329"/>
            <a:ext cx="2846508" cy="369332"/>
          </a:xfrm>
          <a:prstGeom prst="rect">
            <a:avLst/>
          </a:prstGeom>
          <a:noFill/>
        </p:spPr>
        <p:txBody>
          <a:bodyPr wrap="square" rtlCol="0">
            <a:spAutoFit/>
          </a:bodyPr>
          <a:lstStyle/>
          <a:p>
            <a:r>
              <a:rPr lang="de-DE" sz="1800" dirty="0"/>
              <a:t>Test (Model </a:t>
            </a:r>
            <a:r>
              <a:rPr lang="de-DE" sz="1800" dirty="0" err="1"/>
              <a:t>Application</a:t>
            </a:r>
            <a:r>
              <a:rPr lang="de-DE" sz="1800" dirty="0"/>
              <a:t>)</a:t>
            </a:r>
          </a:p>
        </p:txBody>
      </p:sp>
      <p:sp>
        <p:nvSpPr>
          <p:cNvPr id="15" name="Textfeld 14"/>
          <p:cNvSpPr txBox="1"/>
          <p:nvPr/>
        </p:nvSpPr>
        <p:spPr>
          <a:xfrm>
            <a:off x="830534" y="5596363"/>
            <a:ext cx="3270142" cy="369332"/>
          </a:xfrm>
          <a:prstGeom prst="rect">
            <a:avLst/>
          </a:prstGeom>
          <a:noFill/>
        </p:spPr>
        <p:txBody>
          <a:bodyPr wrap="square" rtlCol="0">
            <a:spAutoFit/>
          </a:bodyPr>
          <a:lstStyle/>
          <a:p>
            <a:r>
              <a:rPr lang="de-DE" sz="1800" b="0" dirty="0" err="1"/>
              <a:t>Sensitivity</a:t>
            </a:r>
            <a:endParaRPr lang="de-DE" sz="1800" b="0" dirty="0"/>
          </a:p>
        </p:txBody>
      </p:sp>
      <p:sp>
        <p:nvSpPr>
          <p:cNvPr id="16" name="Textfeld 15"/>
          <p:cNvSpPr txBox="1"/>
          <p:nvPr/>
        </p:nvSpPr>
        <p:spPr>
          <a:xfrm>
            <a:off x="5217748" y="5596363"/>
            <a:ext cx="3270142" cy="369332"/>
          </a:xfrm>
          <a:prstGeom prst="rect">
            <a:avLst/>
          </a:prstGeom>
          <a:noFill/>
        </p:spPr>
        <p:txBody>
          <a:bodyPr wrap="square" rtlCol="0">
            <a:spAutoFit/>
          </a:bodyPr>
          <a:lstStyle/>
          <a:p>
            <a:r>
              <a:rPr lang="de-DE" sz="1800" b="0" dirty="0" err="1"/>
              <a:t>Sensitivity</a:t>
            </a:r>
            <a:endParaRPr lang="de-DE" sz="1800" b="0" dirty="0"/>
          </a:p>
        </p:txBody>
      </p:sp>
      <p:sp>
        <p:nvSpPr>
          <p:cNvPr id="17" name="Textfeld 16"/>
          <p:cNvSpPr txBox="1"/>
          <p:nvPr/>
        </p:nvSpPr>
        <p:spPr>
          <a:xfrm rot="16200000">
            <a:off x="-1296142" y="3651027"/>
            <a:ext cx="3270142" cy="369332"/>
          </a:xfrm>
          <a:prstGeom prst="rect">
            <a:avLst/>
          </a:prstGeom>
          <a:noFill/>
        </p:spPr>
        <p:txBody>
          <a:bodyPr wrap="square" rtlCol="0">
            <a:spAutoFit/>
          </a:bodyPr>
          <a:lstStyle/>
          <a:p>
            <a:r>
              <a:rPr lang="de-DE" sz="1800" b="0" dirty="0"/>
              <a:t>Training Error</a:t>
            </a:r>
          </a:p>
        </p:txBody>
      </p:sp>
      <p:sp>
        <p:nvSpPr>
          <p:cNvPr id="18" name="Textfeld 17"/>
          <p:cNvSpPr txBox="1"/>
          <p:nvPr/>
        </p:nvSpPr>
        <p:spPr>
          <a:xfrm rot="16200000">
            <a:off x="3122570" y="3651027"/>
            <a:ext cx="3270142" cy="369332"/>
          </a:xfrm>
          <a:prstGeom prst="rect">
            <a:avLst/>
          </a:prstGeom>
          <a:noFill/>
        </p:spPr>
        <p:txBody>
          <a:bodyPr wrap="square" rtlCol="0">
            <a:spAutoFit/>
          </a:bodyPr>
          <a:lstStyle/>
          <a:p>
            <a:r>
              <a:rPr lang="de-DE" sz="1800" b="0" dirty="0"/>
              <a:t>Test Error</a:t>
            </a:r>
          </a:p>
        </p:txBody>
      </p:sp>
      <p:cxnSp>
        <p:nvCxnSpPr>
          <p:cNvPr id="19" name="Gerade Verbindung mit Pfeil 18"/>
          <p:cNvCxnSpPr/>
          <p:nvPr/>
        </p:nvCxnSpPr>
        <p:spPr bwMode="auto">
          <a:xfrm>
            <a:off x="7656163" y="3626603"/>
            <a:ext cx="0" cy="480448"/>
          </a:xfrm>
          <a:prstGeom prst="straightConnector1">
            <a:avLst/>
          </a:prstGeom>
          <a:solidFill>
            <a:schemeClr val="accent1"/>
          </a:solidFill>
          <a:ln w="76200" cap="flat" cmpd="sng" algn="ctr">
            <a:solidFill>
              <a:srgbClr val="FF000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feld 19"/>
          <p:cNvSpPr txBox="1"/>
          <p:nvPr/>
        </p:nvSpPr>
        <p:spPr>
          <a:xfrm>
            <a:off x="6742193" y="4107051"/>
            <a:ext cx="1827940" cy="503984"/>
          </a:xfrm>
          <a:prstGeom prst="rect">
            <a:avLst/>
          </a:prstGeom>
          <a:noFill/>
        </p:spPr>
        <p:txBody>
          <a:bodyPr wrap="square" rtlCol="0">
            <a:spAutoFit/>
          </a:bodyPr>
          <a:lstStyle/>
          <a:p>
            <a:pPr>
              <a:lnSpc>
                <a:spcPts val="1600"/>
              </a:lnSpc>
              <a:spcBef>
                <a:spcPts val="0"/>
              </a:spcBef>
            </a:pPr>
            <a:r>
              <a:rPr lang="de-DE" sz="1800" dirty="0">
                <a:solidFill>
                  <a:srgbClr val="FF0000"/>
                </a:solidFill>
              </a:rPr>
              <a:t>Best </a:t>
            </a:r>
            <a:r>
              <a:rPr lang="de-DE" sz="1800" dirty="0" err="1">
                <a:solidFill>
                  <a:srgbClr val="FF0000"/>
                </a:solidFill>
              </a:rPr>
              <a:t>Generalization</a:t>
            </a:r>
            <a:endParaRPr lang="de-DE" sz="1800" dirty="0">
              <a:solidFill>
                <a:srgbClr val="FF0000"/>
              </a:solidFill>
            </a:endParaRPr>
          </a:p>
        </p:txBody>
      </p:sp>
      <p:cxnSp>
        <p:nvCxnSpPr>
          <p:cNvPr id="21" name="Gerade Verbindung mit Pfeil 20"/>
          <p:cNvCxnSpPr/>
          <p:nvPr/>
        </p:nvCxnSpPr>
        <p:spPr bwMode="auto">
          <a:xfrm rot="5400000">
            <a:off x="3035088" y="4374537"/>
            <a:ext cx="0" cy="480448"/>
          </a:xfrm>
          <a:prstGeom prst="straightConnector1">
            <a:avLst/>
          </a:prstGeom>
          <a:solidFill>
            <a:schemeClr val="accent1"/>
          </a:solidFill>
          <a:ln w="76200" cap="flat" cmpd="sng" algn="ctr">
            <a:solidFill>
              <a:srgbClr val="FF000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Ellipse 21"/>
          <p:cNvSpPr/>
          <p:nvPr/>
        </p:nvSpPr>
        <p:spPr bwMode="auto">
          <a:xfrm>
            <a:off x="7594171" y="5417285"/>
            <a:ext cx="149825" cy="169277"/>
          </a:xfrm>
          <a:prstGeom prst="ellipse">
            <a:avLst/>
          </a:prstGeom>
          <a:solidFill>
            <a:srgbClr val="FF0000"/>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3" name="Ellipse 22"/>
          <p:cNvSpPr/>
          <p:nvPr/>
        </p:nvSpPr>
        <p:spPr bwMode="auto">
          <a:xfrm>
            <a:off x="3213320" y="5403238"/>
            <a:ext cx="149825" cy="169277"/>
          </a:xfrm>
          <a:prstGeom prst="ellipse">
            <a:avLst/>
          </a:prstGeom>
          <a:solidFill>
            <a:srgbClr val="FF0000"/>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4" name="Gerade Verbindung mit Pfeil 23"/>
          <p:cNvCxnSpPr/>
          <p:nvPr/>
        </p:nvCxnSpPr>
        <p:spPr bwMode="auto">
          <a:xfrm flipV="1">
            <a:off x="4243949" y="4488190"/>
            <a:ext cx="0" cy="480448"/>
          </a:xfrm>
          <a:prstGeom prst="straightConnector1">
            <a:avLst/>
          </a:prstGeom>
          <a:solidFill>
            <a:schemeClr val="accent1"/>
          </a:solidFill>
          <a:ln w="76200" cap="flat" cmpd="sng" algn="ctr">
            <a:solidFill>
              <a:srgbClr val="2E74B4"/>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feld 24"/>
          <p:cNvSpPr txBox="1"/>
          <p:nvPr/>
        </p:nvSpPr>
        <p:spPr>
          <a:xfrm>
            <a:off x="3550449" y="4006915"/>
            <a:ext cx="1170975" cy="502702"/>
          </a:xfrm>
          <a:prstGeom prst="rect">
            <a:avLst/>
          </a:prstGeom>
          <a:noFill/>
        </p:spPr>
        <p:txBody>
          <a:bodyPr wrap="square" rtlCol="0">
            <a:spAutoFit/>
          </a:bodyPr>
          <a:lstStyle/>
          <a:p>
            <a:pPr>
              <a:lnSpc>
                <a:spcPts val="1600"/>
              </a:lnSpc>
              <a:spcBef>
                <a:spcPts val="0"/>
              </a:spcBef>
            </a:pPr>
            <a:r>
              <a:rPr lang="de-DE" sz="1800" dirty="0">
                <a:solidFill>
                  <a:srgbClr val="2E74B4"/>
                </a:solidFill>
              </a:rPr>
              <a:t>Best Fitness</a:t>
            </a:r>
          </a:p>
        </p:txBody>
      </p:sp>
      <p:cxnSp>
        <p:nvCxnSpPr>
          <p:cNvPr id="26" name="Gerade Verbindung mit Pfeil 25"/>
          <p:cNvCxnSpPr/>
          <p:nvPr/>
        </p:nvCxnSpPr>
        <p:spPr bwMode="auto">
          <a:xfrm>
            <a:off x="8678619" y="2523640"/>
            <a:ext cx="0" cy="480448"/>
          </a:xfrm>
          <a:prstGeom prst="straightConnector1">
            <a:avLst/>
          </a:prstGeom>
          <a:solidFill>
            <a:schemeClr val="accent1"/>
          </a:solidFill>
          <a:ln w="76200" cap="flat" cmpd="sng" algn="ctr">
            <a:solidFill>
              <a:srgbClr val="2E74B4"/>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feld 26"/>
          <p:cNvSpPr txBox="1"/>
          <p:nvPr/>
        </p:nvSpPr>
        <p:spPr>
          <a:xfrm>
            <a:off x="8134872" y="2999917"/>
            <a:ext cx="963488" cy="502702"/>
          </a:xfrm>
          <a:prstGeom prst="rect">
            <a:avLst/>
          </a:prstGeom>
          <a:noFill/>
        </p:spPr>
        <p:txBody>
          <a:bodyPr wrap="square" rtlCol="0">
            <a:spAutoFit/>
          </a:bodyPr>
          <a:lstStyle/>
          <a:p>
            <a:pPr>
              <a:lnSpc>
                <a:spcPts val="1600"/>
              </a:lnSpc>
              <a:spcBef>
                <a:spcPts val="0"/>
              </a:spcBef>
            </a:pPr>
            <a:r>
              <a:rPr lang="de-DE" sz="1800" dirty="0">
                <a:solidFill>
                  <a:srgbClr val="2E74B4"/>
                </a:solidFill>
              </a:rPr>
              <a:t>Over-fitting</a:t>
            </a:r>
          </a:p>
        </p:txBody>
      </p:sp>
      <p:sp>
        <p:nvSpPr>
          <p:cNvPr id="28" name="Ellipse 27"/>
          <p:cNvSpPr/>
          <p:nvPr/>
        </p:nvSpPr>
        <p:spPr bwMode="auto">
          <a:xfrm>
            <a:off x="4171616" y="5416156"/>
            <a:ext cx="149825" cy="169277"/>
          </a:xfrm>
          <a:prstGeom prst="ellipse">
            <a:avLst/>
          </a:prstGeom>
          <a:solidFill>
            <a:srgbClr val="2E74B4"/>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9" name="Ellipse 28"/>
          <p:cNvSpPr/>
          <p:nvPr/>
        </p:nvSpPr>
        <p:spPr bwMode="auto">
          <a:xfrm>
            <a:off x="8585620" y="5412397"/>
            <a:ext cx="149825" cy="169277"/>
          </a:xfrm>
          <a:prstGeom prst="ellipse">
            <a:avLst/>
          </a:prstGeom>
          <a:solidFill>
            <a:srgbClr val="2E74B4"/>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27495647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P spid="22" grpId="0" animBg="1"/>
      <p:bldP spid="23" grpId="0" animBg="1"/>
      <p:bldP spid="25" grpId="0"/>
      <p:bldP spid="27" grpId="0"/>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44488" y="508795"/>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de-DE" sz="2400" kern="0" dirty="0" err="1">
                <a:solidFill>
                  <a:schemeClr val="tx1"/>
                </a:solidFill>
              </a:rPr>
              <a:t>Decrease</a:t>
            </a:r>
            <a:r>
              <a:rPr lang="de-DE" sz="2400" kern="0" dirty="0">
                <a:solidFill>
                  <a:schemeClr val="tx1"/>
                </a:solidFill>
              </a:rPr>
              <a:t> </a:t>
            </a:r>
            <a:r>
              <a:rPr lang="de-DE" sz="2400" kern="0" dirty="0" err="1">
                <a:solidFill>
                  <a:schemeClr val="tx1"/>
                </a:solidFill>
              </a:rPr>
              <a:t>of</a:t>
            </a:r>
            <a:r>
              <a:rPr lang="de-DE" sz="2400" kern="0" dirty="0">
                <a:solidFill>
                  <a:schemeClr val="tx1"/>
                </a:solidFill>
              </a:rPr>
              <a:t> Error Rates</a:t>
            </a: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11</a:t>
            </a:fld>
            <a:endParaRPr lang="de-DE" altLang="de-DE"/>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141" y="1215495"/>
            <a:ext cx="8096250" cy="5172075"/>
          </a:xfrm>
          <a:prstGeom prst="rect">
            <a:avLst/>
          </a:prstGeom>
        </p:spPr>
      </p:pic>
    </p:spTree>
    <p:extLst>
      <p:ext uri="{BB962C8B-B14F-4D97-AF65-F5344CB8AC3E}">
        <p14:creationId xmlns:p14="http://schemas.microsoft.com/office/powerpoint/2010/main" val="1246737347"/>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119</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Over- and </a:t>
            </a:r>
            <a:r>
              <a:rPr lang="en-US" sz="2400" dirty="0" err="1"/>
              <a:t>Underfitting</a:t>
            </a:r>
            <a:r>
              <a:rPr lang="en-US" sz="2400" dirty="0"/>
              <a:t> </a:t>
            </a:r>
          </a:p>
        </p:txBody>
      </p:sp>
      <p:sp>
        <p:nvSpPr>
          <p:cNvPr id="9" name="Rectangle 2"/>
          <p:cNvSpPr>
            <a:spLocks noChangeArrowheads="1"/>
          </p:cNvSpPr>
          <p:nvPr/>
        </p:nvSpPr>
        <p:spPr bwMode="auto">
          <a:xfrm>
            <a:off x="453261" y="3856313"/>
            <a:ext cx="2402378" cy="1167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defTabSz="762000">
              <a:lnSpc>
                <a:spcPct val="90000"/>
              </a:lnSpc>
              <a:spcBef>
                <a:spcPts val="600"/>
              </a:spcBef>
            </a:pPr>
            <a:r>
              <a:rPr lang="en-US" sz="1800" dirty="0" err="1"/>
              <a:t>Underfitting</a:t>
            </a:r>
            <a:endParaRPr lang="en-US" sz="1800" dirty="0"/>
          </a:p>
          <a:p>
            <a:pPr defTabSz="762000">
              <a:lnSpc>
                <a:spcPct val="90000"/>
              </a:lnSpc>
              <a:spcBef>
                <a:spcPts val="600"/>
              </a:spcBef>
            </a:pPr>
            <a:r>
              <a:rPr lang="en-US" sz="1800" b="0" dirty="0"/>
              <a:t>(model is too simple, both training and test errors are large)</a:t>
            </a:r>
            <a:r>
              <a:rPr lang="en-US" sz="1800" dirty="0"/>
              <a:t> </a:t>
            </a:r>
          </a:p>
        </p:txBody>
      </p:sp>
      <p:sp>
        <p:nvSpPr>
          <p:cNvPr id="11" name="Rectangle 2"/>
          <p:cNvSpPr>
            <a:spLocks noChangeArrowheads="1"/>
          </p:cNvSpPr>
          <p:nvPr/>
        </p:nvSpPr>
        <p:spPr bwMode="auto">
          <a:xfrm>
            <a:off x="3715595" y="3864898"/>
            <a:ext cx="1546168" cy="342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defTabSz="762000">
              <a:lnSpc>
                <a:spcPct val="90000"/>
              </a:lnSpc>
            </a:pPr>
            <a:r>
              <a:rPr lang="en-US" sz="1800" dirty="0"/>
              <a:t>Good Fitting </a:t>
            </a:r>
          </a:p>
        </p:txBody>
      </p:sp>
      <p:pic>
        <p:nvPicPr>
          <p:cNvPr id="614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49" y="1838889"/>
            <a:ext cx="8728852" cy="1948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2"/>
          <p:cNvSpPr>
            <a:spLocks noChangeArrowheads="1"/>
          </p:cNvSpPr>
          <p:nvPr/>
        </p:nvSpPr>
        <p:spPr bwMode="auto">
          <a:xfrm>
            <a:off x="6292951" y="3906463"/>
            <a:ext cx="2556164" cy="1167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defTabSz="762000">
              <a:lnSpc>
                <a:spcPct val="90000"/>
              </a:lnSpc>
              <a:spcBef>
                <a:spcPts val="600"/>
              </a:spcBef>
            </a:pPr>
            <a:r>
              <a:rPr lang="en-US" sz="1800" dirty="0"/>
              <a:t>Overfitting</a:t>
            </a:r>
          </a:p>
          <a:p>
            <a:pPr defTabSz="762000">
              <a:lnSpc>
                <a:spcPct val="90000"/>
              </a:lnSpc>
              <a:spcBef>
                <a:spcPts val="600"/>
              </a:spcBef>
            </a:pPr>
            <a:r>
              <a:rPr lang="en-US" sz="1800" b="0" dirty="0"/>
              <a:t>(model is too complex, training error is small, but test error is large)</a:t>
            </a:r>
            <a:r>
              <a:rPr lang="en-US" sz="1800" dirty="0"/>
              <a:t> </a:t>
            </a:r>
          </a:p>
        </p:txBody>
      </p:sp>
      <p:sp>
        <p:nvSpPr>
          <p:cNvPr id="2" name="Textfeld 1"/>
          <p:cNvSpPr txBox="1"/>
          <p:nvPr/>
        </p:nvSpPr>
        <p:spPr>
          <a:xfrm>
            <a:off x="190267" y="5469636"/>
            <a:ext cx="8812417" cy="923330"/>
          </a:xfrm>
          <a:prstGeom prst="rect">
            <a:avLst/>
          </a:prstGeom>
          <a:noFill/>
          <a:ln w="28575">
            <a:solidFill>
              <a:srgbClr val="C00000"/>
            </a:solidFill>
          </a:ln>
        </p:spPr>
        <p:txBody>
          <a:bodyPr wrap="square" rtlCol="0">
            <a:spAutoFit/>
          </a:bodyPr>
          <a:lstStyle/>
          <a:p>
            <a:pPr algn="l"/>
            <a:r>
              <a:rPr lang="en-US" sz="1800" b="0" dirty="0">
                <a:solidFill>
                  <a:srgbClr val="FF0000"/>
                </a:solidFill>
              </a:rPr>
              <a:t>Due to the problem of overfitting, the main goal is to maximize the prediction quality and not to fit the data that is used for the model estimation as well as possible. This is equivalent to minimizing the risk that the model will have weak predictive ability.</a:t>
            </a:r>
            <a:endParaRPr lang="de-DE" sz="1800" b="0" dirty="0">
              <a:solidFill>
                <a:srgbClr val="FF0000"/>
              </a:solidFill>
            </a:endParaRPr>
          </a:p>
        </p:txBody>
      </p:sp>
      <p:cxnSp>
        <p:nvCxnSpPr>
          <p:cNvPr id="4" name="Gerade Verbindung 3"/>
          <p:cNvCxnSpPr/>
          <p:nvPr/>
        </p:nvCxnSpPr>
        <p:spPr bwMode="auto">
          <a:xfrm>
            <a:off x="2119745" y="2003367"/>
            <a:ext cx="0" cy="1521229"/>
          </a:xfrm>
          <a:prstGeom prst="line">
            <a:avLst/>
          </a:prstGeom>
          <a:solidFill>
            <a:schemeClr val="accent1"/>
          </a:solidFill>
          <a:ln w="28575" cap="flat" cmpd="sng" algn="ctr">
            <a:solidFill>
              <a:srgbClr val="1C5418"/>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Textfeld 5"/>
          <p:cNvSpPr txBox="1"/>
          <p:nvPr/>
        </p:nvSpPr>
        <p:spPr>
          <a:xfrm>
            <a:off x="1047404" y="1961801"/>
            <a:ext cx="814647" cy="276999"/>
          </a:xfrm>
          <a:prstGeom prst="rect">
            <a:avLst/>
          </a:prstGeom>
          <a:noFill/>
        </p:spPr>
        <p:txBody>
          <a:bodyPr wrap="square" rtlCol="0">
            <a:spAutoFit/>
          </a:bodyPr>
          <a:lstStyle/>
          <a:p>
            <a:r>
              <a:rPr lang="de-DE" sz="1200" dirty="0">
                <a:solidFill>
                  <a:srgbClr val="1C5418"/>
                </a:solidFill>
              </a:rPr>
              <a:t>Training</a:t>
            </a:r>
          </a:p>
        </p:txBody>
      </p:sp>
      <p:sp>
        <p:nvSpPr>
          <p:cNvPr id="13" name="Textfeld 12"/>
          <p:cNvSpPr txBox="1"/>
          <p:nvPr/>
        </p:nvSpPr>
        <p:spPr>
          <a:xfrm>
            <a:off x="2119745" y="1961801"/>
            <a:ext cx="814647" cy="276999"/>
          </a:xfrm>
          <a:prstGeom prst="rect">
            <a:avLst/>
          </a:prstGeom>
          <a:noFill/>
        </p:spPr>
        <p:txBody>
          <a:bodyPr wrap="square" rtlCol="0">
            <a:spAutoFit/>
          </a:bodyPr>
          <a:lstStyle/>
          <a:p>
            <a:r>
              <a:rPr lang="de-DE" sz="1200" dirty="0">
                <a:solidFill>
                  <a:srgbClr val="1C5418"/>
                </a:solidFill>
              </a:rPr>
              <a:t>Test</a:t>
            </a:r>
          </a:p>
        </p:txBody>
      </p:sp>
      <p:cxnSp>
        <p:nvCxnSpPr>
          <p:cNvPr id="14" name="Gerade Verbindung 13"/>
          <p:cNvCxnSpPr/>
          <p:nvPr/>
        </p:nvCxnSpPr>
        <p:spPr bwMode="auto">
          <a:xfrm>
            <a:off x="5023658" y="2017267"/>
            <a:ext cx="0" cy="1521229"/>
          </a:xfrm>
          <a:prstGeom prst="line">
            <a:avLst/>
          </a:prstGeom>
          <a:solidFill>
            <a:schemeClr val="accent1"/>
          </a:solidFill>
          <a:ln w="28575" cap="flat" cmpd="sng" algn="ctr">
            <a:solidFill>
              <a:srgbClr val="1C5418"/>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feld 14"/>
          <p:cNvSpPr txBox="1"/>
          <p:nvPr/>
        </p:nvSpPr>
        <p:spPr>
          <a:xfrm>
            <a:off x="3951317" y="1975701"/>
            <a:ext cx="814647" cy="276999"/>
          </a:xfrm>
          <a:prstGeom prst="rect">
            <a:avLst/>
          </a:prstGeom>
          <a:noFill/>
        </p:spPr>
        <p:txBody>
          <a:bodyPr wrap="square" rtlCol="0">
            <a:spAutoFit/>
          </a:bodyPr>
          <a:lstStyle/>
          <a:p>
            <a:r>
              <a:rPr lang="de-DE" sz="1200" dirty="0">
                <a:solidFill>
                  <a:srgbClr val="1C5418"/>
                </a:solidFill>
              </a:rPr>
              <a:t>Training</a:t>
            </a:r>
          </a:p>
        </p:txBody>
      </p:sp>
      <p:sp>
        <p:nvSpPr>
          <p:cNvPr id="16" name="Textfeld 15"/>
          <p:cNvSpPr txBox="1"/>
          <p:nvPr/>
        </p:nvSpPr>
        <p:spPr>
          <a:xfrm>
            <a:off x="5023658" y="1975701"/>
            <a:ext cx="814647" cy="276999"/>
          </a:xfrm>
          <a:prstGeom prst="rect">
            <a:avLst/>
          </a:prstGeom>
          <a:noFill/>
        </p:spPr>
        <p:txBody>
          <a:bodyPr wrap="square" rtlCol="0">
            <a:spAutoFit/>
          </a:bodyPr>
          <a:lstStyle/>
          <a:p>
            <a:r>
              <a:rPr lang="de-DE" sz="1200" dirty="0">
                <a:solidFill>
                  <a:srgbClr val="1C5418"/>
                </a:solidFill>
              </a:rPr>
              <a:t>Test</a:t>
            </a:r>
          </a:p>
        </p:txBody>
      </p:sp>
      <p:cxnSp>
        <p:nvCxnSpPr>
          <p:cNvPr id="17" name="Gerade Verbindung 16"/>
          <p:cNvCxnSpPr/>
          <p:nvPr/>
        </p:nvCxnSpPr>
        <p:spPr bwMode="auto">
          <a:xfrm>
            <a:off x="8078804" y="2017267"/>
            <a:ext cx="0" cy="1521229"/>
          </a:xfrm>
          <a:prstGeom prst="line">
            <a:avLst/>
          </a:prstGeom>
          <a:solidFill>
            <a:schemeClr val="accent1"/>
          </a:solidFill>
          <a:ln w="28575" cap="flat" cmpd="sng" algn="ctr">
            <a:solidFill>
              <a:srgbClr val="1C5418"/>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feld 17"/>
          <p:cNvSpPr txBox="1"/>
          <p:nvPr/>
        </p:nvSpPr>
        <p:spPr>
          <a:xfrm>
            <a:off x="7006463" y="1975701"/>
            <a:ext cx="814647" cy="276999"/>
          </a:xfrm>
          <a:prstGeom prst="rect">
            <a:avLst/>
          </a:prstGeom>
          <a:noFill/>
        </p:spPr>
        <p:txBody>
          <a:bodyPr wrap="square" rtlCol="0">
            <a:spAutoFit/>
          </a:bodyPr>
          <a:lstStyle/>
          <a:p>
            <a:r>
              <a:rPr lang="de-DE" sz="1200" dirty="0">
                <a:solidFill>
                  <a:srgbClr val="1C5418"/>
                </a:solidFill>
              </a:rPr>
              <a:t>Training</a:t>
            </a:r>
          </a:p>
        </p:txBody>
      </p:sp>
      <p:sp>
        <p:nvSpPr>
          <p:cNvPr id="19" name="Textfeld 18"/>
          <p:cNvSpPr txBox="1"/>
          <p:nvPr/>
        </p:nvSpPr>
        <p:spPr>
          <a:xfrm>
            <a:off x="8078804" y="1975701"/>
            <a:ext cx="814647" cy="276999"/>
          </a:xfrm>
          <a:prstGeom prst="rect">
            <a:avLst/>
          </a:prstGeom>
          <a:noFill/>
        </p:spPr>
        <p:txBody>
          <a:bodyPr wrap="square" rtlCol="0">
            <a:spAutoFit/>
          </a:bodyPr>
          <a:lstStyle/>
          <a:p>
            <a:r>
              <a:rPr lang="de-DE" sz="1200" dirty="0">
                <a:solidFill>
                  <a:srgbClr val="1C5418"/>
                </a:solidFill>
              </a:rPr>
              <a:t>Test</a:t>
            </a:r>
          </a:p>
        </p:txBody>
      </p:sp>
    </p:spTree>
    <p:extLst>
      <p:ext uri="{BB962C8B-B14F-4D97-AF65-F5344CB8AC3E}">
        <p14:creationId xmlns:p14="http://schemas.microsoft.com/office/powerpoint/2010/main" val="17801865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120</a:t>
            </a:fld>
            <a:endParaRPr lang="en-US" sz="800" dirty="0">
              <a:solidFill>
                <a:schemeClr val="bg1"/>
              </a:solidFill>
            </a:endParaRPr>
          </a:p>
        </p:txBody>
      </p:sp>
      <p:sp>
        <p:nvSpPr>
          <p:cNvPr id="2" name="Textfeld 1"/>
          <p:cNvSpPr txBox="1"/>
          <p:nvPr/>
        </p:nvSpPr>
        <p:spPr>
          <a:xfrm>
            <a:off x="337467" y="1614139"/>
            <a:ext cx="5274768" cy="4154984"/>
          </a:xfrm>
          <a:prstGeom prst="rect">
            <a:avLst/>
          </a:prstGeom>
          <a:noFill/>
        </p:spPr>
        <p:txBody>
          <a:bodyPr wrap="square" rtlCol="0">
            <a:spAutoFit/>
          </a:bodyPr>
          <a:lstStyle/>
          <a:p>
            <a:pPr algn="l"/>
            <a:r>
              <a:rPr lang="de-DE" dirty="0"/>
              <a:t>The </a:t>
            </a:r>
            <a:r>
              <a:rPr lang="de-DE" dirty="0" err="1"/>
              <a:t>prediction</a:t>
            </a:r>
            <a:r>
              <a:rPr lang="de-DE" dirty="0"/>
              <a:t> </a:t>
            </a:r>
            <a:r>
              <a:rPr lang="de-DE" dirty="0" err="1"/>
              <a:t>error</a:t>
            </a:r>
            <a:r>
              <a:rPr lang="de-DE" dirty="0"/>
              <a:t> </a:t>
            </a:r>
            <a:r>
              <a:rPr lang="de-DE" dirty="0" err="1"/>
              <a:t>is</a:t>
            </a:r>
            <a:r>
              <a:rPr lang="de-DE" dirty="0"/>
              <a:t> </a:t>
            </a:r>
            <a:r>
              <a:rPr lang="de-DE" dirty="0" err="1"/>
              <a:t>influenced</a:t>
            </a:r>
            <a:r>
              <a:rPr lang="de-DE" dirty="0"/>
              <a:t> </a:t>
            </a:r>
            <a:r>
              <a:rPr lang="de-DE" dirty="0" err="1"/>
              <a:t>by</a:t>
            </a:r>
            <a:r>
              <a:rPr lang="de-DE" dirty="0"/>
              <a:t> </a:t>
            </a:r>
            <a:r>
              <a:rPr lang="de-DE" dirty="0" err="1"/>
              <a:t>three</a:t>
            </a:r>
            <a:r>
              <a:rPr lang="de-DE" dirty="0"/>
              <a:t> </a:t>
            </a:r>
            <a:r>
              <a:rPr lang="de-DE" dirty="0" err="1"/>
              <a:t>components</a:t>
            </a:r>
            <a:r>
              <a:rPr lang="de-DE" dirty="0"/>
              <a:t>:</a:t>
            </a:r>
          </a:p>
          <a:p>
            <a:pPr algn="l">
              <a:tabLst>
                <a:tab pos="360363" algn="l"/>
              </a:tabLst>
            </a:pPr>
            <a:r>
              <a:rPr lang="de-DE" dirty="0"/>
              <a:t>	Error = Bias + </a:t>
            </a:r>
            <a:r>
              <a:rPr lang="de-DE" dirty="0" err="1"/>
              <a:t>Variance</a:t>
            </a:r>
            <a:r>
              <a:rPr lang="de-DE" dirty="0"/>
              <a:t> + Noise</a:t>
            </a:r>
          </a:p>
          <a:p>
            <a:pPr algn="l">
              <a:tabLst>
                <a:tab pos="360363" algn="l"/>
              </a:tabLst>
            </a:pPr>
            <a:r>
              <a:rPr lang="en-US" dirty="0"/>
              <a:t>Bias is the inability of the used method to learn the relevant relations between the inputs and the outputs. It reflects the method quality, e.g. if a method only produces linear models.</a:t>
            </a:r>
            <a:endParaRPr lang="de-DE" dirty="0"/>
          </a:p>
          <a:p>
            <a:pPr algn="l">
              <a:tabLst>
                <a:tab pos="360363" algn="l"/>
              </a:tabLst>
            </a:pPr>
            <a:r>
              <a:rPr lang="en-US" dirty="0"/>
              <a:t>Variance is represents the deviation resulting from the sensitivity of the created model to small fluctuations in the data.</a:t>
            </a:r>
          </a:p>
          <a:p>
            <a:pPr algn="l">
              <a:tabLst>
                <a:tab pos="360363" algn="l"/>
              </a:tabLst>
            </a:pPr>
            <a:r>
              <a:rPr lang="en-US" dirty="0"/>
              <a:t>Typically, there is a tradeoff between bias and variance. </a:t>
            </a:r>
            <a:endParaRPr lang="de-DE" dirty="0"/>
          </a:p>
          <a:p>
            <a:pPr algn="l">
              <a:tabLst>
                <a:tab pos="360363" algn="l"/>
              </a:tabLst>
            </a:pPr>
            <a:r>
              <a:rPr lang="en-US" dirty="0"/>
              <a:t>Noise is everything that arises from random variations in the data. It cannot be controlled.</a:t>
            </a:r>
            <a:endParaRPr lang="de-DE" dirty="0"/>
          </a:p>
        </p:txBody>
      </p:sp>
      <p:sp>
        <p:nvSpPr>
          <p:cNvPr id="220"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Bias-Variance Tradeoff</a:t>
            </a:r>
          </a:p>
        </p:txBody>
      </p:sp>
      <p:pic>
        <p:nvPicPr>
          <p:cNvPr id="142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8041" y="2509968"/>
            <a:ext cx="2533650" cy="261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hteck 2"/>
          <p:cNvSpPr/>
          <p:nvPr/>
        </p:nvSpPr>
        <p:spPr>
          <a:xfrm>
            <a:off x="5906673" y="2189314"/>
            <a:ext cx="2716385" cy="307777"/>
          </a:xfrm>
          <a:prstGeom prst="rect">
            <a:avLst/>
          </a:prstGeom>
        </p:spPr>
        <p:txBody>
          <a:bodyPr wrap="none">
            <a:spAutoFit/>
          </a:bodyPr>
          <a:lstStyle/>
          <a:p>
            <a:r>
              <a:rPr lang="en-US" sz="1400" b="0" dirty="0"/>
              <a:t>Low Variance      High Variance </a:t>
            </a:r>
            <a:endParaRPr lang="de-DE" sz="1400" b="0" dirty="0"/>
          </a:p>
        </p:txBody>
      </p:sp>
      <p:sp>
        <p:nvSpPr>
          <p:cNvPr id="7" name="Rechteck 6"/>
          <p:cNvSpPr/>
          <p:nvPr/>
        </p:nvSpPr>
        <p:spPr>
          <a:xfrm rot="16200000">
            <a:off x="4674128" y="3621440"/>
            <a:ext cx="2375971" cy="307777"/>
          </a:xfrm>
          <a:prstGeom prst="rect">
            <a:avLst/>
          </a:prstGeom>
        </p:spPr>
        <p:txBody>
          <a:bodyPr wrap="none">
            <a:spAutoFit/>
          </a:bodyPr>
          <a:lstStyle/>
          <a:p>
            <a:r>
              <a:rPr lang="en-US" sz="1400" b="0" dirty="0"/>
              <a:t>High Bias             Low Bias </a:t>
            </a:r>
            <a:endParaRPr lang="de-DE" sz="1400" b="0" dirty="0"/>
          </a:p>
        </p:txBody>
      </p:sp>
    </p:spTree>
    <p:extLst>
      <p:ext uri="{BB962C8B-B14F-4D97-AF65-F5344CB8AC3E}">
        <p14:creationId xmlns:p14="http://schemas.microsoft.com/office/powerpoint/2010/main" val="155070626"/>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121</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Summarizing: Statistics vs. Data Analytics</a:t>
            </a:r>
          </a:p>
        </p:txBody>
      </p:sp>
      <p:sp>
        <p:nvSpPr>
          <p:cNvPr id="5" name="Textfeld 4"/>
          <p:cNvSpPr txBox="1"/>
          <p:nvPr/>
        </p:nvSpPr>
        <p:spPr>
          <a:xfrm>
            <a:off x="736879" y="1502393"/>
            <a:ext cx="7577477" cy="4370427"/>
          </a:xfrm>
          <a:prstGeom prst="rect">
            <a:avLst/>
          </a:prstGeom>
          <a:noFill/>
        </p:spPr>
        <p:txBody>
          <a:bodyPr wrap="square" rtlCol="0">
            <a:spAutoFit/>
          </a:bodyPr>
          <a:lstStyle/>
          <a:p>
            <a:pPr algn="l"/>
            <a:r>
              <a:rPr lang="en-US" sz="2000" dirty="0">
                <a:solidFill>
                  <a:srgbClr val="000000"/>
                </a:solidFill>
                <a:latin typeface="Arial" pitchFamily="34" charset="0"/>
                <a:ea typeface="+mn-ea"/>
              </a:rPr>
              <a:t>Statistics</a:t>
            </a:r>
          </a:p>
          <a:p>
            <a:pPr algn="l"/>
            <a:r>
              <a:rPr lang="en-US" sz="1800" b="0" dirty="0">
                <a:solidFill>
                  <a:srgbClr val="000000"/>
                </a:solidFill>
                <a:latin typeface="Arial" pitchFamily="34" charset="0"/>
                <a:ea typeface="+mn-ea"/>
              </a:rPr>
              <a:t>Goals: Explanation, Forecasting</a:t>
            </a:r>
          </a:p>
          <a:p>
            <a:pPr algn="l"/>
            <a:r>
              <a:rPr lang="en-US" sz="1800" b="0" dirty="0">
                <a:solidFill>
                  <a:srgbClr val="000000"/>
                </a:solidFill>
                <a:latin typeface="Arial" pitchFamily="34" charset="0"/>
                <a:ea typeface="+mn-ea"/>
              </a:rPr>
              <a:t>Methods: Statistical Methods</a:t>
            </a:r>
          </a:p>
          <a:p>
            <a:pPr algn="l">
              <a:spcBef>
                <a:spcPts val="1800"/>
              </a:spcBef>
            </a:pPr>
            <a:r>
              <a:rPr lang="en-US" sz="1800" b="0" dirty="0">
                <a:solidFill>
                  <a:srgbClr val="000000"/>
                </a:solidFill>
                <a:latin typeface="Arial" pitchFamily="34" charset="0"/>
                <a:ea typeface="+mn-ea"/>
              </a:rPr>
              <a:t>Process:             Data              Method      Model       generalizable? </a:t>
            </a:r>
          </a:p>
          <a:p>
            <a:pPr algn="l"/>
            <a:endParaRPr lang="en-US" sz="1800" b="0" dirty="0">
              <a:solidFill>
                <a:srgbClr val="000000"/>
              </a:solidFill>
              <a:latin typeface="Arial" pitchFamily="34" charset="0"/>
              <a:ea typeface="+mn-ea"/>
            </a:endParaRPr>
          </a:p>
          <a:p>
            <a:pPr algn="l"/>
            <a:r>
              <a:rPr lang="en-US" sz="2000" dirty="0">
                <a:solidFill>
                  <a:srgbClr val="000000"/>
                </a:solidFill>
                <a:latin typeface="Arial" pitchFamily="34" charset="0"/>
              </a:rPr>
              <a:t>Data Analytics</a:t>
            </a:r>
          </a:p>
          <a:p>
            <a:pPr algn="l"/>
            <a:r>
              <a:rPr lang="en-US" sz="1800" b="0" dirty="0">
                <a:solidFill>
                  <a:srgbClr val="000000"/>
                </a:solidFill>
                <a:latin typeface="Arial" pitchFamily="34" charset="0"/>
              </a:rPr>
              <a:t>Goals: Forecasting, Finding Structures</a:t>
            </a:r>
          </a:p>
          <a:p>
            <a:pPr algn="l"/>
            <a:r>
              <a:rPr lang="en-US" sz="1800" b="0" dirty="0">
                <a:solidFill>
                  <a:srgbClr val="000000"/>
                </a:solidFill>
                <a:latin typeface="Arial" pitchFamily="34" charset="0"/>
              </a:rPr>
              <a:t>Methods: Statistical Methods, Machine Learning, Artificial Intelligence</a:t>
            </a:r>
          </a:p>
          <a:p>
            <a:pPr algn="l">
              <a:spcBef>
                <a:spcPts val="1800"/>
              </a:spcBef>
            </a:pPr>
            <a:r>
              <a:rPr lang="en-US" sz="1800" b="0" dirty="0">
                <a:solidFill>
                  <a:srgbClr val="000000"/>
                </a:solidFill>
                <a:latin typeface="Arial" pitchFamily="34" charset="0"/>
              </a:rPr>
              <a:t>Process:     Training Data         Method      Model         Test Data </a:t>
            </a:r>
          </a:p>
          <a:p>
            <a:pPr algn="l"/>
            <a:endParaRPr lang="en-US" sz="1800" b="0" dirty="0">
              <a:solidFill>
                <a:srgbClr val="000000"/>
              </a:solidFill>
              <a:latin typeface="Arial" pitchFamily="34" charset="0"/>
              <a:ea typeface="+mn-ea"/>
            </a:endParaRPr>
          </a:p>
        </p:txBody>
      </p:sp>
      <p:sp>
        <p:nvSpPr>
          <p:cNvPr id="2" name="Rechteck 1"/>
          <p:cNvSpPr/>
          <p:nvPr/>
        </p:nvSpPr>
        <p:spPr bwMode="auto">
          <a:xfrm>
            <a:off x="2052703" y="2852531"/>
            <a:ext cx="1451113" cy="387626"/>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 name="Pfeil nach rechts 2"/>
          <p:cNvSpPr/>
          <p:nvPr/>
        </p:nvSpPr>
        <p:spPr bwMode="auto">
          <a:xfrm>
            <a:off x="3573390" y="2951923"/>
            <a:ext cx="268358" cy="178904"/>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8" name="Pfeil nach rechts 7"/>
          <p:cNvSpPr/>
          <p:nvPr/>
        </p:nvSpPr>
        <p:spPr bwMode="auto">
          <a:xfrm>
            <a:off x="4719703" y="2965175"/>
            <a:ext cx="268358" cy="178904"/>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9" name="Pfeil nach rechts 8"/>
          <p:cNvSpPr/>
          <p:nvPr/>
        </p:nvSpPr>
        <p:spPr bwMode="auto">
          <a:xfrm>
            <a:off x="5763312" y="2965175"/>
            <a:ext cx="268358" cy="178904"/>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0" name="Rechteck 9"/>
          <p:cNvSpPr/>
          <p:nvPr/>
        </p:nvSpPr>
        <p:spPr bwMode="auto">
          <a:xfrm>
            <a:off x="1959935" y="5052396"/>
            <a:ext cx="1543881" cy="387626"/>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1" name="Pfeil nach rechts 10"/>
          <p:cNvSpPr/>
          <p:nvPr/>
        </p:nvSpPr>
        <p:spPr bwMode="auto">
          <a:xfrm>
            <a:off x="3624669" y="5156757"/>
            <a:ext cx="268358" cy="178904"/>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12" name="Pfeil nach rechts 11"/>
          <p:cNvSpPr/>
          <p:nvPr/>
        </p:nvSpPr>
        <p:spPr bwMode="auto">
          <a:xfrm>
            <a:off x="4794855" y="5143509"/>
            <a:ext cx="268358" cy="178904"/>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3" name="Pfeil nach rechts 12"/>
          <p:cNvSpPr/>
          <p:nvPr/>
        </p:nvSpPr>
        <p:spPr bwMode="auto">
          <a:xfrm>
            <a:off x="5821289" y="5156757"/>
            <a:ext cx="268358" cy="178904"/>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Rechteck 13"/>
          <p:cNvSpPr/>
          <p:nvPr/>
        </p:nvSpPr>
        <p:spPr bwMode="auto">
          <a:xfrm>
            <a:off x="6180755" y="5052396"/>
            <a:ext cx="1217572" cy="387626"/>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 name="Nach oben gekrümmter Pfeil 3"/>
          <p:cNvSpPr/>
          <p:nvPr/>
        </p:nvSpPr>
        <p:spPr bwMode="auto">
          <a:xfrm flipH="1">
            <a:off x="4358582" y="5440022"/>
            <a:ext cx="2680252" cy="432798"/>
          </a:xfrm>
          <a:prstGeom prst="curvedUp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7" name="Textfeld 6"/>
          <p:cNvSpPr txBox="1"/>
          <p:nvPr/>
        </p:nvSpPr>
        <p:spPr>
          <a:xfrm>
            <a:off x="5031130" y="5506732"/>
            <a:ext cx="1441173" cy="339133"/>
          </a:xfrm>
          <a:prstGeom prst="rect">
            <a:avLst/>
          </a:prstGeom>
          <a:noFill/>
        </p:spPr>
        <p:txBody>
          <a:bodyPr wrap="square" rtlCol="0">
            <a:spAutoFit/>
          </a:bodyPr>
          <a:lstStyle/>
          <a:p>
            <a:r>
              <a:rPr lang="de-DE" b="0" dirty="0" err="1"/>
              <a:t>recalibrate</a:t>
            </a:r>
            <a:endParaRPr lang="de-DE" b="0" dirty="0"/>
          </a:p>
        </p:txBody>
      </p:sp>
      <p:sp>
        <p:nvSpPr>
          <p:cNvPr id="17" name="Textfeld 16"/>
          <p:cNvSpPr txBox="1"/>
          <p:nvPr/>
        </p:nvSpPr>
        <p:spPr>
          <a:xfrm>
            <a:off x="6089647" y="3165013"/>
            <a:ext cx="1519031" cy="338554"/>
          </a:xfrm>
          <a:prstGeom prst="rect">
            <a:avLst/>
          </a:prstGeom>
          <a:noFill/>
        </p:spPr>
        <p:txBody>
          <a:bodyPr wrap="square" rtlCol="0">
            <a:spAutoFit/>
          </a:bodyPr>
          <a:lstStyle/>
          <a:p>
            <a:r>
              <a:rPr lang="en-US" b="0" dirty="0">
                <a:solidFill>
                  <a:srgbClr val="000000"/>
                </a:solidFill>
                <a:latin typeface="Arial" pitchFamily="34" charset="0"/>
              </a:rPr>
              <a:t>(Statist. Tests)</a:t>
            </a:r>
            <a:endParaRPr lang="de-DE" b="0" dirty="0"/>
          </a:p>
        </p:txBody>
      </p:sp>
    </p:spTree>
    <p:extLst>
      <p:ext uri="{BB962C8B-B14F-4D97-AF65-F5344CB8AC3E}">
        <p14:creationId xmlns:p14="http://schemas.microsoft.com/office/powerpoint/2010/main" val="2989112818"/>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Which Method should I choose?</a:t>
            </a:r>
          </a:p>
        </p:txBody>
      </p:sp>
      <p:sp>
        <p:nvSpPr>
          <p:cNvPr id="2" name="Textfeld 1"/>
          <p:cNvSpPr txBox="1"/>
          <p:nvPr/>
        </p:nvSpPr>
        <p:spPr>
          <a:xfrm>
            <a:off x="556953" y="2206554"/>
            <a:ext cx="8079971" cy="2585323"/>
          </a:xfrm>
          <a:prstGeom prst="rect">
            <a:avLst/>
          </a:prstGeom>
          <a:noFill/>
        </p:spPr>
        <p:txBody>
          <a:bodyPr wrap="square" rtlCol="0">
            <a:spAutoFit/>
          </a:bodyPr>
          <a:lstStyle/>
          <a:p>
            <a:pPr algn="l"/>
            <a:r>
              <a:rPr lang="en-US" sz="1800" dirty="0"/>
              <a:t>The choice of the method of data analysis depends on the one hand on the scope of application, but on the other hand on the interrelationships of the data to be analyzed.</a:t>
            </a:r>
          </a:p>
          <a:p>
            <a:pPr algn="l"/>
            <a:r>
              <a:rPr lang="en-US" sz="1800" dirty="0"/>
              <a:t>In the Big Data area, data spaces are often highly-dimensional, making it difficult to visualize the interrelationships.</a:t>
            </a:r>
          </a:p>
          <a:p>
            <a:pPr algn="l"/>
            <a:r>
              <a:rPr lang="en-US" sz="1800" dirty="0"/>
              <a:t>For this reason, the choice of the method can often not be made ex ante. In these cases, different methods are competitively tried to select the most suitable one.</a:t>
            </a:r>
            <a:endParaRPr lang="de-DE" sz="1800" dirty="0"/>
          </a:p>
        </p:txBody>
      </p:sp>
    </p:spTree>
    <p:extLst>
      <p:ext uri="{BB962C8B-B14F-4D97-AF65-F5344CB8AC3E}">
        <p14:creationId xmlns:p14="http://schemas.microsoft.com/office/powerpoint/2010/main" val="668027363"/>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Linear World</a:t>
            </a:r>
          </a:p>
        </p:txBody>
      </p:sp>
      <p:sp>
        <p:nvSpPr>
          <p:cNvPr id="118" name="Rechteck 117"/>
          <p:cNvSpPr/>
          <p:nvPr/>
        </p:nvSpPr>
        <p:spPr>
          <a:xfrm>
            <a:off x="445089" y="1352031"/>
            <a:ext cx="5604213" cy="3832148"/>
          </a:xfrm>
          <a:prstGeom prst="rect">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19" name="Ellipse 118"/>
          <p:cNvSpPr/>
          <p:nvPr/>
        </p:nvSpPr>
        <p:spPr>
          <a:xfrm>
            <a:off x="2860508" y="2806904"/>
            <a:ext cx="103565" cy="106304"/>
          </a:xfrm>
          <a:prstGeom prst="ellipse">
            <a:avLst/>
          </a:prstGeom>
          <a:solidFill>
            <a:srgbClr val="4F81BD"/>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0" name="Ellipse 119"/>
          <p:cNvSpPr/>
          <p:nvPr/>
        </p:nvSpPr>
        <p:spPr>
          <a:xfrm>
            <a:off x="1693434" y="2320256"/>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1" name="Ellipse 120"/>
          <p:cNvSpPr/>
          <p:nvPr/>
        </p:nvSpPr>
        <p:spPr>
          <a:xfrm>
            <a:off x="1548881" y="2937491"/>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2" name="Ellipse 121"/>
          <p:cNvSpPr/>
          <p:nvPr/>
        </p:nvSpPr>
        <p:spPr>
          <a:xfrm>
            <a:off x="1291133" y="2355211"/>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3" name="Ellipse 122"/>
          <p:cNvSpPr/>
          <p:nvPr/>
        </p:nvSpPr>
        <p:spPr>
          <a:xfrm>
            <a:off x="966909" y="3147680"/>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4" name="Ellipse 123"/>
          <p:cNvSpPr/>
          <p:nvPr/>
        </p:nvSpPr>
        <p:spPr>
          <a:xfrm>
            <a:off x="2151360" y="3367331"/>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5" name="Ellipse 124"/>
          <p:cNvSpPr/>
          <p:nvPr/>
        </p:nvSpPr>
        <p:spPr>
          <a:xfrm>
            <a:off x="1926927" y="3110178"/>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6" name="Ellipse 125"/>
          <p:cNvSpPr/>
          <p:nvPr/>
        </p:nvSpPr>
        <p:spPr>
          <a:xfrm>
            <a:off x="2808997" y="2408363"/>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7" name="Ellipse 126"/>
          <p:cNvSpPr/>
          <p:nvPr/>
        </p:nvSpPr>
        <p:spPr>
          <a:xfrm>
            <a:off x="2381011" y="2328002"/>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8" name="Ellipse 127"/>
          <p:cNvSpPr/>
          <p:nvPr/>
        </p:nvSpPr>
        <p:spPr>
          <a:xfrm>
            <a:off x="2386231" y="2853025"/>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9" name="Ellipse 128"/>
          <p:cNvSpPr/>
          <p:nvPr/>
        </p:nvSpPr>
        <p:spPr>
          <a:xfrm>
            <a:off x="3210020" y="2479712"/>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0" name="Ellipse 129"/>
          <p:cNvSpPr/>
          <p:nvPr/>
        </p:nvSpPr>
        <p:spPr>
          <a:xfrm>
            <a:off x="3670188" y="3049152"/>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1" name="Ellipse 130"/>
          <p:cNvSpPr/>
          <p:nvPr/>
        </p:nvSpPr>
        <p:spPr>
          <a:xfrm>
            <a:off x="3847645" y="2665516"/>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2" name="Ellipse 131"/>
          <p:cNvSpPr/>
          <p:nvPr/>
        </p:nvSpPr>
        <p:spPr>
          <a:xfrm>
            <a:off x="3823704" y="2086920"/>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3" name="Ellipse 132"/>
          <p:cNvSpPr/>
          <p:nvPr/>
        </p:nvSpPr>
        <p:spPr>
          <a:xfrm>
            <a:off x="3586679" y="2569083"/>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4" name="Ellipse 133"/>
          <p:cNvSpPr/>
          <p:nvPr/>
        </p:nvSpPr>
        <p:spPr>
          <a:xfrm>
            <a:off x="3492730" y="2978223"/>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5" name="Ellipse 134"/>
          <p:cNvSpPr/>
          <p:nvPr/>
        </p:nvSpPr>
        <p:spPr>
          <a:xfrm>
            <a:off x="3043868" y="3228040"/>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6" name="Ellipse 135"/>
          <p:cNvSpPr/>
          <p:nvPr/>
        </p:nvSpPr>
        <p:spPr>
          <a:xfrm>
            <a:off x="3492730" y="2159944"/>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7" name="Ellipse 136"/>
          <p:cNvSpPr/>
          <p:nvPr/>
        </p:nvSpPr>
        <p:spPr>
          <a:xfrm>
            <a:off x="3245890" y="1870645"/>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8" name="Ellipse 137"/>
          <p:cNvSpPr/>
          <p:nvPr/>
        </p:nvSpPr>
        <p:spPr>
          <a:xfrm>
            <a:off x="2709828" y="1908032"/>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9" name="Ellipse 138"/>
          <p:cNvSpPr/>
          <p:nvPr/>
        </p:nvSpPr>
        <p:spPr>
          <a:xfrm>
            <a:off x="1978710" y="2426560"/>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0" name="Ellipse 139"/>
          <p:cNvSpPr/>
          <p:nvPr/>
        </p:nvSpPr>
        <p:spPr>
          <a:xfrm>
            <a:off x="1973902" y="1928878"/>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1" name="Ellipse 140"/>
          <p:cNvSpPr/>
          <p:nvPr/>
        </p:nvSpPr>
        <p:spPr>
          <a:xfrm>
            <a:off x="2167018" y="2820880"/>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2" name="Ellipse 141"/>
          <p:cNvSpPr/>
          <p:nvPr/>
        </p:nvSpPr>
        <p:spPr>
          <a:xfrm>
            <a:off x="2020877" y="3100396"/>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3" name="Ellipse 142"/>
          <p:cNvSpPr/>
          <p:nvPr/>
        </p:nvSpPr>
        <p:spPr>
          <a:xfrm>
            <a:off x="1600719" y="2086920"/>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4" name="Ellipse 143"/>
          <p:cNvSpPr/>
          <p:nvPr/>
        </p:nvSpPr>
        <p:spPr>
          <a:xfrm>
            <a:off x="1361083" y="2092277"/>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5" name="Ellipse 144"/>
          <p:cNvSpPr/>
          <p:nvPr/>
        </p:nvSpPr>
        <p:spPr>
          <a:xfrm>
            <a:off x="1020294" y="2545674"/>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6" name="Ellipse 145"/>
          <p:cNvSpPr/>
          <p:nvPr/>
        </p:nvSpPr>
        <p:spPr>
          <a:xfrm>
            <a:off x="1181938" y="2820880"/>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7" name="Ellipse 146"/>
          <p:cNvSpPr/>
          <p:nvPr/>
        </p:nvSpPr>
        <p:spPr>
          <a:xfrm>
            <a:off x="1819861" y="2737259"/>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8" name="Ellipse 147"/>
          <p:cNvSpPr/>
          <p:nvPr/>
        </p:nvSpPr>
        <p:spPr>
          <a:xfrm>
            <a:off x="1497098" y="2569083"/>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9" name="Ellipse 148"/>
          <p:cNvSpPr/>
          <p:nvPr/>
        </p:nvSpPr>
        <p:spPr>
          <a:xfrm>
            <a:off x="2156466" y="1886019"/>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0" name="Ellipse 149"/>
          <p:cNvSpPr/>
          <p:nvPr/>
        </p:nvSpPr>
        <p:spPr>
          <a:xfrm>
            <a:off x="2935793" y="1749990"/>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1" name="Ellipse 150"/>
          <p:cNvSpPr/>
          <p:nvPr/>
        </p:nvSpPr>
        <p:spPr>
          <a:xfrm>
            <a:off x="3544923" y="1713185"/>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2" name="Ellipse 151"/>
          <p:cNvSpPr/>
          <p:nvPr/>
        </p:nvSpPr>
        <p:spPr>
          <a:xfrm>
            <a:off x="2548029" y="1726580"/>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3" name="Ellipse 152"/>
          <p:cNvSpPr/>
          <p:nvPr/>
        </p:nvSpPr>
        <p:spPr>
          <a:xfrm>
            <a:off x="1931693" y="2119909"/>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4" name="Ellipse 153"/>
          <p:cNvSpPr/>
          <p:nvPr/>
        </p:nvSpPr>
        <p:spPr>
          <a:xfrm>
            <a:off x="3337681" y="3110178"/>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5" name="Ellipse 154"/>
          <p:cNvSpPr/>
          <p:nvPr/>
        </p:nvSpPr>
        <p:spPr>
          <a:xfrm>
            <a:off x="2595512" y="3028974"/>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6" name="Ellipse 155"/>
          <p:cNvSpPr/>
          <p:nvPr/>
        </p:nvSpPr>
        <p:spPr>
          <a:xfrm>
            <a:off x="2215522" y="3008504"/>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7" name="Ellipse 156"/>
          <p:cNvSpPr/>
          <p:nvPr/>
        </p:nvSpPr>
        <p:spPr>
          <a:xfrm>
            <a:off x="4093208" y="4476656"/>
            <a:ext cx="103565" cy="106304"/>
          </a:xfrm>
          <a:prstGeom prst="ellipse">
            <a:avLst/>
          </a:prstGeom>
          <a:solidFill>
            <a:srgbClr val="FF0000"/>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8" name="Ellipse 157"/>
          <p:cNvSpPr/>
          <p:nvPr/>
        </p:nvSpPr>
        <p:spPr>
          <a:xfrm>
            <a:off x="2926135" y="3983325"/>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9" name="Ellipse 158"/>
          <p:cNvSpPr/>
          <p:nvPr/>
        </p:nvSpPr>
        <p:spPr>
          <a:xfrm>
            <a:off x="2781581" y="460724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0" name="Ellipse 159"/>
          <p:cNvSpPr/>
          <p:nvPr/>
        </p:nvSpPr>
        <p:spPr>
          <a:xfrm>
            <a:off x="2523834" y="402496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1" name="Ellipse 160"/>
          <p:cNvSpPr/>
          <p:nvPr/>
        </p:nvSpPr>
        <p:spPr>
          <a:xfrm>
            <a:off x="2199609" y="4817431"/>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2" name="Ellipse 161"/>
          <p:cNvSpPr/>
          <p:nvPr/>
        </p:nvSpPr>
        <p:spPr>
          <a:xfrm>
            <a:off x="3384059" y="5037083"/>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3" name="Ellipse 162"/>
          <p:cNvSpPr/>
          <p:nvPr/>
        </p:nvSpPr>
        <p:spPr>
          <a:xfrm>
            <a:off x="3899922" y="4162274"/>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4" name="Ellipse 163"/>
          <p:cNvSpPr/>
          <p:nvPr/>
        </p:nvSpPr>
        <p:spPr>
          <a:xfrm>
            <a:off x="4041696" y="4078114"/>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5" name="Ellipse 164"/>
          <p:cNvSpPr/>
          <p:nvPr/>
        </p:nvSpPr>
        <p:spPr>
          <a:xfrm>
            <a:off x="3613711" y="3997754"/>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6" name="Ellipse 165"/>
          <p:cNvSpPr/>
          <p:nvPr/>
        </p:nvSpPr>
        <p:spPr>
          <a:xfrm>
            <a:off x="3618930" y="4522777"/>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7" name="Ellipse 166"/>
          <p:cNvSpPr/>
          <p:nvPr/>
        </p:nvSpPr>
        <p:spPr>
          <a:xfrm>
            <a:off x="4442720" y="4149463"/>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8" name="Ellipse 167"/>
          <p:cNvSpPr/>
          <p:nvPr/>
        </p:nvSpPr>
        <p:spPr>
          <a:xfrm>
            <a:off x="4902888" y="4718903"/>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9" name="Ellipse 168"/>
          <p:cNvSpPr/>
          <p:nvPr/>
        </p:nvSpPr>
        <p:spPr>
          <a:xfrm>
            <a:off x="5080346" y="4335268"/>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0" name="Ellipse 169"/>
          <p:cNvSpPr/>
          <p:nvPr/>
        </p:nvSpPr>
        <p:spPr>
          <a:xfrm>
            <a:off x="5056404" y="375667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1" name="Ellipse 170"/>
          <p:cNvSpPr/>
          <p:nvPr/>
        </p:nvSpPr>
        <p:spPr>
          <a:xfrm>
            <a:off x="4819379" y="4238835"/>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2" name="Ellipse 171"/>
          <p:cNvSpPr/>
          <p:nvPr/>
        </p:nvSpPr>
        <p:spPr>
          <a:xfrm>
            <a:off x="4610604" y="3846423"/>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3" name="Ellipse 172"/>
          <p:cNvSpPr/>
          <p:nvPr/>
        </p:nvSpPr>
        <p:spPr>
          <a:xfrm>
            <a:off x="4276567" y="489779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4" name="Ellipse 173"/>
          <p:cNvSpPr/>
          <p:nvPr/>
        </p:nvSpPr>
        <p:spPr>
          <a:xfrm>
            <a:off x="4268370" y="3789661"/>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5" name="Ellipse 174"/>
          <p:cNvSpPr/>
          <p:nvPr/>
        </p:nvSpPr>
        <p:spPr>
          <a:xfrm>
            <a:off x="4478590" y="3540397"/>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6" name="Ellipse 175"/>
          <p:cNvSpPr/>
          <p:nvPr/>
        </p:nvSpPr>
        <p:spPr>
          <a:xfrm>
            <a:off x="3841346" y="3762029"/>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7" name="Ellipse 176"/>
          <p:cNvSpPr/>
          <p:nvPr/>
        </p:nvSpPr>
        <p:spPr>
          <a:xfrm>
            <a:off x="3211410" y="4096311"/>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8" name="Ellipse 177"/>
          <p:cNvSpPr/>
          <p:nvPr/>
        </p:nvSpPr>
        <p:spPr>
          <a:xfrm>
            <a:off x="3206603" y="3598630"/>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9" name="Ellipse 178"/>
          <p:cNvSpPr/>
          <p:nvPr/>
        </p:nvSpPr>
        <p:spPr>
          <a:xfrm>
            <a:off x="2995701" y="444157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0" name="Ellipse 179"/>
          <p:cNvSpPr/>
          <p:nvPr/>
        </p:nvSpPr>
        <p:spPr>
          <a:xfrm>
            <a:off x="3253576" y="4770148"/>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1" name="Ellipse 180"/>
          <p:cNvSpPr/>
          <p:nvPr/>
        </p:nvSpPr>
        <p:spPr>
          <a:xfrm>
            <a:off x="2833419" y="375667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2" name="Ellipse 181"/>
          <p:cNvSpPr/>
          <p:nvPr/>
        </p:nvSpPr>
        <p:spPr>
          <a:xfrm>
            <a:off x="2593783" y="3762029"/>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3" name="Ellipse 182"/>
          <p:cNvSpPr/>
          <p:nvPr/>
        </p:nvSpPr>
        <p:spPr>
          <a:xfrm>
            <a:off x="2252994" y="4215425"/>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4" name="Ellipse 183"/>
          <p:cNvSpPr/>
          <p:nvPr/>
        </p:nvSpPr>
        <p:spPr>
          <a:xfrm>
            <a:off x="2476039" y="4529808"/>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5" name="Ellipse 184"/>
          <p:cNvSpPr/>
          <p:nvPr/>
        </p:nvSpPr>
        <p:spPr>
          <a:xfrm>
            <a:off x="1966965" y="443247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6" name="Ellipse 185"/>
          <p:cNvSpPr/>
          <p:nvPr/>
        </p:nvSpPr>
        <p:spPr>
          <a:xfrm>
            <a:off x="2729799" y="4238835"/>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7" name="Ellipse 186"/>
          <p:cNvSpPr/>
          <p:nvPr/>
        </p:nvSpPr>
        <p:spPr>
          <a:xfrm>
            <a:off x="3389165" y="3555771"/>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8" name="Ellipse 187"/>
          <p:cNvSpPr/>
          <p:nvPr/>
        </p:nvSpPr>
        <p:spPr>
          <a:xfrm>
            <a:off x="4168493" y="341974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9" name="Ellipse 188"/>
          <p:cNvSpPr/>
          <p:nvPr/>
        </p:nvSpPr>
        <p:spPr>
          <a:xfrm>
            <a:off x="4426807" y="325845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0" name="Ellipse 189"/>
          <p:cNvSpPr/>
          <p:nvPr/>
        </p:nvSpPr>
        <p:spPr>
          <a:xfrm>
            <a:off x="3780729" y="339633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1" name="Ellipse 190"/>
          <p:cNvSpPr/>
          <p:nvPr/>
        </p:nvSpPr>
        <p:spPr>
          <a:xfrm>
            <a:off x="3164393" y="3789661"/>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2" name="Ellipse 191"/>
          <p:cNvSpPr/>
          <p:nvPr/>
        </p:nvSpPr>
        <p:spPr>
          <a:xfrm>
            <a:off x="4570381" y="4779930"/>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3" name="Ellipse 192"/>
          <p:cNvSpPr/>
          <p:nvPr/>
        </p:nvSpPr>
        <p:spPr>
          <a:xfrm>
            <a:off x="3828212" y="4698726"/>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4" name="Ellipse 193"/>
          <p:cNvSpPr/>
          <p:nvPr/>
        </p:nvSpPr>
        <p:spPr>
          <a:xfrm>
            <a:off x="3448221" y="4678256"/>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95" name="Gerader Verbinder 85"/>
          <p:cNvCxnSpPr/>
          <p:nvPr/>
        </p:nvCxnSpPr>
        <p:spPr>
          <a:xfrm flipV="1">
            <a:off x="1291134" y="2651980"/>
            <a:ext cx="3765271" cy="1563447"/>
          </a:xfrm>
          <a:prstGeom prst="line">
            <a:avLst/>
          </a:prstGeom>
          <a:noFill/>
          <a:ln w="57150" cap="flat" cmpd="sng" algn="ctr">
            <a:solidFill>
              <a:sysClr val="windowText" lastClr="000000"/>
            </a:solidFill>
            <a:prstDash val="solid"/>
          </a:ln>
          <a:effectLst/>
        </p:spPr>
      </p:cxnSp>
      <p:grpSp>
        <p:nvGrpSpPr>
          <p:cNvPr id="3" name="Gruppieren 2"/>
          <p:cNvGrpSpPr/>
          <p:nvPr/>
        </p:nvGrpSpPr>
        <p:grpSpPr>
          <a:xfrm>
            <a:off x="6226225" y="1390080"/>
            <a:ext cx="2734894" cy="782981"/>
            <a:chOff x="6226225" y="1390080"/>
            <a:chExt cx="2734894" cy="782981"/>
          </a:xfrm>
        </p:grpSpPr>
        <p:sp>
          <p:nvSpPr>
            <p:cNvPr id="197" name="Textfeld 196"/>
            <p:cNvSpPr txBox="1"/>
            <p:nvPr/>
          </p:nvSpPr>
          <p:spPr>
            <a:xfrm>
              <a:off x="6472032" y="1430346"/>
              <a:ext cx="2489087" cy="738664"/>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1   </a:t>
              </a:r>
              <a:r>
                <a:rPr kumimoji="0" lang="de-DE" sz="1400" b="0" i="0" u="none" strike="noStrike" kern="0" cap="none" spc="0" normalizeH="0" baseline="0" noProof="0" dirty="0">
                  <a:ln>
                    <a:noFill/>
                  </a:ln>
                  <a:solidFill>
                    <a:prstClr val="black"/>
                  </a:solidFill>
                  <a:effectLst/>
                  <a:uLnTx/>
                  <a:uFillTx/>
                  <a:latin typeface="Calibri"/>
                  <a:ea typeface="+mn-ea"/>
                </a:rPr>
                <a:t>e.g. </a:t>
              </a:r>
              <a:r>
                <a:rPr kumimoji="0" lang="de-DE" sz="1400" b="0" i="0" u="none" strike="noStrike" kern="0" cap="none" spc="0" normalizeH="0" baseline="0" noProof="0" dirty="0" err="1">
                  <a:ln>
                    <a:noFill/>
                  </a:ln>
                  <a:solidFill>
                    <a:prstClr val="black"/>
                  </a:solidFill>
                  <a:effectLst/>
                  <a:uLnTx/>
                  <a:uFillTx/>
                  <a:latin typeface="Calibri"/>
                  <a:ea typeface="+mn-ea"/>
                </a:rPr>
                <a:t>creditworthy</a:t>
              </a:r>
              <a:endParaRPr kumimoji="0" lang="de-DE" sz="1400" b="0" i="0" u="none" strike="noStrike" kern="0" cap="none" spc="0" normalizeH="0" baseline="0" noProof="0" dirty="0">
                <a:ln>
                  <a:noFill/>
                </a:ln>
                <a:solidFill>
                  <a:prstClr val="black"/>
                </a:solidFill>
                <a:effectLst/>
                <a:uLnTx/>
                <a:uFillTx/>
                <a:latin typeface="Calibri"/>
                <a:ea typeface="+mn-ea"/>
              </a:endParaRPr>
            </a:p>
            <a:p>
              <a:pPr marL="0" marR="0" lvl="0" indent="0" algn="l" defTabSz="914400" eaLnBrk="1" fontAlgn="auto" latinLnBrk="0" hangingPunct="1">
                <a:lnSpc>
                  <a:spcPct val="100000"/>
                </a:lnSpc>
                <a:spcBef>
                  <a:spcPts val="0"/>
                </a:spcBef>
                <a:spcAft>
                  <a:spcPts val="0"/>
                </a:spcAft>
                <a:buClrTx/>
                <a:buSzTx/>
                <a:buFontTx/>
                <a:buNone/>
                <a:tabLst>
                  <a:tab pos="1071563" algn="l"/>
                </a:tabLst>
                <a:defRPr/>
              </a:pPr>
              <a:r>
                <a:rPr kumimoji="0" lang="de-DE" sz="1800" b="0" i="0" u="none" strike="noStrike" kern="0" cap="none" spc="0" normalizeH="0" baseline="0" noProof="0" dirty="0">
                  <a:ln>
                    <a:noFill/>
                  </a:ln>
                  <a:solidFill>
                    <a:prstClr val="black"/>
                  </a:solidFill>
                  <a:effectLst/>
                  <a:uLnTx/>
                  <a:uFillTx/>
                  <a:latin typeface="Calibri"/>
                  <a:ea typeface="+mn-ea"/>
                </a:rPr>
                <a:t>Class 2</a:t>
              </a:r>
              <a:r>
                <a:rPr lang="de-DE" sz="2400" b="0" kern="0" dirty="0">
                  <a:solidFill>
                    <a:prstClr val="black"/>
                  </a:solidFill>
                  <a:latin typeface="Calibri"/>
                </a:rPr>
                <a:t>  </a:t>
              </a:r>
              <a:r>
                <a:rPr lang="de-DE" sz="1400" b="0" kern="0" dirty="0">
                  <a:solidFill>
                    <a:prstClr val="black"/>
                  </a:solidFill>
                  <a:latin typeface="Calibri"/>
                </a:rPr>
                <a:t>e.g.	not </a:t>
              </a:r>
              <a:r>
                <a:rPr lang="de-DE" sz="1400" b="0" kern="0" dirty="0" err="1">
                  <a:solidFill>
                    <a:prstClr val="black"/>
                  </a:solidFill>
                  <a:latin typeface="Calibri"/>
                </a:rPr>
                <a:t>creditworthy</a:t>
              </a:r>
              <a:endParaRPr kumimoji="0" lang="de-DE" sz="1400" b="0" i="0" u="none" strike="noStrike" kern="0" cap="none" spc="0" normalizeH="0" baseline="0" noProof="0" dirty="0">
                <a:ln>
                  <a:noFill/>
                </a:ln>
                <a:solidFill>
                  <a:prstClr val="black"/>
                </a:solidFill>
                <a:effectLst/>
                <a:uLnTx/>
                <a:uFillTx/>
                <a:latin typeface="Calibri"/>
                <a:ea typeface="+mn-ea"/>
              </a:endParaRPr>
            </a:p>
          </p:txBody>
        </p:sp>
        <p:sp>
          <p:nvSpPr>
            <p:cNvPr id="198" name="Ellipse 197"/>
            <p:cNvSpPr/>
            <p:nvPr/>
          </p:nvSpPr>
          <p:spPr>
            <a:xfrm>
              <a:off x="6314092" y="1560404"/>
              <a:ext cx="144000" cy="144000"/>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9" name="Ellipse 198"/>
            <p:cNvSpPr/>
            <p:nvPr/>
          </p:nvSpPr>
          <p:spPr>
            <a:xfrm>
              <a:off x="6314092" y="1891176"/>
              <a:ext cx="144000" cy="144000"/>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00" name="Rechteck 199"/>
            <p:cNvSpPr/>
            <p:nvPr/>
          </p:nvSpPr>
          <p:spPr>
            <a:xfrm>
              <a:off x="6226225" y="1390080"/>
              <a:ext cx="1066865" cy="782981"/>
            </a:xfrm>
            <a:prstGeom prst="rect">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extfeld 1"/>
          <p:cNvSpPr txBox="1"/>
          <p:nvPr/>
        </p:nvSpPr>
        <p:spPr>
          <a:xfrm>
            <a:off x="6192982" y="2771820"/>
            <a:ext cx="2768137" cy="1323439"/>
          </a:xfrm>
          <a:prstGeom prst="rect">
            <a:avLst/>
          </a:prstGeom>
          <a:noFill/>
        </p:spPr>
        <p:txBody>
          <a:bodyPr wrap="square" rtlCol="0">
            <a:spAutoFit/>
          </a:bodyPr>
          <a:lstStyle/>
          <a:p>
            <a:pPr algn="l"/>
            <a:r>
              <a:rPr lang="de-DE" dirty="0" err="1"/>
              <a:t>Appropriate</a:t>
            </a:r>
            <a:r>
              <a:rPr lang="de-DE" dirty="0"/>
              <a:t> </a:t>
            </a:r>
            <a:r>
              <a:rPr lang="de-DE" dirty="0" err="1"/>
              <a:t>Methods</a:t>
            </a:r>
            <a:r>
              <a:rPr lang="de-DE" dirty="0"/>
              <a:t>:</a:t>
            </a:r>
          </a:p>
          <a:p>
            <a:pPr marL="182563" indent="-182563" algn="l">
              <a:buSzPct val="150000"/>
              <a:buFont typeface="Arial" panose="020B0604020202020204" pitchFamily="34" charset="0"/>
              <a:buChar char="•"/>
            </a:pPr>
            <a:r>
              <a:rPr lang="de-DE" dirty="0"/>
              <a:t>Regression</a:t>
            </a:r>
          </a:p>
          <a:p>
            <a:pPr marL="182563" indent="-182563" algn="l">
              <a:buSzPct val="150000"/>
              <a:buFont typeface="Arial" panose="020B0604020202020204" pitchFamily="34" charset="0"/>
              <a:buChar char="•"/>
            </a:pPr>
            <a:r>
              <a:rPr lang="de-DE" dirty="0"/>
              <a:t>Linear </a:t>
            </a:r>
            <a:r>
              <a:rPr lang="de-DE" dirty="0" err="1"/>
              <a:t>Discriminant</a:t>
            </a:r>
            <a:r>
              <a:rPr lang="de-DE" dirty="0"/>
              <a:t> Analysis</a:t>
            </a:r>
          </a:p>
        </p:txBody>
      </p:sp>
    </p:spTree>
    <p:extLst>
      <p:ext uri="{BB962C8B-B14F-4D97-AF65-F5344CB8AC3E}">
        <p14:creationId xmlns:p14="http://schemas.microsoft.com/office/powerpoint/2010/main" val="3781139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hteck 89"/>
          <p:cNvSpPr/>
          <p:nvPr/>
        </p:nvSpPr>
        <p:spPr>
          <a:xfrm>
            <a:off x="445090" y="1365076"/>
            <a:ext cx="5612908" cy="3819103"/>
          </a:xfrm>
          <a:prstGeom prst="rect">
            <a:avLst/>
          </a:prstGeom>
          <a:no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Ellipse 90"/>
          <p:cNvSpPr/>
          <p:nvPr/>
        </p:nvSpPr>
        <p:spPr>
          <a:xfrm>
            <a:off x="2864256" y="2814996"/>
            <a:ext cx="103726" cy="105942"/>
          </a:xfrm>
          <a:prstGeom prst="ellipse">
            <a:avLst/>
          </a:prstGeom>
          <a:solidFill>
            <a:srgbClr val="5B9BD5"/>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Ellipse 91"/>
          <p:cNvSpPr/>
          <p:nvPr/>
        </p:nvSpPr>
        <p:spPr>
          <a:xfrm>
            <a:off x="1544693" y="2800198"/>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Ellipse 92"/>
          <p:cNvSpPr/>
          <p:nvPr/>
        </p:nvSpPr>
        <p:spPr>
          <a:xfrm>
            <a:off x="1399916" y="3415332"/>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Ellipse 93"/>
          <p:cNvSpPr/>
          <p:nvPr/>
        </p:nvSpPr>
        <p:spPr>
          <a:xfrm>
            <a:off x="1141768" y="2835034"/>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Ellipse 94"/>
          <p:cNvSpPr/>
          <p:nvPr/>
        </p:nvSpPr>
        <p:spPr>
          <a:xfrm>
            <a:off x="817041" y="3624805"/>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Ellipse 95"/>
          <p:cNvSpPr/>
          <p:nvPr/>
        </p:nvSpPr>
        <p:spPr>
          <a:xfrm>
            <a:off x="2003329" y="3843709"/>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Ellipse 96"/>
          <p:cNvSpPr/>
          <p:nvPr/>
        </p:nvSpPr>
        <p:spPr>
          <a:xfrm>
            <a:off x="1778549" y="3587431"/>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Ellipse 97"/>
          <p:cNvSpPr/>
          <p:nvPr/>
        </p:nvSpPr>
        <p:spPr>
          <a:xfrm>
            <a:off x="2812666" y="2417812"/>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Ellipse 98"/>
          <p:cNvSpPr/>
          <p:nvPr/>
        </p:nvSpPr>
        <p:spPr>
          <a:xfrm>
            <a:off x="2233336" y="2807918"/>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Ellipse 99"/>
          <p:cNvSpPr/>
          <p:nvPr/>
        </p:nvSpPr>
        <p:spPr>
          <a:xfrm>
            <a:off x="2238565" y="3331154"/>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Ellipse 100"/>
          <p:cNvSpPr/>
          <p:nvPr/>
        </p:nvSpPr>
        <p:spPr>
          <a:xfrm>
            <a:off x="3214311" y="2488918"/>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Ellipse 101"/>
          <p:cNvSpPr/>
          <p:nvPr/>
        </p:nvSpPr>
        <p:spPr>
          <a:xfrm>
            <a:off x="3033711" y="1562610"/>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Ellipse 102"/>
          <p:cNvSpPr/>
          <p:nvPr/>
        </p:nvSpPr>
        <p:spPr>
          <a:xfrm>
            <a:off x="3121154" y="2956790"/>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Ellipse 103"/>
          <p:cNvSpPr/>
          <p:nvPr/>
        </p:nvSpPr>
        <p:spPr>
          <a:xfrm>
            <a:off x="3765473" y="1902325"/>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Ellipse 104"/>
          <p:cNvSpPr/>
          <p:nvPr/>
        </p:nvSpPr>
        <p:spPr>
          <a:xfrm>
            <a:off x="3591554" y="2577985"/>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Ellipse 105"/>
          <p:cNvSpPr/>
          <p:nvPr/>
        </p:nvSpPr>
        <p:spPr>
          <a:xfrm>
            <a:off x="3733602" y="1401375"/>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Ellipse 106"/>
          <p:cNvSpPr/>
          <p:nvPr/>
        </p:nvSpPr>
        <p:spPr>
          <a:xfrm>
            <a:off x="3284041" y="1650342"/>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Ellipse 107"/>
          <p:cNvSpPr/>
          <p:nvPr/>
        </p:nvSpPr>
        <p:spPr>
          <a:xfrm>
            <a:off x="3497460" y="2170239"/>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Ellipse 108"/>
          <p:cNvSpPr/>
          <p:nvPr/>
        </p:nvSpPr>
        <p:spPr>
          <a:xfrm>
            <a:off x="3250236" y="1881925"/>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Ellipse 109"/>
          <p:cNvSpPr/>
          <p:nvPr/>
        </p:nvSpPr>
        <p:spPr>
          <a:xfrm>
            <a:off x="2713343" y="1919184"/>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Ellipse 110"/>
          <p:cNvSpPr/>
          <p:nvPr/>
        </p:nvSpPr>
        <p:spPr>
          <a:xfrm>
            <a:off x="1830412" y="2906140"/>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 name="Ellipse 111"/>
          <p:cNvSpPr/>
          <p:nvPr/>
        </p:nvSpPr>
        <p:spPr>
          <a:xfrm>
            <a:off x="1825596" y="2410153"/>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Ellipse 112"/>
          <p:cNvSpPr/>
          <p:nvPr/>
        </p:nvSpPr>
        <p:spPr>
          <a:xfrm>
            <a:off x="2019012" y="3299118"/>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Ellipse 113"/>
          <p:cNvSpPr/>
          <p:nvPr/>
        </p:nvSpPr>
        <p:spPr>
          <a:xfrm>
            <a:off x="1872644" y="3577683"/>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Ellipse 114"/>
          <p:cNvSpPr/>
          <p:nvPr/>
        </p:nvSpPr>
        <p:spPr>
          <a:xfrm>
            <a:off x="1451835" y="2567657"/>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Ellipse 115"/>
          <p:cNvSpPr/>
          <p:nvPr/>
        </p:nvSpPr>
        <p:spPr>
          <a:xfrm>
            <a:off x="1211827" y="2572996"/>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1" name="Ellipse 200"/>
          <p:cNvSpPr/>
          <p:nvPr/>
        </p:nvSpPr>
        <p:spPr>
          <a:xfrm>
            <a:off x="870509" y="3024849"/>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2" name="Ellipse 201"/>
          <p:cNvSpPr/>
          <p:nvPr/>
        </p:nvSpPr>
        <p:spPr>
          <a:xfrm>
            <a:off x="1032404" y="3299118"/>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3" name="Ellipse 202"/>
          <p:cNvSpPr/>
          <p:nvPr/>
        </p:nvSpPr>
        <p:spPr>
          <a:xfrm>
            <a:off x="1671317" y="3215782"/>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4" name="Ellipse 203"/>
          <p:cNvSpPr/>
          <p:nvPr/>
        </p:nvSpPr>
        <p:spPr>
          <a:xfrm>
            <a:off x="1348053" y="3048179"/>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5" name="Ellipse 204"/>
          <p:cNvSpPr/>
          <p:nvPr/>
        </p:nvSpPr>
        <p:spPr>
          <a:xfrm>
            <a:off x="2008444" y="2367439"/>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6" name="Ellipse 205"/>
          <p:cNvSpPr/>
          <p:nvPr/>
        </p:nvSpPr>
        <p:spPr>
          <a:xfrm>
            <a:off x="2939658" y="1761680"/>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 name="Ellipse 206"/>
          <p:cNvSpPr/>
          <p:nvPr/>
        </p:nvSpPr>
        <p:spPr>
          <a:xfrm>
            <a:off x="3905284" y="1563192"/>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8" name="Ellipse 207"/>
          <p:cNvSpPr/>
          <p:nvPr/>
        </p:nvSpPr>
        <p:spPr>
          <a:xfrm>
            <a:off x="2400614" y="2208544"/>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 name="Ellipse 208"/>
          <p:cNvSpPr/>
          <p:nvPr/>
        </p:nvSpPr>
        <p:spPr>
          <a:xfrm>
            <a:off x="1783322" y="2600533"/>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 name="Ellipse 209"/>
          <p:cNvSpPr/>
          <p:nvPr/>
        </p:nvSpPr>
        <p:spPr>
          <a:xfrm>
            <a:off x="3578311" y="1532881"/>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 name="Ellipse 210"/>
          <p:cNvSpPr/>
          <p:nvPr/>
        </p:nvSpPr>
        <p:spPr>
          <a:xfrm>
            <a:off x="2598850" y="3036310"/>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 name="Ellipse 211"/>
          <p:cNvSpPr/>
          <p:nvPr/>
        </p:nvSpPr>
        <p:spPr>
          <a:xfrm>
            <a:off x="2067591" y="3486104"/>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 name="Ellipse 212"/>
          <p:cNvSpPr/>
          <p:nvPr/>
        </p:nvSpPr>
        <p:spPr>
          <a:xfrm>
            <a:off x="4098869" y="3587431"/>
            <a:ext cx="103726" cy="105942"/>
          </a:xfrm>
          <a:prstGeom prst="ellipse">
            <a:avLst/>
          </a:prstGeom>
          <a:solidFill>
            <a:srgbClr val="FF0000"/>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 name="Ellipse 213"/>
          <p:cNvSpPr/>
          <p:nvPr/>
        </p:nvSpPr>
        <p:spPr>
          <a:xfrm>
            <a:off x="2929985" y="3987413"/>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 name="Ellipse 214"/>
          <p:cNvSpPr/>
          <p:nvPr/>
        </p:nvSpPr>
        <p:spPr>
          <a:xfrm>
            <a:off x="2785207" y="4609206"/>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 name="Ellipse 215"/>
          <p:cNvSpPr/>
          <p:nvPr/>
        </p:nvSpPr>
        <p:spPr>
          <a:xfrm>
            <a:off x="2527060" y="4028909"/>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 name="Ellipse 216"/>
          <p:cNvSpPr/>
          <p:nvPr/>
        </p:nvSpPr>
        <p:spPr>
          <a:xfrm>
            <a:off x="2202333" y="4818680"/>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 name="Ellipse 217"/>
          <p:cNvSpPr/>
          <p:nvPr/>
        </p:nvSpPr>
        <p:spPr>
          <a:xfrm>
            <a:off x="4694655" y="2348698"/>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 name="Ellipse 218"/>
          <p:cNvSpPr/>
          <p:nvPr/>
        </p:nvSpPr>
        <p:spPr>
          <a:xfrm>
            <a:off x="3905284" y="4165752"/>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 name="Ellipse 219"/>
          <p:cNvSpPr/>
          <p:nvPr/>
        </p:nvSpPr>
        <p:spPr>
          <a:xfrm>
            <a:off x="4047277" y="4081879"/>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 name="Ellipse 220"/>
          <p:cNvSpPr/>
          <p:nvPr/>
        </p:nvSpPr>
        <p:spPr>
          <a:xfrm>
            <a:off x="3618628" y="4001793"/>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 name="Ellipse 221"/>
          <p:cNvSpPr/>
          <p:nvPr/>
        </p:nvSpPr>
        <p:spPr>
          <a:xfrm>
            <a:off x="4488161" y="1779946"/>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 name="Ellipse 222"/>
          <p:cNvSpPr/>
          <p:nvPr/>
        </p:nvSpPr>
        <p:spPr>
          <a:xfrm>
            <a:off x="4448924" y="3261353"/>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 name="Ellipse 223"/>
          <p:cNvSpPr/>
          <p:nvPr/>
        </p:nvSpPr>
        <p:spPr>
          <a:xfrm>
            <a:off x="4202594" y="2210257"/>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 name="Ellipse 224"/>
          <p:cNvSpPr/>
          <p:nvPr/>
        </p:nvSpPr>
        <p:spPr>
          <a:xfrm>
            <a:off x="5030505" y="2426634"/>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 name="Ellipse 225"/>
          <p:cNvSpPr/>
          <p:nvPr/>
        </p:nvSpPr>
        <p:spPr>
          <a:xfrm>
            <a:off x="5063560" y="2869899"/>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 name="Ellipse 226"/>
          <p:cNvSpPr/>
          <p:nvPr/>
        </p:nvSpPr>
        <p:spPr>
          <a:xfrm>
            <a:off x="4826167" y="3350420"/>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 name="Ellipse 227"/>
          <p:cNvSpPr/>
          <p:nvPr/>
        </p:nvSpPr>
        <p:spPr>
          <a:xfrm>
            <a:off x="4617068" y="2959344"/>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Ellipse 228"/>
          <p:cNvSpPr/>
          <p:nvPr/>
        </p:nvSpPr>
        <p:spPr>
          <a:xfrm>
            <a:off x="4282513" y="4007134"/>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 name="Ellipse 229"/>
          <p:cNvSpPr/>
          <p:nvPr/>
        </p:nvSpPr>
        <p:spPr>
          <a:xfrm>
            <a:off x="4056199" y="2814996"/>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1" name="Ellipse 230"/>
          <p:cNvSpPr/>
          <p:nvPr/>
        </p:nvSpPr>
        <p:spPr>
          <a:xfrm>
            <a:off x="4484849" y="2654360"/>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 name="Ellipse 231"/>
          <p:cNvSpPr/>
          <p:nvPr/>
        </p:nvSpPr>
        <p:spPr>
          <a:xfrm>
            <a:off x="3846617" y="3766870"/>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 name="Ellipse 232"/>
          <p:cNvSpPr/>
          <p:nvPr/>
        </p:nvSpPr>
        <p:spPr>
          <a:xfrm>
            <a:off x="3215703" y="4100015"/>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Ellipse 233"/>
          <p:cNvSpPr/>
          <p:nvPr/>
        </p:nvSpPr>
        <p:spPr>
          <a:xfrm>
            <a:off x="4056199" y="3145954"/>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 name="Ellipse 234"/>
          <p:cNvSpPr/>
          <p:nvPr/>
        </p:nvSpPr>
        <p:spPr>
          <a:xfrm>
            <a:off x="2999660" y="4444100"/>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 name="Ellipse 235"/>
          <p:cNvSpPr/>
          <p:nvPr/>
        </p:nvSpPr>
        <p:spPr>
          <a:xfrm>
            <a:off x="4563969" y="2082671"/>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Ellipse 236"/>
          <p:cNvSpPr/>
          <p:nvPr/>
        </p:nvSpPr>
        <p:spPr>
          <a:xfrm>
            <a:off x="2837125" y="3761531"/>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 name="Ellipse 237"/>
          <p:cNvSpPr/>
          <p:nvPr/>
        </p:nvSpPr>
        <p:spPr>
          <a:xfrm>
            <a:off x="2597118" y="3766870"/>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 name="Ellipse 238"/>
          <p:cNvSpPr/>
          <p:nvPr/>
        </p:nvSpPr>
        <p:spPr>
          <a:xfrm>
            <a:off x="2255800" y="4218723"/>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 name="Ellipse 239"/>
          <p:cNvSpPr/>
          <p:nvPr/>
        </p:nvSpPr>
        <p:spPr>
          <a:xfrm>
            <a:off x="2479191" y="4532035"/>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Ellipse 240"/>
          <p:cNvSpPr/>
          <p:nvPr/>
        </p:nvSpPr>
        <p:spPr>
          <a:xfrm>
            <a:off x="1969327" y="4435031"/>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 name="Ellipse 241"/>
          <p:cNvSpPr/>
          <p:nvPr/>
        </p:nvSpPr>
        <p:spPr>
          <a:xfrm>
            <a:off x="2733344" y="4242053"/>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Ellipse 242"/>
          <p:cNvSpPr/>
          <p:nvPr/>
        </p:nvSpPr>
        <p:spPr>
          <a:xfrm>
            <a:off x="3393734" y="3561314"/>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Ellipse 243"/>
          <p:cNvSpPr/>
          <p:nvPr/>
        </p:nvSpPr>
        <p:spPr>
          <a:xfrm>
            <a:off x="4174271" y="2534115"/>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 name="Ellipse 244"/>
          <p:cNvSpPr/>
          <p:nvPr/>
        </p:nvSpPr>
        <p:spPr>
          <a:xfrm>
            <a:off x="4432986" y="2373375"/>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 name="Ellipse 245"/>
          <p:cNvSpPr/>
          <p:nvPr/>
        </p:nvSpPr>
        <p:spPr>
          <a:xfrm>
            <a:off x="3785905" y="3402418"/>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 name="Ellipse 246"/>
          <p:cNvSpPr/>
          <p:nvPr/>
        </p:nvSpPr>
        <p:spPr>
          <a:xfrm>
            <a:off x="3168613" y="3794408"/>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8" name="Ellipse 247"/>
          <p:cNvSpPr/>
          <p:nvPr/>
        </p:nvSpPr>
        <p:spPr>
          <a:xfrm>
            <a:off x="4576782" y="3889673"/>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 name="Ellipse 248"/>
          <p:cNvSpPr/>
          <p:nvPr/>
        </p:nvSpPr>
        <p:spPr>
          <a:xfrm>
            <a:off x="4697767" y="1955295"/>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 name="Ellipse 249"/>
          <p:cNvSpPr/>
          <p:nvPr/>
        </p:nvSpPr>
        <p:spPr>
          <a:xfrm>
            <a:off x="4317188" y="1934896"/>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 name="Freihandform 250"/>
          <p:cNvSpPr/>
          <p:nvPr/>
        </p:nvSpPr>
        <p:spPr>
          <a:xfrm rot="165011">
            <a:off x="980055" y="1378279"/>
            <a:ext cx="3341315" cy="3125394"/>
          </a:xfrm>
          <a:custGeom>
            <a:avLst/>
            <a:gdLst>
              <a:gd name="connsiteX0" fmla="*/ 0 w 4638675"/>
              <a:gd name="connsiteY0" fmla="*/ 4248150 h 4248150"/>
              <a:gd name="connsiteX1" fmla="*/ 3048000 w 4638675"/>
              <a:gd name="connsiteY1" fmla="*/ 2676525 h 4248150"/>
              <a:gd name="connsiteX2" fmla="*/ 4638675 w 4638675"/>
              <a:gd name="connsiteY2" fmla="*/ 0 h 4248150"/>
            </a:gdLst>
            <a:ahLst/>
            <a:cxnLst>
              <a:cxn ang="0">
                <a:pos x="connsiteX0" y="connsiteY0"/>
              </a:cxn>
              <a:cxn ang="0">
                <a:pos x="connsiteX1" y="connsiteY1"/>
              </a:cxn>
              <a:cxn ang="0">
                <a:pos x="connsiteX2" y="connsiteY2"/>
              </a:cxn>
            </a:cxnLst>
            <a:rect l="l" t="t" r="r" b="b"/>
            <a:pathLst>
              <a:path w="4638675" h="4248150">
                <a:moveTo>
                  <a:pt x="0" y="4248150"/>
                </a:moveTo>
                <a:cubicBezTo>
                  <a:pt x="1137444" y="3816350"/>
                  <a:pt x="2274888" y="3384550"/>
                  <a:pt x="3048000" y="2676525"/>
                </a:cubicBezTo>
                <a:cubicBezTo>
                  <a:pt x="3821112" y="1968500"/>
                  <a:pt x="4229893" y="984250"/>
                  <a:pt x="4638675" y="0"/>
                </a:cubicBezTo>
              </a:path>
            </a:pathLst>
          </a:custGeom>
          <a:noFill/>
          <a:ln w="5715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124</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Quadratic World</a:t>
            </a:r>
          </a:p>
        </p:txBody>
      </p:sp>
      <p:grpSp>
        <p:nvGrpSpPr>
          <p:cNvPr id="196" name="Gruppieren 195"/>
          <p:cNvGrpSpPr/>
          <p:nvPr/>
        </p:nvGrpSpPr>
        <p:grpSpPr>
          <a:xfrm>
            <a:off x="6467302" y="1390080"/>
            <a:ext cx="1066866" cy="782981"/>
            <a:chOff x="10579510" y="1784905"/>
            <a:chExt cx="1066866" cy="782981"/>
          </a:xfrm>
        </p:grpSpPr>
        <p:sp>
          <p:nvSpPr>
            <p:cNvPr id="197" name="Textfeld 196"/>
            <p:cNvSpPr txBox="1"/>
            <p:nvPr/>
          </p:nvSpPr>
          <p:spPr>
            <a:xfrm>
              <a:off x="10825317" y="1825171"/>
              <a:ext cx="821059" cy="723275"/>
            </a:xfrm>
            <a:prstGeom prst="rect">
              <a:avLst/>
            </a:prstGeom>
            <a:noFill/>
          </p:spPr>
          <p:txBody>
            <a:bodyPr wrap="none" rtlCol="0">
              <a:spAutoFit/>
            </a:bodyPr>
            <a:lstStyle/>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1</a:t>
              </a:r>
            </a:p>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2</a:t>
              </a:r>
            </a:p>
          </p:txBody>
        </p:sp>
        <p:sp>
          <p:nvSpPr>
            <p:cNvPr id="198" name="Ellipse 197"/>
            <p:cNvSpPr/>
            <p:nvPr/>
          </p:nvSpPr>
          <p:spPr>
            <a:xfrm>
              <a:off x="10667377" y="1955229"/>
              <a:ext cx="144000" cy="144000"/>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9" name="Ellipse 198"/>
            <p:cNvSpPr/>
            <p:nvPr/>
          </p:nvSpPr>
          <p:spPr>
            <a:xfrm>
              <a:off x="10667377" y="2286001"/>
              <a:ext cx="144000" cy="144000"/>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00" name="Rechteck 199"/>
            <p:cNvSpPr/>
            <p:nvPr/>
          </p:nvSpPr>
          <p:spPr>
            <a:xfrm>
              <a:off x="10579510" y="1784905"/>
              <a:ext cx="1066865" cy="782981"/>
            </a:xfrm>
            <a:prstGeom prst="rect">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extfeld 1"/>
          <p:cNvSpPr txBox="1"/>
          <p:nvPr/>
        </p:nvSpPr>
        <p:spPr>
          <a:xfrm>
            <a:off x="6192982" y="2771820"/>
            <a:ext cx="2768137" cy="1938992"/>
          </a:xfrm>
          <a:prstGeom prst="rect">
            <a:avLst/>
          </a:prstGeom>
          <a:noFill/>
        </p:spPr>
        <p:txBody>
          <a:bodyPr wrap="square" rtlCol="0">
            <a:spAutoFit/>
          </a:bodyPr>
          <a:lstStyle/>
          <a:p>
            <a:pPr algn="l"/>
            <a:r>
              <a:rPr lang="de-DE" dirty="0" err="1"/>
              <a:t>Appropriate</a:t>
            </a:r>
            <a:r>
              <a:rPr lang="de-DE" dirty="0"/>
              <a:t> </a:t>
            </a:r>
            <a:r>
              <a:rPr lang="de-DE" dirty="0" err="1"/>
              <a:t>Methods</a:t>
            </a:r>
            <a:r>
              <a:rPr lang="de-DE" dirty="0"/>
              <a:t>:</a:t>
            </a:r>
          </a:p>
          <a:p>
            <a:pPr marL="182563" indent="-182563" algn="l">
              <a:buSzPct val="150000"/>
              <a:buFont typeface="Arial" panose="020B0604020202020204" pitchFamily="34" charset="0"/>
              <a:buChar char="•"/>
            </a:pPr>
            <a:r>
              <a:rPr lang="de-DE" dirty="0" err="1"/>
              <a:t>Quadratic</a:t>
            </a:r>
            <a:r>
              <a:rPr lang="de-DE" dirty="0"/>
              <a:t> </a:t>
            </a:r>
            <a:r>
              <a:rPr lang="de-DE" dirty="0" err="1"/>
              <a:t>Discriminant</a:t>
            </a:r>
            <a:r>
              <a:rPr lang="de-DE" dirty="0"/>
              <a:t> Analysis </a:t>
            </a:r>
          </a:p>
          <a:p>
            <a:pPr marL="182563" indent="-182563" algn="l">
              <a:buSzPct val="150000"/>
              <a:buFont typeface="Arial" panose="020B0604020202020204" pitchFamily="34" charset="0"/>
              <a:buChar char="•"/>
            </a:pPr>
            <a:r>
              <a:rPr lang="de-DE" dirty="0"/>
              <a:t>Support </a:t>
            </a:r>
            <a:r>
              <a:rPr lang="de-DE" dirty="0" err="1"/>
              <a:t>Vector</a:t>
            </a:r>
            <a:r>
              <a:rPr lang="de-DE" dirty="0"/>
              <a:t> Machines</a:t>
            </a:r>
          </a:p>
          <a:p>
            <a:pPr marL="182563" indent="-182563" algn="l">
              <a:buSzPct val="150000"/>
              <a:buFont typeface="Arial" panose="020B0604020202020204" pitchFamily="34" charset="0"/>
              <a:buChar char="•"/>
            </a:pPr>
            <a:r>
              <a:rPr lang="de-DE" dirty="0" err="1"/>
              <a:t>Neural</a:t>
            </a:r>
            <a:r>
              <a:rPr lang="de-DE" dirty="0"/>
              <a:t> Networks</a:t>
            </a:r>
          </a:p>
        </p:txBody>
      </p:sp>
    </p:spTree>
    <p:extLst>
      <p:ext uri="{BB962C8B-B14F-4D97-AF65-F5344CB8AC3E}">
        <p14:creationId xmlns:p14="http://schemas.microsoft.com/office/powerpoint/2010/main" val="28850262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hteck 117"/>
          <p:cNvSpPr/>
          <p:nvPr/>
        </p:nvSpPr>
        <p:spPr>
          <a:xfrm>
            <a:off x="445091" y="1354118"/>
            <a:ext cx="5612908" cy="3830061"/>
          </a:xfrm>
          <a:prstGeom prst="rect">
            <a:avLst/>
          </a:prstGeom>
          <a:no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9" name="Ellipse 118"/>
          <p:cNvSpPr/>
          <p:nvPr/>
        </p:nvSpPr>
        <p:spPr>
          <a:xfrm>
            <a:off x="2378431" y="2401868"/>
            <a:ext cx="103726" cy="106246"/>
          </a:xfrm>
          <a:prstGeom prst="ellipse">
            <a:avLst/>
          </a:prstGeom>
          <a:solidFill>
            <a:srgbClr val="5B9BD5"/>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Ellipse 119"/>
          <p:cNvSpPr/>
          <p:nvPr/>
        </p:nvSpPr>
        <p:spPr>
          <a:xfrm>
            <a:off x="1540319" y="324841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Ellipse 120"/>
          <p:cNvSpPr/>
          <p:nvPr/>
        </p:nvSpPr>
        <p:spPr>
          <a:xfrm>
            <a:off x="1395542" y="386530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Ellipse 121"/>
          <p:cNvSpPr/>
          <p:nvPr/>
        </p:nvSpPr>
        <p:spPr>
          <a:xfrm>
            <a:off x="1137394" y="328334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Ellipse 122"/>
          <p:cNvSpPr/>
          <p:nvPr/>
        </p:nvSpPr>
        <p:spPr>
          <a:xfrm>
            <a:off x="1657734" y="443427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Ellipse 123"/>
          <p:cNvSpPr/>
          <p:nvPr/>
        </p:nvSpPr>
        <p:spPr>
          <a:xfrm>
            <a:off x="2003330" y="383986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Ellipse 124"/>
          <p:cNvSpPr/>
          <p:nvPr/>
        </p:nvSpPr>
        <p:spPr>
          <a:xfrm>
            <a:off x="1683240" y="418622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Ellipse 125"/>
          <p:cNvSpPr/>
          <p:nvPr/>
        </p:nvSpPr>
        <p:spPr>
          <a:xfrm>
            <a:off x="2812667" y="2409874"/>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Ellipse 126"/>
          <p:cNvSpPr/>
          <p:nvPr/>
        </p:nvSpPr>
        <p:spPr>
          <a:xfrm>
            <a:off x="2233337" y="2801100"/>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Ellipse 127"/>
          <p:cNvSpPr/>
          <p:nvPr/>
        </p:nvSpPr>
        <p:spPr>
          <a:xfrm>
            <a:off x="2238566" y="332583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Ellipse 128"/>
          <p:cNvSpPr/>
          <p:nvPr/>
        </p:nvSpPr>
        <p:spPr>
          <a:xfrm>
            <a:off x="2895097" y="213159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0" name="Ellipse 129"/>
          <p:cNvSpPr/>
          <p:nvPr/>
        </p:nvSpPr>
        <p:spPr>
          <a:xfrm>
            <a:off x="3033712" y="1552218"/>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Ellipse 130"/>
          <p:cNvSpPr/>
          <p:nvPr/>
        </p:nvSpPr>
        <p:spPr>
          <a:xfrm>
            <a:off x="2635329" y="254406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Ellipse 131"/>
          <p:cNvSpPr/>
          <p:nvPr/>
        </p:nvSpPr>
        <p:spPr>
          <a:xfrm>
            <a:off x="3765474" y="1892908"/>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Ellipse 132"/>
          <p:cNvSpPr/>
          <p:nvPr/>
        </p:nvSpPr>
        <p:spPr>
          <a:xfrm>
            <a:off x="3272339" y="222092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Ellipse 133"/>
          <p:cNvSpPr/>
          <p:nvPr/>
        </p:nvSpPr>
        <p:spPr>
          <a:xfrm>
            <a:off x="3552538" y="175111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Ellipse 134"/>
          <p:cNvSpPr/>
          <p:nvPr/>
        </p:nvSpPr>
        <p:spPr>
          <a:xfrm>
            <a:off x="3284042" y="1640202"/>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Ellipse 135"/>
          <p:cNvSpPr/>
          <p:nvPr/>
        </p:nvSpPr>
        <p:spPr>
          <a:xfrm>
            <a:off x="3497461" y="216159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Ellipse 136"/>
          <p:cNvSpPr/>
          <p:nvPr/>
        </p:nvSpPr>
        <p:spPr>
          <a:xfrm>
            <a:off x="3250237" y="1872450"/>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Ellipse 137"/>
          <p:cNvSpPr/>
          <p:nvPr/>
        </p:nvSpPr>
        <p:spPr>
          <a:xfrm>
            <a:off x="2713344" y="1909816"/>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Ellipse 138"/>
          <p:cNvSpPr/>
          <p:nvPr/>
        </p:nvSpPr>
        <p:spPr>
          <a:xfrm>
            <a:off x="1830413" y="2899604"/>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Ellipse 139"/>
          <p:cNvSpPr/>
          <p:nvPr/>
        </p:nvSpPr>
        <p:spPr>
          <a:xfrm>
            <a:off x="1825597" y="2402194"/>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1" name="Ellipse 140"/>
          <p:cNvSpPr/>
          <p:nvPr/>
        </p:nvSpPr>
        <p:spPr>
          <a:xfrm>
            <a:off x="2019013" y="329370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Ellipse 141"/>
          <p:cNvSpPr/>
          <p:nvPr/>
        </p:nvSpPr>
        <p:spPr>
          <a:xfrm>
            <a:off x="1872645" y="357307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Ellipse 142"/>
          <p:cNvSpPr/>
          <p:nvPr/>
        </p:nvSpPr>
        <p:spPr>
          <a:xfrm>
            <a:off x="1447461" y="3015202"/>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Ellipse 143"/>
          <p:cNvSpPr/>
          <p:nvPr/>
        </p:nvSpPr>
        <p:spPr>
          <a:xfrm>
            <a:off x="1207453" y="302055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Ellipse 144"/>
          <p:cNvSpPr/>
          <p:nvPr/>
        </p:nvSpPr>
        <p:spPr>
          <a:xfrm>
            <a:off x="1126674" y="380554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Ellipse 145"/>
          <p:cNvSpPr/>
          <p:nvPr/>
        </p:nvSpPr>
        <p:spPr>
          <a:xfrm>
            <a:off x="1288569" y="408059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Ellipse 146"/>
          <p:cNvSpPr/>
          <p:nvPr/>
        </p:nvSpPr>
        <p:spPr>
          <a:xfrm>
            <a:off x="1666943" y="366518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Ellipse 147"/>
          <p:cNvSpPr/>
          <p:nvPr/>
        </p:nvSpPr>
        <p:spPr>
          <a:xfrm>
            <a:off x="1343679" y="349710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9" name="Ellipse 148"/>
          <p:cNvSpPr/>
          <p:nvPr/>
        </p:nvSpPr>
        <p:spPr>
          <a:xfrm>
            <a:off x="2008445" y="235935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Ellipse 149"/>
          <p:cNvSpPr/>
          <p:nvPr/>
        </p:nvSpPr>
        <p:spPr>
          <a:xfrm>
            <a:off x="2939659" y="1751860"/>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Ellipse 150"/>
          <p:cNvSpPr/>
          <p:nvPr/>
        </p:nvSpPr>
        <p:spPr>
          <a:xfrm>
            <a:off x="3905285" y="1552802"/>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Ellipse 151"/>
          <p:cNvSpPr/>
          <p:nvPr/>
        </p:nvSpPr>
        <p:spPr>
          <a:xfrm>
            <a:off x="2400615" y="2200006"/>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Ellipse 152"/>
          <p:cNvSpPr/>
          <p:nvPr/>
        </p:nvSpPr>
        <p:spPr>
          <a:xfrm>
            <a:off x="1783323" y="2593120"/>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Ellipse 153"/>
          <p:cNvSpPr/>
          <p:nvPr/>
        </p:nvSpPr>
        <p:spPr>
          <a:xfrm>
            <a:off x="3578312" y="1522405"/>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Ellipse 154"/>
          <p:cNvSpPr/>
          <p:nvPr/>
        </p:nvSpPr>
        <p:spPr>
          <a:xfrm>
            <a:off x="2113024" y="262381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Ellipse 155"/>
          <p:cNvSpPr/>
          <p:nvPr/>
        </p:nvSpPr>
        <p:spPr>
          <a:xfrm>
            <a:off x="2067592" y="3481232"/>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Ellipse 156"/>
          <p:cNvSpPr/>
          <p:nvPr/>
        </p:nvSpPr>
        <p:spPr>
          <a:xfrm>
            <a:off x="4071469" y="3498261"/>
            <a:ext cx="103726" cy="106246"/>
          </a:xfrm>
          <a:prstGeom prst="ellipse">
            <a:avLst/>
          </a:prstGeom>
          <a:solidFill>
            <a:srgbClr val="FF0000"/>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8" name="Ellipse 157"/>
          <p:cNvSpPr/>
          <p:nvPr/>
        </p:nvSpPr>
        <p:spPr>
          <a:xfrm>
            <a:off x="2902585" y="3899390"/>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9" name="Ellipse 158"/>
          <p:cNvSpPr/>
          <p:nvPr/>
        </p:nvSpPr>
        <p:spPr>
          <a:xfrm>
            <a:off x="2551523" y="4203795"/>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0" name="Ellipse 159"/>
          <p:cNvSpPr/>
          <p:nvPr/>
        </p:nvSpPr>
        <p:spPr>
          <a:xfrm>
            <a:off x="2499660" y="3941004"/>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Ellipse 160"/>
          <p:cNvSpPr/>
          <p:nvPr/>
        </p:nvSpPr>
        <p:spPr>
          <a:xfrm>
            <a:off x="3467717" y="3112742"/>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2" name="Ellipse 161"/>
          <p:cNvSpPr/>
          <p:nvPr/>
        </p:nvSpPr>
        <p:spPr>
          <a:xfrm>
            <a:off x="3246485" y="3345093"/>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3" name="Ellipse 162"/>
          <p:cNvSpPr/>
          <p:nvPr/>
        </p:nvSpPr>
        <p:spPr>
          <a:xfrm>
            <a:off x="3877884" y="4078241"/>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4" name="Ellipse 163"/>
          <p:cNvSpPr/>
          <p:nvPr/>
        </p:nvSpPr>
        <p:spPr>
          <a:xfrm>
            <a:off x="4019878" y="3994127"/>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5" name="Ellipse 164"/>
          <p:cNvSpPr/>
          <p:nvPr/>
        </p:nvSpPr>
        <p:spPr>
          <a:xfrm>
            <a:off x="3461947" y="3714420"/>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6" name="Ellipse 165"/>
          <p:cNvSpPr/>
          <p:nvPr/>
        </p:nvSpPr>
        <p:spPr>
          <a:xfrm>
            <a:off x="3039991" y="2774709"/>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7" name="Ellipse 166"/>
          <p:cNvSpPr/>
          <p:nvPr/>
        </p:nvSpPr>
        <p:spPr>
          <a:xfrm>
            <a:off x="2984816" y="4137083"/>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8" name="Ellipse 167"/>
          <p:cNvSpPr/>
          <p:nvPr/>
        </p:nvSpPr>
        <p:spPr>
          <a:xfrm>
            <a:off x="2754425" y="3206255"/>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9" name="Ellipse 168"/>
          <p:cNvSpPr/>
          <p:nvPr/>
        </p:nvSpPr>
        <p:spPr>
          <a:xfrm>
            <a:off x="3582335" y="3423253"/>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0" name="Ellipse 169"/>
          <p:cNvSpPr/>
          <p:nvPr/>
        </p:nvSpPr>
        <p:spPr>
          <a:xfrm>
            <a:off x="3615390" y="3867789"/>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Ellipse 170"/>
          <p:cNvSpPr/>
          <p:nvPr/>
        </p:nvSpPr>
        <p:spPr>
          <a:xfrm>
            <a:off x="3377997" y="4349690"/>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2" name="Ellipse 171"/>
          <p:cNvSpPr/>
          <p:nvPr/>
        </p:nvSpPr>
        <p:spPr>
          <a:xfrm>
            <a:off x="3168898" y="3957492"/>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3" name="Ellipse 172"/>
          <p:cNvSpPr/>
          <p:nvPr/>
        </p:nvSpPr>
        <p:spPr>
          <a:xfrm>
            <a:off x="4080661" y="3272544"/>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Ellipse 173"/>
          <p:cNvSpPr/>
          <p:nvPr/>
        </p:nvSpPr>
        <p:spPr>
          <a:xfrm>
            <a:off x="4028799" y="2723609"/>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Ellipse 174"/>
          <p:cNvSpPr/>
          <p:nvPr/>
        </p:nvSpPr>
        <p:spPr>
          <a:xfrm>
            <a:off x="3036679" y="3651632"/>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6" name="Ellipse 175"/>
          <p:cNvSpPr/>
          <p:nvPr/>
        </p:nvSpPr>
        <p:spPr>
          <a:xfrm>
            <a:off x="3819217" y="3678214"/>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7" name="Ellipse 176"/>
          <p:cNvSpPr/>
          <p:nvPr/>
        </p:nvSpPr>
        <p:spPr>
          <a:xfrm>
            <a:off x="3445992" y="4010615"/>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Ellipse 177"/>
          <p:cNvSpPr/>
          <p:nvPr/>
        </p:nvSpPr>
        <p:spPr>
          <a:xfrm>
            <a:off x="4028799" y="3055517"/>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9" name="Ellipse 178"/>
          <p:cNvSpPr/>
          <p:nvPr/>
        </p:nvSpPr>
        <p:spPr>
          <a:xfrm>
            <a:off x="2972260" y="4357387"/>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0" name="Ellipse 179"/>
          <p:cNvSpPr/>
          <p:nvPr/>
        </p:nvSpPr>
        <p:spPr>
          <a:xfrm>
            <a:off x="3115800" y="3078303"/>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1" name="Ellipse 180"/>
          <p:cNvSpPr/>
          <p:nvPr/>
        </p:nvSpPr>
        <p:spPr>
          <a:xfrm>
            <a:off x="2809725" y="3672860"/>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2" name="Ellipse 181"/>
          <p:cNvSpPr/>
          <p:nvPr/>
        </p:nvSpPr>
        <p:spPr>
          <a:xfrm>
            <a:off x="2569718" y="3678214"/>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Ellipse 182"/>
          <p:cNvSpPr/>
          <p:nvPr/>
        </p:nvSpPr>
        <p:spPr>
          <a:xfrm>
            <a:off x="3521184" y="2511064"/>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4" name="Ellipse 183"/>
          <p:cNvSpPr/>
          <p:nvPr/>
        </p:nvSpPr>
        <p:spPr>
          <a:xfrm>
            <a:off x="3744573" y="2825275"/>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5" name="Ellipse 184"/>
          <p:cNvSpPr/>
          <p:nvPr/>
        </p:nvSpPr>
        <p:spPr>
          <a:xfrm>
            <a:off x="3234710" y="2727992"/>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6" name="Ellipse 185"/>
          <p:cNvSpPr/>
          <p:nvPr/>
        </p:nvSpPr>
        <p:spPr>
          <a:xfrm>
            <a:off x="2705944" y="4154761"/>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Ellipse 186"/>
          <p:cNvSpPr/>
          <p:nvPr/>
        </p:nvSpPr>
        <p:spPr>
          <a:xfrm>
            <a:off x="3366334" y="3472068"/>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8" name="Ellipse 187"/>
          <p:cNvSpPr/>
          <p:nvPr/>
        </p:nvSpPr>
        <p:spPr>
          <a:xfrm>
            <a:off x="2726102" y="3531043"/>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9" name="Ellipse 188"/>
          <p:cNvSpPr/>
          <p:nvPr/>
        </p:nvSpPr>
        <p:spPr>
          <a:xfrm>
            <a:off x="2984816" y="3369841"/>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0" name="Ellipse 189"/>
          <p:cNvSpPr/>
          <p:nvPr/>
        </p:nvSpPr>
        <p:spPr>
          <a:xfrm>
            <a:off x="3758506" y="3312716"/>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1" name="Ellipse 190"/>
          <p:cNvSpPr/>
          <p:nvPr/>
        </p:nvSpPr>
        <p:spPr>
          <a:xfrm>
            <a:off x="3141213" y="3705831"/>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2" name="Ellipse 191"/>
          <p:cNvSpPr/>
          <p:nvPr/>
        </p:nvSpPr>
        <p:spPr>
          <a:xfrm>
            <a:off x="3739118" y="3063706"/>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3" name="Ellipse 192"/>
          <p:cNvSpPr/>
          <p:nvPr/>
        </p:nvSpPr>
        <p:spPr>
          <a:xfrm>
            <a:off x="3249598" y="2950562"/>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4" name="Ellipse 193"/>
          <p:cNvSpPr/>
          <p:nvPr/>
        </p:nvSpPr>
        <p:spPr>
          <a:xfrm>
            <a:off x="2869018" y="2930104"/>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5" name="Ellipse 194"/>
          <p:cNvSpPr/>
          <p:nvPr/>
        </p:nvSpPr>
        <p:spPr>
          <a:xfrm>
            <a:off x="4440393" y="414775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 name="Ellipse 251"/>
          <p:cNvSpPr/>
          <p:nvPr/>
        </p:nvSpPr>
        <p:spPr>
          <a:xfrm>
            <a:off x="5172157" y="4488446"/>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3" name="Ellipse 252"/>
          <p:cNvSpPr/>
          <p:nvPr/>
        </p:nvSpPr>
        <p:spPr>
          <a:xfrm>
            <a:off x="4679022" y="481645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4" name="Ellipse 253"/>
          <p:cNvSpPr/>
          <p:nvPr/>
        </p:nvSpPr>
        <p:spPr>
          <a:xfrm>
            <a:off x="5140285" y="398605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5" name="Ellipse 254"/>
          <p:cNvSpPr/>
          <p:nvPr/>
        </p:nvSpPr>
        <p:spPr>
          <a:xfrm>
            <a:off x="4690725" y="423574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6" name="Ellipse 255"/>
          <p:cNvSpPr/>
          <p:nvPr/>
        </p:nvSpPr>
        <p:spPr>
          <a:xfrm>
            <a:off x="4732655" y="462451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7" name="Ellipse 256"/>
          <p:cNvSpPr/>
          <p:nvPr/>
        </p:nvSpPr>
        <p:spPr>
          <a:xfrm>
            <a:off x="4004337" y="4647828"/>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8" name="Ellipse 257"/>
          <p:cNvSpPr/>
          <p:nvPr/>
        </p:nvSpPr>
        <p:spPr>
          <a:xfrm>
            <a:off x="4346342" y="4347398"/>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Ellipse 258"/>
          <p:cNvSpPr/>
          <p:nvPr/>
        </p:nvSpPr>
        <p:spPr>
          <a:xfrm>
            <a:off x="5001932" y="4396115"/>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Ellipse 259"/>
          <p:cNvSpPr/>
          <p:nvPr/>
        </p:nvSpPr>
        <p:spPr>
          <a:xfrm>
            <a:off x="4958263" y="401387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Ellipse 260"/>
          <p:cNvSpPr/>
          <p:nvPr/>
        </p:nvSpPr>
        <p:spPr>
          <a:xfrm>
            <a:off x="4463154" y="323892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2" name="Ellipse 261"/>
          <p:cNvSpPr/>
          <p:nvPr/>
        </p:nvSpPr>
        <p:spPr>
          <a:xfrm>
            <a:off x="5194918" y="357961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3" name="Ellipse 262"/>
          <p:cNvSpPr/>
          <p:nvPr/>
        </p:nvSpPr>
        <p:spPr>
          <a:xfrm>
            <a:off x="4701783" y="3907626"/>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Ellipse 263"/>
          <p:cNvSpPr/>
          <p:nvPr/>
        </p:nvSpPr>
        <p:spPr>
          <a:xfrm>
            <a:off x="5163045" y="3077226"/>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5" name="Ellipse 264"/>
          <p:cNvSpPr/>
          <p:nvPr/>
        </p:nvSpPr>
        <p:spPr>
          <a:xfrm>
            <a:off x="4713486" y="332690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6" name="Ellipse 265"/>
          <p:cNvSpPr/>
          <p:nvPr/>
        </p:nvSpPr>
        <p:spPr>
          <a:xfrm>
            <a:off x="4968826" y="360334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7" name="Ellipse 266"/>
          <p:cNvSpPr/>
          <p:nvPr/>
        </p:nvSpPr>
        <p:spPr>
          <a:xfrm>
            <a:off x="4679681" y="3559155"/>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8" name="Ellipse 267"/>
          <p:cNvSpPr/>
          <p:nvPr/>
        </p:nvSpPr>
        <p:spPr>
          <a:xfrm>
            <a:off x="4369102" y="3438565"/>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9" name="Ellipse 268"/>
          <p:cNvSpPr/>
          <p:nvPr/>
        </p:nvSpPr>
        <p:spPr>
          <a:xfrm>
            <a:off x="5334728" y="323950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0" name="Ellipse 269"/>
          <p:cNvSpPr/>
          <p:nvPr/>
        </p:nvSpPr>
        <p:spPr>
          <a:xfrm>
            <a:off x="5007755" y="3209110"/>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1" name="Ellipse 270"/>
          <p:cNvSpPr/>
          <p:nvPr/>
        </p:nvSpPr>
        <p:spPr>
          <a:xfrm>
            <a:off x="4130359" y="193549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2" name="Ellipse 271"/>
          <p:cNvSpPr/>
          <p:nvPr/>
        </p:nvSpPr>
        <p:spPr>
          <a:xfrm>
            <a:off x="4838391" y="2893700"/>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3" name="Ellipse 272"/>
          <p:cNvSpPr/>
          <p:nvPr/>
        </p:nvSpPr>
        <p:spPr>
          <a:xfrm>
            <a:off x="4368987" y="260420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4" name="Ellipse 273"/>
          <p:cNvSpPr/>
          <p:nvPr/>
        </p:nvSpPr>
        <p:spPr>
          <a:xfrm>
            <a:off x="4950069" y="265360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5" name="Ellipse 274"/>
          <p:cNvSpPr/>
          <p:nvPr/>
        </p:nvSpPr>
        <p:spPr>
          <a:xfrm>
            <a:off x="4380690" y="202348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6" name="Ellipse 275"/>
          <p:cNvSpPr/>
          <p:nvPr/>
        </p:nvSpPr>
        <p:spPr>
          <a:xfrm>
            <a:off x="4594108" y="2544872"/>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7" name="Ellipse 276"/>
          <p:cNvSpPr/>
          <p:nvPr/>
        </p:nvSpPr>
        <p:spPr>
          <a:xfrm>
            <a:off x="4346885" y="225573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8" name="Ellipse 277"/>
          <p:cNvSpPr/>
          <p:nvPr/>
        </p:nvSpPr>
        <p:spPr>
          <a:xfrm>
            <a:off x="4036307" y="213514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9" name="Ellipse 278"/>
          <p:cNvSpPr/>
          <p:nvPr/>
        </p:nvSpPr>
        <p:spPr>
          <a:xfrm>
            <a:off x="5073791" y="2333292"/>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0" name="Ellipse 279"/>
          <p:cNvSpPr/>
          <p:nvPr/>
        </p:nvSpPr>
        <p:spPr>
          <a:xfrm>
            <a:off x="4746818" y="2302895"/>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1" name="Ellipse 280"/>
          <p:cNvSpPr/>
          <p:nvPr/>
        </p:nvSpPr>
        <p:spPr>
          <a:xfrm>
            <a:off x="1428315" y="462451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2" name="Ellipse 281"/>
          <p:cNvSpPr/>
          <p:nvPr/>
        </p:nvSpPr>
        <p:spPr>
          <a:xfrm>
            <a:off x="3130737" y="478828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3" name="Ellipse 282"/>
          <p:cNvSpPr/>
          <p:nvPr/>
        </p:nvSpPr>
        <p:spPr>
          <a:xfrm>
            <a:off x="2639213" y="495385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4" name="Ellipse 283"/>
          <p:cNvSpPr/>
          <p:nvPr/>
        </p:nvSpPr>
        <p:spPr>
          <a:xfrm>
            <a:off x="2128206" y="4462822"/>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5" name="Ellipse 284"/>
          <p:cNvSpPr/>
          <p:nvPr/>
        </p:nvSpPr>
        <p:spPr>
          <a:xfrm>
            <a:off x="2015729" y="481645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6" name="Ellipse 285"/>
          <p:cNvSpPr/>
          <p:nvPr/>
        </p:nvSpPr>
        <p:spPr>
          <a:xfrm>
            <a:off x="2892234" y="478828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7" name="Ellipse 286"/>
          <p:cNvSpPr/>
          <p:nvPr/>
        </p:nvSpPr>
        <p:spPr>
          <a:xfrm>
            <a:off x="2617111" y="4605386"/>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8" name="Ellipse 287"/>
          <p:cNvSpPr/>
          <p:nvPr/>
        </p:nvSpPr>
        <p:spPr>
          <a:xfrm>
            <a:off x="2207644" y="409186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9" name="Ellipse 288"/>
          <p:cNvSpPr/>
          <p:nvPr/>
        </p:nvSpPr>
        <p:spPr>
          <a:xfrm>
            <a:off x="2299888" y="462510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0" name="Ellipse 289"/>
          <p:cNvSpPr/>
          <p:nvPr/>
        </p:nvSpPr>
        <p:spPr>
          <a:xfrm>
            <a:off x="1972916" y="4594705"/>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1" name="Ellipse 290"/>
          <p:cNvSpPr/>
          <p:nvPr/>
        </p:nvSpPr>
        <p:spPr>
          <a:xfrm>
            <a:off x="3451870" y="4636840"/>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2" name="Ellipse 291"/>
          <p:cNvSpPr/>
          <p:nvPr/>
        </p:nvSpPr>
        <p:spPr>
          <a:xfrm>
            <a:off x="4183634" y="497752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3" name="Ellipse 292"/>
          <p:cNvSpPr/>
          <p:nvPr/>
        </p:nvSpPr>
        <p:spPr>
          <a:xfrm>
            <a:off x="3970698" y="483573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4" name="Ellipse 293"/>
          <p:cNvSpPr/>
          <p:nvPr/>
        </p:nvSpPr>
        <p:spPr>
          <a:xfrm>
            <a:off x="3702203" y="4724824"/>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5" name="Ellipse 294"/>
          <p:cNvSpPr/>
          <p:nvPr/>
        </p:nvSpPr>
        <p:spPr>
          <a:xfrm>
            <a:off x="3668397" y="495707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6" name="Ellipse 295"/>
          <p:cNvSpPr/>
          <p:nvPr/>
        </p:nvSpPr>
        <p:spPr>
          <a:xfrm>
            <a:off x="3357819" y="4836482"/>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7" name="Ellipse 296"/>
          <p:cNvSpPr/>
          <p:nvPr/>
        </p:nvSpPr>
        <p:spPr>
          <a:xfrm>
            <a:off x="4323444" y="463742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8" name="Ellipse 297"/>
          <p:cNvSpPr/>
          <p:nvPr/>
        </p:nvSpPr>
        <p:spPr>
          <a:xfrm>
            <a:off x="4088903" y="4441976"/>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9" name="Ellipse 298"/>
          <p:cNvSpPr/>
          <p:nvPr/>
        </p:nvSpPr>
        <p:spPr>
          <a:xfrm>
            <a:off x="2348138" y="2461047"/>
            <a:ext cx="2015357" cy="2142389"/>
          </a:xfrm>
          <a:prstGeom prst="ellipse">
            <a:avLst/>
          </a:prstGeom>
          <a:noFill/>
          <a:ln w="5715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Nonlinear World (Type 1)</a:t>
            </a:r>
          </a:p>
        </p:txBody>
      </p:sp>
      <p:grpSp>
        <p:nvGrpSpPr>
          <p:cNvPr id="196" name="Gruppieren 195"/>
          <p:cNvGrpSpPr/>
          <p:nvPr/>
        </p:nvGrpSpPr>
        <p:grpSpPr>
          <a:xfrm>
            <a:off x="6467302" y="1390080"/>
            <a:ext cx="1066866" cy="782981"/>
            <a:chOff x="10579510" y="1784905"/>
            <a:chExt cx="1066866" cy="782981"/>
          </a:xfrm>
        </p:grpSpPr>
        <p:sp>
          <p:nvSpPr>
            <p:cNvPr id="197" name="Textfeld 196"/>
            <p:cNvSpPr txBox="1"/>
            <p:nvPr/>
          </p:nvSpPr>
          <p:spPr>
            <a:xfrm>
              <a:off x="10825317" y="1825171"/>
              <a:ext cx="821059" cy="723275"/>
            </a:xfrm>
            <a:prstGeom prst="rect">
              <a:avLst/>
            </a:prstGeom>
            <a:noFill/>
          </p:spPr>
          <p:txBody>
            <a:bodyPr wrap="none" rtlCol="0">
              <a:spAutoFit/>
            </a:bodyPr>
            <a:lstStyle/>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1</a:t>
              </a:r>
            </a:p>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2</a:t>
              </a:r>
            </a:p>
          </p:txBody>
        </p:sp>
        <p:sp>
          <p:nvSpPr>
            <p:cNvPr id="198" name="Ellipse 197"/>
            <p:cNvSpPr/>
            <p:nvPr/>
          </p:nvSpPr>
          <p:spPr>
            <a:xfrm>
              <a:off x="10667377" y="1955229"/>
              <a:ext cx="144000" cy="144000"/>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9" name="Ellipse 198"/>
            <p:cNvSpPr/>
            <p:nvPr/>
          </p:nvSpPr>
          <p:spPr>
            <a:xfrm>
              <a:off x="10667377" y="2286001"/>
              <a:ext cx="144000" cy="144000"/>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00" name="Rechteck 199"/>
            <p:cNvSpPr/>
            <p:nvPr/>
          </p:nvSpPr>
          <p:spPr>
            <a:xfrm>
              <a:off x="10579510" y="1784905"/>
              <a:ext cx="1066865" cy="782981"/>
            </a:xfrm>
            <a:prstGeom prst="rect">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extfeld 1"/>
          <p:cNvSpPr txBox="1"/>
          <p:nvPr/>
        </p:nvSpPr>
        <p:spPr>
          <a:xfrm>
            <a:off x="6192982" y="2771820"/>
            <a:ext cx="2768137" cy="1323439"/>
          </a:xfrm>
          <a:prstGeom prst="rect">
            <a:avLst/>
          </a:prstGeom>
          <a:noFill/>
        </p:spPr>
        <p:txBody>
          <a:bodyPr wrap="square" rtlCol="0">
            <a:spAutoFit/>
          </a:bodyPr>
          <a:lstStyle/>
          <a:p>
            <a:pPr algn="l"/>
            <a:r>
              <a:rPr lang="de-DE" dirty="0" err="1"/>
              <a:t>Appropriate</a:t>
            </a:r>
            <a:r>
              <a:rPr lang="de-DE" dirty="0"/>
              <a:t> </a:t>
            </a:r>
            <a:r>
              <a:rPr lang="de-DE" dirty="0" err="1"/>
              <a:t>Methods</a:t>
            </a:r>
            <a:r>
              <a:rPr lang="de-DE" dirty="0"/>
              <a:t>:</a:t>
            </a:r>
          </a:p>
          <a:p>
            <a:pPr marL="182563" indent="-182563" algn="l">
              <a:buSzPct val="150000"/>
              <a:buFont typeface="Arial" panose="020B0604020202020204" pitchFamily="34" charset="0"/>
              <a:buChar char="•"/>
            </a:pPr>
            <a:r>
              <a:rPr lang="de-DE" dirty="0"/>
              <a:t>Support </a:t>
            </a:r>
            <a:r>
              <a:rPr lang="de-DE" dirty="0" err="1"/>
              <a:t>Vector</a:t>
            </a:r>
            <a:r>
              <a:rPr lang="de-DE" dirty="0"/>
              <a:t> Machines</a:t>
            </a:r>
          </a:p>
          <a:p>
            <a:pPr marL="182563" indent="-182563" algn="l">
              <a:buSzPct val="150000"/>
              <a:buFont typeface="Arial" panose="020B0604020202020204" pitchFamily="34" charset="0"/>
              <a:buChar char="•"/>
            </a:pPr>
            <a:r>
              <a:rPr lang="de-DE" dirty="0" err="1"/>
              <a:t>Neural</a:t>
            </a:r>
            <a:r>
              <a:rPr lang="de-DE" dirty="0"/>
              <a:t> Networks</a:t>
            </a:r>
          </a:p>
        </p:txBody>
      </p:sp>
    </p:spTree>
    <p:extLst>
      <p:ext uri="{BB962C8B-B14F-4D97-AF65-F5344CB8AC3E}">
        <p14:creationId xmlns:p14="http://schemas.microsoft.com/office/powerpoint/2010/main" val="961204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hteck 376"/>
          <p:cNvSpPr/>
          <p:nvPr/>
        </p:nvSpPr>
        <p:spPr>
          <a:xfrm>
            <a:off x="456659" y="1345472"/>
            <a:ext cx="5618592" cy="3858352"/>
          </a:xfrm>
          <a:prstGeom prst="rect">
            <a:avLst/>
          </a:prstGeom>
          <a:no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8" name="Ellipse 377"/>
          <p:cNvSpPr/>
          <p:nvPr/>
        </p:nvSpPr>
        <p:spPr>
          <a:xfrm>
            <a:off x="2391957" y="2400961"/>
            <a:ext cx="103831" cy="107031"/>
          </a:xfrm>
          <a:prstGeom prst="ellipse">
            <a:avLst/>
          </a:prstGeom>
          <a:solidFill>
            <a:srgbClr val="5B9BD5"/>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9" name="Ellipse 378"/>
          <p:cNvSpPr/>
          <p:nvPr/>
        </p:nvSpPr>
        <p:spPr>
          <a:xfrm>
            <a:off x="1552997" y="325375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0" name="Ellipse 379"/>
          <p:cNvSpPr/>
          <p:nvPr/>
        </p:nvSpPr>
        <p:spPr>
          <a:xfrm>
            <a:off x="971087" y="1856668"/>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1" name="Ellipse 380"/>
          <p:cNvSpPr/>
          <p:nvPr/>
        </p:nvSpPr>
        <p:spPr>
          <a:xfrm>
            <a:off x="1149664" y="328895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2" name="Ellipse 381"/>
          <p:cNvSpPr/>
          <p:nvPr/>
        </p:nvSpPr>
        <p:spPr>
          <a:xfrm>
            <a:off x="1233544" y="2429840"/>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3" name="Ellipse 382"/>
          <p:cNvSpPr/>
          <p:nvPr/>
        </p:nvSpPr>
        <p:spPr>
          <a:xfrm>
            <a:off x="1579489" y="2382308"/>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4" name="Ellipse 383"/>
          <p:cNvSpPr/>
          <p:nvPr/>
        </p:nvSpPr>
        <p:spPr>
          <a:xfrm>
            <a:off x="930406" y="1584852"/>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5" name="Ellipse 384"/>
          <p:cNvSpPr/>
          <p:nvPr/>
        </p:nvSpPr>
        <p:spPr>
          <a:xfrm>
            <a:off x="1024052" y="2832515"/>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6" name="Ellipse 385"/>
          <p:cNvSpPr/>
          <p:nvPr/>
        </p:nvSpPr>
        <p:spPr>
          <a:xfrm>
            <a:off x="2246716" y="2803142"/>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7" name="Ellipse 386"/>
          <p:cNvSpPr/>
          <p:nvPr/>
        </p:nvSpPr>
        <p:spPr>
          <a:xfrm>
            <a:off x="5788177" y="4109966"/>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8" name="Ellipse 387"/>
          <p:cNvSpPr/>
          <p:nvPr/>
        </p:nvSpPr>
        <p:spPr>
          <a:xfrm>
            <a:off x="650031" y="260905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9" name="Ellipse 388"/>
          <p:cNvSpPr/>
          <p:nvPr/>
        </p:nvSpPr>
        <p:spPr>
          <a:xfrm>
            <a:off x="1245320" y="1968524"/>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0" name="Ellipse 389"/>
          <p:cNvSpPr/>
          <p:nvPr/>
        </p:nvSpPr>
        <p:spPr>
          <a:xfrm>
            <a:off x="846534" y="2967700"/>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1" name="Ellipse 390"/>
          <p:cNvSpPr/>
          <p:nvPr/>
        </p:nvSpPr>
        <p:spPr>
          <a:xfrm>
            <a:off x="1896118" y="178121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2" name="Ellipse 391"/>
          <p:cNvSpPr/>
          <p:nvPr/>
        </p:nvSpPr>
        <p:spPr>
          <a:xfrm>
            <a:off x="1484190" y="2642165"/>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3" name="Ellipse 392"/>
          <p:cNvSpPr/>
          <p:nvPr/>
        </p:nvSpPr>
        <p:spPr>
          <a:xfrm>
            <a:off x="1682967" y="163836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4" name="Ellipse 393"/>
          <p:cNvSpPr/>
          <p:nvPr/>
        </p:nvSpPr>
        <p:spPr>
          <a:xfrm>
            <a:off x="1495905" y="2057158"/>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5" name="Ellipse 394"/>
          <p:cNvSpPr/>
          <p:nvPr/>
        </p:nvSpPr>
        <p:spPr>
          <a:xfrm>
            <a:off x="1627833" y="2051879"/>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6" name="Ellipse 395"/>
          <p:cNvSpPr/>
          <p:nvPr/>
        </p:nvSpPr>
        <p:spPr>
          <a:xfrm>
            <a:off x="1462065" y="229112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7" name="Ellipse 396"/>
          <p:cNvSpPr/>
          <p:nvPr/>
        </p:nvSpPr>
        <p:spPr>
          <a:xfrm>
            <a:off x="924629" y="2328763"/>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Ellipse 397"/>
          <p:cNvSpPr/>
          <p:nvPr/>
        </p:nvSpPr>
        <p:spPr>
          <a:xfrm>
            <a:off x="1843383" y="2902374"/>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9" name="Ellipse 398"/>
          <p:cNvSpPr/>
          <p:nvPr/>
        </p:nvSpPr>
        <p:spPr>
          <a:xfrm>
            <a:off x="1838563" y="2401289"/>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0" name="Ellipse 399"/>
          <p:cNvSpPr/>
          <p:nvPr/>
        </p:nvSpPr>
        <p:spPr>
          <a:xfrm>
            <a:off x="5568402" y="407760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1" name="Ellipse 400"/>
          <p:cNvSpPr/>
          <p:nvPr/>
        </p:nvSpPr>
        <p:spPr>
          <a:xfrm>
            <a:off x="1448673" y="1562273"/>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2" name="Ellipse 401"/>
          <p:cNvSpPr/>
          <p:nvPr/>
        </p:nvSpPr>
        <p:spPr>
          <a:xfrm>
            <a:off x="1460044" y="3018826"/>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3" name="Ellipse 402"/>
          <p:cNvSpPr/>
          <p:nvPr/>
        </p:nvSpPr>
        <p:spPr>
          <a:xfrm>
            <a:off x="1219793" y="3024220"/>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4" name="Ellipse 403"/>
          <p:cNvSpPr/>
          <p:nvPr/>
        </p:nvSpPr>
        <p:spPr>
          <a:xfrm>
            <a:off x="701947" y="1796459"/>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5" name="Ellipse 404"/>
          <p:cNvSpPr/>
          <p:nvPr/>
        </p:nvSpPr>
        <p:spPr>
          <a:xfrm>
            <a:off x="864005" y="2073548"/>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6" name="Ellipse 405"/>
          <p:cNvSpPr/>
          <p:nvPr/>
        </p:nvSpPr>
        <p:spPr>
          <a:xfrm>
            <a:off x="1242763" y="165506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7" name="Ellipse 406"/>
          <p:cNvSpPr/>
          <p:nvPr/>
        </p:nvSpPr>
        <p:spPr>
          <a:xfrm>
            <a:off x="1101810" y="346096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8" name="Ellipse 407"/>
          <p:cNvSpPr/>
          <p:nvPr/>
        </p:nvSpPr>
        <p:spPr>
          <a:xfrm>
            <a:off x="2021596" y="235813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 name="Ellipse 408"/>
          <p:cNvSpPr/>
          <p:nvPr/>
        </p:nvSpPr>
        <p:spPr>
          <a:xfrm>
            <a:off x="1151173" y="2169640"/>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0" name="Ellipse 409"/>
          <p:cNvSpPr/>
          <p:nvPr/>
        </p:nvSpPr>
        <p:spPr>
          <a:xfrm>
            <a:off x="2036070" y="1438593"/>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1" name="Ellipse 410"/>
          <p:cNvSpPr/>
          <p:nvPr/>
        </p:nvSpPr>
        <p:spPr>
          <a:xfrm>
            <a:off x="1484190" y="1770602"/>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2" name="Ellipse 411"/>
          <p:cNvSpPr/>
          <p:nvPr/>
        </p:nvSpPr>
        <p:spPr>
          <a:xfrm>
            <a:off x="1796246" y="2593626"/>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3" name="Ellipse 412"/>
          <p:cNvSpPr/>
          <p:nvPr/>
        </p:nvSpPr>
        <p:spPr>
          <a:xfrm>
            <a:off x="1708766" y="140797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4" name="Ellipse 413"/>
          <p:cNvSpPr/>
          <p:nvPr/>
        </p:nvSpPr>
        <p:spPr>
          <a:xfrm>
            <a:off x="2126281" y="2624550"/>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5" name="Ellipse 414"/>
          <p:cNvSpPr/>
          <p:nvPr/>
        </p:nvSpPr>
        <p:spPr>
          <a:xfrm>
            <a:off x="5617031" y="4266508"/>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6" name="Ellipse 415"/>
          <p:cNvSpPr/>
          <p:nvPr/>
        </p:nvSpPr>
        <p:spPr>
          <a:xfrm>
            <a:off x="5127395" y="2502631"/>
            <a:ext cx="103831" cy="107031"/>
          </a:xfrm>
          <a:prstGeom prst="ellipse">
            <a:avLst/>
          </a:prstGeom>
          <a:solidFill>
            <a:srgbClr val="FF0000"/>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7" name="Ellipse 416"/>
          <p:cNvSpPr/>
          <p:nvPr/>
        </p:nvSpPr>
        <p:spPr>
          <a:xfrm>
            <a:off x="1620398" y="4542022"/>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8" name="Ellipse 417"/>
          <p:cNvSpPr/>
          <p:nvPr/>
        </p:nvSpPr>
        <p:spPr>
          <a:xfrm>
            <a:off x="2407838" y="4579094"/>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9" name="Ellipse 418"/>
          <p:cNvSpPr/>
          <p:nvPr/>
        </p:nvSpPr>
        <p:spPr>
          <a:xfrm>
            <a:off x="2209457" y="4314363"/>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0" name="Ellipse 419"/>
          <p:cNvSpPr/>
          <p:nvPr/>
        </p:nvSpPr>
        <p:spPr>
          <a:xfrm>
            <a:off x="4523030" y="2114264"/>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1" name="Ellipse 420"/>
          <p:cNvSpPr/>
          <p:nvPr/>
        </p:nvSpPr>
        <p:spPr>
          <a:xfrm>
            <a:off x="4301575" y="2348332"/>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2" name="Ellipse 421"/>
          <p:cNvSpPr/>
          <p:nvPr/>
        </p:nvSpPr>
        <p:spPr>
          <a:xfrm>
            <a:off x="1704109" y="399901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3" name="Ellipse 422"/>
          <p:cNvSpPr/>
          <p:nvPr/>
        </p:nvSpPr>
        <p:spPr>
          <a:xfrm>
            <a:off x="1846247" y="3914282"/>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4" name="Ellipse 423"/>
          <p:cNvSpPr/>
          <p:nvPr/>
        </p:nvSpPr>
        <p:spPr>
          <a:xfrm>
            <a:off x="4517255" y="272038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5" name="Ellipse 424"/>
          <p:cNvSpPr/>
          <p:nvPr/>
        </p:nvSpPr>
        <p:spPr>
          <a:xfrm>
            <a:off x="4094872" y="1773735"/>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6" name="Ellipse 425"/>
          <p:cNvSpPr/>
          <p:nvPr/>
        </p:nvSpPr>
        <p:spPr>
          <a:xfrm>
            <a:off x="1702715" y="4781471"/>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7" name="Ellipse 426"/>
          <p:cNvSpPr/>
          <p:nvPr/>
        </p:nvSpPr>
        <p:spPr>
          <a:xfrm>
            <a:off x="1905079" y="4299044"/>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8" name="Ellipse 427"/>
          <p:cNvSpPr/>
          <p:nvPr/>
        </p:nvSpPr>
        <p:spPr>
          <a:xfrm>
            <a:off x="4637765" y="2427070"/>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9" name="Ellipse 428"/>
          <p:cNvSpPr/>
          <p:nvPr/>
        </p:nvSpPr>
        <p:spPr>
          <a:xfrm>
            <a:off x="4670854" y="2874889"/>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0" name="Ellipse 429"/>
          <p:cNvSpPr/>
          <p:nvPr/>
        </p:nvSpPr>
        <p:spPr>
          <a:xfrm>
            <a:off x="1508870" y="368381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1" name="Ellipse 430"/>
          <p:cNvSpPr/>
          <p:nvPr/>
        </p:nvSpPr>
        <p:spPr>
          <a:xfrm>
            <a:off x="1886982" y="4600553"/>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2" name="Ellipse 431"/>
          <p:cNvSpPr/>
          <p:nvPr/>
        </p:nvSpPr>
        <p:spPr>
          <a:xfrm>
            <a:off x="5136596" y="227524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3" name="Ellipse 432"/>
          <p:cNvSpPr/>
          <p:nvPr/>
        </p:nvSpPr>
        <p:spPr>
          <a:xfrm>
            <a:off x="5084681" y="1722258"/>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4" name="Ellipse 433"/>
          <p:cNvSpPr/>
          <p:nvPr/>
        </p:nvSpPr>
        <p:spPr>
          <a:xfrm>
            <a:off x="4091557" y="2657135"/>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5" name="Ellipse 434"/>
          <p:cNvSpPr/>
          <p:nvPr/>
        </p:nvSpPr>
        <p:spPr>
          <a:xfrm>
            <a:off x="4874887" y="2683914"/>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6" name="Ellipse 435"/>
          <p:cNvSpPr/>
          <p:nvPr/>
        </p:nvSpPr>
        <p:spPr>
          <a:xfrm>
            <a:off x="2164356" y="4654068"/>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7" name="Ellipse 436"/>
          <p:cNvSpPr/>
          <p:nvPr/>
        </p:nvSpPr>
        <p:spPr>
          <a:xfrm>
            <a:off x="5084681" y="205661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8" name="Ellipse 437"/>
          <p:cNvSpPr/>
          <p:nvPr/>
        </p:nvSpPr>
        <p:spPr>
          <a:xfrm>
            <a:off x="1690145" y="5003402"/>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9" name="Ellipse 438"/>
          <p:cNvSpPr/>
          <p:nvPr/>
        </p:nvSpPr>
        <p:spPr>
          <a:xfrm>
            <a:off x="4170757" y="2079572"/>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0" name="Ellipse 439"/>
          <p:cNvSpPr/>
          <p:nvPr/>
        </p:nvSpPr>
        <p:spPr>
          <a:xfrm>
            <a:off x="1527446" y="4313819"/>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1" name="Ellipse 440"/>
          <p:cNvSpPr/>
          <p:nvPr/>
        </p:nvSpPr>
        <p:spPr>
          <a:xfrm>
            <a:off x="2034590" y="402628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2" name="Ellipse 441"/>
          <p:cNvSpPr/>
          <p:nvPr/>
        </p:nvSpPr>
        <p:spPr>
          <a:xfrm>
            <a:off x="4576552" y="1508142"/>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3" name="Ellipse 442"/>
          <p:cNvSpPr/>
          <p:nvPr/>
        </p:nvSpPr>
        <p:spPr>
          <a:xfrm>
            <a:off x="4800168" y="1824674"/>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4" name="Ellipse 443"/>
          <p:cNvSpPr/>
          <p:nvPr/>
        </p:nvSpPr>
        <p:spPr>
          <a:xfrm>
            <a:off x="4289788" y="1726673"/>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5" name="Ellipse 444"/>
          <p:cNvSpPr/>
          <p:nvPr/>
        </p:nvSpPr>
        <p:spPr>
          <a:xfrm>
            <a:off x="1423560" y="4799279"/>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6" name="Ellipse 445"/>
          <p:cNvSpPr/>
          <p:nvPr/>
        </p:nvSpPr>
        <p:spPr>
          <a:xfrm>
            <a:off x="4421546" y="2476245"/>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7" name="Ellipse 446"/>
          <p:cNvSpPr/>
          <p:nvPr/>
        </p:nvSpPr>
        <p:spPr>
          <a:xfrm>
            <a:off x="1443736" y="4170954"/>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8" name="Ellipse 447"/>
          <p:cNvSpPr/>
          <p:nvPr/>
        </p:nvSpPr>
        <p:spPr>
          <a:xfrm>
            <a:off x="4039642" y="2373263"/>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9" name="Ellipse 448"/>
          <p:cNvSpPr/>
          <p:nvPr/>
        </p:nvSpPr>
        <p:spPr>
          <a:xfrm>
            <a:off x="4814115" y="2315716"/>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0" name="Ellipse 449"/>
          <p:cNvSpPr/>
          <p:nvPr/>
        </p:nvSpPr>
        <p:spPr>
          <a:xfrm>
            <a:off x="4196196" y="2711734"/>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1" name="Ellipse 450"/>
          <p:cNvSpPr/>
          <p:nvPr/>
        </p:nvSpPr>
        <p:spPr>
          <a:xfrm>
            <a:off x="4794706" y="206486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2" name="Ellipse 451"/>
          <p:cNvSpPr/>
          <p:nvPr/>
        </p:nvSpPr>
        <p:spPr>
          <a:xfrm>
            <a:off x="4304691" y="195088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3" name="Ellipse 452"/>
          <p:cNvSpPr/>
          <p:nvPr/>
        </p:nvSpPr>
        <p:spPr>
          <a:xfrm>
            <a:off x="3923727" y="193027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4" name="Ellipse 453"/>
          <p:cNvSpPr/>
          <p:nvPr/>
        </p:nvSpPr>
        <p:spPr>
          <a:xfrm>
            <a:off x="4456007" y="4159746"/>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5" name="Ellipse 454"/>
          <p:cNvSpPr/>
          <p:nvPr/>
        </p:nvSpPr>
        <p:spPr>
          <a:xfrm>
            <a:off x="5188511" y="4502952"/>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6" name="Ellipse 455"/>
          <p:cNvSpPr/>
          <p:nvPr/>
        </p:nvSpPr>
        <p:spPr>
          <a:xfrm>
            <a:off x="4694878" y="483338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7" name="Ellipse 456"/>
          <p:cNvSpPr/>
          <p:nvPr/>
        </p:nvSpPr>
        <p:spPr>
          <a:xfrm>
            <a:off x="5156607" y="3996854"/>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8" name="Ellipse 457"/>
          <p:cNvSpPr/>
          <p:nvPr/>
        </p:nvSpPr>
        <p:spPr>
          <a:xfrm>
            <a:off x="4706592" y="4248380"/>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9" name="Ellipse 458"/>
          <p:cNvSpPr/>
          <p:nvPr/>
        </p:nvSpPr>
        <p:spPr>
          <a:xfrm>
            <a:off x="4748564" y="4640030"/>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0" name="Ellipse 459"/>
          <p:cNvSpPr/>
          <p:nvPr/>
        </p:nvSpPr>
        <p:spPr>
          <a:xfrm>
            <a:off x="4019509" y="466351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1" name="Ellipse 460"/>
          <p:cNvSpPr/>
          <p:nvPr/>
        </p:nvSpPr>
        <p:spPr>
          <a:xfrm>
            <a:off x="4361860" y="4360862"/>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2" name="Ellipse 461"/>
          <p:cNvSpPr/>
          <p:nvPr/>
        </p:nvSpPr>
        <p:spPr>
          <a:xfrm>
            <a:off x="5018115" y="4409939"/>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3" name="Ellipse 462"/>
          <p:cNvSpPr/>
          <p:nvPr/>
        </p:nvSpPr>
        <p:spPr>
          <a:xfrm>
            <a:off x="4974401" y="4024872"/>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4" name="Ellipse 463"/>
          <p:cNvSpPr/>
          <p:nvPr/>
        </p:nvSpPr>
        <p:spPr>
          <a:xfrm>
            <a:off x="4123340" y="3835503"/>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5" name="Ellipse 464"/>
          <p:cNvSpPr/>
          <p:nvPr/>
        </p:nvSpPr>
        <p:spPr>
          <a:xfrm>
            <a:off x="5211296" y="3587406"/>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6" name="Ellipse 465"/>
          <p:cNvSpPr/>
          <p:nvPr/>
        </p:nvSpPr>
        <p:spPr>
          <a:xfrm>
            <a:off x="4717662" y="391784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7" name="Ellipse 466"/>
          <p:cNvSpPr/>
          <p:nvPr/>
        </p:nvSpPr>
        <p:spPr>
          <a:xfrm>
            <a:off x="5179391" y="3081308"/>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8" name="Ellipse 467"/>
          <p:cNvSpPr/>
          <p:nvPr/>
        </p:nvSpPr>
        <p:spPr>
          <a:xfrm>
            <a:off x="4729376" y="3332834"/>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9" name="Ellipse 468"/>
          <p:cNvSpPr/>
          <p:nvPr/>
        </p:nvSpPr>
        <p:spPr>
          <a:xfrm>
            <a:off x="4984975" y="361131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0" name="Ellipse 469"/>
          <p:cNvSpPr/>
          <p:nvPr/>
        </p:nvSpPr>
        <p:spPr>
          <a:xfrm>
            <a:off x="4695537" y="356679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1" name="Ellipse 470"/>
          <p:cNvSpPr/>
          <p:nvPr/>
        </p:nvSpPr>
        <p:spPr>
          <a:xfrm>
            <a:off x="4384644" y="3445316"/>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2" name="Ellipse 471"/>
          <p:cNvSpPr/>
          <p:nvPr/>
        </p:nvSpPr>
        <p:spPr>
          <a:xfrm>
            <a:off x="5351248" y="3244788"/>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3" name="Ellipse 472"/>
          <p:cNvSpPr/>
          <p:nvPr/>
        </p:nvSpPr>
        <p:spPr>
          <a:xfrm>
            <a:off x="5023944" y="3214166"/>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4" name="Ellipse 473"/>
          <p:cNvSpPr/>
          <p:nvPr/>
        </p:nvSpPr>
        <p:spPr>
          <a:xfrm>
            <a:off x="2261372" y="182411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5" name="Ellipse 474"/>
          <p:cNvSpPr/>
          <p:nvPr/>
        </p:nvSpPr>
        <p:spPr>
          <a:xfrm>
            <a:off x="4866030" y="3081308"/>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6" name="Ellipse 475"/>
          <p:cNvSpPr/>
          <p:nvPr/>
        </p:nvSpPr>
        <p:spPr>
          <a:xfrm>
            <a:off x="4356606" y="3865253"/>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7" name="Ellipse 476"/>
          <p:cNvSpPr/>
          <p:nvPr/>
        </p:nvSpPr>
        <p:spPr>
          <a:xfrm>
            <a:off x="4520141" y="3780642"/>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8" name="Ellipse 477"/>
          <p:cNvSpPr/>
          <p:nvPr/>
        </p:nvSpPr>
        <p:spPr>
          <a:xfrm>
            <a:off x="2511957" y="191275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9" name="Ellipse 478"/>
          <p:cNvSpPr/>
          <p:nvPr/>
        </p:nvSpPr>
        <p:spPr>
          <a:xfrm>
            <a:off x="2725591" y="243799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0" name="Ellipse 479"/>
          <p:cNvSpPr/>
          <p:nvPr/>
        </p:nvSpPr>
        <p:spPr>
          <a:xfrm>
            <a:off x="2478117" y="2146714"/>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1" name="Ellipse 480"/>
          <p:cNvSpPr/>
          <p:nvPr/>
        </p:nvSpPr>
        <p:spPr>
          <a:xfrm>
            <a:off x="2167225" y="2025234"/>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2" name="Ellipse 481"/>
          <p:cNvSpPr/>
          <p:nvPr/>
        </p:nvSpPr>
        <p:spPr>
          <a:xfrm>
            <a:off x="2982286" y="1843856"/>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3" name="Ellipse 482"/>
          <p:cNvSpPr/>
          <p:nvPr/>
        </p:nvSpPr>
        <p:spPr>
          <a:xfrm>
            <a:off x="2878456" y="219422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4" name="Ellipse 483"/>
          <p:cNvSpPr/>
          <p:nvPr/>
        </p:nvSpPr>
        <p:spPr>
          <a:xfrm>
            <a:off x="1003893" y="2621485"/>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5" name="Ellipse 484"/>
          <p:cNvSpPr/>
          <p:nvPr/>
        </p:nvSpPr>
        <p:spPr>
          <a:xfrm>
            <a:off x="5164217" y="481231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6" name="Ellipse 485"/>
          <p:cNvSpPr/>
          <p:nvPr/>
        </p:nvSpPr>
        <p:spPr>
          <a:xfrm>
            <a:off x="4925473" y="481231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7" name="Ellipse 486"/>
          <p:cNvSpPr/>
          <p:nvPr/>
        </p:nvSpPr>
        <p:spPr>
          <a:xfrm>
            <a:off x="1784011" y="2084893"/>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8" name="Ellipse 487"/>
          <p:cNvSpPr/>
          <p:nvPr/>
        </p:nvSpPr>
        <p:spPr>
          <a:xfrm>
            <a:off x="5485677" y="465975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9" name="Ellipse 488"/>
          <p:cNvSpPr/>
          <p:nvPr/>
        </p:nvSpPr>
        <p:spPr>
          <a:xfrm>
            <a:off x="4198988" y="4995648"/>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0" name="Ellipse 489"/>
          <p:cNvSpPr/>
          <p:nvPr/>
        </p:nvSpPr>
        <p:spPr>
          <a:xfrm>
            <a:off x="3985836" y="4852804"/>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1" name="Ellipse 490"/>
          <p:cNvSpPr/>
          <p:nvPr/>
        </p:nvSpPr>
        <p:spPr>
          <a:xfrm>
            <a:off x="5736261" y="474839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2" name="Ellipse 491"/>
          <p:cNvSpPr/>
          <p:nvPr/>
        </p:nvSpPr>
        <p:spPr>
          <a:xfrm>
            <a:off x="5702422" y="4982354"/>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3" name="Ellipse 492"/>
          <p:cNvSpPr/>
          <p:nvPr/>
        </p:nvSpPr>
        <p:spPr>
          <a:xfrm>
            <a:off x="5391529" y="4860873"/>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4" name="Ellipse 493"/>
          <p:cNvSpPr/>
          <p:nvPr/>
        </p:nvSpPr>
        <p:spPr>
          <a:xfrm>
            <a:off x="4338940" y="4653030"/>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5" name="Ellipse 494"/>
          <p:cNvSpPr/>
          <p:nvPr/>
        </p:nvSpPr>
        <p:spPr>
          <a:xfrm>
            <a:off x="4104161" y="4456139"/>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6" name="Ellipse 495"/>
          <p:cNvSpPr/>
          <p:nvPr/>
        </p:nvSpPr>
        <p:spPr>
          <a:xfrm>
            <a:off x="1054102" y="3884853"/>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7" name="Ellipse 496"/>
          <p:cNvSpPr/>
          <p:nvPr/>
        </p:nvSpPr>
        <p:spPr>
          <a:xfrm>
            <a:off x="1269781" y="4256908"/>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8" name="Ellipse 497"/>
          <p:cNvSpPr/>
          <p:nvPr/>
        </p:nvSpPr>
        <p:spPr>
          <a:xfrm>
            <a:off x="1390291" y="3963591"/>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9" name="Ellipse 498"/>
          <p:cNvSpPr/>
          <p:nvPr/>
        </p:nvSpPr>
        <p:spPr>
          <a:xfrm>
            <a:off x="844083" y="419365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0" name="Ellipse 499"/>
          <p:cNvSpPr/>
          <p:nvPr/>
        </p:nvSpPr>
        <p:spPr>
          <a:xfrm>
            <a:off x="1174071" y="4012766"/>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1" name="Ellipse 500"/>
          <p:cNvSpPr/>
          <p:nvPr/>
        </p:nvSpPr>
        <p:spPr>
          <a:xfrm>
            <a:off x="792167" y="3909784"/>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2" name="Ellipse 501"/>
          <p:cNvSpPr/>
          <p:nvPr/>
        </p:nvSpPr>
        <p:spPr>
          <a:xfrm>
            <a:off x="948722" y="4248256"/>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3" name="Ellipse 502"/>
          <p:cNvSpPr/>
          <p:nvPr/>
        </p:nvSpPr>
        <p:spPr>
          <a:xfrm>
            <a:off x="949462" y="4484928"/>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4" name="Ellipse 503"/>
          <p:cNvSpPr/>
          <p:nvPr/>
        </p:nvSpPr>
        <p:spPr>
          <a:xfrm>
            <a:off x="1165142" y="4856982"/>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5" name="Ellipse 504"/>
          <p:cNvSpPr/>
          <p:nvPr/>
        </p:nvSpPr>
        <p:spPr>
          <a:xfrm>
            <a:off x="1285651" y="4563665"/>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6" name="Ellipse 505"/>
          <p:cNvSpPr/>
          <p:nvPr/>
        </p:nvSpPr>
        <p:spPr>
          <a:xfrm>
            <a:off x="739443" y="4793731"/>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7" name="Ellipse 506"/>
          <p:cNvSpPr/>
          <p:nvPr/>
        </p:nvSpPr>
        <p:spPr>
          <a:xfrm>
            <a:off x="1069432" y="4612841"/>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8" name="Ellipse 507"/>
          <p:cNvSpPr/>
          <p:nvPr/>
        </p:nvSpPr>
        <p:spPr>
          <a:xfrm>
            <a:off x="687528" y="4509859"/>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9" name="Ellipse 508"/>
          <p:cNvSpPr/>
          <p:nvPr/>
        </p:nvSpPr>
        <p:spPr>
          <a:xfrm>
            <a:off x="844083" y="4848330"/>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10" name="Gerader Verbinder 85"/>
          <p:cNvCxnSpPr/>
          <p:nvPr/>
        </p:nvCxnSpPr>
        <p:spPr>
          <a:xfrm flipV="1">
            <a:off x="540638" y="1465229"/>
            <a:ext cx="4112098" cy="2532703"/>
          </a:xfrm>
          <a:prstGeom prst="line">
            <a:avLst/>
          </a:prstGeom>
          <a:noFill/>
          <a:ln w="57150" cap="flat" cmpd="sng" algn="ctr">
            <a:solidFill>
              <a:sysClr val="windowText" lastClr="000000"/>
            </a:solidFill>
            <a:prstDash val="solid"/>
            <a:miter lim="800000"/>
          </a:ln>
          <a:effectLst/>
        </p:spPr>
      </p:cxnSp>
      <p:cxnSp>
        <p:nvCxnSpPr>
          <p:cNvPr id="511" name="Gerader Verbinder 85"/>
          <p:cNvCxnSpPr/>
          <p:nvPr/>
        </p:nvCxnSpPr>
        <p:spPr>
          <a:xfrm flipV="1">
            <a:off x="1724230" y="2548928"/>
            <a:ext cx="4112098" cy="2532703"/>
          </a:xfrm>
          <a:prstGeom prst="line">
            <a:avLst/>
          </a:prstGeom>
          <a:noFill/>
          <a:ln w="57150" cap="flat" cmpd="sng" algn="ctr">
            <a:solidFill>
              <a:sysClr val="windowText" lastClr="000000"/>
            </a:solidFill>
            <a:prstDash val="solid"/>
            <a:miter lim="800000"/>
          </a:ln>
          <a:effectLst/>
        </p:spPr>
      </p:cxnSp>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126</a:t>
            </a:fld>
            <a:endParaRPr lang="en-US" sz="800" dirty="0">
              <a:solidFill>
                <a:schemeClr val="bg1"/>
              </a:solidFill>
            </a:endParaRPr>
          </a:p>
        </p:txBody>
      </p:sp>
      <p:grpSp>
        <p:nvGrpSpPr>
          <p:cNvPr id="196" name="Gruppieren 195"/>
          <p:cNvGrpSpPr/>
          <p:nvPr/>
        </p:nvGrpSpPr>
        <p:grpSpPr>
          <a:xfrm>
            <a:off x="6467302" y="1390080"/>
            <a:ext cx="1066866" cy="782981"/>
            <a:chOff x="10579510" y="1784905"/>
            <a:chExt cx="1066866" cy="782981"/>
          </a:xfrm>
        </p:grpSpPr>
        <p:sp>
          <p:nvSpPr>
            <p:cNvPr id="197" name="Textfeld 196"/>
            <p:cNvSpPr txBox="1"/>
            <p:nvPr/>
          </p:nvSpPr>
          <p:spPr>
            <a:xfrm>
              <a:off x="10825317" y="1825171"/>
              <a:ext cx="821059" cy="723275"/>
            </a:xfrm>
            <a:prstGeom prst="rect">
              <a:avLst/>
            </a:prstGeom>
            <a:noFill/>
          </p:spPr>
          <p:txBody>
            <a:bodyPr wrap="none" rtlCol="0">
              <a:spAutoFit/>
            </a:bodyPr>
            <a:lstStyle/>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1</a:t>
              </a:r>
            </a:p>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2</a:t>
              </a:r>
            </a:p>
          </p:txBody>
        </p:sp>
        <p:sp>
          <p:nvSpPr>
            <p:cNvPr id="198" name="Ellipse 197"/>
            <p:cNvSpPr/>
            <p:nvPr/>
          </p:nvSpPr>
          <p:spPr>
            <a:xfrm>
              <a:off x="10667377" y="1955229"/>
              <a:ext cx="144000" cy="144000"/>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9" name="Ellipse 198"/>
            <p:cNvSpPr/>
            <p:nvPr/>
          </p:nvSpPr>
          <p:spPr>
            <a:xfrm>
              <a:off x="10667377" y="2286001"/>
              <a:ext cx="144000" cy="144000"/>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00" name="Rechteck 199"/>
            <p:cNvSpPr/>
            <p:nvPr/>
          </p:nvSpPr>
          <p:spPr>
            <a:xfrm>
              <a:off x="10579510" y="1784905"/>
              <a:ext cx="1066865" cy="782981"/>
            </a:xfrm>
            <a:prstGeom prst="rect">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extfeld 1"/>
          <p:cNvSpPr txBox="1"/>
          <p:nvPr/>
        </p:nvSpPr>
        <p:spPr>
          <a:xfrm>
            <a:off x="6192982" y="2771820"/>
            <a:ext cx="2768137" cy="1323439"/>
          </a:xfrm>
          <a:prstGeom prst="rect">
            <a:avLst/>
          </a:prstGeom>
          <a:noFill/>
        </p:spPr>
        <p:txBody>
          <a:bodyPr wrap="square" rtlCol="0">
            <a:spAutoFit/>
          </a:bodyPr>
          <a:lstStyle/>
          <a:p>
            <a:pPr algn="l"/>
            <a:r>
              <a:rPr lang="de-DE" dirty="0" err="1"/>
              <a:t>Appropriate</a:t>
            </a:r>
            <a:r>
              <a:rPr lang="de-DE" dirty="0"/>
              <a:t> </a:t>
            </a:r>
            <a:r>
              <a:rPr lang="de-DE" dirty="0" err="1"/>
              <a:t>Methods</a:t>
            </a:r>
            <a:r>
              <a:rPr lang="de-DE" dirty="0"/>
              <a:t>:</a:t>
            </a:r>
          </a:p>
          <a:p>
            <a:pPr marL="182563" indent="-182563" algn="l">
              <a:buSzPct val="150000"/>
              <a:buFont typeface="Arial" panose="020B0604020202020204" pitchFamily="34" charset="0"/>
              <a:buChar char="•"/>
            </a:pPr>
            <a:r>
              <a:rPr lang="de-DE" dirty="0"/>
              <a:t>Support </a:t>
            </a:r>
            <a:r>
              <a:rPr lang="de-DE" dirty="0" err="1"/>
              <a:t>Vector</a:t>
            </a:r>
            <a:r>
              <a:rPr lang="de-DE" dirty="0"/>
              <a:t> Machines</a:t>
            </a:r>
          </a:p>
          <a:p>
            <a:pPr marL="182563" indent="-182563" algn="l">
              <a:buSzPct val="150000"/>
              <a:buFont typeface="Arial" panose="020B0604020202020204" pitchFamily="34" charset="0"/>
              <a:buChar char="•"/>
            </a:pPr>
            <a:r>
              <a:rPr lang="de-DE" dirty="0" err="1"/>
              <a:t>Neural</a:t>
            </a:r>
            <a:r>
              <a:rPr lang="de-DE" dirty="0"/>
              <a:t> Networks</a:t>
            </a:r>
          </a:p>
        </p:txBody>
      </p:sp>
      <p:sp>
        <p:nvSpPr>
          <p:cNvPr id="146"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Nonlinear World (Type 2)</a:t>
            </a:r>
          </a:p>
        </p:txBody>
      </p:sp>
    </p:spTree>
    <p:extLst>
      <p:ext uri="{BB962C8B-B14F-4D97-AF65-F5344CB8AC3E}">
        <p14:creationId xmlns:p14="http://schemas.microsoft.com/office/powerpoint/2010/main" val="28221352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chteck 146"/>
          <p:cNvSpPr/>
          <p:nvPr/>
        </p:nvSpPr>
        <p:spPr>
          <a:xfrm>
            <a:off x="449069" y="1347002"/>
            <a:ext cx="5623585" cy="3856822"/>
          </a:xfrm>
          <a:prstGeom prst="rect">
            <a:avLst/>
          </a:prstGeom>
          <a:no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Ellipse 147"/>
          <p:cNvSpPr/>
          <p:nvPr/>
        </p:nvSpPr>
        <p:spPr>
          <a:xfrm>
            <a:off x="2823007" y="4859478"/>
            <a:ext cx="103923" cy="106988"/>
          </a:xfrm>
          <a:prstGeom prst="ellipse">
            <a:avLst/>
          </a:prstGeom>
          <a:solidFill>
            <a:srgbClr val="5B9BD5"/>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9" name="Ellipse 148"/>
          <p:cNvSpPr/>
          <p:nvPr/>
        </p:nvSpPr>
        <p:spPr>
          <a:xfrm>
            <a:off x="1546381" y="3254530"/>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Ellipse 149"/>
          <p:cNvSpPr/>
          <p:nvPr/>
        </p:nvSpPr>
        <p:spPr>
          <a:xfrm>
            <a:off x="963954" y="185799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Ellipse 150"/>
          <p:cNvSpPr/>
          <p:nvPr/>
        </p:nvSpPr>
        <p:spPr>
          <a:xfrm>
            <a:off x="1142689" y="3289710"/>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Ellipse 151"/>
          <p:cNvSpPr/>
          <p:nvPr/>
        </p:nvSpPr>
        <p:spPr>
          <a:xfrm>
            <a:off x="1226645" y="2430940"/>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Ellipse 152"/>
          <p:cNvSpPr/>
          <p:nvPr/>
        </p:nvSpPr>
        <p:spPr>
          <a:xfrm>
            <a:off x="1572897" y="2383427"/>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Ellipse 153"/>
          <p:cNvSpPr/>
          <p:nvPr/>
        </p:nvSpPr>
        <p:spPr>
          <a:xfrm>
            <a:off x="923237" y="1586287"/>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Ellipse 154"/>
          <p:cNvSpPr/>
          <p:nvPr/>
        </p:nvSpPr>
        <p:spPr>
          <a:xfrm>
            <a:off x="1016966" y="283345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Ellipse 155"/>
          <p:cNvSpPr/>
          <p:nvPr/>
        </p:nvSpPr>
        <p:spPr>
          <a:xfrm>
            <a:off x="2240717" y="2804094"/>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Ellipse 156"/>
          <p:cNvSpPr/>
          <p:nvPr/>
        </p:nvSpPr>
        <p:spPr>
          <a:xfrm>
            <a:off x="5660175" y="3513411"/>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8" name="Ellipse 157"/>
          <p:cNvSpPr/>
          <p:nvPr/>
        </p:nvSpPr>
        <p:spPr>
          <a:xfrm>
            <a:off x="642613" y="261008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9" name="Ellipse 158"/>
          <p:cNvSpPr/>
          <p:nvPr/>
        </p:nvSpPr>
        <p:spPr>
          <a:xfrm>
            <a:off x="1238431" y="196980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0" name="Ellipse 159"/>
          <p:cNvSpPr/>
          <p:nvPr/>
        </p:nvSpPr>
        <p:spPr>
          <a:xfrm>
            <a:off x="839291" y="2968587"/>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Ellipse 160"/>
          <p:cNvSpPr/>
          <p:nvPr/>
        </p:nvSpPr>
        <p:spPr>
          <a:xfrm>
            <a:off x="1889807" y="1782568"/>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2" name="Ellipse 161"/>
          <p:cNvSpPr/>
          <p:nvPr/>
        </p:nvSpPr>
        <p:spPr>
          <a:xfrm>
            <a:off x="1477513" y="2643181"/>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3" name="Ellipse 162"/>
          <p:cNvSpPr/>
          <p:nvPr/>
        </p:nvSpPr>
        <p:spPr>
          <a:xfrm>
            <a:off x="1676466" y="1639781"/>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4" name="Ellipse 163"/>
          <p:cNvSpPr/>
          <p:nvPr/>
        </p:nvSpPr>
        <p:spPr>
          <a:xfrm>
            <a:off x="1489238" y="205840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5" name="Ellipse 164"/>
          <p:cNvSpPr/>
          <p:nvPr/>
        </p:nvSpPr>
        <p:spPr>
          <a:xfrm>
            <a:off x="1621284" y="2053129"/>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6" name="Ellipse 165"/>
          <p:cNvSpPr/>
          <p:nvPr/>
        </p:nvSpPr>
        <p:spPr>
          <a:xfrm>
            <a:off x="1455369" y="229227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7" name="Ellipse 166"/>
          <p:cNvSpPr/>
          <p:nvPr/>
        </p:nvSpPr>
        <p:spPr>
          <a:xfrm>
            <a:off x="917455" y="2329903"/>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8" name="Ellipse 167"/>
          <p:cNvSpPr/>
          <p:nvPr/>
        </p:nvSpPr>
        <p:spPr>
          <a:xfrm>
            <a:off x="1837026" y="290328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9" name="Ellipse 168"/>
          <p:cNvSpPr/>
          <p:nvPr/>
        </p:nvSpPr>
        <p:spPr>
          <a:xfrm>
            <a:off x="1832201" y="2402400"/>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0" name="Ellipse 169"/>
          <p:cNvSpPr/>
          <p:nvPr/>
        </p:nvSpPr>
        <p:spPr>
          <a:xfrm>
            <a:off x="5440205" y="3481059"/>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Ellipse 170"/>
          <p:cNvSpPr/>
          <p:nvPr/>
        </p:nvSpPr>
        <p:spPr>
          <a:xfrm>
            <a:off x="1441964" y="1563717"/>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2" name="Ellipse 171"/>
          <p:cNvSpPr/>
          <p:nvPr/>
        </p:nvSpPr>
        <p:spPr>
          <a:xfrm>
            <a:off x="1453345" y="3019692"/>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3" name="Ellipse 172"/>
          <p:cNvSpPr/>
          <p:nvPr/>
        </p:nvSpPr>
        <p:spPr>
          <a:xfrm>
            <a:off x="1212881" y="3025084"/>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Ellipse 173"/>
          <p:cNvSpPr/>
          <p:nvPr/>
        </p:nvSpPr>
        <p:spPr>
          <a:xfrm>
            <a:off x="694575" y="1797810"/>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Ellipse 174"/>
          <p:cNvSpPr/>
          <p:nvPr/>
        </p:nvSpPr>
        <p:spPr>
          <a:xfrm>
            <a:off x="856777" y="2074789"/>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6" name="Ellipse 175"/>
          <p:cNvSpPr/>
          <p:nvPr/>
        </p:nvSpPr>
        <p:spPr>
          <a:xfrm>
            <a:off x="1235871" y="1656474"/>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7" name="Ellipse 176"/>
          <p:cNvSpPr/>
          <p:nvPr/>
        </p:nvSpPr>
        <p:spPr>
          <a:xfrm>
            <a:off x="1094793" y="3461658"/>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Ellipse 177"/>
          <p:cNvSpPr/>
          <p:nvPr/>
        </p:nvSpPr>
        <p:spPr>
          <a:xfrm>
            <a:off x="2015396" y="235926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9" name="Ellipse 178"/>
          <p:cNvSpPr/>
          <p:nvPr/>
        </p:nvSpPr>
        <p:spPr>
          <a:xfrm>
            <a:off x="1144200" y="2170843"/>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0" name="Ellipse 179"/>
          <p:cNvSpPr/>
          <p:nvPr/>
        </p:nvSpPr>
        <p:spPr>
          <a:xfrm>
            <a:off x="2029883" y="144008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1" name="Ellipse 180"/>
          <p:cNvSpPr/>
          <p:nvPr/>
        </p:nvSpPr>
        <p:spPr>
          <a:xfrm>
            <a:off x="1477513" y="1771963"/>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2" name="Ellipse 181"/>
          <p:cNvSpPr/>
          <p:nvPr/>
        </p:nvSpPr>
        <p:spPr>
          <a:xfrm>
            <a:off x="1789846" y="2594661"/>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Ellipse 182"/>
          <p:cNvSpPr/>
          <p:nvPr/>
        </p:nvSpPr>
        <p:spPr>
          <a:xfrm>
            <a:off x="1702289" y="140947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4" name="Ellipse 183"/>
          <p:cNvSpPr/>
          <p:nvPr/>
        </p:nvSpPr>
        <p:spPr>
          <a:xfrm>
            <a:off x="2120174" y="2625572"/>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5" name="Ellipse 184"/>
          <p:cNvSpPr/>
          <p:nvPr/>
        </p:nvSpPr>
        <p:spPr>
          <a:xfrm>
            <a:off x="5488878" y="3669891"/>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6" name="Ellipse 185"/>
          <p:cNvSpPr/>
          <p:nvPr/>
        </p:nvSpPr>
        <p:spPr>
          <a:xfrm>
            <a:off x="5412850" y="2482189"/>
            <a:ext cx="103923" cy="106988"/>
          </a:xfrm>
          <a:prstGeom prst="ellipse">
            <a:avLst/>
          </a:prstGeom>
          <a:solidFill>
            <a:srgbClr val="FF0000"/>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Ellipse 186"/>
          <p:cNvSpPr/>
          <p:nvPr/>
        </p:nvSpPr>
        <p:spPr>
          <a:xfrm>
            <a:off x="1613843" y="454228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8" name="Ellipse 187"/>
          <p:cNvSpPr/>
          <p:nvPr/>
        </p:nvSpPr>
        <p:spPr>
          <a:xfrm>
            <a:off x="2401982" y="457934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9" name="Ellipse 188"/>
          <p:cNvSpPr/>
          <p:nvPr/>
        </p:nvSpPr>
        <p:spPr>
          <a:xfrm>
            <a:off x="2203425" y="4314715"/>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0" name="Ellipse 189"/>
          <p:cNvSpPr/>
          <p:nvPr/>
        </p:nvSpPr>
        <p:spPr>
          <a:xfrm>
            <a:off x="4807949" y="2093977"/>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1" name="Ellipse 190"/>
          <p:cNvSpPr/>
          <p:nvPr/>
        </p:nvSpPr>
        <p:spPr>
          <a:xfrm>
            <a:off x="4586297" y="232795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2" name="Ellipse 191"/>
          <p:cNvSpPr/>
          <p:nvPr/>
        </p:nvSpPr>
        <p:spPr>
          <a:xfrm>
            <a:off x="1697628" y="3999495"/>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3" name="Ellipse 192"/>
          <p:cNvSpPr/>
          <p:nvPr/>
        </p:nvSpPr>
        <p:spPr>
          <a:xfrm>
            <a:off x="1839891" y="391479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4" name="Ellipse 193"/>
          <p:cNvSpPr/>
          <p:nvPr/>
        </p:nvSpPr>
        <p:spPr>
          <a:xfrm>
            <a:off x="4802168" y="269985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5" name="Ellipse 194"/>
          <p:cNvSpPr/>
          <p:nvPr/>
        </p:nvSpPr>
        <p:spPr>
          <a:xfrm>
            <a:off x="4379411" y="175358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1" name="Ellipse 200"/>
          <p:cNvSpPr/>
          <p:nvPr/>
        </p:nvSpPr>
        <p:spPr>
          <a:xfrm>
            <a:off x="1696232" y="478163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2" name="Ellipse 201"/>
          <p:cNvSpPr/>
          <p:nvPr/>
        </p:nvSpPr>
        <p:spPr>
          <a:xfrm>
            <a:off x="1898776" y="429940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3" name="Ellipse 202"/>
          <p:cNvSpPr/>
          <p:nvPr/>
        </p:nvSpPr>
        <p:spPr>
          <a:xfrm>
            <a:off x="4922787" y="240665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4" name="Ellipse 203"/>
          <p:cNvSpPr/>
          <p:nvPr/>
        </p:nvSpPr>
        <p:spPr>
          <a:xfrm>
            <a:off x="4955904" y="285430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5" name="Ellipse 204"/>
          <p:cNvSpPr/>
          <p:nvPr/>
        </p:nvSpPr>
        <p:spPr>
          <a:xfrm>
            <a:off x="1502215" y="368442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6" name="Ellipse 205"/>
          <p:cNvSpPr/>
          <p:nvPr/>
        </p:nvSpPr>
        <p:spPr>
          <a:xfrm>
            <a:off x="1880663" y="460079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 name="Ellipse 206"/>
          <p:cNvSpPr/>
          <p:nvPr/>
        </p:nvSpPr>
        <p:spPr>
          <a:xfrm>
            <a:off x="5422061" y="2254896"/>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8" name="Ellipse 207"/>
          <p:cNvSpPr/>
          <p:nvPr/>
        </p:nvSpPr>
        <p:spPr>
          <a:xfrm>
            <a:off x="5370100" y="1702125"/>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 name="Ellipse 208"/>
          <p:cNvSpPr/>
          <p:nvPr/>
        </p:nvSpPr>
        <p:spPr>
          <a:xfrm>
            <a:off x="4376092" y="263663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 name="Ellipse 209"/>
          <p:cNvSpPr/>
          <p:nvPr/>
        </p:nvSpPr>
        <p:spPr>
          <a:xfrm>
            <a:off x="5160118" y="266340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 name="Ellipse 210"/>
          <p:cNvSpPr/>
          <p:nvPr/>
        </p:nvSpPr>
        <p:spPr>
          <a:xfrm>
            <a:off x="2158283" y="4654286"/>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 name="Ellipse 211"/>
          <p:cNvSpPr/>
          <p:nvPr/>
        </p:nvSpPr>
        <p:spPr>
          <a:xfrm>
            <a:off x="5370100" y="203635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 name="Ellipse 212"/>
          <p:cNvSpPr/>
          <p:nvPr/>
        </p:nvSpPr>
        <p:spPr>
          <a:xfrm>
            <a:off x="1683651" y="5003481"/>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 name="Ellipse 213"/>
          <p:cNvSpPr/>
          <p:nvPr/>
        </p:nvSpPr>
        <p:spPr>
          <a:xfrm>
            <a:off x="4455363" y="205929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 name="Ellipse 214"/>
          <p:cNvSpPr/>
          <p:nvPr/>
        </p:nvSpPr>
        <p:spPr>
          <a:xfrm>
            <a:off x="1520807" y="431417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 name="Ellipse 215"/>
          <p:cNvSpPr/>
          <p:nvPr/>
        </p:nvSpPr>
        <p:spPr>
          <a:xfrm>
            <a:off x="2028402" y="402675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 name="Ellipse 216"/>
          <p:cNvSpPr/>
          <p:nvPr/>
        </p:nvSpPr>
        <p:spPr>
          <a:xfrm>
            <a:off x="4861518" y="1488095"/>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 name="Ellipse 217"/>
          <p:cNvSpPr/>
          <p:nvPr/>
        </p:nvSpPr>
        <p:spPr>
          <a:xfrm>
            <a:off x="5085334" y="1804501"/>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 name="Ellipse 218"/>
          <p:cNvSpPr/>
          <p:nvPr/>
        </p:nvSpPr>
        <p:spPr>
          <a:xfrm>
            <a:off x="4574501" y="170653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 name="Ellipse 219"/>
          <p:cNvSpPr/>
          <p:nvPr/>
        </p:nvSpPr>
        <p:spPr>
          <a:xfrm>
            <a:off x="1416829" y="479943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 name="Ellipse 220"/>
          <p:cNvSpPr/>
          <p:nvPr/>
        </p:nvSpPr>
        <p:spPr>
          <a:xfrm>
            <a:off x="4706374" y="245581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 name="Ellipse 221"/>
          <p:cNvSpPr/>
          <p:nvPr/>
        </p:nvSpPr>
        <p:spPr>
          <a:xfrm>
            <a:off x="1437024" y="417136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 name="Ellipse 222"/>
          <p:cNvSpPr/>
          <p:nvPr/>
        </p:nvSpPr>
        <p:spPr>
          <a:xfrm>
            <a:off x="4324131" y="235287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 name="Ellipse 223"/>
          <p:cNvSpPr/>
          <p:nvPr/>
        </p:nvSpPr>
        <p:spPr>
          <a:xfrm>
            <a:off x="5099292" y="229534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 name="Ellipse 224"/>
          <p:cNvSpPr/>
          <p:nvPr/>
        </p:nvSpPr>
        <p:spPr>
          <a:xfrm>
            <a:off x="4480826" y="269121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 name="Ellipse 225"/>
          <p:cNvSpPr/>
          <p:nvPr/>
        </p:nvSpPr>
        <p:spPr>
          <a:xfrm>
            <a:off x="5079866" y="204459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 name="Ellipse 226"/>
          <p:cNvSpPr/>
          <p:nvPr/>
        </p:nvSpPr>
        <p:spPr>
          <a:xfrm>
            <a:off x="4589416" y="193066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 name="Ellipse 227"/>
          <p:cNvSpPr/>
          <p:nvPr/>
        </p:nvSpPr>
        <p:spPr>
          <a:xfrm>
            <a:off x="4208112" y="191006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Ellipse 228"/>
          <p:cNvSpPr/>
          <p:nvPr/>
        </p:nvSpPr>
        <p:spPr>
          <a:xfrm>
            <a:off x="3027476" y="393050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 name="Ellipse 229"/>
          <p:cNvSpPr/>
          <p:nvPr/>
        </p:nvSpPr>
        <p:spPr>
          <a:xfrm>
            <a:off x="3231579" y="1813064"/>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1" name="Ellipse 230"/>
          <p:cNvSpPr/>
          <p:nvPr/>
        </p:nvSpPr>
        <p:spPr>
          <a:xfrm>
            <a:off x="2737506" y="2143368"/>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 name="Ellipse 231"/>
          <p:cNvSpPr/>
          <p:nvPr/>
        </p:nvSpPr>
        <p:spPr>
          <a:xfrm>
            <a:off x="5153194" y="3997333"/>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 name="Ellipse 232"/>
          <p:cNvSpPr/>
          <p:nvPr/>
        </p:nvSpPr>
        <p:spPr>
          <a:xfrm>
            <a:off x="2749231" y="1558592"/>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Ellipse 233"/>
          <p:cNvSpPr/>
          <p:nvPr/>
        </p:nvSpPr>
        <p:spPr>
          <a:xfrm>
            <a:off x="2791241" y="1950087"/>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 name="Ellipse 234"/>
          <p:cNvSpPr/>
          <p:nvPr/>
        </p:nvSpPr>
        <p:spPr>
          <a:xfrm>
            <a:off x="3173249" y="416873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 name="Ellipse 235"/>
          <p:cNvSpPr/>
          <p:nvPr/>
        </p:nvSpPr>
        <p:spPr>
          <a:xfrm>
            <a:off x="2933246" y="4131541"/>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Ellipse 236"/>
          <p:cNvSpPr/>
          <p:nvPr/>
        </p:nvSpPr>
        <p:spPr>
          <a:xfrm>
            <a:off x="3061031" y="1720087"/>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 name="Ellipse 237"/>
          <p:cNvSpPr/>
          <p:nvPr/>
        </p:nvSpPr>
        <p:spPr>
          <a:xfrm>
            <a:off x="4970826" y="4025339"/>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 name="Ellipse 238"/>
          <p:cNvSpPr/>
          <p:nvPr/>
        </p:nvSpPr>
        <p:spPr>
          <a:xfrm>
            <a:off x="4119008" y="383604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 name="Ellipse 239"/>
          <p:cNvSpPr/>
          <p:nvPr/>
        </p:nvSpPr>
        <p:spPr>
          <a:xfrm>
            <a:off x="5207931" y="3588047"/>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Ellipse 240"/>
          <p:cNvSpPr/>
          <p:nvPr/>
        </p:nvSpPr>
        <p:spPr>
          <a:xfrm>
            <a:off x="4713858" y="3918351"/>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 name="Ellipse 241"/>
          <p:cNvSpPr/>
          <p:nvPr/>
        </p:nvSpPr>
        <p:spPr>
          <a:xfrm>
            <a:off x="5373913" y="3803728"/>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Ellipse 242"/>
          <p:cNvSpPr/>
          <p:nvPr/>
        </p:nvSpPr>
        <p:spPr>
          <a:xfrm>
            <a:off x="4725583" y="333357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Ellipse 243"/>
          <p:cNvSpPr/>
          <p:nvPr/>
        </p:nvSpPr>
        <p:spPr>
          <a:xfrm>
            <a:off x="4981409" y="3611948"/>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 name="Ellipse 244"/>
          <p:cNvSpPr/>
          <p:nvPr/>
        </p:nvSpPr>
        <p:spPr>
          <a:xfrm>
            <a:off x="4691714" y="356744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 name="Ellipse 245"/>
          <p:cNvSpPr/>
          <p:nvPr/>
        </p:nvSpPr>
        <p:spPr>
          <a:xfrm>
            <a:off x="4380544" y="3446013"/>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 name="Ellipse 246"/>
          <p:cNvSpPr/>
          <p:nvPr/>
        </p:nvSpPr>
        <p:spPr>
          <a:xfrm>
            <a:off x="5348007" y="3245564"/>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8" name="Ellipse 247"/>
          <p:cNvSpPr/>
          <p:nvPr/>
        </p:nvSpPr>
        <p:spPr>
          <a:xfrm>
            <a:off x="5020412" y="321495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 name="Ellipse 248"/>
          <p:cNvSpPr/>
          <p:nvPr/>
        </p:nvSpPr>
        <p:spPr>
          <a:xfrm>
            <a:off x="2692305" y="4282863"/>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 name="Ellipse 249"/>
          <p:cNvSpPr/>
          <p:nvPr/>
        </p:nvSpPr>
        <p:spPr>
          <a:xfrm>
            <a:off x="5060274" y="3803728"/>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 name="Ellipse 250"/>
          <p:cNvSpPr/>
          <p:nvPr/>
        </p:nvSpPr>
        <p:spPr>
          <a:xfrm>
            <a:off x="4352482" y="3865783"/>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 name="Ellipse 251"/>
          <p:cNvSpPr/>
          <p:nvPr/>
        </p:nvSpPr>
        <p:spPr>
          <a:xfrm>
            <a:off x="4516162" y="378120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3" name="Ellipse 252"/>
          <p:cNvSpPr/>
          <p:nvPr/>
        </p:nvSpPr>
        <p:spPr>
          <a:xfrm>
            <a:off x="2943113" y="4371461"/>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4" name="Ellipse 253"/>
          <p:cNvSpPr/>
          <p:nvPr/>
        </p:nvSpPr>
        <p:spPr>
          <a:xfrm>
            <a:off x="3156937" y="4896493"/>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5" name="Ellipse 254"/>
          <p:cNvSpPr/>
          <p:nvPr/>
        </p:nvSpPr>
        <p:spPr>
          <a:xfrm>
            <a:off x="2909244" y="4605332"/>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6" name="Ellipse 255"/>
          <p:cNvSpPr/>
          <p:nvPr/>
        </p:nvSpPr>
        <p:spPr>
          <a:xfrm>
            <a:off x="2161155" y="2026494"/>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7" name="Ellipse 256"/>
          <p:cNvSpPr/>
          <p:nvPr/>
        </p:nvSpPr>
        <p:spPr>
          <a:xfrm>
            <a:off x="3413861" y="4302594"/>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8" name="Ellipse 257"/>
          <p:cNvSpPr/>
          <p:nvPr/>
        </p:nvSpPr>
        <p:spPr>
          <a:xfrm>
            <a:off x="3309938" y="465282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Ellipse 258"/>
          <p:cNvSpPr/>
          <p:nvPr/>
        </p:nvSpPr>
        <p:spPr>
          <a:xfrm>
            <a:off x="996789" y="2622509"/>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Ellipse 259"/>
          <p:cNvSpPr/>
          <p:nvPr/>
        </p:nvSpPr>
        <p:spPr>
          <a:xfrm>
            <a:off x="3207263" y="212230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Ellipse 260"/>
          <p:cNvSpPr/>
          <p:nvPr/>
        </p:nvSpPr>
        <p:spPr>
          <a:xfrm>
            <a:off x="2968306" y="212230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2" name="Ellipse 261"/>
          <p:cNvSpPr/>
          <p:nvPr/>
        </p:nvSpPr>
        <p:spPr>
          <a:xfrm>
            <a:off x="1777601" y="2086129"/>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3" name="Ellipse 262"/>
          <p:cNvSpPr/>
          <p:nvPr/>
        </p:nvSpPr>
        <p:spPr>
          <a:xfrm>
            <a:off x="3529007" y="196980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Ellipse 263"/>
          <p:cNvSpPr/>
          <p:nvPr/>
        </p:nvSpPr>
        <p:spPr>
          <a:xfrm>
            <a:off x="3352887" y="4500740"/>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5" name="Ellipse 264"/>
          <p:cNvSpPr/>
          <p:nvPr/>
        </p:nvSpPr>
        <p:spPr>
          <a:xfrm>
            <a:off x="3139546" y="4357952"/>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6" name="Ellipse 265"/>
          <p:cNvSpPr/>
          <p:nvPr/>
        </p:nvSpPr>
        <p:spPr>
          <a:xfrm>
            <a:off x="3779815" y="205840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7" name="Ellipse 266"/>
          <p:cNvSpPr/>
          <p:nvPr/>
        </p:nvSpPr>
        <p:spPr>
          <a:xfrm>
            <a:off x="3745946" y="229227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8" name="Ellipse 267"/>
          <p:cNvSpPr/>
          <p:nvPr/>
        </p:nvSpPr>
        <p:spPr>
          <a:xfrm>
            <a:off x="3434777" y="2170843"/>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9" name="Ellipse 268"/>
          <p:cNvSpPr/>
          <p:nvPr/>
        </p:nvSpPr>
        <p:spPr>
          <a:xfrm>
            <a:off x="3492963" y="4158257"/>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0" name="Ellipse 269"/>
          <p:cNvSpPr/>
          <p:nvPr/>
        </p:nvSpPr>
        <p:spPr>
          <a:xfrm>
            <a:off x="3257976" y="3961444"/>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1" name="Ellipse 270"/>
          <p:cNvSpPr/>
          <p:nvPr/>
        </p:nvSpPr>
        <p:spPr>
          <a:xfrm>
            <a:off x="1047043" y="3885376"/>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2" name="Ellipse 271"/>
          <p:cNvSpPr/>
          <p:nvPr/>
        </p:nvSpPr>
        <p:spPr>
          <a:xfrm>
            <a:off x="1262914" y="425728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3" name="Ellipse 272"/>
          <p:cNvSpPr/>
          <p:nvPr/>
        </p:nvSpPr>
        <p:spPr>
          <a:xfrm>
            <a:off x="1383531" y="396408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4" name="Ellipse 273"/>
          <p:cNvSpPr/>
          <p:nvPr/>
        </p:nvSpPr>
        <p:spPr>
          <a:xfrm>
            <a:off x="836837" y="4194057"/>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5" name="Ellipse 274"/>
          <p:cNvSpPr/>
          <p:nvPr/>
        </p:nvSpPr>
        <p:spPr>
          <a:xfrm>
            <a:off x="1167118" y="401323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6" name="Ellipse 275"/>
          <p:cNvSpPr/>
          <p:nvPr/>
        </p:nvSpPr>
        <p:spPr>
          <a:xfrm>
            <a:off x="784876" y="3910297"/>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7" name="Ellipse 276"/>
          <p:cNvSpPr/>
          <p:nvPr/>
        </p:nvSpPr>
        <p:spPr>
          <a:xfrm>
            <a:off x="941570" y="4248635"/>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8" name="Ellipse 277"/>
          <p:cNvSpPr/>
          <p:nvPr/>
        </p:nvSpPr>
        <p:spPr>
          <a:xfrm>
            <a:off x="942309" y="448521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9" name="Ellipse 278"/>
          <p:cNvSpPr/>
          <p:nvPr/>
        </p:nvSpPr>
        <p:spPr>
          <a:xfrm>
            <a:off x="1158181" y="485712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0" name="Ellipse 279"/>
          <p:cNvSpPr/>
          <p:nvPr/>
        </p:nvSpPr>
        <p:spPr>
          <a:xfrm>
            <a:off x="1278798" y="456391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1" name="Ellipse 280"/>
          <p:cNvSpPr/>
          <p:nvPr/>
        </p:nvSpPr>
        <p:spPr>
          <a:xfrm>
            <a:off x="732104" y="479389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2" name="Ellipse 281"/>
          <p:cNvSpPr/>
          <p:nvPr/>
        </p:nvSpPr>
        <p:spPr>
          <a:xfrm>
            <a:off x="1062387" y="4613075"/>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3" name="Ellipse 282"/>
          <p:cNvSpPr/>
          <p:nvPr/>
        </p:nvSpPr>
        <p:spPr>
          <a:xfrm>
            <a:off x="680143" y="451013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4" name="Ellipse 283"/>
          <p:cNvSpPr/>
          <p:nvPr/>
        </p:nvSpPr>
        <p:spPr>
          <a:xfrm>
            <a:off x="836837" y="4848471"/>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7" name="Ellipse 286"/>
          <p:cNvSpPr/>
          <p:nvPr/>
        </p:nvSpPr>
        <p:spPr>
          <a:xfrm>
            <a:off x="5412850" y="4796720"/>
            <a:ext cx="103923" cy="106988"/>
          </a:xfrm>
          <a:prstGeom prst="ellipse">
            <a:avLst/>
          </a:prstGeom>
          <a:solidFill>
            <a:srgbClr val="FF0000"/>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8" name="Ellipse 287"/>
          <p:cNvSpPr/>
          <p:nvPr/>
        </p:nvSpPr>
        <p:spPr>
          <a:xfrm>
            <a:off x="4807949" y="440850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9" name="Ellipse 288"/>
          <p:cNvSpPr/>
          <p:nvPr/>
        </p:nvSpPr>
        <p:spPr>
          <a:xfrm>
            <a:off x="4586297" y="464248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0" name="Ellipse 289"/>
          <p:cNvSpPr/>
          <p:nvPr/>
        </p:nvSpPr>
        <p:spPr>
          <a:xfrm>
            <a:off x="4802168" y="501439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1" name="Ellipse 290"/>
          <p:cNvSpPr/>
          <p:nvPr/>
        </p:nvSpPr>
        <p:spPr>
          <a:xfrm>
            <a:off x="4922787" y="472118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2" name="Ellipse 291"/>
          <p:cNvSpPr/>
          <p:nvPr/>
        </p:nvSpPr>
        <p:spPr>
          <a:xfrm>
            <a:off x="5422061" y="4569427"/>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3" name="Ellipse 292"/>
          <p:cNvSpPr/>
          <p:nvPr/>
        </p:nvSpPr>
        <p:spPr>
          <a:xfrm>
            <a:off x="4376092" y="495116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4" name="Ellipse 293"/>
          <p:cNvSpPr/>
          <p:nvPr/>
        </p:nvSpPr>
        <p:spPr>
          <a:xfrm>
            <a:off x="5160118" y="4977931"/>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5" name="Ellipse 294"/>
          <p:cNvSpPr/>
          <p:nvPr/>
        </p:nvSpPr>
        <p:spPr>
          <a:xfrm>
            <a:off x="5370100" y="435088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6" name="Ellipse 295"/>
          <p:cNvSpPr/>
          <p:nvPr/>
        </p:nvSpPr>
        <p:spPr>
          <a:xfrm>
            <a:off x="4455363" y="437382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7" name="Ellipse 296"/>
          <p:cNvSpPr/>
          <p:nvPr/>
        </p:nvSpPr>
        <p:spPr>
          <a:xfrm>
            <a:off x="4706374" y="477034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8" name="Ellipse 297"/>
          <p:cNvSpPr/>
          <p:nvPr/>
        </p:nvSpPr>
        <p:spPr>
          <a:xfrm>
            <a:off x="4324131" y="466740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9" name="Ellipse 298"/>
          <p:cNvSpPr/>
          <p:nvPr/>
        </p:nvSpPr>
        <p:spPr>
          <a:xfrm>
            <a:off x="5099292" y="460987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0" name="Ellipse 299"/>
          <p:cNvSpPr/>
          <p:nvPr/>
        </p:nvSpPr>
        <p:spPr>
          <a:xfrm>
            <a:off x="4480826" y="5005741"/>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1" name="Ellipse 300"/>
          <p:cNvSpPr/>
          <p:nvPr/>
        </p:nvSpPr>
        <p:spPr>
          <a:xfrm>
            <a:off x="5079866" y="435913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2" name="Ellipse 301"/>
          <p:cNvSpPr/>
          <p:nvPr/>
        </p:nvSpPr>
        <p:spPr>
          <a:xfrm>
            <a:off x="4589416" y="4245195"/>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3" name="Ellipse 302"/>
          <p:cNvSpPr/>
          <p:nvPr/>
        </p:nvSpPr>
        <p:spPr>
          <a:xfrm>
            <a:off x="4208112" y="422459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4" name="Ellipse 303"/>
          <p:cNvSpPr/>
          <p:nvPr/>
        </p:nvSpPr>
        <p:spPr>
          <a:xfrm>
            <a:off x="3444506" y="329075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5" name="Ellipse 304"/>
          <p:cNvSpPr/>
          <p:nvPr/>
        </p:nvSpPr>
        <p:spPr>
          <a:xfrm>
            <a:off x="4034088" y="3063181"/>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6" name="Ellipse 305"/>
          <p:cNvSpPr/>
          <p:nvPr/>
        </p:nvSpPr>
        <p:spPr>
          <a:xfrm>
            <a:off x="3528291" y="274796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7" name="Ellipse 306"/>
          <p:cNvSpPr/>
          <p:nvPr/>
        </p:nvSpPr>
        <p:spPr>
          <a:xfrm>
            <a:off x="3670556" y="266325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8" name="Ellipse 307"/>
          <p:cNvSpPr/>
          <p:nvPr/>
        </p:nvSpPr>
        <p:spPr>
          <a:xfrm>
            <a:off x="3729440" y="304786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9" name="Ellipse 308"/>
          <p:cNvSpPr/>
          <p:nvPr/>
        </p:nvSpPr>
        <p:spPr>
          <a:xfrm>
            <a:off x="3711327" y="3349257"/>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0" name="Ellipse 309"/>
          <p:cNvSpPr/>
          <p:nvPr/>
        </p:nvSpPr>
        <p:spPr>
          <a:xfrm>
            <a:off x="3988948" y="3402751"/>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1" name="Ellipse 310"/>
          <p:cNvSpPr/>
          <p:nvPr/>
        </p:nvSpPr>
        <p:spPr>
          <a:xfrm>
            <a:off x="3351471" y="3062637"/>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2" name="Ellipse 311"/>
          <p:cNvSpPr/>
          <p:nvPr/>
        </p:nvSpPr>
        <p:spPr>
          <a:xfrm>
            <a:off x="3859066" y="277521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3" name="Ellipse 312"/>
          <p:cNvSpPr/>
          <p:nvPr/>
        </p:nvSpPr>
        <p:spPr>
          <a:xfrm>
            <a:off x="3267687" y="291982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4" name="Ellipse 313"/>
          <p:cNvSpPr/>
          <p:nvPr/>
        </p:nvSpPr>
        <p:spPr>
          <a:xfrm>
            <a:off x="2877706" y="263384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5" name="Ellipse 314"/>
          <p:cNvSpPr/>
          <p:nvPr/>
        </p:nvSpPr>
        <p:spPr>
          <a:xfrm>
            <a:off x="3093578" y="300574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6" name="Ellipse 315"/>
          <p:cNvSpPr/>
          <p:nvPr/>
        </p:nvSpPr>
        <p:spPr>
          <a:xfrm>
            <a:off x="3214195" y="271254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7" name="Ellipse 316"/>
          <p:cNvSpPr/>
          <p:nvPr/>
        </p:nvSpPr>
        <p:spPr>
          <a:xfrm>
            <a:off x="2667501" y="294252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8" name="Ellipse 317"/>
          <p:cNvSpPr/>
          <p:nvPr/>
        </p:nvSpPr>
        <p:spPr>
          <a:xfrm>
            <a:off x="2997783" y="276170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9" name="Ellipse 318"/>
          <p:cNvSpPr/>
          <p:nvPr/>
        </p:nvSpPr>
        <p:spPr>
          <a:xfrm>
            <a:off x="2615540" y="265876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0" name="Ellipse 319"/>
          <p:cNvSpPr/>
          <p:nvPr/>
        </p:nvSpPr>
        <p:spPr>
          <a:xfrm>
            <a:off x="2772234" y="299710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1" name="Ellipse 320"/>
          <p:cNvSpPr/>
          <p:nvPr/>
        </p:nvSpPr>
        <p:spPr>
          <a:xfrm>
            <a:off x="2772974" y="323367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2" name="Ellipse 321"/>
          <p:cNvSpPr/>
          <p:nvPr/>
        </p:nvSpPr>
        <p:spPr>
          <a:xfrm>
            <a:off x="3109462" y="331238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3" name="Ellipse 322"/>
          <p:cNvSpPr/>
          <p:nvPr/>
        </p:nvSpPr>
        <p:spPr>
          <a:xfrm>
            <a:off x="2893051" y="336154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4" name="Ellipse 323"/>
          <p:cNvSpPr/>
          <p:nvPr/>
        </p:nvSpPr>
        <p:spPr>
          <a:xfrm>
            <a:off x="2510807" y="325859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 name="Gruppieren 2"/>
          <p:cNvGrpSpPr/>
          <p:nvPr/>
        </p:nvGrpSpPr>
        <p:grpSpPr>
          <a:xfrm>
            <a:off x="449070" y="1347001"/>
            <a:ext cx="5635537" cy="3856823"/>
            <a:chOff x="449070" y="1347001"/>
            <a:chExt cx="5635537" cy="3856823"/>
          </a:xfrm>
        </p:grpSpPr>
        <p:cxnSp>
          <p:nvCxnSpPr>
            <p:cNvPr id="285" name="Gerader Verbinder 85"/>
            <p:cNvCxnSpPr/>
            <p:nvPr/>
          </p:nvCxnSpPr>
          <p:spPr>
            <a:xfrm flipV="1">
              <a:off x="2453944" y="1347001"/>
              <a:ext cx="0" cy="2322938"/>
            </a:xfrm>
            <a:prstGeom prst="line">
              <a:avLst/>
            </a:prstGeom>
            <a:noFill/>
            <a:ln w="57150" cap="flat" cmpd="sng" algn="ctr">
              <a:solidFill>
                <a:sysClr val="windowText" lastClr="000000"/>
              </a:solidFill>
              <a:prstDash val="solid"/>
              <a:miter lim="800000"/>
            </a:ln>
            <a:effectLst/>
          </p:spPr>
        </p:cxnSp>
        <p:cxnSp>
          <p:nvCxnSpPr>
            <p:cNvPr id="286" name="Gerader Verbinder 85"/>
            <p:cNvCxnSpPr/>
            <p:nvPr/>
          </p:nvCxnSpPr>
          <p:spPr>
            <a:xfrm>
              <a:off x="449070" y="3665444"/>
              <a:ext cx="3729498" cy="4497"/>
            </a:xfrm>
            <a:prstGeom prst="line">
              <a:avLst/>
            </a:prstGeom>
            <a:noFill/>
            <a:ln w="57150" cap="flat" cmpd="sng" algn="ctr">
              <a:solidFill>
                <a:sysClr val="windowText" lastClr="000000"/>
              </a:solidFill>
              <a:prstDash val="solid"/>
              <a:miter lim="800000"/>
            </a:ln>
            <a:effectLst/>
          </p:spPr>
        </p:cxnSp>
        <p:cxnSp>
          <p:nvCxnSpPr>
            <p:cNvPr id="325" name="Gerader Verbinder 85"/>
            <p:cNvCxnSpPr/>
            <p:nvPr/>
          </p:nvCxnSpPr>
          <p:spPr>
            <a:xfrm flipV="1">
              <a:off x="4178566" y="1347001"/>
              <a:ext cx="0" cy="2322938"/>
            </a:xfrm>
            <a:prstGeom prst="line">
              <a:avLst/>
            </a:prstGeom>
            <a:noFill/>
            <a:ln w="57150" cap="flat" cmpd="sng" algn="ctr">
              <a:solidFill>
                <a:sysClr val="windowText" lastClr="000000"/>
              </a:solidFill>
              <a:prstDash val="solid"/>
              <a:miter lim="800000"/>
            </a:ln>
            <a:effectLst/>
          </p:spPr>
        </p:cxnSp>
        <p:cxnSp>
          <p:nvCxnSpPr>
            <p:cNvPr id="326" name="Gerader Verbinder 85"/>
            <p:cNvCxnSpPr/>
            <p:nvPr/>
          </p:nvCxnSpPr>
          <p:spPr>
            <a:xfrm flipV="1">
              <a:off x="3962989" y="3688746"/>
              <a:ext cx="0" cy="1515078"/>
            </a:xfrm>
            <a:prstGeom prst="line">
              <a:avLst/>
            </a:prstGeom>
            <a:noFill/>
            <a:ln w="57150" cap="flat" cmpd="sng" algn="ctr">
              <a:solidFill>
                <a:sysClr val="windowText" lastClr="000000"/>
              </a:solidFill>
              <a:prstDash val="solid"/>
              <a:miter lim="800000"/>
            </a:ln>
            <a:effectLst/>
          </p:spPr>
        </p:cxnSp>
        <p:cxnSp>
          <p:nvCxnSpPr>
            <p:cNvPr id="327" name="Gerader Verbinder 85"/>
            <p:cNvCxnSpPr/>
            <p:nvPr/>
          </p:nvCxnSpPr>
          <p:spPr>
            <a:xfrm flipV="1">
              <a:off x="2619887" y="3681025"/>
              <a:ext cx="0" cy="1515078"/>
            </a:xfrm>
            <a:prstGeom prst="line">
              <a:avLst/>
            </a:prstGeom>
            <a:noFill/>
            <a:ln w="57150" cap="flat" cmpd="sng" algn="ctr">
              <a:solidFill>
                <a:sysClr val="windowText" lastClr="000000"/>
              </a:solidFill>
              <a:prstDash val="solid"/>
              <a:miter lim="800000"/>
            </a:ln>
            <a:effectLst/>
          </p:spPr>
        </p:cxnSp>
        <p:cxnSp>
          <p:nvCxnSpPr>
            <p:cNvPr id="328" name="Gerader Verbinder 85"/>
            <p:cNvCxnSpPr/>
            <p:nvPr/>
          </p:nvCxnSpPr>
          <p:spPr>
            <a:xfrm>
              <a:off x="3962989" y="4185037"/>
              <a:ext cx="2094770" cy="9022"/>
            </a:xfrm>
            <a:prstGeom prst="line">
              <a:avLst/>
            </a:prstGeom>
            <a:noFill/>
            <a:ln w="57150" cap="flat" cmpd="sng" algn="ctr">
              <a:solidFill>
                <a:sysClr val="windowText" lastClr="000000"/>
              </a:solidFill>
              <a:prstDash val="solid"/>
              <a:miter lim="800000"/>
            </a:ln>
            <a:effectLst/>
          </p:spPr>
        </p:cxnSp>
        <p:cxnSp>
          <p:nvCxnSpPr>
            <p:cNvPr id="329" name="Gerader Verbinder 85"/>
            <p:cNvCxnSpPr/>
            <p:nvPr/>
          </p:nvCxnSpPr>
          <p:spPr>
            <a:xfrm>
              <a:off x="4170970" y="3061912"/>
              <a:ext cx="1913637" cy="0"/>
            </a:xfrm>
            <a:prstGeom prst="line">
              <a:avLst/>
            </a:prstGeom>
            <a:noFill/>
            <a:ln w="57150" cap="flat" cmpd="sng" algn="ctr">
              <a:solidFill>
                <a:sysClr val="windowText" lastClr="000000"/>
              </a:solidFill>
              <a:prstDash val="solid"/>
              <a:miter lim="800000"/>
            </a:ln>
            <a:effectLst/>
          </p:spPr>
        </p:cxnSp>
        <p:cxnSp>
          <p:nvCxnSpPr>
            <p:cNvPr id="330" name="Gerader Verbinder 85"/>
            <p:cNvCxnSpPr/>
            <p:nvPr/>
          </p:nvCxnSpPr>
          <p:spPr>
            <a:xfrm>
              <a:off x="2458932" y="2529150"/>
              <a:ext cx="1712037" cy="9022"/>
            </a:xfrm>
            <a:prstGeom prst="line">
              <a:avLst/>
            </a:prstGeom>
            <a:noFill/>
            <a:ln w="57150" cap="flat" cmpd="sng" algn="ctr">
              <a:solidFill>
                <a:sysClr val="windowText" lastClr="000000"/>
              </a:solidFill>
              <a:prstDash val="solid"/>
              <a:miter lim="800000"/>
            </a:ln>
            <a:effectLst/>
          </p:spPr>
        </p:cxnSp>
      </p:grpSp>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127</a:t>
            </a:fld>
            <a:endParaRPr lang="en-US" sz="800" dirty="0">
              <a:solidFill>
                <a:schemeClr val="bg1"/>
              </a:solidFill>
            </a:endParaRPr>
          </a:p>
        </p:txBody>
      </p:sp>
      <p:grpSp>
        <p:nvGrpSpPr>
          <p:cNvPr id="196" name="Gruppieren 195"/>
          <p:cNvGrpSpPr/>
          <p:nvPr/>
        </p:nvGrpSpPr>
        <p:grpSpPr>
          <a:xfrm>
            <a:off x="6467302" y="1390080"/>
            <a:ext cx="1066866" cy="782981"/>
            <a:chOff x="10579510" y="1784905"/>
            <a:chExt cx="1066866" cy="782981"/>
          </a:xfrm>
        </p:grpSpPr>
        <p:sp>
          <p:nvSpPr>
            <p:cNvPr id="197" name="Textfeld 196"/>
            <p:cNvSpPr txBox="1"/>
            <p:nvPr/>
          </p:nvSpPr>
          <p:spPr>
            <a:xfrm>
              <a:off x="10825317" y="1825171"/>
              <a:ext cx="821059" cy="723275"/>
            </a:xfrm>
            <a:prstGeom prst="rect">
              <a:avLst/>
            </a:prstGeom>
            <a:noFill/>
          </p:spPr>
          <p:txBody>
            <a:bodyPr wrap="none" rtlCol="0">
              <a:spAutoFit/>
            </a:bodyPr>
            <a:lstStyle/>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1</a:t>
              </a:r>
            </a:p>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2</a:t>
              </a:r>
            </a:p>
          </p:txBody>
        </p:sp>
        <p:sp>
          <p:nvSpPr>
            <p:cNvPr id="198" name="Ellipse 197"/>
            <p:cNvSpPr/>
            <p:nvPr/>
          </p:nvSpPr>
          <p:spPr>
            <a:xfrm>
              <a:off x="10667377" y="1955229"/>
              <a:ext cx="144000" cy="144000"/>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9" name="Ellipse 198"/>
            <p:cNvSpPr/>
            <p:nvPr/>
          </p:nvSpPr>
          <p:spPr>
            <a:xfrm>
              <a:off x="10667377" y="2286001"/>
              <a:ext cx="144000" cy="144000"/>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00" name="Rechteck 199"/>
            <p:cNvSpPr/>
            <p:nvPr/>
          </p:nvSpPr>
          <p:spPr>
            <a:xfrm>
              <a:off x="10579510" y="1784905"/>
              <a:ext cx="1066865" cy="782981"/>
            </a:xfrm>
            <a:prstGeom prst="rect">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extfeld 1"/>
          <p:cNvSpPr txBox="1"/>
          <p:nvPr/>
        </p:nvSpPr>
        <p:spPr>
          <a:xfrm>
            <a:off x="6192982" y="2771820"/>
            <a:ext cx="2768137" cy="1077218"/>
          </a:xfrm>
          <a:prstGeom prst="rect">
            <a:avLst/>
          </a:prstGeom>
          <a:noFill/>
        </p:spPr>
        <p:txBody>
          <a:bodyPr wrap="square" rtlCol="0">
            <a:spAutoFit/>
          </a:bodyPr>
          <a:lstStyle/>
          <a:p>
            <a:pPr algn="l"/>
            <a:r>
              <a:rPr lang="de-DE" dirty="0" err="1"/>
              <a:t>Appropriate</a:t>
            </a:r>
            <a:r>
              <a:rPr lang="de-DE" dirty="0"/>
              <a:t> </a:t>
            </a:r>
            <a:r>
              <a:rPr lang="de-DE" dirty="0" err="1"/>
              <a:t>Methods</a:t>
            </a:r>
            <a:r>
              <a:rPr lang="de-DE" dirty="0"/>
              <a:t>:</a:t>
            </a:r>
          </a:p>
          <a:p>
            <a:pPr marL="182563" indent="-182563" algn="l">
              <a:buSzPct val="150000"/>
              <a:buFont typeface="Arial" panose="020B0604020202020204" pitchFamily="34" charset="0"/>
              <a:buChar char="•"/>
            </a:pPr>
            <a:r>
              <a:rPr lang="de-DE" dirty="0" err="1"/>
              <a:t>Decision</a:t>
            </a:r>
            <a:r>
              <a:rPr lang="de-DE" dirty="0"/>
              <a:t> </a:t>
            </a:r>
            <a:r>
              <a:rPr lang="de-DE" dirty="0" err="1"/>
              <a:t>Trees</a:t>
            </a:r>
            <a:endParaRPr lang="de-DE" dirty="0"/>
          </a:p>
          <a:p>
            <a:pPr marL="182563" indent="-182563" algn="l">
              <a:buSzPct val="150000"/>
              <a:buFont typeface="Arial" panose="020B0604020202020204" pitchFamily="34" charset="0"/>
              <a:buChar char="•"/>
            </a:pPr>
            <a:r>
              <a:rPr lang="de-DE" dirty="0" err="1"/>
              <a:t>Neural</a:t>
            </a:r>
            <a:r>
              <a:rPr lang="de-DE" dirty="0"/>
              <a:t> Networks</a:t>
            </a:r>
          </a:p>
        </p:txBody>
      </p:sp>
      <p:sp>
        <p:nvSpPr>
          <p:cNvPr id="331"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Nonlinear World (Type 3)</a:t>
            </a:r>
          </a:p>
        </p:txBody>
      </p:sp>
    </p:spTree>
    <p:extLst>
      <p:ext uri="{BB962C8B-B14F-4D97-AF65-F5344CB8AC3E}">
        <p14:creationId xmlns:p14="http://schemas.microsoft.com/office/powerpoint/2010/main" val="32664014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1" name="Gruppieren 330"/>
          <p:cNvGrpSpPr/>
          <p:nvPr/>
        </p:nvGrpSpPr>
        <p:grpSpPr>
          <a:xfrm>
            <a:off x="451615" y="1347501"/>
            <a:ext cx="5621040" cy="3856324"/>
            <a:chOff x="2076451" y="1101826"/>
            <a:chExt cx="7792279" cy="5191065"/>
          </a:xfrm>
        </p:grpSpPr>
        <p:sp>
          <p:nvSpPr>
            <p:cNvPr id="332" name="Freeform 6"/>
            <p:cNvSpPr>
              <a:spLocks/>
            </p:cNvSpPr>
            <p:nvPr/>
          </p:nvSpPr>
          <p:spPr bwMode="auto">
            <a:xfrm>
              <a:off x="3675859" y="5763420"/>
              <a:ext cx="88900" cy="88900"/>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6"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6" y="0"/>
                  </a:lnTo>
                  <a:lnTo>
                    <a:pt x="77" y="4"/>
                  </a:lnTo>
                  <a:lnTo>
                    <a:pt x="94" y="16"/>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33" name="Freeform 10"/>
            <p:cNvSpPr>
              <a:spLocks/>
            </p:cNvSpPr>
            <p:nvPr/>
          </p:nvSpPr>
          <p:spPr bwMode="auto">
            <a:xfrm>
              <a:off x="6578603" y="4510090"/>
              <a:ext cx="88900" cy="87313"/>
            </a:xfrm>
            <a:custGeom>
              <a:avLst/>
              <a:gdLst>
                <a:gd name="T0" fmla="*/ 111 w 111"/>
                <a:gd name="T1" fmla="*/ 56 h 112"/>
                <a:gd name="T2" fmla="*/ 109 w 111"/>
                <a:gd name="T3" fmla="*/ 66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6" y="106"/>
                  </a:lnTo>
                  <a:lnTo>
                    <a:pt x="65" y="110"/>
                  </a:lnTo>
                  <a:lnTo>
                    <a:pt x="55"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5" y="0"/>
                  </a:lnTo>
                  <a:lnTo>
                    <a:pt x="65" y="0"/>
                  </a:lnTo>
                  <a:lnTo>
                    <a:pt x="76"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34" name="Freeform 11"/>
            <p:cNvSpPr>
              <a:spLocks/>
            </p:cNvSpPr>
            <p:nvPr/>
          </p:nvSpPr>
          <p:spPr bwMode="auto">
            <a:xfrm>
              <a:off x="5781677" y="2301876"/>
              <a:ext cx="88900" cy="88900"/>
            </a:xfrm>
            <a:custGeom>
              <a:avLst/>
              <a:gdLst>
                <a:gd name="T0" fmla="*/ 111 w 111"/>
                <a:gd name="T1" fmla="*/ 56 h 112"/>
                <a:gd name="T2" fmla="*/ 109 w 111"/>
                <a:gd name="T3" fmla="*/ 66 h 112"/>
                <a:gd name="T4" fmla="*/ 105 w 111"/>
                <a:gd name="T5" fmla="*/ 77 h 112"/>
                <a:gd name="T6" fmla="*/ 94 w 111"/>
                <a:gd name="T7" fmla="*/ 95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5"/>
                  </a:lnTo>
                  <a:lnTo>
                    <a:pt x="77" y="106"/>
                  </a:lnTo>
                  <a:lnTo>
                    <a:pt x="65" y="110"/>
                  </a:lnTo>
                  <a:lnTo>
                    <a:pt x="55" y="112"/>
                  </a:lnTo>
                  <a:lnTo>
                    <a:pt x="44" y="110"/>
                  </a:lnTo>
                  <a:lnTo>
                    <a:pt x="32" y="106"/>
                  </a:lnTo>
                  <a:lnTo>
                    <a:pt x="15" y="95"/>
                  </a:lnTo>
                  <a:lnTo>
                    <a:pt x="4" y="77"/>
                  </a:lnTo>
                  <a:lnTo>
                    <a:pt x="0" y="66"/>
                  </a:lnTo>
                  <a:lnTo>
                    <a:pt x="0" y="56"/>
                  </a:lnTo>
                  <a:lnTo>
                    <a:pt x="0" y="45"/>
                  </a:lnTo>
                  <a:lnTo>
                    <a:pt x="4" y="33"/>
                  </a:lnTo>
                  <a:lnTo>
                    <a:pt x="15" y="16"/>
                  </a:lnTo>
                  <a:lnTo>
                    <a:pt x="32" y="4"/>
                  </a:lnTo>
                  <a:lnTo>
                    <a:pt x="44" y="0"/>
                  </a:lnTo>
                  <a:lnTo>
                    <a:pt x="55" y="0"/>
                  </a:lnTo>
                  <a:lnTo>
                    <a:pt x="65" y="0"/>
                  </a:lnTo>
                  <a:lnTo>
                    <a:pt x="77" y="4"/>
                  </a:lnTo>
                  <a:lnTo>
                    <a:pt x="94" y="16"/>
                  </a:lnTo>
                  <a:lnTo>
                    <a:pt x="105" y="33"/>
                  </a:lnTo>
                  <a:lnTo>
                    <a:pt x="109" y="45"/>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35" name="Freeform 16"/>
            <p:cNvSpPr>
              <a:spLocks/>
            </p:cNvSpPr>
            <p:nvPr/>
          </p:nvSpPr>
          <p:spPr bwMode="auto">
            <a:xfrm>
              <a:off x="6372227" y="4933951"/>
              <a:ext cx="88900" cy="88900"/>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4 w 112"/>
                <a:gd name="T35" fmla="*/ 0 h 111"/>
                <a:gd name="T36" fmla="*/ 56 w 112"/>
                <a:gd name="T37" fmla="*/ 0 h 111"/>
                <a:gd name="T38" fmla="*/ 66 w 112"/>
                <a:gd name="T39" fmla="*/ 0 h 111"/>
                <a:gd name="T40" fmla="*/ 77 w 112"/>
                <a:gd name="T41" fmla="*/ 3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6" y="109"/>
                  </a:lnTo>
                  <a:lnTo>
                    <a:pt x="56" y="111"/>
                  </a:lnTo>
                  <a:lnTo>
                    <a:pt x="44" y="109"/>
                  </a:lnTo>
                  <a:lnTo>
                    <a:pt x="33" y="105"/>
                  </a:lnTo>
                  <a:lnTo>
                    <a:pt x="16" y="94"/>
                  </a:lnTo>
                  <a:lnTo>
                    <a:pt x="4" y="76"/>
                  </a:lnTo>
                  <a:lnTo>
                    <a:pt x="0" y="65"/>
                  </a:lnTo>
                  <a:lnTo>
                    <a:pt x="0" y="55"/>
                  </a:lnTo>
                  <a:lnTo>
                    <a:pt x="0" y="44"/>
                  </a:lnTo>
                  <a:lnTo>
                    <a:pt x="4" y="32"/>
                  </a:lnTo>
                  <a:lnTo>
                    <a:pt x="16" y="15"/>
                  </a:lnTo>
                  <a:lnTo>
                    <a:pt x="33" y="3"/>
                  </a:lnTo>
                  <a:lnTo>
                    <a:pt x="44" y="0"/>
                  </a:lnTo>
                  <a:lnTo>
                    <a:pt x="56" y="0"/>
                  </a:lnTo>
                  <a:lnTo>
                    <a:pt x="66" y="0"/>
                  </a:lnTo>
                  <a:lnTo>
                    <a:pt x="77" y="3"/>
                  </a:lnTo>
                  <a:lnTo>
                    <a:pt x="94"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36" name="Freeform 17"/>
            <p:cNvSpPr>
              <a:spLocks/>
            </p:cNvSpPr>
            <p:nvPr/>
          </p:nvSpPr>
          <p:spPr bwMode="auto">
            <a:xfrm>
              <a:off x="6465890" y="4338639"/>
              <a:ext cx="87313" cy="88900"/>
            </a:xfrm>
            <a:custGeom>
              <a:avLst/>
              <a:gdLst>
                <a:gd name="T0" fmla="*/ 112 w 112"/>
                <a:gd name="T1" fmla="*/ 55 h 111"/>
                <a:gd name="T2" fmla="*/ 110 w 112"/>
                <a:gd name="T3" fmla="*/ 65 h 111"/>
                <a:gd name="T4" fmla="*/ 106 w 112"/>
                <a:gd name="T5" fmla="*/ 76 h 111"/>
                <a:gd name="T6" fmla="*/ 95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5 w 112"/>
                <a:gd name="T35" fmla="*/ 0 h 111"/>
                <a:gd name="T36" fmla="*/ 56 w 112"/>
                <a:gd name="T37" fmla="*/ 0 h 111"/>
                <a:gd name="T38" fmla="*/ 66 w 112"/>
                <a:gd name="T39" fmla="*/ 0 h 111"/>
                <a:gd name="T40" fmla="*/ 77 w 112"/>
                <a:gd name="T41" fmla="*/ 3 h 111"/>
                <a:gd name="T42" fmla="*/ 95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5" y="94"/>
                  </a:lnTo>
                  <a:lnTo>
                    <a:pt x="77" y="105"/>
                  </a:lnTo>
                  <a:lnTo>
                    <a:pt x="66" y="109"/>
                  </a:lnTo>
                  <a:lnTo>
                    <a:pt x="56" y="111"/>
                  </a:lnTo>
                  <a:lnTo>
                    <a:pt x="45" y="109"/>
                  </a:lnTo>
                  <a:lnTo>
                    <a:pt x="33" y="105"/>
                  </a:lnTo>
                  <a:lnTo>
                    <a:pt x="16" y="94"/>
                  </a:lnTo>
                  <a:lnTo>
                    <a:pt x="4" y="76"/>
                  </a:lnTo>
                  <a:lnTo>
                    <a:pt x="0" y="65"/>
                  </a:lnTo>
                  <a:lnTo>
                    <a:pt x="0" y="55"/>
                  </a:lnTo>
                  <a:lnTo>
                    <a:pt x="0" y="44"/>
                  </a:lnTo>
                  <a:lnTo>
                    <a:pt x="4" y="32"/>
                  </a:lnTo>
                  <a:lnTo>
                    <a:pt x="16" y="15"/>
                  </a:lnTo>
                  <a:lnTo>
                    <a:pt x="33" y="3"/>
                  </a:lnTo>
                  <a:lnTo>
                    <a:pt x="45" y="0"/>
                  </a:lnTo>
                  <a:lnTo>
                    <a:pt x="56" y="0"/>
                  </a:lnTo>
                  <a:lnTo>
                    <a:pt x="66" y="0"/>
                  </a:lnTo>
                  <a:lnTo>
                    <a:pt x="77" y="3"/>
                  </a:lnTo>
                  <a:lnTo>
                    <a:pt x="95"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37" name="Freeform 18"/>
            <p:cNvSpPr>
              <a:spLocks/>
            </p:cNvSpPr>
            <p:nvPr/>
          </p:nvSpPr>
          <p:spPr bwMode="auto">
            <a:xfrm>
              <a:off x="7110415" y="4811714"/>
              <a:ext cx="88900" cy="88900"/>
            </a:xfrm>
            <a:custGeom>
              <a:avLst/>
              <a:gdLst>
                <a:gd name="T0" fmla="*/ 112 w 112"/>
                <a:gd name="T1" fmla="*/ 55 h 111"/>
                <a:gd name="T2" fmla="*/ 110 w 112"/>
                <a:gd name="T3" fmla="*/ 65 h 111"/>
                <a:gd name="T4" fmla="*/ 106 w 112"/>
                <a:gd name="T5" fmla="*/ 77 h 111"/>
                <a:gd name="T6" fmla="*/ 95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5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7"/>
                  </a:lnTo>
                  <a:lnTo>
                    <a:pt x="95" y="94"/>
                  </a:lnTo>
                  <a:lnTo>
                    <a:pt x="77" y="105"/>
                  </a:lnTo>
                  <a:lnTo>
                    <a:pt x="66" y="109"/>
                  </a:lnTo>
                  <a:lnTo>
                    <a:pt x="56" y="111"/>
                  </a:lnTo>
                  <a:lnTo>
                    <a:pt x="45" y="109"/>
                  </a:lnTo>
                  <a:lnTo>
                    <a:pt x="33" y="105"/>
                  </a:lnTo>
                  <a:lnTo>
                    <a:pt x="16" y="94"/>
                  </a:lnTo>
                  <a:lnTo>
                    <a:pt x="4" y="77"/>
                  </a:lnTo>
                  <a:lnTo>
                    <a:pt x="0" y="65"/>
                  </a:lnTo>
                  <a:lnTo>
                    <a:pt x="0" y="55"/>
                  </a:lnTo>
                  <a:lnTo>
                    <a:pt x="0" y="44"/>
                  </a:lnTo>
                  <a:lnTo>
                    <a:pt x="4" y="32"/>
                  </a:lnTo>
                  <a:lnTo>
                    <a:pt x="16" y="15"/>
                  </a:lnTo>
                  <a:lnTo>
                    <a:pt x="33" y="4"/>
                  </a:lnTo>
                  <a:lnTo>
                    <a:pt x="45" y="0"/>
                  </a:lnTo>
                  <a:lnTo>
                    <a:pt x="56" y="0"/>
                  </a:lnTo>
                  <a:lnTo>
                    <a:pt x="66" y="0"/>
                  </a:lnTo>
                  <a:lnTo>
                    <a:pt x="77" y="4"/>
                  </a:lnTo>
                  <a:lnTo>
                    <a:pt x="95"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38" name="Freeform 20"/>
            <p:cNvSpPr>
              <a:spLocks/>
            </p:cNvSpPr>
            <p:nvPr/>
          </p:nvSpPr>
          <p:spPr bwMode="auto">
            <a:xfrm>
              <a:off x="6044031" y="2438402"/>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6"/>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39" name="Freeform 21"/>
            <p:cNvSpPr>
              <a:spLocks/>
            </p:cNvSpPr>
            <p:nvPr/>
          </p:nvSpPr>
          <p:spPr bwMode="auto">
            <a:xfrm>
              <a:off x="6469861" y="3776665"/>
              <a:ext cx="87313" cy="87313"/>
            </a:xfrm>
            <a:custGeom>
              <a:avLst/>
              <a:gdLst>
                <a:gd name="T0" fmla="*/ 111 w 111"/>
                <a:gd name="T1" fmla="*/ 56 h 112"/>
                <a:gd name="T2" fmla="*/ 110 w 111"/>
                <a:gd name="T3" fmla="*/ 65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5"/>
                  </a:lnTo>
                  <a:lnTo>
                    <a:pt x="106" y="77"/>
                  </a:lnTo>
                  <a:lnTo>
                    <a:pt x="94" y="94"/>
                  </a:lnTo>
                  <a:lnTo>
                    <a:pt x="77" y="106"/>
                  </a:lnTo>
                  <a:lnTo>
                    <a:pt x="65" y="110"/>
                  </a:lnTo>
                  <a:lnTo>
                    <a:pt x="56" y="112"/>
                  </a:lnTo>
                  <a:lnTo>
                    <a:pt x="44" y="110"/>
                  </a:lnTo>
                  <a:lnTo>
                    <a:pt x="33" y="106"/>
                  </a:lnTo>
                  <a:lnTo>
                    <a:pt x="15" y="94"/>
                  </a:lnTo>
                  <a:lnTo>
                    <a:pt x="4" y="77"/>
                  </a:lnTo>
                  <a:lnTo>
                    <a:pt x="0" y="65"/>
                  </a:lnTo>
                  <a:lnTo>
                    <a:pt x="0" y="56"/>
                  </a:lnTo>
                  <a:lnTo>
                    <a:pt x="0" y="44"/>
                  </a:lnTo>
                  <a:lnTo>
                    <a:pt x="4" y="33"/>
                  </a:lnTo>
                  <a:lnTo>
                    <a:pt x="15" y="16"/>
                  </a:lnTo>
                  <a:lnTo>
                    <a:pt x="33" y="4"/>
                  </a:lnTo>
                  <a:lnTo>
                    <a:pt x="44" y="0"/>
                  </a:lnTo>
                  <a:lnTo>
                    <a:pt x="56" y="0"/>
                  </a:lnTo>
                  <a:lnTo>
                    <a:pt x="65" y="0"/>
                  </a:lnTo>
                  <a:lnTo>
                    <a:pt x="77" y="4"/>
                  </a:lnTo>
                  <a:lnTo>
                    <a:pt x="94" y="16"/>
                  </a:lnTo>
                  <a:lnTo>
                    <a:pt x="106" y="33"/>
                  </a:lnTo>
                  <a:lnTo>
                    <a:pt x="110"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0" name="Freeform 22"/>
            <p:cNvSpPr>
              <a:spLocks/>
            </p:cNvSpPr>
            <p:nvPr/>
          </p:nvSpPr>
          <p:spPr bwMode="auto">
            <a:xfrm>
              <a:off x="2364583" y="2414588"/>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09 h 111"/>
                <a:gd name="T12" fmla="*/ 56 w 111"/>
                <a:gd name="T13" fmla="*/ 111 h 111"/>
                <a:gd name="T14" fmla="*/ 44 w 111"/>
                <a:gd name="T15" fmla="*/ 109 h 111"/>
                <a:gd name="T16" fmla="*/ 32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09"/>
                  </a:lnTo>
                  <a:lnTo>
                    <a:pt x="56" y="111"/>
                  </a:lnTo>
                  <a:lnTo>
                    <a:pt x="44" y="109"/>
                  </a:lnTo>
                  <a:lnTo>
                    <a:pt x="32" y="106"/>
                  </a:lnTo>
                  <a:lnTo>
                    <a:pt x="15" y="94"/>
                  </a:lnTo>
                  <a:lnTo>
                    <a:pt x="4" y="77"/>
                  </a:lnTo>
                  <a:lnTo>
                    <a:pt x="0" y="65"/>
                  </a:lnTo>
                  <a:lnTo>
                    <a:pt x="0" y="56"/>
                  </a:lnTo>
                  <a:lnTo>
                    <a:pt x="0" y="44"/>
                  </a:lnTo>
                  <a:lnTo>
                    <a:pt x="4" y="33"/>
                  </a:lnTo>
                  <a:lnTo>
                    <a:pt x="15" y="15"/>
                  </a:lnTo>
                  <a:lnTo>
                    <a:pt x="32" y="4"/>
                  </a:lnTo>
                  <a:lnTo>
                    <a:pt x="44" y="0"/>
                  </a:lnTo>
                  <a:lnTo>
                    <a:pt x="56" y="0"/>
                  </a:lnTo>
                  <a:lnTo>
                    <a:pt x="65" y="0"/>
                  </a:lnTo>
                  <a:lnTo>
                    <a:pt x="77"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1" name="Freeform 23"/>
            <p:cNvSpPr>
              <a:spLocks/>
            </p:cNvSpPr>
            <p:nvPr/>
          </p:nvSpPr>
          <p:spPr bwMode="auto">
            <a:xfrm>
              <a:off x="5295904" y="4929190"/>
              <a:ext cx="87313" cy="87313"/>
            </a:xfrm>
            <a:custGeom>
              <a:avLst/>
              <a:gdLst>
                <a:gd name="T0" fmla="*/ 111 w 111"/>
                <a:gd name="T1" fmla="*/ 56 h 112"/>
                <a:gd name="T2" fmla="*/ 110 w 111"/>
                <a:gd name="T3" fmla="*/ 65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5"/>
                  </a:lnTo>
                  <a:lnTo>
                    <a:pt x="106" y="77"/>
                  </a:lnTo>
                  <a:lnTo>
                    <a:pt x="94" y="94"/>
                  </a:lnTo>
                  <a:lnTo>
                    <a:pt x="77" y="106"/>
                  </a:lnTo>
                  <a:lnTo>
                    <a:pt x="65" y="110"/>
                  </a:lnTo>
                  <a:lnTo>
                    <a:pt x="56" y="112"/>
                  </a:lnTo>
                  <a:lnTo>
                    <a:pt x="44" y="110"/>
                  </a:lnTo>
                  <a:lnTo>
                    <a:pt x="33" y="106"/>
                  </a:lnTo>
                  <a:lnTo>
                    <a:pt x="15" y="94"/>
                  </a:lnTo>
                  <a:lnTo>
                    <a:pt x="4" y="77"/>
                  </a:lnTo>
                  <a:lnTo>
                    <a:pt x="0" y="65"/>
                  </a:lnTo>
                  <a:lnTo>
                    <a:pt x="0" y="56"/>
                  </a:lnTo>
                  <a:lnTo>
                    <a:pt x="0" y="44"/>
                  </a:lnTo>
                  <a:lnTo>
                    <a:pt x="4" y="33"/>
                  </a:lnTo>
                  <a:lnTo>
                    <a:pt x="15" y="16"/>
                  </a:lnTo>
                  <a:lnTo>
                    <a:pt x="33" y="4"/>
                  </a:lnTo>
                  <a:lnTo>
                    <a:pt x="44" y="0"/>
                  </a:lnTo>
                  <a:lnTo>
                    <a:pt x="56" y="0"/>
                  </a:lnTo>
                  <a:lnTo>
                    <a:pt x="65" y="0"/>
                  </a:lnTo>
                  <a:lnTo>
                    <a:pt x="77" y="4"/>
                  </a:lnTo>
                  <a:lnTo>
                    <a:pt x="94" y="16"/>
                  </a:lnTo>
                  <a:lnTo>
                    <a:pt x="106" y="33"/>
                  </a:lnTo>
                  <a:lnTo>
                    <a:pt x="110"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2" name="Freeform 24"/>
            <p:cNvSpPr>
              <a:spLocks/>
            </p:cNvSpPr>
            <p:nvPr/>
          </p:nvSpPr>
          <p:spPr bwMode="auto">
            <a:xfrm>
              <a:off x="5695953" y="4875213"/>
              <a:ext cx="88900"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6 h 111"/>
                <a:gd name="T10" fmla="*/ 66 w 112"/>
                <a:gd name="T11" fmla="*/ 109 h 111"/>
                <a:gd name="T12" fmla="*/ 56 w 112"/>
                <a:gd name="T13" fmla="*/ 111 h 111"/>
                <a:gd name="T14" fmla="*/ 45 w 112"/>
                <a:gd name="T15" fmla="*/ 109 h 111"/>
                <a:gd name="T16" fmla="*/ 33 w 112"/>
                <a:gd name="T17" fmla="*/ 106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6"/>
                  </a:lnTo>
                  <a:lnTo>
                    <a:pt x="66" y="109"/>
                  </a:lnTo>
                  <a:lnTo>
                    <a:pt x="56" y="111"/>
                  </a:lnTo>
                  <a:lnTo>
                    <a:pt x="45" y="109"/>
                  </a:lnTo>
                  <a:lnTo>
                    <a:pt x="33" y="106"/>
                  </a:lnTo>
                  <a:lnTo>
                    <a:pt x="16" y="94"/>
                  </a:lnTo>
                  <a:lnTo>
                    <a:pt x="4" y="77"/>
                  </a:lnTo>
                  <a:lnTo>
                    <a:pt x="0" y="65"/>
                  </a:lnTo>
                  <a:lnTo>
                    <a:pt x="0" y="56"/>
                  </a:lnTo>
                  <a:lnTo>
                    <a:pt x="0" y="44"/>
                  </a:lnTo>
                  <a:lnTo>
                    <a:pt x="4" y="33"/>
                  </a:lnTo>
                  <a:lnTo>
                    <a:pt x="16" y="15"/>
                  </a:lnTo>
                  <a:lnTo>
                    <a:pt x="33" y="4"/>
                  </a:lnTo>
                  <a:lnTo>
                    <a:pt x="45" y="0"/>
                  </a:lnTo>
                  <a:lnTo>
                    <a:pt x="56" y="0"/>
                  </a:lnTo>
                  <a:lnTo>
                    <a:pt x="66" y="0"/>
                  </a:lnTo>
                  <a:lnTo>
                    <a:pt x="77" y="4"/>
                  </a:lnTo>
                  <a:lnTo>
                    <a:pt x="94" y="15"/>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3" name="Freeform 27"/>
            <p:cNvSpPr>
              <a:spLocks/>
            </p:cNvSpPr>
            <p:nvPr/>
          </p:nvSpPr>
          <p:spPr bwMode="auto">
            <a:xfrm>
              <a:off x="4429127" y="5316540"/>
              <a:ext cx="88900" cy="87313"/>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6"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6" y="0"/>
                  </a:lnTo>
                  <a:lnTo>
                    <a:pt x="65" y="0"/>
                  </a:lnTo>
                  <a:lnTo>
                    <a:pt x="77"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4" name="Freeform 28"/>
            <p:cNvSpPr>
              <a:spLocks/>
            </p:cNvSpPr>
            <p:nvPr/>
          </p:nvSpPr>
          <p:spPr bwMode="auto">
            <a:xfrm>
              <a:off x="2523335" y="4640264"/>
              <a:ext cx="88900" cy="88900"/>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5"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5" y="0"/>
                  </a:lnTo>
                  <a:lnTo>
                    <a:pt x="65" y="0"/>
                  </a:lnTo>
                  <a:lnTo>
                    <a:pt x="77"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5" name="Freeform 30"/>
            <p:cNvSpPr>
              <a:spLocks/>
            </p:cNvSpPr>
            <p:nvPr/>
          </p:nvSpPr>
          <p:spPr bwMode="auto">
            <a:xfrm>
              <a:off x="5607053" y="4134645"/>
              <a:ext cx="88900" cy="88900"/>
            </a:xfrm>
            <a:custGeom>
              <a:avLst/>
              <a:gdLst>
                <a:gd name="T0" fmla="*/ 111 w 111"/>
                <a:gd name="T1" fmla="*/ 55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5"/>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6" name="Freeform 32"/>
            <p:cNvSpPr>
              <a:spLocks/>
            </p:cNvSpPr>
            <p:nvPr/>
          </p:nvSpPr>
          <p:spPr bwMode="auto">
            <a:xfrm>
              <a:off x="4363248" y="5718970"/>
              <a:ext cx="87313" cy="88900"/>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5" y="110"/>
                  </a:lnTo>
                  <a:lnTo>
                    <a:pt x="56" y="112"/>
                  </a:lnTo>
                  <a:lnTo>
                    <a:pt x="44" y="110"/>
                  </a:lnTo>
                  <a:lnTo>
                    <a:pt x="33" y="106"/>
                  </a:lnTo>
                  <a:lnTo>
                    <a:pt x="16" y="94"/>
                  </a:lnTo>
                  <a:lnTo>
                    <a:pt x="4" y="77"/>
                  </a:lnTo>
                  <a:lnTo>
                    <a:pt x="0" y="66"/>
                  </a:lnTo>
                  <a:lnTo>
                    <a:pt x="0" y="56"/>
                  </a:lnTo>
                  <a:lnTo>
                    <a:pt x="0" y="45"/>
                  </a:lnTo>
                  <a:lnTo>
                    <a:pt x="4" y="33"/>
                  </a:lnTo>
                  <a:lnTo>
                    <a:pt x="16" y="16"/>
                  </a:lnTo>
                  <a:lnTo>
                    <a:pt x="33" y="4"/>
                  </a:lnTo>
                  <a:lnTo>
                    <a:pt x="44" y="0"/>
                  </a:lnTo>
                  <a:lnTo>
                    <a:pt x="56" y="0"/>
                  </a:lnTo>
                  <a:lnTo>
                    <a:pt x="65" y="0"/>
                  </a:lnTo>
                  <a:lnTo>
                    <a:pt x="77" y="4"/>
                  </a:lnTo>
                  <a:lnTo>
                    <a:pt x="94" y="16"/>
                  </a:lnTo>
                  <a:lnTo>
                    <a:pt x="106" y="33"/>
                  </a:lnTo>
                  <a:lnTo>
                    <a:pt x="110" y="45"/>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7" name="Freeform 34"/>
            <p:cNvSpPr>
              <a:spLocks/>
            </p:cNvSpPr>
            <p:nvPr/>
          </p:nvSpPr>
          <p:spPr bwMode="auto">
            <a:xfrm>
              <a:off x="4002883" y="5003008"/>
              <a:ext cx="88900" cy="88900"/>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8" name="Freeform 37"/>
            <p:cNvSpPr>
              <a:spLocks/>
            </p:cNvSpPr>
            <p:nvPr/>
          </p:nvSpPr>
          <p:spPr bwMode="auto">
            <a:xfrm>
              <a:off x="5945607" y="3816351"/>
              <a:ext cx="88900" cy="88900"/>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6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3"/>
                  </a:lnTo>
                  <a:lnTo>
                    <a:pt x="44" y="0"/>
                  </a:lnTo>
                  <a:lnTo>
                    <a:pt x="55" y="0"/>
                  </a:lnTo>
                  <a:lnTo>
                    <a:pt x="65" y="0"/>
                  </a:lnTo>
                  <a:lnTo>
                    <a:pt x="76" y="3"/>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9" name="Freeform 38"/>
            <p:cNvSpPr>
              <a:spLocks/>
            </p:cNvSpPr>
            <p:nvPr/>
          </p:nvSpPr>
          <p:spPr bwMode="auto">
            <a:xfrm>
              <a:off x="5483227" y="2491582"/>
              <a:ext cx="88900"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09"/>
                  </a:lnTo>
                  <a:lnTo>
                    <a:pt x="55" y="111"/>
                  </a:lnTo>
                  <a:lnTo>
                    <a:pt x="44" y="109"/>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0" name="Freeform 43"/>
            <p:cNvSpPr>
              <a:spLocks/>
            </p:cNvSpPr>
            <p:nvPr/>
          </p:nvSpPr>
          <p:spPr bwMode="auto">
            <a:xfrm>
              <a:off x="7227891" y="5899153"/>
              <a:ext cx="88900"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09"/>
                  </a:lnTo>
                  <a:lnTo>
                    <a:pt x="55" y="111"/>
                  </a:lnTo>
                  <a:lnTo>
                    <a:pt x="44" y="109"/>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1" name="Freeform 44"/>
            <p:cNvSpPr>
              <a:spLocks/>
            </p:cNvSpPr>
            <p:nvPr/>
          </p:nvSpPr>
          <p:spPr bwMode="auto">
            <a:xfrm>
              <a:off x="5697541" y="5751516"/>
              <a:ext cx="87313" cy="87313"/>
            </a:xfrm>
            <a:custGeom>
              <a:avLst/>
              <a:gdLst>
                <a:gd name="T0" fmla="*/ 112 w 112"/>
                <a:gd name="T1" fmla="*/ 56 h 111"/>
                <a:gd name="T2" fmla="*/ 110 w 112"/>
                <a:gd name="T3" fmla="*/ 65 h 111"/>
                <a:gd name="T4" fmla="*/ 106 w 112"/>
                <a:gd name="T5" fmla="*/ 77 h 111"/>
                <a:gd name="T6" fmla="*/ 94 w 112"/>
                <a:gd name="T7" fmla="*/ 94 h 111"/>
                <a:gd name="T8" fmla="*/ 77 w 112"/>
                <a:gd name="T9" fmla="*/ 106 h 111"/>
                <a:gd name="T10" fmla="*/ 66 w 112"/>
                <a:gd name="T11" fmla="*/ 110 h 111"/>
                <a:gd name="T12" fmla="*/ 56 w 112"/>
                <a:gd name="T13" fmla="*/ 111 h 111"/>
                <a:gd name="T14" fmla="*/ 45 w 112"/>
                <a:gd name="T15" fmla="*/ 110 h 111"/>
                <a:gd name="T16" fmla="*/ 33 w 112"/>
                <a:gd name="T17" fmla="*/ 106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6"/>
                  </a:lnTo>
                  <a:lnTo>
                    <a:pt x="66" y="110"/>
                  </a:lnTo>
                  <a:lnTo>
                    <a:pt x="56" y="111"/>
                  </a:lnTo>
                  <a:lnTo>
                    <a:pt x="45" y="110"/>
                  </a:lnTo>
                  <a:lnTo>
                    <a:pt x="33" y="106"/>
                  </a:lnTo>
                  <a:lnTo>
                    <a:pt x="16" y="94"/>
                  </a:lnTo>
                  <a:lnTo>
                    <a:pt x="4" y="77"/>
                  </a:lnTo>
                  <a:lnTo>
                    <a:pt x="0" y="65"/>
                  </a:lnTo>
                  <a:lnTo>
                    <a:pt x="0" y="56"/>
                  </a:lnTo>
                  <a:lnTo>
                    <a:pt x="0" y="44"/>
                  </a:lnTo>
                  <a:lnTo>
                    <a:pt x="4" y="33"/>
                  </a:lnTo>
                  <a:lnTo>
                    <a:pt x="16" y="15"/>
                  </a:lnTo>
                  <a:lnTo>
                    <a:pt x="33" y="4"/>
                  </a:lnTo>
                  <a:lnTo>
                    <a:pt x="45" y="0"/>
                  </a:lnTo>
                  <a:lnTo>
                    <a:pt x="56" y="0"/>
                  </a:lnTo>
                  <a:lnTo>
                    <a:pt x="66" y="0"/>
                  </a:lnTo>
                  <a:lnTo>
                    <a:pt x="77" y="4"/>
                  </a:lnTo>
                  <a:lnTo>
                    <a:pt x="94" y="15"/>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2" name="Freeform 45"/>
            <p:cNvSpPr>
              <a:spLocks/>
            </p:cNvSpPr>
            <p:nvPr/>
          </p:nvSpPr>
          <p:spPr bwMode="auto">
            <a:xfrm>
              <a:off x="4028285" y="2595565"/>
              <a:ext cx="87313" cy="87313"/>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6"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6" y="0"/>
                  </a:lnTo>
                  <a:lnTo>
                    <a:pt x="77" y="4"/>
                  </a:lnTo>
                  <a:lnTo>
                    <a:pt x="94" y="16"/>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3" name="Freeform 46"/>
            <p:cNvSpPr>
              <a:spLocks/>
            </p:cNvSpPr>
            <p:nvPr/>
          </p:nvSpPr>
          <p:spPr bwMode="auto">
            <a:xfrm>
              <a:off x="8162929" y="3923509"/>
              <a:ext cx="87313" cy="87313"/>
            </a:xfrm>
            <a:custGeom>
              <a:avLst/>
              <a:gdLst>
                <a:gd name="T0" fmla="*/ 112 w 112"/>
                <a:gd name="T1" fmla="*/ 56 h 112"/>
                <a:gd name="T2" fmla="*/ 110 w 112"/>
                <a:gd name="T3" fmla="*/ 66 h 112"/>
                <a:gd name="T4" fmla="*/ 106 w 112"/>
                <a:gd name="T5" fmla="*/ 77 h 112"/>
                <a:gd name="T6" fmla="*/ 94 w 112"/>
                <a:gd name="T7" fmla="*/ 95 h 112"/>
                <a:gd name="T8" fmla="*/ 77 w 112"/>
                <a:gd name="T9" fmla="*/ 106 h 112"/>
                <a:gd name="T10" fmla="*/ 66 w 112"/>
                <a:gd name="T11" fmla="*/ 110 h 112"/>
                <a:gd name="T12" fmla="*/ 56 w 112"/>
                <a:gd name="T13" fmla="*/ 112 h 112"/>
                <a:gd name="T14" fmla="*/ 45 w 112"/>
                <a:gd name="T15" fmla="*/ 110 h 112"/>
                <a:gd name="T16" fmla="*/ 33 w 112"/>
                <a:gd name="T17" fmla="*/ 106 h 112"/>
                <a:gd name="T18" fmla="*/ 16 w 112"/>
                <a:gd name="T19" fmla="*/ 95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5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5"/>
                  </a:lnTo>
                  <a:lnTo>
                    <a:pt x="77" y="106"/>
                  </a:lnTo>
                  <a:lnTo>
                    <a:pt x="66" y="110"/>
                  </a:lnTo>
                  <a:lnTo>
                    <a:pt x="56" y="112"/>
                  </a:lnTo>
                  <a:lnTo>
                    <a:pt x="45" y="110"/>
                  </a:lnTo>
                  <a:lnTo>
                    <a:pt x="33" y="106"/>
                  </a:lnTo>
                  <a:lnTo>
                    <a:pt x="16" y="95"/>
                  </a:lnTo>
                  <a:lnTo>
                    <a:pt x="4" y="77"/>
                  </a:lnTo>
                  <a:lnTo>
                    <a:pt x="0" y="66"/>
                  </a:lnTo>
                  <a:lnTo>
                    <a:pt x="0" y="56"/>
                  </a:lnTo>
                  <a:lnTo>
                    <a:pt x="0" y="45"/>
                  </a:lnTo>
                  <a:lnTo>
                    <a:pt x="4" y="33"/>
                  </a:lnTo>
                  <a:lnTo>
                    <a:pt x="16" y="16"/>
                  </a:lnTo>
                  <a:lnTo>
                    <a:pt x="33" y="4"/>
                  </a:lnTo>
                  <a:lnTo>
                    <a:pt x="45" y="0"/>
                  </a:lnTo>
                  <a:lnTo>
                    <a:pt x="56" y="0"/>
                  </a:lnTo>
                  <a:lnTo>
                    <a:pt x="66" y="0"/>
                  </a:lnTo>
                  <a:lnTo>
                    <a:pt x="77" y="4"/>
                  </a:lnTo>
                  <a:lnTo>
                    <a:pt x="94" y="16"/>
                  </a:lnTo>
                  <a:lnTo>
                    <a:pt x="106" y="33"/>
                  </a:lnTo>
                  <a:lnTo>
                    <a:pt x="110" y="45"/>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4" name="Freeform 47"/>
            <p:cNvSpPr>
              <a:spLocks/>
            </p:cNvSpPr>
            <p:nvPr/>
          </p:nvSpPr>
          <p:spPr bwMode="auto">
            <a:xfrm>
              <a:off x="5233990" y="3805240"/>
              <a:ext cx="88900" cy="87313"/>
            </a:xfrm>
            <a:custGeom>
              <a:avLst/>
              <a:gdLst>
                <a:gd name="T0" fmla="*/ 111 w 111"/>
                <a:gd name="T1" fmla="*/ 56 h 112"/>
                <a:gd name="T2" fmla="*/ 110 w 111"/>
                <a:gd name="T3" fmla="*/ 65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5"/>
                  </a:lnTo>
                  <a:lnTo>
                    <a:pt x="106" y="77"/>
                  </a:lnTo>
                  <a:lnTo>
                    <a:pt x="94" y="94"/>
                  </a:lnTo>
                  <a:lnTo>
                    <a:pt x="77" y="106"/>
                  </a:lnTo>
                  <a:lnTo>
                    <a:pt x="65" y="110"/>
                  </a:lnTo>
                  <a:lnTo>
                    <a:pt x="56" y="112"/>
                  </a:lnTo>
                  <a:lnTo>
                    <a:pt x="44" y="110"/>
                  </a:lnTo>
                  <a:lnTo>
                    <a:pt x="33" y="106"/>
                  </a:lnTo>
                  <a:lnTo>
                    <a:pt x="15" y="94"/>
                  </a:lnTo>
                  <a:lnTo>
                    <a:pt x="4" y="77"/>
                  </a:lnTo>
                  <a:lnTo>
                    <a:pt x="0" y="65"/>
                  </a:lnTo>
                  <a:lnTo>
                    <a:pt x="0" y="56"/>
                  </a:lnTo>
                  <a:lnTo>
                    <a:pt x="0" y="44"/>
                  </a:lnTo>
                  <a:lnTo>
                    <a:pt x="4" y="33"/>
                  </a:lnTo>
                  <a:lnTo>
                    <a:pt x="15" y="16"/>
                  </a:lnTo>
                  <a:lnTo>
                    <a:pt x="33" y="4"/>
                  </a:lnTo>
                  <a:lnTo>
                    <a:pt x="44" y="0"/>
                  </a:lnTo>
                  <a:lnTo>
                    <a:pt x="56" y="0"/>
                  </a:lnTo>
                  <a:lnTo>
                    <a:pt x="65" y="0"/>
                  </a:lnTo>
                  <a:lnTo>
                    <a:pt x="77" y="4"/>
                  </a:lnTo>
                  <a:lnTo>
                    <a:pt x="94" y="16"/>
                  </a:lnTo>
                  <a:lnTo>
                    <a:pt x="106" y="33"/>
                  </a:lnTo>
                  <a:lnTo>
                    <a:pt x="110"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5" name="Freeform 49"/>
            <p:cNvSpPr>
              <a:spLocks/>
            </p:cNvSpPr>
            <p:nvPr/>
          </p:nvSpPr>
          <p:spPr bwMode="auto">
            <a:xfrm>
              <a:off x="7629527" y="3866358"/>
              <a:ext cx="88900"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09"/>
                  </a:lnTo>
                  <a:lnTo>
                    <a:pt x="55" y="111"/>
                  </a:lnTo>
                  <a:lnTo>
                    <a:pt x="44" y="109"/>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6" name="Freeform 50"/>
            <p:cNvSpPr>
              <a:spLocks/>
            </p:cNvSpPr>
            <p:nvPr/>
          </p:nvSpPr>
          <p:spPr bwMode="auto">
            <a:xfrm>
              <a:off x="5572127" y="4571211"/>
              <a:ext cx="88900" cy="87313"/>
            </a:xfrm>
            <a:custGeom>
              <a:avLst/>
              <a:gdLst>
                <a:gd name="T0" fmla="*/ 111 w 111"/>
                <a:gd name="T1" fmla="*/ 56 h 112"/>
                <a:gd name="T2" fmla="*/ 109 w 111"/>
                <a:gd name="T3" fmla="*/ 66 h 112"/>
                <a:gd name="T4" fmla="*/ 105 w 111"/>
                <a:gd name="T5" fmla="*/ 77 h 112"/>
                <a:gd name="T6" fmla="*/ 94 w 111"/>
                <a:gd name="T7" fmla="*/ 95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5 h 112"/>
                <a:gd name="T20" fmla="*/ 3 w 111"/>
                <a:gd name="T21" fmla="*/ 77 h 112"/>
                <a:gd name="T22" fmla="*/ 0 w 111"/>
                <a:gd name="T23" fmla="*/ 66 h 112"/>
                <a:gd name="T24" fmla="*/ 0 w 111"/>
                <a:gd name="T25" fmla="*/ 56 h 112"/>
                <a:gd name="T26" fmla="*/ 0 w 111"/>
                <a:gd name="T27" fmla="*/ 45 h 112"/>
                <a:gd name="T28" fmla="*/ 3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5"/>
                  </a:lnTo>
                  <a:lnTo>
                    <a:pt x="76" y="106"/>
                  </a:lnTo>
                  <a:lnTo>
                    <a:pt x="65" y="110"/>
                  </a:lnTo>
                  <a:lnTo>
                    <a:pt x="55" y="112"/>
                  </a:lnTo>
                  <a:lnTo>
                    <a:pt x="44" y="110"/>
                  </a:lnTo>
                  <a:lnTo>
                    <a:pt x="32" y="106"/>
                  </a:lnTo>
                  <a:lnTo>
                    <a:pt x="15" y="95"/>
                  </a:lnTo>
                  <a:lnTo>
                    <a:pt x="3" y="77"/>
                  </a:lnTo>
                  <a:lnTo>
                    <a:pt x="0" y="66"/>
                  </a:lnTo>
                  <a:lnTo>
                    <a:pt x="0" y="56"/>
                  </a:lnTo>
                  <a:lnTo>
                    <a:pt x="0" y="45"/>
                  </a:lnTo>
                  <a:lnTo>
                    <a:pt x="3" y="33"/>
                  </a:lnTo>
                  <a:lnTo>
                    <a:pt x="15" y="16"/>
                  </a:lnTo>
                  <a:lnTo>
                    <a:pt x="32" y="4"/>
                  </a:lnTo>
                  <a:lnTo>
                    <a:pt x="44" y="0"/>
                  </a:lnTo>
                  <a:lnTo>
                    <a:pt x="55" y="0"/>
                  </a:lnTo>
                  <a:lnTo>
                    <a:pt x="65" y="0"/>
                  </a:lnTo>
                  <a:lnTo>
                    <a:pt x="76" y="4"/>
                  </a:lnTo>
                  <a:lnTo>
                    <a:pt x="94" y="16"/>
                  </a:lnTo>
                  <a:lnTo>
                    <a:pt x="105" y="33"/>
                  </a:lnTo>
                  <a:lnTo>
                    <a:pt x="109" y="45"/>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7" name="Freeform 51"/>
            <p:cNvSpPr>
              <a:spLocks/>
            </p:cNvSpPr>
            <p:nvPr/>
          </p:nvSpPr>
          <p:spPr bwMode="auto">
            <a:xfrm>
              <a:off x="6962778" y="5697538"/>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8" name="Freeform 52"/>
            <p:cNvSpPr>
              <a:spLocks/>
            </p:cNvSpPr>
            <p:nvPr/>
          </p:nvSpPr>
          <p:spPr bwMode="auto">
            <a:xfrm>
              <a:off x="2361410" y="5135566"/>
              <a:ext cx="88900" cy="87313"/>
            </a:xfrm>
            <a:custGeom>
              <a:avLst/>
              <a:gdLst>
                <a:gd name="T0" fmla="*/ 111 w 111"/>
                <a:gd name="T1" fmla="*/ 56 h 112"/>
                <a:gd name="T2" fmla="*/ 109 w 111"/>
                <a:gd name="T3" fmla="*/ 66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6" y="77"/>
                  </a:lnTo>
                  <a:lnTo>
                    <a:pt x="94" y="94"/>
                  </a:lnTo>
                  <a:lnTo>
                    <a:pt x="77" y="106"/>
                  </a:lnTo>
                  <a:lnTo>
                    <a:pt x="65" y="110"/>
                  </a:lnTo>
                  <a:lnTo>
                    <a:pt x="56" y="112"/>
                  </a:lnTo>
                  <a:lnTo>
                    <a:pt x="44" y="110"/>
                  </a:lnTo>
                  <a:lnTo>
                    <a:pt x="33" y="106"/>
                  </a:lnTo>
                  <a:lnTo>
                    <a:pt x="15" y="94"/>
                  </a:lnTo>
                  <a:lnTo>
                    <a:pt x="4" y="77"/>
                  </a:lnTo>
                  <a:lnTo>
                    <a:pt x="0" y="66"/>
                  </a:lnTo>
                  <a:lnTo>
                    <a:pt x="0" y="56"/>
                  </a:lnTo>
                  <a:lnTo>
                    <a:pt x="0" y="44"/>
                  </a:lnTo>
                  <a:lnTo>
                    <a:pt x="4" y="33"/>
                  </a:lnTo>
                  <a:lnTo>
                    <a:pt x="15" y="16"/>
                  </a:lnTo>
                  <a:lnTo>
                    <a:pt x="33" y="4"/>
                  </a:lnTo>
                  <a:lnTo>
                    <a:pt x="44" y="0"/>
                  </a:lnTo>
                  <a:lnTo>
                    <a:pt x="56" y="0"/>
                  </a:lnTo>
                  <a:lnTo>
                    <a:pt x="65" y="0"/>
                  </a:lnTo>
                  <a:lnTo>
                    <a:pt x="77" y="4"/>
                  </a:lnTo>
                  <a:lnTo>
                    <a:pt x="94" y="16"/>
                  </a:lnTo>
                  <a:lnTo>
                    <a:pt x="106"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9" name="Freeform 53"/>
            <p:cNvSpPr>
              <a:spLocks/>
            </p:cNvSpPr>
            <p:nvPr/>
          </p:nvSpPr>
          <p:spPr bwMode="auto">
            <a:xfrm>
              <a:off x="8124829" y="5130801"/>
              <a:ext cx="87313" cy="88900"/>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6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3"/>
                  </a:lnTo>
                  <a:lnTo>
                    <a:pt x="44" y="0"/>
                  </a:lnTo>
                  <a:lnTo>
                    <a:pt x="55" y="0"/>
                  </a:lnTo>
                  <a:lnTo>
                    <a:pt x="65" y="0"/>
                  </a:lnTo>
                  <a:lnTo>
                    <a:pt x="76" y="3"/>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0" name="Freeform 54"/>
            <p:cNvSpPr>
              <a:spLocks/>
            </p:cNvSpPr>
            <p:nvPr/>
          </p:nvSpPr>
          <p:spPr bwMode="auto">
            <a:xfrm>
              <a:off x="5695953" y="4443413"/>
              <a:ext cx="88900" cy="88900"/>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5" y="111"/>
                  </a:lnTo>
                  <a:lnTo>
                    <a:pt x="44" y="109"/>
                  </a:lnTo>
                  <a:lnTo>
                    <a:pt x="32" y="105"/>
                  </a:lnTo>
                  <a:lnTo>
                    <a:pt x="15" y="94"/>
                  </a:lnTo>
                  <a:lnTo>
                    <a:pt x="4" y="76"/>
                  </a:lnTo>
                  <a:lnTo>
                    <a:pt x="0" y="65"/>
                  </a:lnTo>
                  <a:lnTo>
                    <a:pt x="0" y="55"/>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1" name="Freeform 56"/>
            <p:cNvSpPr>
              <a:spLocks/>
            </p:cNvSpPr>
            <p:nvPr/>
          </p:nvSpPr>
          <p:spPr bwMode="auto">
            <a:xfrm>
              <a:off x="3095628" y="3717928"/>
              <a:ext cx="87313" cy="87313"/>
            </a:xfrm>
            <a:custGeom>
              <a:avLst/>
              <a:gdLst>
                <a:gd name="T0" fmla="*/ 111 w 111"/>
                <a:gd name="T1" fmla="*/ 56 h 112"/>
                <a:gd name="T2" fmla="*/ 110 w 111"/>
                <a:gd name="T3" fmla="*/ 65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5"/>
                  </a:lnTo>
                  <a:lnTo>
                    <a:pt x="106" y="77"/>
                  </a:lnTo>
                  <a:lnTo>
                    <a:pt x="94" y="94"/>
                  </a:lnTo>
                  <a:lnTo>
                    <a:pt x="77" y="106"/>
                  </a:lnTo>
                  <a:lnTo>
                    <a:pt x="65" y="110"/>
                  </a:lnTo>
                  <a:lnTo>
                    <a:pt x="56" y="112"/>
                  </a:lnTo>
                  <a:lnTo>
                    <a:pt x="44" y="110"/>
                  </a:lnTo>
                  <a:lnTo>
                    <a:pt x="33" y="106"/>
                  </a:lnTo>
                  <a:lnTo>
                    <a:pt x="15" y="94"/>
                  </a:lnTo>
                  <a:lnTo>
                    <a:pt x="4" y="77"/>
                  </a:lnTo>
                  <a:lnTo>
                    <a:pt x="0" y="65"/>
                  </a:lnTo>
                  <a:lnTo>
                    <a:pt x="0" y="56"/>
                  </a:lnTo>
                  <a:lnTo>
                    <a:pt x="0" y="44"/>
                  </a:lnTo>
                  <a:lnTo>
                    <a:pt x="4" y="33"/>
                  </a:lnTo>
                  <a:lnTo>
                    <a:pt x="15" y="16"/>
                  </a:lnTo>
                  <a:lnTo>
                    <a:pt x="33" y="4"/>
                  </a:lnTo>
                  <a:lnTo>
                    <a:pt x="44" y="0"/>
                  </a:lnTo>
                  <a:lnTo>
                    <a:pt x="56" y="0"/>
                  </a:lnTo>
                  <a:lnTo>
                    <a:pt x="65" y="0"/>
                  </a:lnTo>
                  <a:lnTo>
                    <a:pt x="77" y="4"/>
                  </a:lnTo>
                  <a:lnTo>
                    <a:pt x="94" y="16"/>
                  </a:lnTo>
                  <a:lnTo>
                    <a:pt x="106" y="33"/>
                  </a:lnTo>
                  <a:lnTo>
                    <a:pt x="110"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2" name="Freeform 57"/>
            <p:cNvSpPr>
              <a:spLocks/>
            </p:cNvSpPr>
            <p:nvPr/>
          </p:nvSpPr>
          <p:spPr bwMode="auto">
            <a:xfrm>
              <a:off x="3888587" y="5980115"/>
              <a:ext cx="88900"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6 h 111"/>
                <a:gd name="T10" fmla="*/ 65 w 112"/>
                <a:gd name="T11" fmla="*/ 109 h 111"/>
                <a:gd name="T12" fmla="*/ 56 w 112"/>
                <a:gd name="T13" fmla="*/ 111 h 111"/>
                <a:gd name="T14" fmla="*/ 44 w 112"/>
                <a:gd name="T15" fmla="*/ 109 h 111"/>
                <a:gd name="T16" fmla="*/ 33 w 112"/>
                <a:gd name="T17" fmla="*/ 106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4 w 112"/>
                <a:gd name="T35" fmla="*/ 0 h 111"/>
                <a:gd name="T36" fmla="*/ 56 w 112"/>
                <a:gd name="T37" fmla="*/ 0 h 111"/>
                <a:gd name="T38" fmla="*/ 65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6"/>
                  </a:lnTo>
                  <a:lnTo>
                    <a:pt x="65" y="109"/>
                  </a:lnTo>
                  <a:lnTo>
                    <a:pt x="56" y="111"/>
                  </a:lnTo>
                  <a:lnTo>
                    <a:pt x="44" y="109"/>
                  </a:lnTo>
                  <a:lnTo>
                    <a:pt x="33" y="106"/>
                  </a:lnTo>
                  <a:lnTo>
                    <a:pt x="16" y="94"/>
                  </a:lnTo>
                  <a:lnTo>
                    <a:pt x="4" y="77"/>
                  </a:lnTo>
                  <a:lnTo>
                    <a:pt x="0" y="65"/>
                  </a:lnTo>
                  <a:lnTo>
                    <a:pt x="0" y="56"/>
                  </a:lnTo>
                  <a:lnTo>
                    <a:pt x="0" y="44"/>
                  </a:lnTo>
                  <a:lnTo>
                    <a:pt x="4" y="33"/>
                  </a:lnTo>
                  <a:lnTo>
                    <a:pt x="16" y="15"/>
                  </a:lnTo>
                  <a:lnTo>
                    <a:pt x="33" y="4"/>
                  </a:lnTo>
                  <a:lnTo>
                    <a:pt x="44" y="0"/>
                  </a:lnTo>
                  <a:lnTo>
                    <a:pt x="56" y="0"/>
                  </a:lnTo>
                  <a:lnTo>
                    <a:pt x="65" y="0"/>
                  </a:lnTo>
                  <a:lnTo>
                    <a:pt x="77" y="4"/>
                  </a:lnTo>
                  <a:lnTo>
                    <a:pt x="94" y="15"/>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3" name="Freeform 60"/>
            <p:cNvSpPr>
              <a:spLocks/>
            </p:cNvSpPr>
            <p:nvPr/>
          </p:nvSpPr>
          <p:spPr bwMode="auto">
            <a:xfrm>
              <a:off x="2568578" y="5938838"/>
              <a:ext cx="87313"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6 h 111"/>
                <a:gd name="T10" fmla="*/ 66 w 112"/>
                <a:gd name="T11" fmla="*/ 110 h 111"/>
                <a:gd name="T12" fmla="*/ 56 w 112"/>
                <a:gd name="T13" fmla="*/ 111 h 111"/>
                <a:gd name="T14" fmla="*/ 44 w 112"/>
                <a:gd name="T15" fmla="*/ 110 h 111"/>
                <a:gd name="T16" fmla="*/ 33 w 112"/>
                <a:gd name="T17" fmla="*/ 106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4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6"/>
                  </a:lnTo>
                  <a:lnTo>
                    <a:pt x="66" y="110"/>
                  </a:lnTo>
                  <a:lnTo>
                    <a:pt x="56" y="111"/>
                  </a:lnTo>
                  <a:lnTo>
                    <a:pt x="44" y="110"/>
                  </a:lnTo>
                  <a:lnTo>
                    <a:pt x="33" y="106"/>
                  </a:lnTo>
                  <a:lnTo>
                    <a:pt x="16" y="94"/>
                  </a:lnTo>
                  <a:lnTo>
                    <a:pt x="4" y="77"/>
                  </a:lnTo>
                  <a:lnTo>
                    <a:pt x="0" y="65"/>
                  </a:lnTo>
                  <a:lnTo>
                    <a:pt x="0" y="56"/>
                  </a:lnTo>
                  <a:lnTo>
                    <a:pt x="0" y="44"/>
                  </a:lnTo>
                  <a:lnTo>
                    <a:pt x="4" y="33"/>
                  </a:lnTo>
                  <a:lnTo>
                    <a:pt x="16" y="15"/>
                  </a:lnTo>
                  <a:lnTo>
                    <a:pt x="33" y="4"/>
                  </a:lnTo>
                  <a:lnTo>
                    <a:pt x="44" y="0"/>
                  </a:lnTo>
                  <a:lnTo>
                    <a:pt x="56" y="0"/>
                  </a:lnTo>
                  <a:lnTo>
                    <a:pt x="66" y="0"/>
                  </a:lnTo>
                  <a:lnTo>
                    <a:pt x="77" y="4"/>
                  </a:lnTo>
                  <a:lnTo>
                    <a:pt x="94" y="15"/>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4" name="Freeform 61"/>
            <p:cNvSpPr>
              <a:spLocks/>
            </p:cNvSpPr>
            <p:nvPr/>
          </p:nvSpPr>
          <p:spPr bwMode="auto">
            <a:xfrm>
              <a:off x="8788402" y="2881315"/>
              <a:ext cx="88900" cy="88900"/>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6"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6" y="0"/>
                  </a:lnTo>
                  <a:lnTo>
                    <a:pt x="65" y="0"/>
                  </a:lnTo>
                  <a:lnTo>
                    <a:pt x="77"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5" name="Freeform 63"/>
            <p:cNvSpPr>
              <a:spLocks/>
            </p:cNvSpPr>
            <p:nvPr/>
          </p:nvSpPr>
          <p:spPr bwMode="auto">
            <a:xfrm>
              <a:off x="3631409" y="4556127"/>
              <a:ext cx="87313" cy="88900"/>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5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4 w 112"/>
                <a:gd name="T35" fmla="*/ 0 h 111"/>
                <a:gd name="T36" fmla="*/ 56 w 112"/>
                <a:gd name="T37" fmla="*/ 0 h 111"/>
                <a:gd name="T38" fmla="*/ 65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5" y="109"/>
                  </a:lnTo>
                  <a:lnTo>
                    <a:pt x="56" y="111"/>
                  </a:lnTo>
                  <a:lnTo>
                    <a:pt x="44" y="109"/>
                  </a:lnTo>
                  <a:lnTo>
                    <a:pt x="33" y="105"/>
                  </a:lnTo>
                  <a:lnTo>
                    <a:pt x="16" y="94"/>
                  </a:lnTo>
                  <a:lnTo>
                    <a:pt x="4" y="76"/>
                  </a:lnTo>
                  <a:lnTo>
                    <a:pt x="0" y="65"/>
                  </a:lnTo>
                  <a:lnTo>
                    <a:pt x="0" y="55"/>
                  </a:lnTo>
                  <a:lnTo>
                    <a:pt x="0" y="44"/>
                  </a:lnTo>
                  <a:lnTo>
                    <a:pt x="4" y="32"/>
                  </a:lnTo>
                  <a:lnTo>
                    <a:pt x="16" y="15"/>
                  </a:lnTo>
                  <a:lnTo>
                    <a:pt x="33" y="4"/>
                  </a:lnTo>
                  <a:lnTo>
                    <a:pt x="44" y="0"/>
                  </a:lnTo>
                  <a:lnTo>
                    <a:pt x="56" y="0"/>
                  </a:lnTo>
                  <a:lnTo>
                    <a:pt x="65" y="0"/>
                  </a:lnTo>
                  <a:lnTo>
                    <a:pt x="77" y="4"/>
                  </a:lnTo>
                  <a:lnTo>
                    <a:pt x="94"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6" name="Freeform 66"/>
            <p:cNvSpPr>
              <a:spLocks/>
            </p:cNvSpPr>
            <p:nvPr/>
          </p:nvSpPr>
          <p:spPr bwMode="auto">
            <a:xfrm>
              <a:off x="6337302" y="5691189"/>
              <a:ext cx="88900" cy="88900"/>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4"/>
                  </a:lnTo>
                  <a:lnTo>
                    <a:pt x="44" y="0"/>
                  </a:lnTo>
                  <a:lnTo>
                    <a:pt x="56" y="0"/>
                  </a:lnTo>
                  <a:lnTo>
                    <a:pt x="65" y="0"/>
                  </a:lnTo>
                  <a:lnTo>
                    <a:pt x="77"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7" name="Freeform 71"/>
            <p:cNvSpPr>
              <a:spLocks/>
            </p:cNvSpPr>
            <p:nvPr/>
          </p:nvSpPr>
          <p:spPr bwMode="auto">
            <a:xfrm>
              <a:off x="2547941" y="4352930"/>
              <a:ext cx="88900" cy="87313"/>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5" y="112"/>
                  </a:lnTo>
                  <a:lnTo>
                    <a:pt x="44" y="110"/>
                  </a:lnTo>
                  <a:lnTo>
                    <a:pt x="32" y="106"/>
                  </a:lnTo>
                  <a:lnTo>
                    <a:pt x="15" y="94"/>
                  </a:lnTo>
                  <a:lnTo>
                    <a:pt x="4" y="77"/>
                  </a:lnTo>
                  <a:lnTo>
                    <a:pt x="0" y="66"/>
                  </a:lnTo>
                  <a:lnTo>
                    <a:pt x="0" y="56"/>
                  </a:lnTo>
                  <a:lnTo>
                    <a:pt x="0" y="45"/>
                  </a:lnTo>
                  <a:lnTo>
                    <a:pt x="4" y="33"/>
                  </a:lnTo>
                  <a:lnTo>
                    <a:pt x="15" y="16"/>
                  </a:lnTo>
                  <a:lnTo>
                    <a:pt x="32" y="4"/>
                  </a:lnTo>
                  <a:lnTo>
                    <a:pt x="44" y="0"/>
                  </a:lnTo>
                  <a:lnTo>
                    <a:pt x="55" y="0"/>
                  </a:lnTo>
                  <a:lnTo>
                    <a:pt x="65" y="0"/>
                  </a:lnTo>
                  <a:lnTo>
                    <a:pt x="77" y="4"/>
                  </a:lnTo>
                  <a:lnTo>
                    <a:pt x="94" y="16"/>
                  </a:lnTo>
                  <a:lnTo>
                    <a:pt x="105" y="33"/>
                  </a:lnTo>
                  <a:lnTo>
                    <a:pt x="109" y="45"/>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8" name="Freeform 74"/>
            <p:cNvSpPr>
              <a:spLocks/>
            </p:cNvSpPr>
            <p:nvPr/>
          </p:nvSpPr>
          <p:spPr bwMode="auto">
            <a:xfrm>
              <a:off x="5990851" y="3673476"/>
              <a:ext cx="88900" cy="88900"/>
            </a:xfrm>
            <a:custGeom>
              <a:avLst/>
              <a:gdLst>
                <a:gd name="T0" fmla="*/ 111 w 111"/>
                <a:gd name="T1" fmla="*/ 55 h 111"/>
                <a:gd name="T2" fmla="*/ 109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9" name="Freeform 75"/>
            <p:cNvSpPr>
              <a:spLocks/>
            </p:cNvSpPr>
            <p:nvPr/>
          </p:nvSpPr>
          <p:spPr bwMode="auto">
            <a:xfrm>
              <a:off x="7104067" y="3879853"/>
              <a:ext cx="88900" cy="87313"/>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6"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6" y="0"/>
                  </a:lnTo>
                  <a:lnTo>
                    <a:pt x="65" y="0"/>
                  </a:lnTo>
                  <a:lnTo>
                    <a:pt x="77"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0" name="Freeform 76"/>
            <p:cNvSpPr>
              <a:spLocks/>
            </p:cNvSpPr>
            <p:nvPr/>
          </p:nvSpPr>
          <p:spPr bwMode="auto">
            <a:xfrm>
              <a:off x="6811965" y="2032002"/>
              <a:ext cx="87313" cy="88900"/>
            </a:xfrm>
            <a:custGeom>
              <a:avLst/>
              <a:gdLst>
                <a:gd name="T0" fmla="*/ 111 w 111"/>
                <a:gd name="T1" fmla="*/ 56 h 112"/>
                <a:gd name="T2" fmla="*/ 109 w 111"/>
                <a:gd name="T3" fmla="*/ 66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6" y="77"/>
                  </a:lnTo>
                  <a:lnTo>
                    <a:pt x="94" y="94"/>
                  </a:lnTo>
                  <a:lnTo>
                    <a:pt x="77" y="106"/>
                  </a:lnTo>
                  <a:lnTo>
                    <a:pt x="65" y="110"/>
                  </a:lnTo>
                  <a:lnTo>
                    <a:pt x="56" y="112"/>
                  </a:lnTo>
                  <a:lnTo>
                    <a:pt x="44" y="110"/>
                  </a:lnTo>
                  <a:lnTo>
                    <a:pt x="33" y="106"/>
                  </a:lnTo>
                  <a:lnTo>
                    <a:pt x="15" y="94"/>
                  </a:lnTo>
                  <a:lnTo>
                    <a:pt x="4" y="77"/>
                  </a:lnTo>
                  <a:lnTo>
                    <a:pt x="0" y="66"/>
                  </a:lnTo>
                  <a:lnTo>
                    <a:pt x="0" y="56"/>
                  </a:lnTo>
                  <a:lnTo>
                    <a:pt x="0" y="44"/>
                  </a:lnTo>
                  <a:lnTo>
                    <a:pt x="4" y="33"/>
                  </a:lnTo>
                  <a:lnTo>
                    <a:pt x="15" y="16"/>
                  </a:lnTo>
                  <a:lnTo>
                    <a:pt x="33" y="4"/>
                  </a:lnTo>
                  <a:lnTo>
                    <a:pt x="44" y="0"/>
                  </a:lnTo>
                  <a:lnTo>
                    <a:pt x="56" y="0"/>
                  </a:lnTo>
                  <a:lnTo>
                    <a:pt x="65" y="0"/>
                  </a:lnTo>
                  <a:lnTo>
                    <a:pt x="77" y="4"/>
                  </a:lnTo>
                  <a:lnTo>
                    <a:pt x="94" y="16"/>
                  </a:lnTo>
                  <a:lnTo>
                    <a:pt x="106"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1" name="Freeform 79"/>
            <p:cNvSpPr>
              <a:spLocks/>
            </p:cNvSpPr>
            <p:nvPr/>
          </p:nvSpPr>
          <p:spPr bwMode="auto">
            <a:xfrm>
              <a:off x="5503866" y="4400552"/>
              <a:ext cx="88900" cy="87313"/>
            </a:xfrm>
            <a:custGeom>
              <a:avLst/>
              <a:gdLst>
                <a:gd name="T0" fmla="*/ 112 w 112"/>
                <a:gd name="T1" fmla="*/ 56 h 112"/>
                <a:gd name="T2" fmla="*/ 110 w 112"/>
                <a:gd name="T3" fmla="*/ 66 h 112"/>
                <a:gd name="T4" fmla="*/ 106 w 112"/>
                <a:gd name="T5" fmla="*/ 77 h 112"/>
                <a:gd name="T6" fmla="*/ 94 w 112"/>
                <a:gd name="T7" fmla="*/ 95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5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5"/>
                  </a:lnTo>
                  <a:lnTo>
                    <a:pt x="77" y="106"/>
                  </a:lnTo>
                  <a:lnTo>
                    <a:pt x="66" y="110"/>
                  </a:lnTo>
                  <a:lnTo>
                    <a:pt x="56" y="112"/>
                  </a:lnTo>
                  <a:lnTo>
                    <a:pt x="44" y="110"/>
                  </a:lnTo>
                  <a:lnTo>
                    <a:pt x="33" y="106"/>
                  </a:lnTo>
                  <a:lnTo>
                    <a:pt x="16" y="95"/>
                  </a:lnTo>
                  <a:lnTo>
                    <a:pt x="4" y="77"/>
                  </a:lnTo>
                  <a:lnTo>
                    <a:pt x="0" y="66"/>
                  </a:lnTo>
                  <a:lnTo>
                    <a:pt x="0" y="56"/>
                  </a:lnTo>
                  <a:lnTo>
                    <a:pt x="0" y="45"/>
                  </a:lnTo>
                  <a:lnTo>
                    <a:pt x="4" y="33"/>
                  </a:lnTo>
                  <a:lnTo>
                    <a:pt x="16" y="16"/>
                  </a:lnTo>
                  <a:lnTo>
                    <a:pt x="33" y="4"/>
                  </a:lnTo>
                  <a:lnTo>
                    <a:pt x="44" y="0"/>
                  </a:lnTo>
                  <a:lnTo>
                    <a:pt x="56" y="0"/>
                  </a:lnTo>
                  <a:lnTo>
                    <a:pt x="66" y="0"/>
                  </a:lnTo>
                  <a:lnTo>
                    <a:pt x="77" y="4"/>
                  </a:lnTo>
                  <a:lnTo>
                    <a:pt x="94" y="16"/>
                  </a:lnTo>
                  <a:lnTo>
                    <a:pt x="106" y="33"/>
                  </a:lnTo>
                  <a:lnTo>
                    <a:pt x="110" y="45"/>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2" name="Freeform 81"/>
            <p:cNvSpPr>
              <a:spLocks/>
            </p:cNvSpPr>
            <p:nvPr/>
          </p:nvSpPr>
          <p:spPr bwMode="auto">
            <a:xfrm>
              <a:off x="7820029" y="5934872"/>
              <a:ext cx="87313"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09"/>
                  </a:lnTo>
                  <a:lnTo>
                    <a:pt x="55" y="111"/>
                  </a:lnTo>
                  <a:lnTo>
                    <a:pt x="44" y="109"/>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3" name="Freeform 82"/>
            <p:cNvSpPr>
              <a:spLocks/>
            </p:cNvSpPr>
            <p:nvPr/>
          </p:nvSpPr>
          <p:spPr bwMode="auto">
            <a:xfrm>
              <a:off x="2828927" y="5373689"/>
              <a:ext cx="88900"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4" y="77"/>
                  </a:lnTo>
                  <a:lnTo>
                    <a:pt x="0" y="65"/>
                  </a:lnTo>
                  <a:lnTo>
                    <a:pt x="0" y="55"/>
                  </a:lnTo>
                  <a:lnTo>
                    <a:pt x="0" y="44"/>
                  </a:lnTo>
                  <a:lnTo>
                    <a:pt x="4"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4" name="Freeform 83"/>
            <p:cNvSpPr>
              <a:spLocks/>
            </p:cNvSpPr>
            <p:nvPr/>
          </p:nvSpPr>
          <p:spPr bwMode="auto">
            <a:xfrm>
              <a:off x="3202785" y="3556001"/>
              <a:ext cx="88900" cy="88900"/>
            </a:xfrm>
            <a:custGeom>
              <a:avLst/>
              <a:gdLst>
                <a:gd name="T0" fmla="*/ 111 w 111"/>
                <a:gd name="T1" fmla="*/ 55 h 111"/>
                <a:gd name="T2" fmla="*/ 110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10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10"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10"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5" name="Freeform 89"/>
            <p:cNvSpPr>
              <a:spLocks/>
            </p:cNvSpPr>
            <p:nvPr/>
          </p:nvSpPr>
          <p:spPr bwMode="auto">
            <a:xfrm>
              <a:off x="8077203" y="4205289"/>
              <a:ext cx="88900" cy="88900"/>
            </a:xfrm>
            <a:custGeom>
              <a:avLst/>
              <a:gdLst>
                <a:gd name="T0" fmla="*/ 112 w 112"/>
                <a:gd name="T1" fmla="*/ 56 h 112"/>
                <a:gd name="T2" fmla="*/ 110 w 112"/>
                <a:gd name="T3" fmla="*/ 65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5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5"/>
                  </a:lnTo>
                  <a:lnTo>
                    <a:pt x="106" y="77"/>
                  </a:lnTo>
                  <a:lnTo>
                    <a:pt x="94" y="94"/>
                  </a:lnTo>
                  <a:lnTo>
                    <a:pt x="77" y="106"/>
                  </a:lnTo>
                  <a:lnTo>
                    <a:pt x="65" y="110"/>
                  </a:lnTo>
                  <a:lnTo>
                    <a:pt x="56" y="112"/>
                  </a:lnTo>
                  <a:lnTo>
                    <a:pt x="44" y="110"/>
                  </a:lnTo>
                  <a:lnTo>
                    <a:pt x="33" y="106"/>
                  </a:lnTo>
                  <a:lnTo>
                    <a:pt x="16" y="94"/>
                  </a:lnTo>
                  <a:lnTo>
                    <a:pt x="4" y="77"/>
                  </a:lnTo>
                  <a:lnTo>
                    <a:pt x="0" y="65"/>
                  </a:lnTo>
                  <a:lnTo>
                    <a:pt x="0" y="56"/>
                  </a:lnTo>
                  <a:lnTo>
                    <a:pt x="0" y="44"/>
                  </a:lnTo>
                  <a:lnTo>
                    <a:pt x="4" y="33"/>
                  </a:lnTo>
                  <a:lnTo>
                    <a:pt x="16" y="16"/>
                  </a:lnTo>
                  <a:lnTo>
                    <a:pt x="33" y="4"/>
                  </a:lnTo>
                  <a:lnTo>
                    <a:pt x="44" y="0"/>
                  </a:lnTo>
                  <a:lnTo>
                    <a:pt x="56" y="0"/>
                  </a:lnTo>
                  <a:lnTo>
                    <a:pt x="65" y="0"/>
                  </a:lnTo>
                  <a:lnTo>
                    <a:pt x="77" y="4"/>
                  </a:lnTo>
                  <a:lnTo>
                    <a:pt x="94" y="16"/>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6" name="Freeform 90"/>
            <p:cNvSpPr>
              <a:spLocks/>
            </p:cNvSpPr>
            <p:nvPr/>
          </p:nvSpPr>
          <p:spPr bwMode="auto">
            <a:xfrm>
              <a:off x="8015290" y="3371851"/>
              <a:ext cx="88900"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7" name="Freeform 92"/>
            <p:cNvSpPr>
              <a:spLocks/>
            </p:cNvSpPr>
            <p:nvPr/>
          </p:nvSpPr>
          <p:spPr bwMode="auto">
            <a:xfrm>
              <a:off x="8505827" y="5942017"/>
              <a:ext cx="88900" cy="87313"/>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6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3"/>
                  </a:lnTo>
                  <a:lnTo>
                    <a:pt x="44" y="0"/>
                  </a:lnTo>
                  <a:lnTo>
                    <a:pt x="55" y="0"/>
                  </a:lnTo>
                  <a:lnTo>
                    <a:pt x="65" y="0"/>
                  </a:lnTo>
                  <a:lnTo>
                    <a:pt x="76" y="3"/>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8" name="Freeform 95"/>
            <p:cNvSpPr>
              <a:spLocks/>
            </p:cNvSpPr>
            <p:nvPr/>
          </p:nvSpPr>
          <p:spPr bwMode="auto">
            <a:xfrm>
              <a:off x="4447386" y="4770440"/>
              <a:ext cx="87313" cy="87313"/>
            </a:xfrm>
            <a:custGeom>
              <a:avLst/>
              <a:gdLst>
                <a:gd name="T0" fmla="*/ 112 w 112"/>
                <a:gd name="T1" fmla="*/ 56 h 112"/>
                <a:gd name="T2" fmla="*/ 110 w 112"/>
                <a:gd name="T3" fmla="*/ 66 h 112"/>
                <a:gd name="T4" fmla="*/ 106 w 112"/>
                <a:gd name="T5" fmla="*/ 77 h 112"/>
                <a:gd name="T6" fmla="*/ 95 w 112"/>
                <a:gd name="T7" fmla="*/ 95 h 112"/>
                <a:gd name="T8" fmla="*/ 77 w 112"/>
                <a:gd name="T9" fmla="*/ 106 h 112"/>
                <a:gd name="T10" fmla="*/ 66 w 112"/>
                <a:gd name="T11" fmla="*/ 110 h 112"/>
                <a:gd name="T12" fmla="*/ 56 w 112"/>
                <a:gd name="T13" fmla="*/ 112 h 112"/>
                <a:gd name="T14" fmla="*/ 45 w 112"/>
                <a:gd name="T15" fmla="*/ 110 h 112"/>
                <a:gd name="T16" fmla="*/ 33 w 112"/>
                <a:gd name="T17" fmla="*/ 106 h 112"/>
                <a:gd name="T18" fmla="*/ 16 w 112"/>
                <a:gd name="T19" fmla="*/ 95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5 w 112"/>
                <a:gd name="T35" fmla="*/ 0 h 112"/>
                <a:gd name="T36" fmla="*/ 56 w 112"/>
                <a:gd name="T37" fmla="*/ 0 h 112"/>
                <a:gd name="T38" fmla="*/ 66 w 112"/>
                <a:gd name="T39" fmla="*/ 0 h 112"/>
                <a:gd name="T40" fmla="*/ 77 w 112"/>
                <a:gd name="T41" fmla="*/ 4 h 112"/>
                <a:gd name="T42" fmla="*/ 95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5" y="95"/>
                  </a:lnTo>
                  <a:lnTo>
                    <a:pt x="77" y="106"/>
                  </a:lnTo>
                  <a:lnTo>
                    <a:pt x="66" y="110"/>
                  </a:lnTo>
                  <a:lnTo>
                    <a:pt x="56" y="112"/>
                  </a:lnTo>
                  <a:lnTo>
                    <a:pt x="45" y="110"/>
                  </a:lnTo>
                  <a:lnTo>
                    <a:pt x="33" y="106"/>
                  </a:lnTo>
                  <a:lnTo>
                    <a:pt x="16" y="95"/>
                  </a:lnTo>
                  <a:lnTo>
                    <a:pt x="4" y="77"/>
                  </a:lnTo>
                  <a:lnTo>
                    <a:pt x="0" y="66"/>
                  </a:lnTo>
                  <a:lnTo>
                    <a:pt x="0" y="56"/>
                  </a:lnTo>
                  <a:lnTo>
                    <a:pt x="0" y="45"/>
                  </a:lnTo>
                  <a:lnTo>
                    <a:pt x="4" y="33"/>
                  </a:lnTo>
                  <a:lnTo>
                    <a:pt x="16" y="16"/>
                  </a:lnTo>
                  <a:lnTo>
                    <a:pt x="33" y="4"/>
                  </a:lnTo>
                  <a:lnTo>
                    <a:pt x="45" y="0"/>
                  </a:lnTo>
                  <a:lnTo>
                    <a:pt x="56" y="0"/>
                  </a:lnTo>
                  <a:lnTo>
                    <a:pt x="66" y="0"/>
                  </a:lnTo>
                  <a:lnTo>
                    <a:pt x="77" y="4"/>
                  </a:lnTo>
                  <a:lnTo>
                    <a:pt x="95" y="16"/>
                  </a:lnTo>
                  <a:lnTo>
                    <a:pt x="106" y="33"/>
                  </a:lnTo>
                  <a:lnTo>
                    <a:pt x="110" y="45"/>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9" name="Freeform 96"/>
            <p:cNvSpPr>
              <a:spLocks/>
            </p:cNvSpPr>
            <p:nvPr/>
          </p:nvSpPr>
          <p:spPr bwMode="auto">
            <a:xfrm>
              <a:off x="8493923" y="5121276"/>
              <a:ext cx="88900" cy="88900"/>
            </a:xfrm>
            <a:custGeom>
              <a:avLst/>
              <a:gdLst>
                <a:gd name="T0" fmla="*/ 111 w 111"/>
                <a:gd name="T1" fmla="*/ 55 h 111"/>
                <a:gd name="T2" fmla="*/ 110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10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10"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10"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0" name="Freeform 98"/>
            <p:cNvSpPr>
              <a:spLocks/>
            </p:cNvSpPr>
            <p:nvPr/>
          </p:nvSpPr>
          <p:spPr bwMode="auto">
            <a:xfrm>
              <a:off x="2708277" y="5895977"/>
              <a:ext cx="88900" cy="87313"/>
            </a:xfrm>
            <a:custGeom>
              <a:avLst/>
              <a:gdLst>
                <a:gd name="T0" fmla="*/ 111 w 111"/>
                <a:gd name="T1" fmla="*/ 56 h 112"/>
                <a:gd name="T2" fmla="*/ 109 w 111"/>
                <a:gd name="T3" fmla="*/ 65 h 112"/>
                <a:gd name="T4" fmla="*/ 105 w 111"/>
                <a:gd name="T5" fmla="*/ 77 h 112"/>
                <a:gd name="T6" fmla="*/ 94 w 111"/>
                <a:gd name="T7" fmla="*/ 94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5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5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5"/>
                  </a:lnTo>
                  <a:lnTo>
                    <a:pt x="105" y="77"/>
                  </a:lnTo>
                  <a:lnTo>
                    <a:pt x="94" y="94"/>
                  </a:lnTo>
                  <a:lnTo>
                    <a:pt x="77" y="106"/>
                  </a:lnTo>
                  <a:lnTo>
                    <a:pt x="65" y="110"/>
                  </a:lnTo>
                  <a:lnTo>
                    <a:pt x="55" y="112"/>
                  </a:lnTo>
                  <a:lnTo>
                    <a:pt x="44" y="110"/>
                  </a:lnTo>
                  <a:lnTo>
                    <a:pt x="32" y="106"/>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1" name="Freeform 99"/>
            <p:cNvSpPr>
              <a:spLocks/>
            </p:cNvSpPr>
            <p:nvPr/>
          </p:nvSpPr>
          <p:spPr bwMode="auto">
            <a:xfrm>
              <a:off x="2924177" y="4837114"/>
              <a:ext cx="88900" cy="88900"/>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5" y="112"/>
                  </a:lnTo>
                  <a:lnTo>
                    <a:pt x="44" y="110"/>
                  </a:lnTo>
                  <a:lnTo>
                    <a:pt x="32" y="106"/>
                  </a:lnTo>
                  <a:lnTo>
                    <a:pt x="15" y="94"/>
                  </a:lnTo>
                  <a:lnTo>
                    <a:pt x="4" y="77"/>
                  </a:lnTo>
                  <a:lnTo>
                    <a:pt x="0" y="66"/>
                  </a:lnTo>
                  <a:lnTo>
                    <a:pt x="0" y="56"/>
                  </a:lnTo>
                  <a:lnTo>
                    <a:pt x="0" y="45"/>
                  </a:lnTo>
                  <a:lnTo>
                    <a:pt x="4" y="33"/>
                  </a:lnTo>
                  <a:lnTo>
                    <a:pt x="15" y="16"/>
                  </a:lnTo>
                  <a:lnTo>
                    <a:pt x="32" y="4"/>
                  </a:lnTo>
                  <a:lnTo>
                    <a:pt x="44" y="0"/>
                  </a:lnTo>
                  <a:lnTo>
                    <a:pt x="55" y="0"/>
                  </a:lnTo>
                  <a:lnTo>
                    <a:pt x="65" y="0"/>
                  </a:lnTo>
                  <a:lnTo>
                    <a:pt x="77" y="4"/>
                  </a:lnTo>
                  <a:lnTo>
                    <a:pt x="94" y="16"/>
                  </a:lnTo>
                  <a:lnTo>
                    <a:pt x="105" y="33"/>
                  </a:lnTo>
                  <a:lnTo>
                    <a:pt x="109" y="45"/>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2" name="Freeform 101"/>
            <p:cNvSpPr>
              <a:spLocks/>
            </p:cNvSpPr>
            <p:nvPr/>
          </p:nvSpPr>
          <p:spPr bwMode="auto">
            <a:xfrm>
              <a:off x="3199609" y="4154489"/>
              <a:ext cx="88900" cy="88900"/>
            </a:xfrm>
            <a:custGeom>
              <a:avLst/>
              <a:gdLst>
                <a:gd name="T0" fmla="*/ 111 w 111"/>
                <a:gd name="T1" fmla="*/ 56 h 112"/>
                <a:gd name="T2" fmla="*/ 109 w 111"/>
                <a:gd name="T3" fmla="*/ 65 h 112"/>
                <a:gd name="T4" fmla="*/ 105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5"/>
                  </a:lnTo>
                  <a:lnTo>
                    <a:pt x="105" y="77"/>
                  </a:lnTo>
                  <a:lnTo>
                    <a:pt x="94" y="94"/>
                  </a:lnTo>
                  <a:lnTo>
                    <a:pt x="77" y="106"/>
                  </a:lnTo>
                  <a:lnTo>
                    <a:pt x="65" y="110"/>
                  </a:lnTo>
                  <a:lnTo>
                    <a:pt x="56" y="112"/>
                  </a:lnTo>
                  <a:lnTo>
                    <a:pt x="44" y="110"/>
                  </a:lnTo>
                  <a:lnTo>
                    <a:pt x="33" y="106"/>
                  </a:lnTo>
                  <a:lnTo>
                    <a:pt x="15" y="94"/>
                  </a:lnTo>
                  <a:lnTo>
                    <a:pt x="4" y="77"/>
                  </a:lnTo>
                  <a:lnTo>
                    <a:pt x="0" y="65"/>
                  </a:lnTo>
                  <a:lnTo>
                    <a:pt x="0" y="56"/>
                  </a:lnTo>
                  <a:lnTo>
                    <a:pt x="0" y="44"/>
                  </a:lnTo>
                  <a:lnTo>
                    <a:pt x="4" y="33"/>
                  </a:lnTo>
                  <a:lnTo>
                    <a:pt x="15" y="16"/>
                  </a:lnTo>
                  <a:lnTo>
                    <a:pt x="33" y="4"/>
                  </a:lnTo>
                  <a:lnTo>
                    <a:pt x="44" y="0"/>
                  </a:lnTo>
                  <a:lnTo>
                    <a:pt x="56" y="0"/>
                  </a:lnTo>
                  <a:lnTo>
                    <a:pt x="65" y="0"/>
                  </a:lnTo>
                  <a:lnTo>
                    <a:pt x="77"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3" name="Freeform 104"/>
            <p:cNvSpPr>
              <a:spLocks/>
            </p:cNvSpPr>
            <p:nvPr/>
          </p:nvSpPr>
          <p:spPr bwMode="auto">
            <a:xfrm>
              <a:off x="7632703" y="4129089"/>
              <a:ext cx="88900"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4" name="Freeform 105"/>
            <p:cNvSpPr>
              <a:spLocks/>
            </p:cNvSpPr>
            <p:nvPr/>
          </p:nvSpPr>
          <p:spPr bwMode="auto">
            <a:xfrm>
              <a:off x="3380585" y="4327526"/>
              <a:ext cx="88900" cy="88900"/>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5" name="Freeform 106"/>
            <p:cNvSpPr>
              <a:spLocks/>
            </p:cNvSpPr>
            <p:nvPr/>
          </p:nvSpPr>
          <p:spPr bwMode="auto">
            <a:xfrm>
              <a:off x="7219954" y="1725614"/>
              <a:ext cx="87313"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09"/>
                  </a:lnTo>
                  <a:lnTo>
                    <a:pt x="55" y="111"/>
                  </a:lnTo>
                  <a:lnTo>
                    <a:pt x="44" y="109"/>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6" name="Freeform 107"/>
            <p:cNvSpPr>
              <a:spLocks/>
            </p:cNvSpPr>
            <p:nvPr/>
          </p:nvSpPr>
          <p:spPr bwMode="auto">
            <a:xfrm>
              <a:off x="5943226" y="5502278"/>
              <a:ext cx="87313" cy="87313"/>
            </a:xfrm>
            <a:custGeom>
              <a:avLst/>
              <a:gdLst>
                <a:gd name="T0" fmla="*/ 112 w 112"/>
                <a:gd name="T1" fmla="*/ 56 h 112"/>
                <a:gd name="T2" fmla="*/ 110 w 112"/>
                <a:gd name="T3" fmla="*/ 65 h 112"/>
                <a:gd name="T4" fmla="*/ 106 w 112"/>
                <a:gd name="T5" fmla="*/ 77 h 112"/>
                <a:gd name="T6" fmla="*/ 94 w 112"/>
                <a:gd name="T7" fmla="*/ 94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5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5"/>
                  </a:lnTo>
                  <a:lnTo>
                    <a:pt x="106" y="77"/>
                  </a:lnTo>
                  <a:lnTo>
                    <a:pt x="94" y="94"/>
                  </a:lnTo>
                  <a:lnTo>
                    <a:pt x="77" y="106"/>
                  </a:lnTo>
                  <a:lnTo>
                    <a:pt x="66" y="110"/>
                  </a:lnTo>
                  <a:lnTo>
                    <a:pt x="56" y="112"/>
                  </a:lnTo>
                  <a:lnTo>
                    <a:pt x="44" y="110"/>
                  </a:lnTo>
                  <a:lnTo>
                    <a:pt x="33" y="106"/>
                  </a:lnTo>
                  <a:lnTo>
                    <a:pt x="16" y="94"/>
                  </a:lnTo>
                  <a:lnTo>
                    <a:pt x="4" y="77"/>
                  </a:lnTo>
                  <a:lnTo>
                    <a:pt x="0" y="65"/>
                  </a:lnTo>
                  <a:lnTo>
                    <a:pt x="0" y="56"/>
                  </a:lnTo>
                  <a:lnTo>
                    <a:pt x="0" y="44"/>
                  </a:lnTo>
                  <a:lnTo>
                    <a:pt x="4" y="33"/>
                  </a:lnTo>
                  <a:lnTo>
                    <a:pt x="16" y="16"/>
                  </a:lnTo>
                  <a:lnTo>
                    <a:pt x="33" y="4"/>
                  </a:lnTo>
                  <a:lnTo>
                    <a:pt x="44" y="0"/>
                  </a:lnTo>
                  <a:lnTo>
                    <a:pt x="56" y="0"/>
                  </a:lnTo>
                  <a:lnTo>
                    <a:pt x="66" y="0"/>
                  </a:lnTo>
                  <a:lnTo>
                    <a:pt x="77" y="4"/>
                  </a:lnTo>
                  <a:lnTo>
                    <a:pt x="94" y="16"/>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7" name="Freeform 109"/>
            <p:cNvSpPr>
              <a:spLocks/>
            </p:cNvSpPr>
            <p:nvPr/>
          </p:nvSpPr>
          <p:spPr bwMode="auto">
            <a:xfrm>
              <a:off x="4450559" y="4656140"/>
              <a:ext cx="88900" cy="88900"/>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5"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5" y="0"/>
                  </a:lnTo>
                  <a:lnTo>
                    <a:pt x="77" y="4"/>
                  </a:lnTo>
                  <a:lnTo>
                    <a:pt x="94" y="16"/>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8" name="Freeform 110"/>
            <p:cNvSpPr>
              <a:spLocks/>
            </p:cNvSpPr>
            <p:nvPr/>
          </p:nvSpPr>
          <p:spPr bwMode="auto">
            <a:xfrm>
              <a:off x="3194847" y="5722940"/>
              <a:ext cx="88900" cy="87313"/>
            </a:xfrm>
            <a:custGeom>
              <a:avLst/>
              <a:gdLst>
                <a:gd name="T0" fmla="*/ 112 w 112"/>
                <a:gd name="T1" fmla="*/ 56 h 112"/>
                <a:gd name="T2" fmla="*/ 110 w 112"/>
                <a:gd name="T3" fmla="*/ 66 h 112"/>
                <a:gd name="T4" fmla="*/ 106 w 112"/>
                <a:gd name="T5" fmla="*/ 77 h 112"/>
                <a:gd name="T6" fmla="*/ 95 w 112"/>
                <a:gd name="T7" fmla="*/ 94 h 112"/>
                <a:gd name="T8" fmla="*/ 77 w 112"/>
                <a:gd name="T9" fmla="*/ 106 h 112"/>
                <a:gd name="T10" fmla="*/ 66 w 112"/>
                <a:gd name="T11" fmla="*/ 110 h 112"/>
                <a:gd name="T12" fmla="*/ 56 w 112"/>
                <a:gd name="T13" fmla="*/ 112 h 112"/>
                <a:gd name="T14" fmla="*/ 45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5 w 112"/>
                <a:gd name="T35" fmla="*/ 0 h 112"/>
                <a:gd name="T36" fmla="*/ 56 w 112"/>
                <a:gd name="T37" fmla="*/ 0 h 112"/>
                <a:gd name="T38" fmla="*/ 66 w 112"/>
                <a:gd name="T39" fmla="*/ 0 h 112"/>
                <a:gd name="T40" fmla="*/ 77 w 112"/>
                <a:gd name="T41" fmla="*/ 4 h 112"/>
                <a:gd name="T42" fmla="*/ 95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5" y="94"/>
                  </a:lnTo>
                  <a:lnTo>
                    <a:pt x="77" y="106"/>
                  </a:lnTo>
                  <a:lnTo>
                    <a:pt x="66" y="110"/>
                  </a:lnTo>
                  <a:lnTo>
                    <a:pt x="56" y="112"/>
                  </a:lnTo>
                  <a:lnTo>
                    <a:pt x="45" y="110"/>
                  </a:lnTo>
                  <a:lnTo>
                    <a:pt x="33" y="106"/>
                  </a:lnTo>
                  <a:lnTo>
                    <a:pt x="16" y="94"/>
                  </a:lnTo>
                  <a:lnTo>
                    <a:pt x="4" y="77"/>
                  </a:lnTo>
                  <a:lnTo>
                    <a:pt x="0" y="66"/>
                  </a:lnTo>
                  <a:lnTo>
                    <a:pt x="0" y="56"/>
                  </a:lnTo>
                  <a:lnTo>
                    <a:pt x="0" y="44"/>
                  </a:lnTo>
                  <a:lnTo>
                    <a:pt x="4" y="33"/>
                  </a:lnTo>
                  <a:lnTo>
                    <a:pt x="16" y="16"/>
                  </a:lnTo>
                  <a:lnTo>
                    <a:pt x="33" y="4"/>
                  </a:lnTo>
                  <a:lnTo>
                    <a:pt x="45" y="0"/>
                  </a:lnTo>
                  <a:lnTo>
                    <a:pt x="56" y="0"/>
                  </a:lnTo>
                  <a:lnTo>
                    <a:pt x="66" y="0"/>
                  </a:lnTo>
                  <a:lnTo>
                    <a:pt x="77" y="4"/>
                  </a:lnTo>
                  <a:lnTo>
                    <a:pt x="95" y="16"/>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9" name="Freeform 112"/>
            <p:cNvSpPr>
              <a:spLocks/>
            </p:cNvSpPr>
            <p:nvPr/>
          </p:nvSpPr>
          <p:spPr bwMode="auto">
            <a:xfrm>
              <a:off x="2879727" y="3171828"/>
              <a:ext cx="88900" cy="87313"/>
            </a:xfrm>
            <a:custGeom>
              <a:avLst/>
              <a:gdLst>
                <a:gd name="T0" fmla="*/ 111 w 111"/>
                <a:gd name="T1" fmla="*/ 56 h 112"/>
                <a:gd name="T2" fmla="*/ 109 w 111"/>
                <a:gd name="T3" fmla="*/ 66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6" y="106"/>
                  </a:lnTo>
                  <a:lnTo>
                    <a:pt x="65" y="110"/>
                  </a:lnTo>
                  <a:lnTo>
                    <a:pt x="55"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5" y="0"/>
                  </a:lnTo>
                  <a:lnTo>
                    <a:pt x="65" y="0"/>
                  </a:lnTo>
                  <a:lnTo>
                    <a:pt x="76"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0" name="Freeform 115"/>
            <p:cNvSpPr>
              <a:spLocks/>
            </p:cNvSpPr>
            <p:nvPr/>
          </p:nvSpPr>
          <p:spPr bwMode="auto">
            <a:xfrm>
              <a:off x="8893177" y="5279233"/>
              <a:ext cx="87313" cy="88900"/>
            </a:xfrm>
            <a:custGeom>
              <a:avLst/>
              <a:gdLst>
                <a:gd name="T0" fmla="*/ 112 w 112"/>
                <a:gd name="T1" fmla="*/ 55 h 111"/>
                <a:gd name="T2" fmla="*/ 110 w 112"/>
                <a:gd name="T3" fmla="*/ 65 h 111"/>
                <a:gd name="T4" fmla="*/ 106 w 112"/>
                <a:gd name="T5" fmla="*/ 77 h 111"/>
                <a:gd name="T6" fmla="*/ 95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5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7"/>
                  </a:lnTo>
                  <a:lnTo>
                    <a:pt x="95" y="94"/>
                  </a:lnTo>
                  <a:lnTo>
                    <a:pt x="77" y="105"/>
                  </a:lnTo>
                  <a:lnTo>
                    <a:pt x="66" y="109"/>
                  </a:lnTo>
                  <a:lnTo>
                    <a:pt x="56" y="111"/>
                  </a:lnTo>
                  <a:lnTo>
                    <a:pt x="45" y="109"/>
                  </a:lnTo>
                  <a:lnTo>
                    <a:pt x="33" y="105"/>
                  </a:lnTo>
                  <a:lnTo>
                    <a:pt x="16" y="94"/>
                  </a:lnTo>
                  <a:lnTo>
                    <a:pt x="4" y="77"/>
                  </a:lnTo>
                  <a:lnTo>
                    <a:pt x="0" y="65"/>
                  </a:lnTo>
                  <a:lnTo>
                    <a:pt x="0" y="55"/>
                  </a:lnTo>
                  <a:lnTo>
                    <a:pt x="0" y="44"/>
                  </a:lnTo>
                  <a:lnTo>
                    <a:pt x="4" y="32"/>
                  </a:lnTo>
                  <a:lnTo>
                    <a:pt x="16" y="15"/>
                  </a:lnTo>
                  <a:lnTo>
                    <a:pt x="33" y="4"/>
                  </a:lnTo>
                  <a:lnTo>
                    <a:pt x="45" y="0"/>
                  </a:lnTo>
                  <a:lnTo>
                    <a:pt x="56" y="0"/>
                  </a:lnTo>
                  <a:lnTo>
                    <a:pt x="66" y="0"/>
                  </a:lnTo>
                  <a:lnTo>
                    <a:pt x="77" y="4"/>
                  </a:lnTo>
                  <a:lnTo>
                    <a:pt x="95"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1" name="Freeform 118"/>
            <p:cNvSpPr>
              <a:spLocks/>
            </p:cNvSpPr>
            <p:nvPr/>
          </p:nvSpPr>
          <p:spPr bwMode="auto">
            <a:xfrm>
              <a:off x="6670680" y="5672933"/>
              <a:ext cx="87313" cy="88900"/>
            </a:xfrm>
            <a:custGeom>
              <a:avLst/>
              <a:gdLst>
                <a:gd name="T0" fmla="*/ 112 w 112"/>
                <a:gd name="T1" fmla="*/ 55 h 111"/>
                <a:gd name="T2" fmla="*/ 110 w 112"/>
                <a:gd name="T3" fmla="*/ 65 h 111"/>
                <a:gd name="T4" fmla="*/ 106 w 112"/>
                <a:gd name="T5" fmla="*/ 76 h 111"/>
                <a:gd name="T6" fmla="*/ 95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5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5" y="94"/>
                  </a:lnTo>
                  <a:lnTo>
                    <a:pt x="77" y="105"/>
                  </a:lnTo>
                  <a:lnTo>
                    <a:pt x="66" y="109"/>
                  </a:lnTo>
                  <a:lnTo>
                    <a:pt x="56" y="111"/>
                  </a:lnTo>
                  <a:lnTo>
                    <a:pt x="45" y="109"/>
                  </a:lnTo>
                  <a:lnTo>
                    <a:pt x="33" y="105"/>
                  </a:lnTo>
                  <a:lnTo>
                    <a:pt x="16" y="94"/>
                  </a:lnTo>
                  <a:lnTo>
                    <a:pt x="4" y="76"/>
                  </a:lnTo>
                  <a:lnTo>
                    <a:pt x="0" y="65"/>
                  </a:lnTo>
                  <a:lnTo>
                    <a:pt x="0" y="55"/>
                  </a:lnTo>
                  <a:lnTo>
                    <a:pt x="0" y="44"/>
                  </a:lnTo>
                  <a:lnTo>
                    <a:pt x="4" y="32"/>
                  </a:lnTo>
                  <a:lnTo>
                    <a:pt x="16" y="15"/>
                  </a:lnTo>
                  <a:lnTo>
                    <a:pt x="33" y="4"/>
                  </a:lnTo>
                  <a:lnTo>
                    <a:pt x="45" y="0"/>
                  </a:lnTo>
                  <a:lnTo>
                    <a:pt x="56" y="0"/>
                  </a:lnTo>
                  <a:lnTo>
                    <a:pt x="66" y="0"/>
                  </a:lnTo>
                  <a:lnTo>
                    <a:pt x="77" y="4"/>
                  </a:lnTo>
                  <a:lnTo>
                    <a:pt x="95"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2" name="Freeform 119"/>
            <p:cNvSpPr>
              <a:spLocks/>
            </p:cNvSpPr>
            <p:nvPr/>
          </p:nvSpPr>
          <p:spPr bwMode="auto">
            <a:xfrm>
              <a:off x="8362160" y="4213226"/>
              <a:ext cx="87313" cy="88900"/>
            </a:xfrm>
            <a:custGeom>
              <a:avLst/>
              <a:gdLst>
                <a:gd name="T0" fmla="*/ 112 w 112"/>
                <a:gd name="T1" fmla="*/ 55 h 111"/>
                <a:gd name="T2" fmla="*/ 110 w 112"/>
                <a:gd name="T3" fmla="*/ 65 h 111"/>
                <a:gd name="T4" fmla="*/ 106 w 112"/>
                <a:gd name="T5" fmla="*/ 77 h 111"/>
                <a:gd name="T6" fmla="*/ 94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7"/>
                  </a:lnTo>
                  <a:lnTo>
                    <a:pt x="94" y="94"/>
                  </a:lnTo>
                  <a:lnTo>
                    <a:pt x="77" y="105"/>
                  </a:lnTo>
                  <a:lnTo>
                    <a:pt x="66" y="109"/>
                  </a:lnTo>
                  <a:lnTo>
                    <a:pt x="56" y="111"/>
                  </a:lnTo>
                  <a:lnTo>
                    <a:pt x="45" y="109"/>
                  </a:lnTo>
                  <a:lnTo>
                    <a:pt x="33" y="105"/>
                  </a:lnTo>
                  <a:lnTo>
                    <a:pt x="16" y="94"/>
                  </a:lnTo>
                  <a:lnTo>
                    <a:pt x="4" y="77"/>
                  </a:lnTo>
                  <a:lnTo>
                    <a:pt x="0" y="65"/>
                  </a:lnTo>
                  <a:lnTo>
                    <a:pt x="0" y="55"/>
                  </a:lnTo>
                  <a:lnTo>
                    <a:pt x="0" y="44"/>
                  </a:lnTo>
                  <a:lnTo>
                    <a:pt x="4" y="32"/>
                  </a:lnTo>
                  <a:lnTo>
                    <a:pt x="16" y="15"/>
                  </a:lnTo>
                  <a:lnTo>
                    <a:pt x="33" y="4"/>
                  </a:lnTo>
                  <a:lnTo>
                    <a:pt x="45" y="0"/>
                  </a:lnTo>
                  <a:lnTo>
                    <a:pt x="56" y="0"/>
                  </a:lnTo>
                  <a:lnTo>
                    <a:pt x="66" y="0"/>
                  </a:lnTo>
                  <a:lnTo>
                    <a:pt x="77" y="4"/>
                  </a:lnTo>
                  <a:lnTo>
                    <a:pt x="94"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3" name="Freeform 120"/>
            <p:cNvSpPr>
              <a:spLocks/>
            </p:cNvSpPr>
            <p:nvPr/>
          </p:nvSpPr>
          <p:spPr bwMode="auto">
            <a:xfrm>
              <a:off x="3895729" y="5751514"/>
              <a:ext cx="87313"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6"/>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4" name="Freeform 127"/>
            <p:cNvSpPr>
              <a:spLocks/>
            </p:cNvSpPr>
            <p:nvPr/>
          </p:nvSpPr>
          <p:spPr bwMode="auto">
            <a:xfrm>
              <a:off x="3181353" y="3825876"/>
              <a:ext cx="87313" cy="88900"/>
            </a:xfrm>
            <a:custGeom>
              <a:avLst/>
              <a:gdLst>
                <a:gd name="T0" fmla="*/ 112 w 112"/>
                <a:gd name="T1" fmla="*/ 56 h 112"/>
                <a:gd name="T2" fmla="*/ 110 w 112"/>
                <a:gd name="T3" fmla="*/ 66 h 112"/>
                <a:gd name="T4" fmla="*/ 106 w 112"/>
                <a:gd name="T5" fmla="*/ 77 h 112"/>
                <a:gd name="T6" fmla="*/ 94 w 112"/>
                <a:gd name="T7" fmla="*/ 95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5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5"/>
                  </a:lnTo>
                  <a:lnTo>
                    <a:pt x="77" y="106"/>
                  </a:lnTo>
                  <a:lnTo>
                    <a:pt x="65" y="110"/>
                  </a:lnTo>
                  <a:lnTo>
                    <a:pt x="56" y="112"/>
                  </a:lnTo>
                  <a:lnTo>
                    <a:pt x="44" y="110"/>
                  </a:lnTo>
                  <a:lnTo>
                    <a:pt x="33" y="106"/>
                  </a:lnTo>
                  <a:lnTo>
                    <a:pt x="16" y="95"/>
                  </a:lnTo>
                  <a:lnTo>
                    <a:pt x="4" y="77"/>
                  </a:lnTo>
                  <a:lnTo>
                    <a:pt x="0" y="66"/>
                  </a:lnTo>
                  <a:lnTo>
                    <a:pt x="0" y="56"/>
                  </a:lnTo>
                  <a:lnTo>
                    <a:pt x="0" y="45"/>
                  </a:lnTo>
                  <a:lnTo>
                    <a:pt x="4" y="33"/>
                  </a:lnTo>
                  <a:lnTo>
                    <a:pt x="16" y="16"/>
                  </a:lnTo>
                  <a:lnTo>
                    <a:pt x="33" y="4"/>
                  </a:lnTo>
                  <a:lnTo>
                    <a:pt x="44" y="0"/>
                  </a:lnTo>
                  <a:lnTo>
                    <a:pt x="56" y="0"/>
                  </a:lnTo>
                  <a:lnTo>
                    <a:pt x="65" y="0"/>
                  </a:lnTo>
                  <a:lnTo>
                    <a:pt x="77" y="4"/>
                  </a:lnTo>
                  <a:lnTo>
                    <a:pt x="94" y="16"/>
                  </a:lnTo>
                  <a:lnTo>
                    <a:pt x="106" y="33"/>
                  </a:lnTo>
                  <a:lnTo>
                    <a:pt x="110" y="45"/>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5" name="Freeform 129"/>
            <p:cNvSpPr>
              <a:spLocks/>
            </p:cNvSpPr>
            <p:nvPr/>
          </p:nvSpPr>
          <p:spPr bwMode="auto">
            <a:xfrm>
              <a:off x="3362329" y="4006852"/>
              <a:ext cx="88900" cy="88900"/>
            </a:xfrm>
            <a:custGeom>
              <a:avLst/>
              <a:gdLst>
                <a:gd name="T0" fmla="*/ 111 w 111"/>
                <a:gd name="T1" fmla="*/ 56 h 112"/>
                <a:gd name="T2" fmla="*/ 109 w 111"/>
                <a:gd name="T3" fmla="*/ 66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3 w 111"/>
                <a:gd name="T21" fmla="*/ 77 h 112"/>
                <a:gd name="T22" fmla="*/ 0 w 111"/>
                <a:gd name="T23" fmla="*/ 66 h 112"/>
                <a:gd name="T24" fmla="*/ 0 w 111"/>
                <a:gd name="T25" fmla="*/ 56 h 112"/>
                <a:gd name="T26" fmla="*/ 0 w 111"/>
                <a:gd name="T27" fmla="*/ 45 h 112"/>
                <a:gd name="T28" fmla="*/ 3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6" y="106"/>
                  </a:lnTo>
                  <a:lnTo>
                    <a:pt x="65" y="110"/>
                  </a:lnTo>
                  <a:lnTo>
                    <a:pt x="55" y="112"/>
                  </a:lnTo>
                  <a:lnTo>
                    <a:pt x="44" y="110"/>
                  </a:lnTo>
                  <a:lnTo>
                    <a:pt x="32" y="106"/>
                  </a:lnTo>
                  <a:lnTo>
                    <a:pt x="15" y="94"/>
                  </a:lnTo>
                  <a:lnTo>
                    <a:pt x="3" y="77"/>
                  </a:lnTo>
                  <a:lnTo>
                    <a:pt x="0" y="66"/>
                  </a:lnTo>
                  <a:lnTo>
                    <a:pt x="0" y="56"/>
                  </a:lnTo>
                  <a:lnTo>
                    <a:pt x="0" y="45"/>
                  </a:lnTo>
                  <a:lnTo>
                    <a:pt x="3" y="33"/>
                  </a:lnTo>
                  <a:lnTo>
                    <a:pt x="15" y="16"/>
                  </a:lnTo>
                  <a:lnTo>
                    <a:pt x="32" y="4"/>
                  </a:lnTo>
                  <a:lnTo>
                    <a:pt x="44" y="0"/>
                  </a:lnTo>
                  <a:lnTo>
                    <a:pt x="55" y="0"/>
                  </a:lnTo>
                  <a:lnTo>
                    <a:pt x="65" y="0"/>
                  </a:lnTo>
                  <a:lnTo>
                    <a:pt x="76" y="4"/>
                  </a:lnTo>
                  <a:lnTo>
                    <a:pt x="94" y="16"/>
                  </a:lnTo>
                  <a:lnTo>
                    <a:pt x="105" y="33"/>
                  </a:lnTo>
                  <a:lnTo>
                    <a:pt x="109" y="45"/>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6" name="Freeform 130"/>
            <p:cNvSpPr>
              <a:spLocks/>
            </p:cNvSpPr>
            <p:nvPr/>
          </p:nvSpPr>
          <p:spPr bwMode="auto">
            <a:xfrm>
              <a:off x="7158041" y="3744121"/>
              <a:ext cx="88900" cy="87313"/>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6" y="110"/>
                  </a:lnTo>
                  <a:lnTo>
                    <a:pt x="56" y="112"/>
                  </a:lnTo>
                  <a:lnTo>
                    <a:pt x="44" y="110"/>
                  </a:lnTo>
                  <a:lnTo>
                    <a:pt x="33" y="106"/>
                  </a:lnTo>
                  <a:lnTo>
                    <a:pt x="16" y="94"/>
                  </a:lnTo>
                  <a:lnTo>
                    <a:pt x="4" y="77"/>
                  </a:lnTo>
                  <a:lnTo>
                    <a:pt x="0" y="66"/>
                  </a:lnTo>
                  <a:lnTo>
                    <a:pt x="0" y="56"/>
                  </a:lnTo>
                  <a:lnTo>
                    <a:pt x="0" y="45"/>
                  </a:lnTo>
                  <a:lnTo>
                    <a:pt x="4" y="33"/>
                  </a:lnTo>
                  <a:lnTo>
                    <a:pt x="16" y="16"/>
                  </a:lnTo>
                  <a:lnTo>
                    <a:pt x="33" y="4"/>
                  </a:lnTo>
                  <a:lnTo>
                    <a:pt x="44" y="0"/>
                  </a:lnTo>
                  <a:lnTo>
                    <a:pt x="56" y="0"/>
                  </a:lnTo>
                  <a:lnTo>
                    <a:pt x="66" y="0"/>
                  </a:lnTo>
                  <a:lnTo>
                    <a:pt x="77" y="4"/>
                  </a:lnTo>
                  <a:lnTo>
                    <a:pt x="94" y="16"/>
                  </a:lnTo>
                  <a:lnTo>
                    <a:pt x="106" y="33"/>
                  </a:lnTo>
                  <a:lnTo>
                    <a:pt x="110" y="45"/>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7" name="Freeform 134"/>
            <p:cNvSpPr>
              <a:spLocks/>
            </p:cNvSpPr>
            <p:nvPr/>
          </p:nvSpPr>
          <p:spPr bwMode="auto">
            <a:xfrm>
              <a:off x="6597653" y="3373439"/>
              <a:ext cx="88900" cy="88900"/>
            </a:xfrm>
            <a:custGeom>
              <a:avLst/>
              <a:gdLst>
                <a:gd name="T0" fmla="*/ 112 w 112"/>
                <a:gd name="T1" fmla="*/ 55 h 111"/>
                <a:gd name="T2" fmla="*/ 110 w 112"/>
                <a:gd name="T3" fmla="*/ 65 h 111"/>
                <a:gd name="T4" fmla="*/ 106 w 112"/>
                <a:gd name="T5" fmla="*/ 77 h 111"/>
                <a:gd name="T6" fmla="*/ 94 w 112"/>
                <a:gd name="T7" fmla="*/ 94 h 111"/>
                <a:gd name="T8" fmla="*/ 77 w 112"/>
                <a:gd name="T9" fmla="*/ 105 h 111"/>
                <a:gd name="T10" fmla="*/ 65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4 w 112"/>
                <a:gd name="T35" fmla="*/ 0 h 111"/>
                <a:gd name="T36" fmla="*/ 56 w 112"/>
                <a:gd name="T37" fmla="*/ 0 h 111"/>
                <a:gd name="T38" fmla="*/ 65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7"/>
                  </a:lnTo>
                  <a:lnTo>
                    <a:pt x="94" y="94"/>
                  </a:lnTo>
                  <a:lnTo>
                    <a:pt x="77" y="105"/>
                  </a:lnTo>
                  <a:lnTo>
                    <a:pt x="65" y="109"/>
                  </a:lnTo>
                  <a:lnTo>
                    <a:pt x="56" y="111"/>
                  </a:lnTo>
                  <a:lnTo>
                    <a:pt x="44" y="109"/>
                  </a:lnTo>
                  <a:lnTo>
                    <a:pt x="33" y="105"/>
                  </a:lnTo>
                  <a:lnTo>
                    <a:pt x="16" y="94"/>
                  </a:lnTo>
                  <a:lnTo>
                    <a:pt x="4" y="77"/>
                  </a:lnTo>
                  <a:lnTo>
                    <a:pt x="0" y="65"/>
                  </a:lnTo>
                  <a:lnTo>
                    <a:pt x="0" y="55"/>
                  </a:lnTo>
                  <a:lnTo>
                    <a:pt x="0" y="44"/>
                  </a:lnTo>
                  <a:lnTo>
                    <a:pt x="4" y="32"/>
                  </a:lnTo>
                  <a:lnTo>
                    <a:pt x="16" y="15"/>
                  </a:lnTo>
                  <a:lnTo>
                    <a:pt x="33" y="4"/>
                  </a:lnTo>
                  <a:lnTo>
                    <a:pt x="44" y="0"/>
                  </a:lnTo>
                  <a:lnTo>
                    <a:pt x="56" y="0"/>
                  </a:lnTo>
                  <a:lnTo>
                    <a:pt x="65" y="0"/>
                  </a:lnTo>
                  <a:lnTo>
                    <a:pt x="77" y="4"/>
                  </a:lnTo>
                  <a:lnTo>
                    <a:pt x="94"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8" name="Freeform 139"/>
            <p:cNvSpPr>
              <a:spLocks/>
            </p:cNvSpPr>
            <p:nvPr/>
          </p:nvSpPr>
          <p:spPr bwMode="auto">
            <a:xfrm>
              <a:off x="8032755" y="4100514"/>
              <a:ext cx="88900" cy="88900"/>
            </a:xfrm>
            <a:custGeom>
              <a:avLst/>
              <a:gdLst>
                <a:gd name="T0" fmla="*/ 112 w 112"/>
                <a:gd name="T1" fmla="*/ 55 h 111"/>
                <a:gd name="T2" fmla="*/ 110 w 112"/>
                <a:gd name="T3" fmla="*/ 65 h 111"/>
                <a:gd name="T4" fmla="*/ 106 w 112"/>
                <a:gd name="T5" fmla="*/ 77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4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7"/>
                  </a:lnTo>
                  <a:lnTo>
                    <a:pt x="94" y="94"/>
                  </a:lnTo>
                  <a:lnTo>
                    <a:pt x="77" y="105"/>
                  </a:lnTo>
                  <a:lnTo>
                    <a:pt x="66" y="109"/>
                  </a:lnTo>
                  <a:lnTo>
                    <a:pt x="56" y="111"/>
                  </a:lnTo>
                  <a:lnTo>
                    <a:pt x="44" y="109"/>
                  </a:lnTo>
                  <a:lnTo>
                    <a:pt x="33" y="105"/>
                  </a:lnTo>
                  <a:lnTo>
                    <a:pt x="16" y="94"/>
                  </a:lnTo>
                  <a:lnTo>
                    <a:pt x="4" y="77"/>
                  </a:lnTo>
                  <a:lnTo>
                    <a:pt x="0" y="65"/>
                  </a:lnTo>
                  <a:lnTo>
                    <a:pt x="0" y="55"/>
                  </a:lnTo>
                  <a:lnTo>
                    <a:pt x="0" y="44"/>
                  </a:lnTo>
                  <a:lnTo>
                    <a:pt x="4" y="32"/>
                  </a:lnTo>
                  <a:lnTo>
                    <a:pt x="16" y="15"/>
                  </a:lnTo>
                  <a:lnTo>
                    <a:pt x="33" y="4"/>
                  </a:lnTo>
                  <a:lnTo>
                    <a:pt x="44" y="0"/>
                  </a:lnTo>
                  <a:lnTo>
                    <a:pt x="56" y="0"/>
                  </a:lnTo>
                  <a:lnTo>
                    <a:pt x="66" y="0"/>
                  </a:lnTo>
                  <a:lnTo>
                    <a:pt x="77" y="4"/>
                  </a:lnTo>
                  <a:lnTo>
                    <a:pt x="94"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9" name="Freeform 141"/>
            <p:cNvSpPr>
              <a:spLocks/>
            </p:cNvSpPr>
            <p:nvPr/>
          </p:nvSpPr>
          <p:spPr bwMode="auto">
            <a:xfrm>
              <a:off x="8231193" y="4056065"/>
              <a:ext cx="87313" cy="87313"/>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6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3"/>
                  </a:lnTo>
                  <a:lnTo>
                    <a:pt x="44" y="0"/>
                  </a:lnTo>
                  <a:lnTo>
                    <a:pt x="55" y="0"/>
                  </a:lnTo>
                  <a:lnTo>
                    <a:pt x="65" y="0"/>
                  </a:lnTo>
                  <a:lnTo>
                    <a:pt x="76" y="3"/>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0" name="Freeform 142"/>
            <p:cNvSpPr>
              <a:spLocks/>
            </p:cNvSpPr>
            <p:nvPr/>
          </p:nvSpPr>
          <p:spPr bwMode="auto">
            <a:xfrm>
              <a:off x="3407571" y="2845597"/>
              <a:ext cx="88900" cy="87313"/>
            </a:xfrm>
            <a:custGeom>
              <a:avLst/>
              <a:gdLst>
                <a:gd name="T0" fmla="*/ 111 w 111"/>
                <a:gd name="T1" fmla="*/ 56 h 111"/>
                <a:gd name="T2" fmla="*/ 109 w 111"/>
                <a:gd name="T3" fmla="*/ 65 h 111"/>
                <a:gd name="T4" fmla="*/ 106 w 111"/>
                <a:gd name="T5" fmla="*/ 77 h 111"/>
                <a:gd name="T6" fmla="*/ 94 w 111"/>
                <a:gd name="T7" fmla="*/ 94 h 111"/>
                <a:gd name="T8" fmla="*/ 77 w 111"/>
                <a:gd name="T9" fmla="*/ 106 h 111"/>
                <a:gd name="T10" fmla="*/ 65 w 111"/>
                <a:gd name="T11" fmla="*/ 109 h 111"/>
                <a:gd name="T12" fmla="*/ 56 w 111"/>
                <a:gd name="T13" fmla="*/ 111 h 111"/>
                <a:gd name="T14" fmla="*/ 44 w 111"/>
                <a:gd name="T15" fmla="*/ 109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6" y="77"/>
                  </a:lnTo>
                  <a:lnTo>
                    <a:pt x="94" y="94"/>
                  </a:lnTo>
                  <a:lnTo>
                    <a:pt x="77" y="106"/>
                  </a:lnTo>
                  <a:lnTo>
                    <a:pt x="65" y="109"/>
                  </a:lnTo>
                  <a:lnTo>
                    <a:pt x="56" y="111"/>
                  </a:lnTo>
                  <a:lnTo>
                    <a:pt x="44" y="109"/>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1" name="Freeform 143"/>
            <p:cNvSpPr>
              <a:spLocks/>
            </p:cNvSpPr>
            <p:nvPr/>
          </p:nvSpPr>
          <p:spPr bwMode="auto">
            <a:xfrm>
              <a:off x="5943226" y="5751515"/>
              <a:ext cx="88900"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6 h 111"/>
                <a:gd name="T10" fmla="*/ 66 w 112"/>
                <a:gd name="T11" fmla="*/ 109 h 111"/>
                <a:gd name="T12" fmla="*/ 56 w 112"/>
                <a:gd name="T13" fmla="*/ 111 h 111"/>
                <a:gd name="T14" fmla="*/ 45 w 112"/>
                <a:gd name="T15" fmla="*/ 109 h 111"/>
                <a:gd name="T16" fmla="*/ 33 w 112"/>
                <a:gd name="T17" fmla="*/ 106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6"/>
                  </a:lnTo>
                  <a:lnTo>
                    <a:pt x="66" y="109"/>
                  </a:lnTo>
                  <a:lnTo>
                    <a:pt x="56" y="111"/>
                  </a:lnTo>
                  <a:lnTo>
                    <a:pt x="45" y="109"/>
                  </a:lnTo>
                  <a:lnTo>
                    <a:pt x="33" y="106"/>
                  </a:lnTo>
                  <a:lnTo>
                    <a:pt x="16" y="94"/>
                  </a:lnTo>
                  <a:lnTo>
                    <a:pt x="4" y="77"/>
                  </a:lnTo>
                  <a:lnTo>
                    <a:pt x="0" y="65"/>
                  </a:lnTo>
                  <a:lnTo>
                    <a:pt x="0" y="56"/>
                  </a:lnTo>
                  <a:lnTo>
                    <a:pt x="0" y="44"/>
                  </a:lnTo>
                  <a:lnTo>
                    <a:pt x="4" y="33"/>
                  </a:lnTo>
                  <a:lnTo>
                    <a:pt x="16" y="15"/>
                  </a:lnTo>
                  <a:lnTo>
                    <a:pt x="33" y="4"/>
                  </a:lnTo>
                  <a:lnTo>
                    <a:pt x="45" y="0"/>
                  </a:lnTo>
                  <a:lnTo>
                    <a:pt x="56" y="0"/>
                  </a:lnTo>
                  <a:lnTo>
                    <a:pt x="66" y="0"/>
                  </a:lnTo>
                  <a:lnTo>
                    <a:pt x="77" y="4"/>
                  </a:lnTo>
                  <a:lnTo>
                    <a:pt x="94" y="15"/>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2" name="Freeform 144"/>
            <p:cNvSpPr>
              <a:spLocks/>
            </p:cNvSpPr>
            <p:nvPr/>
          </p:nvSpPr>
          <p:spPr bwMode="auto">
            <a:xfrm>
              <a:off x="7266785" y="3068638"/>
              <a:ext cx="87313"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3" name="Freeform 147"/>
            <p:cNvSpPr>
              <a:spLocks/>
            </p:cNvSpPr>
            <p:nvPr/>
          </p:nvSpPr>
          <p:spPr bwMode="auto">
            <a:xfrm>
              <a:off x="7721603" y="3565528"/>
              <a:ext cx="88900"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4" name="Freeform 148"/>
            <p:cNvSpPr>
              <a:spLocks/>
            </p:cNvSpPr>
            <p:nvPr/>
          </p:nvSpPr>
          <p:spPr bwMode="auto">
            <a:xfrm>
              <a:off x="7879559" y="5284789"/>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10 h 111"/>
                <a:gd name="T12" fmla="*/ 55 w 111"/>
                <a:gd name="T13" fmla="*/ 111 h 111"/>
                <a:gd name="T14" fmla="*/ 44 w 111"/>
                <a:gd name="T15" fmla="*/ 110 h 111"/>
                <a:gd name="T16" fmla="*/ 32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10"/>
                  </a:lnTo>
                  <a:lnTo>
                    <a:pt x="55" y="111"/>
                  </a:lnTo>
                  <a:lnTo>
                    <a:pt x="44" y="110"/>
                  </a:lnTo>
                  <a:lnTo>
                    <a:pt x="32" y="106"/>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5" name="Freeform 149"/>
            <p:cNvSpPr>
              <a:spLocks/>
            </p:cNvSpPr>
            <p:nvPr/>
          </p:nvSpPr>
          <p:spPr bwMode="auto">
            <a:xfrm>
              <a:off x="9304341" y="5852323"/>
              <a:ext cx="88900" cy="87313"/>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6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4" y="76"/>
                  </a:lnTo>
                  <a:lnTo>
                    <a:pt x="0" y="65"/>
                  </a:lnTo>
                  <a:lnTo>
                    <a:pt x="0" y="55"/>
                  </a:lnTo>
                  <a:lnTo>
                    <a:pt x="0" y="44"/>
                  </a:lnTo>
                  <a:lnTo>
                    <a:pt x="4" y="32"/>
                  </a:lnTo>
                  <a:lnTo>
                    <a:pt x="15" y="15"/>
                  </a:lnTo>
                  <a:lnTo>
                    <a:pt x="32" y="3"/>
                  </a:lnTo>
                  <a:lnTo>
                    <a:pt x="44" y="0"/>
                  </a:lnTo>
                  <a:lnTo>
                    <a:pt x="55" y="0"/>
                  </a:lnTo>
                  <a:lnTo>
                    <a:pt x="65" y="0"/>
                  </a:lnTo>
                  <a:lnTo>
                    <a:pt x="76" y="3"/>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6" name="Freeform 150"/>
            <p:cNvSpPr>
              <a:spLocks/>
            </p:cNvSpPr>
            <p:nvPr/>
          </p:nvSpPr>
          <p:spPr bwMode="auto">
            <a:xfrm>
              <a:off x="5572127" y="4291014"/>
              <a:ext cx="88900" cy="88900"/>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4"/>
                  </a:lnTo>
                  <a:lnTo>
                    <a:pt x="44" y="0"/>
                  </a:lnTo>
                  <a:lnTo>
                    <a:pt x="56" y="0"/>
                  </a:lnTo>
                  <a:lnTo>
                    <a:pt x="65" y="0"/>
                  </a:lnTo>
                  <a:lnTo>
                    <a:pt x="77"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7" name="Freeform 151"/>
            <p:cNvSpPr>
              <a:spLocks/>
            </p:cNvSpPr>
            <p:nvPr/>
          </p:nvSpPr>
          <p:spPr bwMode="auto">
            <a:xfrm>
              <a:off x="5170491" y="1643064"/>
              <a:ext cx="88900" cy="88900"/>
            </a:xfrm>
            <a:custGeom>
              <a:avLst/>
              <a:gdLst>
                <a:gd name="T0" fmla="*/ 111 w 111"/>
                <a:gd name="T1" fmla="*/ 56 h 111"/>
                <a:gd name="T2" fmla="*/ 109 w 111"/>
                <a:gd name="T3" fmla="*/ 65 h 111"/>
                <a:gd name="T4" fmla="*/ 106 w 111"/>
                <a:gd name="T5" fmla="*/ 77 h 111"/>
                <a:gd name="T6" fmla="*/ 94 w 111"/>
                <a:gd name="T7" fmla="*/ 94 h 111"/>
                <a:gd name="T8" fmla="*/ 77 w 111"/>
                <a:gd name="T9" fmla="*/ 106 h 111"/>
                <a:gd name="T10" fmla="*/ 65 w 111"/>
                <a:gd name="T11" fmla="*/ 109 h 111"/>
                <a:gd name="T12" fmla="*/ 56 w 111"/>
                <a:gd name="T13" fmla="*/ 111 h 111"/>
                <a:gd name="T14" fmla="*/ 44 w 111"/>
                <a:gd name="T15" fmla="*/ 109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6" y="77"/>
                  </a:lnTo>
                  <a:lnTo>
                    <a:pt x="94" y="94"/>
                  </a:lnTo>
                  <a:lnTo>
                    <a:pt x="77" y="106"/>
                  </a:lnTo>
                  <a:lnTo>
                    <a:pt x="65" y="109"/>
                  </a:lnTo>
                  <a:lnTo>
                    <a:pt x="56" y="111"/>
                  </a:lnTo>
                  <a:lnTo>
                    <a:pt x="44" y="109"/>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8" name="Freeform 153"/>
            <p:cNvSpPr>
              <a:spLocks/>
            </p:cNvSpPr>
            <p:nvPr/>
          </p:nvSpPr>
          <p:spPr bwMode="auto">
            <a:xfrm>
              <a:off x="6704811" y="3159126"/>
              <a:ext cx="88900" cy="88900"/>
            </a:xfrm>
            <a:custGeom>
              <a:avLst/>
              <a:gdLst>
                <a:gd name="T0" fmla="*/ 112 w 112"/>
                <a:gd name="T1" fmla="*/ 56 h 111"/>
                <a:gd name="T2" fmla="*/ 110 w 112"/>
                <a:gd name="T3" fmla="*/ 65 h 111"/>
                <a:gd name="T4" fmla="*/ 106 w 112"/>
                <a:gd name="T5" fmla="*/ 77 h 111"/>
                <a:gd name="T6" fmla="*/ 95 w 112"/>
                <a:gd name="T7" fmla="*/ 94 h 111"/>
                <a:gd name="T8" fmla="*/ 77 w 112"/>
                <a:gd name="T9" fmla="*/ 106 h 111"/>
                <a:gd name="T10" fmla="*/ 66 w 112"/>
                <a:gd name="T11" fmla="*/ 109 h 111"/>
                <a:gd name="T12" fmla="*/ 56 w 112"/>
                <a:gd name="T13" fmla="*/ 111 h 111"/>
                <a:gd name="T14" fmla="*/ 45 w 112"/>
                <a:gd name="T15" fmla="*/ 109 h 111"/>
                <a:gd name="T16" fmla="*/ 33 w 112"/>
                <a:gd name="T17" fmla="*/ 106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5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5" y="94"/>
                  </a:lnTo>
                  <a:lnTo>
                    <a:pt x="77" y="106"/>
                  </a:lnTo>
                  <a:lnTo>
                    <a:pt x="66" y="109"/>
                  </a:lnTo>
                  <a:lnTo>
                    <a:pt x="56" y="111"/>
                  </a:lnTo>
                  <a:lnTo>
                    <a:pt x="45" y="109"/>
                  </a:lnTo>
                  <a:lnTo>
                    <a:pt x="33" y="106"/>
                  </a:lnTo>
                  <a:lnTo>
                    <a:pt x="16" y="94"/>
                  </a:lnTo>
                  <a:lnTo>
                    <a:pt x="4" y="77"/>
                  </a:lnTo>
                  <a:lnTo>
                    <a:pt x="0" y="65"/>
                  </a:lnTo>
                  <a:lnTo>
                    <a:pt x="0" y="56"/>
                  </a:lnTo>
                  <a:lnTo>
                    <a:pt x="0" y="44"/>
                  </a:lnTo>
                  <a:lnTo>
                    <a:pt x="4" y="33"/>
                  </a:lnTo>
                  <a:lnTo>
                    <a:pt x="16" y="15"/>
                  </a:lnTo>
                  <a:lnTo>
                    <a:pt x="33" y="4"/>
                  </a:lnTo>
                  <a:lnTo>
                    <a:pt x="45" y="0"/>
                  </a:lnTo>
                  <a:lnTo>
                    <a:pt x="56" y="0"/>
                  </a:lnTo>
                  <a:lnTo>
                    <a:pt x="66" y="0"/>
                  </a:lnTo>
                  <a:lnTo>
                    <a:pt x="77" y="4"/>
                  </a:lnTo>
                  <a:lnTo>
                    <a:pt x="95" y="15"/>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9" name="Freeform 154"/>
            <p:cNvSpPr>
              <a:spLocks/>
            </p:cNvSpPr>
            <p:nvPr/>
          </p:nvSpPr>
          <p:spPr bwMode="auto">
            <a:xfrm>
              <a:off x="8153405" y="4549778"/>
              <a:ext cx="87313" cy="87313"/>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5"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5" y="0"/>
                  </a:lnTo>
                  <a:lnTo>
                    <a:pt x="77" y="4"/>
                  </a:lnTo>
                  <a:lnTo>
                    <a:pt x="94" y="16"/>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0" name="Freeform 155"/>
            <p:cNvSpPr>
              <a:spLocks/>
            </p:cNvSpPr>
            <p:nvPr/>
          </p:nvSpPr>
          <p:spPr bwMode="auto">
            <a:xfrm>
              <a:off x="6311109" y="4231485"/>
              <a:ext cx="88900" cy="87313"/>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6" y="112"/>
                  </a:lnTo>
                  <a:lnTo>
                    <a:pt x="44" y="110"/>
                  </a:lnTo>
                  <a:lnTo>
                    <a:pt x="33" y="106"/>
                  </a:lnTo>
                  <a:lnTo>
                    <a:pt x="15" y="94"/>
                  </a:lnTo>
                  <a:lnTo>
                    <a:pt x="4" y="77"/>
                  </a:lnTo>
                  <a:lnTo>
                    <a:pt x="0" y="66"/>
                  </a:lnTo>
                  <a:lnTo>
                    <a:pt x="0" y="56"/>
                  </a:lnTo>
                  <a:lnTo>
                    <a:pt x="0" y="44"/>
                  </a:lnTo>
                  <a:lnTo>
                    <a:pt x="4" y="33"/>
                  </a:lnTo>
                  <a:lnTo>
                    <a:pt x="15" y="16"/>
                  </a:lnTo>
                  <a:lnTo>
                    <a:pt x="33" y="4"/>
                  </a:lnTo>
                  <a:lnTo>
                    <a:pt x="44" y="0"/>
                  </a:lnTo>
                  <a:lnTo>
                    <a:pt x="56" y="0"/>
                  </a:lnTo>
                  <a:lnTo>
                    <a:pt x="65" y="0"/>
                  </a:lnTo>
                  <a:lnTo>
                    <a:pt x="77"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1" name="Freeform 156"/>
            <p:cNvSpPr>
              <a:spLocks/>
            </p:cNvSpPr>
            <p:nvPr/>
          </p:nvSpPr>
          <p:spPr bwMode="auto">
            <a:xfrm>
              <a:off x="7924010" y="4427540"/>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09"/>
                  </a:lnTo>
                  <a:lnTo>
                    <a:pt x="55" y="111"/>
                  </a:lnTo>
                  <a:lnTo>
                    <a:pt x="44" y="109"/>
                  </a:lnTo>
                  <a:lnTo>
                    <a:pt x="32" y="106"/>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2" name="Freeform 158"/>
            <p:cNvSpPr>
              <a:spLocks/>
            </p:cNvSpPr>
            <p:nvPr/>
          </p:nvSpPr>
          <p:spPr bwMode="auto">
            <a:xfrm>
              <a:off x="5990851" y="5899153"/>
              <a:ext cx="88900"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5"/>
                  </a:lnTo>
                  <a:lnTo>
                    <a:pt x="66" y="109"/>
                  </a:lnTo>
                  <a:lnTo>
                    <a:pt x="56" y="111"/>
                  </a:lnTo>
                  <a:lnTo>
                    <a:pt x="45" y="109"/>
                  </a:lnTo>
                  <a:lnTo>
                    <a:pt x="33" y="105"/>
                  </a:lnTo>
                  <a:lnTo>
                    <a:pt x="16" y="94"/>
                  </a:lnTo>
                  <a:lnTo>
                    <a:pt x="4" y="77"/>
                  </a:lnTo>
                  <a:lnTo>
                    <a:pt x="0" y="65"/>
                  </a:lnTo>
                  <a:lnTo>
                    <a:pt x="0" y="56"/>
                  </a:lnTo>
                  <a:lnTo>
                    <a:pt x="0" y="44"/>
                  </a:lnTo>
                  <a:lnTo>
                    <a:pt x="4" y="32"/>
                  </a:lnTo>
                  <a:lnTo>
                    <a:pt x="16" y="15"/>
                  </a:lnTo>
                  <a:lnTo>
                    <a:pt x="33" y="4"/>
                  </a:lnTo>
                  <a:lnTo>
                    <a:pt x="45" y="0"/>
                  </a:lnTo>
                  <a:lnTo>
                    <a:pt x="56" y="0"/>
                  </a:lnTo>
                  <a:lnTo>
                    <a:pt x="66" y="0"/>
                  </a:lnTo>
                  <a:lnTo>
                    <a:pt x="77" y="4"/>
                  </a:lnTo>
                  <a:lnTo>
                    <a:pt x="94" y="15"/>
                  </a:lnTo>
                  <a:lnTo>
                    <a:pt x="106" y="32"/>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3" name="Freeform 159"/>
            <p:cNvSpPr>
              <a:spLocks/>
            </p:cNvSpPr>
            <p:nvPr/>
          </p:nvSpPr>
          <p:spPr bwMode="auto">
            <a:xfrm>
              <a:off x="6661156" y="2968626"/>
              <a:ext cx="87313"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6 h 111"/>
                <a:gd name="T10" fmla="*/ 66 w 112"/>
                <a:gd name="T11" fmla="*/ 109 h 111"/>
                <a:gd name="T12" fmla="*/ 56 w 112"/>
                <a:gd name="T13" fmla="*/ 111 h 111"/>
                <a:gd name="T14" fmla="*/ 45 w 112"/>
                <a:gd name="T15" fmla="*/ 109 h 111"/>
                <a:gd name="T16" fmla="*/ 33 w 112"/>
                <a:gd name="T17" fmla="*/ 106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6"/>
                  </a:lnTo>
                  <a:lnTo>
                    <a:pt x="66" y="109"/>
                  </a:lnTo>
                  <a:lnTo>
                    <a:pt x="56" y="111"/>
                  </a:lnTo>
                  <a:lnTo>
                    <a:pt x="45" y="109"/>
                  </a:lnTo>
                  <a:lnTo>
                    <a:pt x="33" y="106"/>
                  </a:lnTo>
                  <a:lnTo>
                    <a:pt x="16" y="94"/>
                  </a:lnTo>
                  <a:lnTo>
                    <a:pt x="4" y="77"/>
                  </a:lnTo>
                  <a:lnTo>
                    <a:pt x="0" y="65"/>
                  </a:lnTo>
                  <a:lnTo>
                    <a:pt x="0" y="56"/>
                  </a:lnTo>
                  <a:lnTo>
                    <a:pt x="0" y="44"/>
                  </a:lnTo>
                  <a:lnTo>
                    <a:pt x="4" y="33"/>
                  </a:lnTo>
                  <a:lnTo>
                    <a:pt x="16" y="15"/>
                  </a:lnTo>
                  <a:lnTo>
                    <a:pt x="33" y="4"/>
                  </a:lnTo>
                  <a:lnTo>
                    <a:pt x="45" y="0"/>
                  </a:lnTo>
                  <a:lnTo>
                    <a:pt x="56" y="0"/>
                  </a:lnTo>
                  <a:lnTo>
                    <a:pt x="66" y="0"/>
                  </a:lnTo>
                  <a:lnTo>
                    <a:pt x="77" y="4"/>
                  </a:lnTo>
                  <a:lnTo>
                    <a:pt x="94" y="15"/>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4" name="Freeform 162"/>
            <p:cNvSpPr>
              <a:spLocks/>
            </p:cNvSpPr>
            <p:nvPr/>
          </p:nvSpPr>
          <p:spPr bwMode="auto">
            <a:xfrm>
              <a:off x="5587209" y="1377952"/>
              <a:ext cx="88900" cy="88900"/>
            </a:xfrm>
            <a:custGeom>
              <a:avLst/>
              <a:gdLst>
                <a:gd name="T0" fmla="*/ 111 w 111"/>
                <a:gd name="T1" fmla="*/ 56 h 112"/>
                <a:gd name="T2" fmla="*/ 109 w 111"/>
                <a:gd name="T3" fmla="*/ 65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5"/>
                  </a:lnTo>
                  <a:lnTo>
                    <a:pt x="105" y="77"/>
                  </a:lnTo>
                  <a:lnTo>
                    <a:pt x="94" y="94"/>
                  </a:lnTo>
                  <a:lnTo>
                    <a:pt x="76" y="106"/>
                  </a:lnTo>
                  <a:lnTo>
                    <a:pt x="65" y="110"/>
                  </a:lnTo>
                  <a:lnTo>
                    <a:pt x="55" y="112"/>
                  </a:lnTo>
                  <a:lnTo>
                    <a:pt x="44" y="110"/>
                  </a:lnTo>
                  <a:lnTo>
                    <a:pt x="32" y="106"/>
                  </a:lnTo>
                  <a:lnTo>
                    <a:pt x="15" y="94"/>
                  </a:lnTo>
                  <a:lnTo>
                    <a:pt x="4" y="77"/>
                  </a:lnTo>
                  <a:lnTo>
                    <a:pt x="0" y="65"/>
                  </a:lnTo>
                  <a:lnTo>
                    <a:pt x="0" y="56"/>
                  </a:lnTo>
                  <a:lnTo>
                    <a:pt x="0" y="44"/>
                  </a:lnTo>
                  <a:lnTo>
                    <a:pt x="4" y="33"/>
                  </a:lnTo>
                  <a:lnTo>
                    <a:pt x="15" y="16"/>
                  </a:lnTo>
                  <a:lnTo>
                    <a:pt x="32" y="4"/>
                  </a:lnTo>
                  <a:lnTo>
                    <a:pt x="44" y="0"/>
                  </a:lnTo>
                  <a:lnTo>
                    <a:pt x="55" y="0"/>
                  </a:lnTo>
                  <a:lnTo>
                    <a:pt x="65" y="0"/>
                  </a:lnTo>
                  <a:lnTo>
                    <a:pt x="76"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5" name="Freeform 163"/>
            <p:cNvSpPr>
              <a:spLocks/>
            </p:cNvSpPr>
            <p:nvPr/>
          </p:nvSpPr>
          <p:spPr bwMode="auto">
            <a:xfrm>
              <a:off x="6592892" y="2595563"/>
              <a:ext cx="87313" cy="88900"/>
            </a:xfrm>
            <a:custGeom>
              <a:avLst/>
              <a:gdLst>
                <a:gd name="T0" fmla="*/ 111 w 111"/>
                <a:gd name="T1" fmla="*/ 56 h 111"/>
                <a:gd name="T2" fmla="*/ 110 w 111"/>
                <a:gd name="T3" fmla="*/ 65 h 111"/>
                <a:gd name="T4" fmla="*/ 106 w 111"/>
                <a:gd name="T5" fmla="*/ 77 h 111"/>
                <a:gd name="T6" fmla="*/ 94 w 111"/>
                <a:gd name="T7" fmla="*/ 94 h 111"/>
                <a:gd name="T8" fmla="*/ 77 w 111"/>
                <a:gd name="T9" fmla="*/ 106 h 111"/>
                <a:gd name="T10" fmla="*/ 65 w 111"/>
                <a:gd name="T11" fmla="*/ 110 h 111"/>
                <a:gd name="T12" fmla="*/ 56 w 111"/>
                <a:gd name="T13" fmla="*/ 111 h 111"/>
                <a:gd name="T14" fmla="*/ 44 w 111"/>
                <a:gd name="T15" fmla="*/ 110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10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10" y="65"/>
                  </a:lnTo>
                  <a:lnTo>
                    <a:pt x="106" y="77"/>
                  </a:lnTo>
                  <a:lnTo>
                    <a:pt x="94" y="94"/>
                  </a:lnTo>
                  <a:lnTo>
                    <a:pt x="77" y="106"/>
                  </a:lnTo>
                  <a:lnTo>
                    <a:pt x="65" y="110"/>
                  </a:lnTo>
                  <a:lnTo>
                    <a:pt x="56" y="111"/>
                  </a:lnTo>
                  <a:lnTo>
                    <a:pt x="44" y="110"/>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10"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6" name="Freeform 164"/>
            <p:cNvSpPr>
              <a:spLocks/>
            </p:cNvSpPr>
            <p:nvPr/>
          </p:nvSpPr>
          <p:spPr bwMode="auto">
            <a:xfrm>
              <a:off x="4887122" y="1422402"/>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09"/>
                  </a:lnTo>
                  <a:lnTo>
                    <a:pt x="55" y="111"/>
                  </a:lnTo>
                  <a:lnTo>
                    <a:pt x="44" y="109"/>
                  </a:lnTo>
                  <a:lnTo>
                    <a:pt x="32" y="106"/>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7" name="Freeform 166"/>
            <p:cNvSpPr>
              <a:spLocks/>
            </p:cNvSpPr>
            <p:nvPr/>
          </p:nvSpPr>
          <p:spPr bwMode="auto">
            <a:xfrm>
              <a:off x="5878933" y="5903918"/>
              <a:ext cx="88900" cy="87313"/>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10 h 111"/>
                <a:gd name="T12" fmla="*/ 56 w 111"/>
                <a:gd name="T13" fmla="*/ 111 h 111"/>
                <a:gd name="T14" fmla="*/ 44 w 111"/>
                <a:gd name="T15" fmla="*/ 110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10"/>
                  </a:lnTo>
                  <a:lnTo>
                    <a:pt x="56" y="111"/>
                  </a:lnTo>
                  <a:lnTo>
                    <a:pt x="44" y="110"/>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8" name="Freeform 167"/>
            <p:cNvSpPr>
              <a:spLocks/>
            </p:cNvSpPr>
            <p:nvPr/>
          </p:nvSpPr>
          <p:spPr bwMode="auto">
            <a:xfrm>
              <a:off x="4931571" y="2968628"/>
              <a:ext cx="88900" cy="87313"/>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7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5" y="111"/>
                  </a:lnTo>
                  <a:lnTo>
                    <a:pt x="44" y="109"/>
                  </a:lnTo>
                  <a:lnTo>
                    <a:pt x="32" y="105"/>
                  </a:lnTo>
                  <a:lnTo>
                    <a:pt x="15" y="94"/>
                  </a:lnTo>
                  <a:lnTo>
                    <a:pt x="4" y="76"/>
                  </a:lnTo>
                  <a:lnTo>
                    <a:pt x="0" y="65"/>
                  </a:lnTo>
                  <a:lnTo>
                    <a:pt x="0" y="55"/>
                  </a:lnTo>
                  <a:lnTo>
                    <a:pt x="0" y="44"/>
                  </a:lnTo>
                  <a:lnTo>
                    <a:pt x="4" y="32"/>
                  </a:lnTo>
                  <a:lnTo>
                    <a:pt x="15" y="15"/>
                  </a:lnTo>
                  <a:lnTo>
                    <a:pt x="32" y="3"/>
                  </a:lnTo>
                  <a:lnTo>
                    <a:pt x="44" y="0"/>
                  </a:lnTo>
                  <a:lnTo>
                    <a:pt x="55" y="0"/>
                  </a:lnTo>
                  <a:lnTo>
                    <a:pt x="65" y="0"/>
                  </a:lnTo>
                  <a:lnTo>
                    <a:pt x="77" y="3"/>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9" name="Freeform 169"/>
            <p:cNvSpPr>
              <a:spLocks/>
            </p:cNvSpPr>
            <p:nvPr/>
          </p:nvSpPr>
          <p:spPr bwMode="auto">
            <a:xfrm>
              <a:off x="2497934" y="3286126"/>
              <a:ext cx="88900"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0" name="Freeform 173"/>
            <p:cNvSpPr>
              <a:spLocks/>
            </p:cNvSpPr>
            <p:nvPr/>
          </p:nvSpPr>
          <p:spPr bwMode="auto">
            <a:xfrm>
              <a:off x="5676905" y="5903916"/>
              <a:ext cx="87313" cy="88900"/>
            </a:xfrm>
            <a:custGeom>
              <a:avLst/>
              <a:gdLst>
                <a:gd name="T0" fmla="*/ 111 w 111"/>
                <a:gd name="T1" fmla="*/ 55 h 111"/>
                <a:gd name="T2" fmla="*/ 110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10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10"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10"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1" name="Freeform 174"/>
            <p:cNvSpPr>
              <a:spLocks/>
            </p:cNvSpPr>
            <p:nvPr/>
          </p:nvSpPr>
          <p:spPr bwMode="auto">
            <a:xfrm>
              <a:off x="7677154" y="4603751"/>
              <a:ext cx="88900" cy="88900"/>
            </a:xfrm>
            <a:custGeom>
              <a:avLst/>
              <a:gdLst>
                <a:gd name="T0" fmla="*/ 111 w 111"/>
                <a:gd name="T1" fmla="*/ 55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5"/>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2" name="Freeform 178"/>
            <p:cNvSpPr>
              <a:spLocks/>
            </p:cNvSpPr>
            <p:nvPr/>
          </p:nvSpPr>
          <p:spPr bwMode="auto">
            <a:xfrm>
              <a:off x="6927851" y="3781426"/>
              <a:ext cx="88900"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4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5"/>
                  </a:lnTo>
                  <a:lnTo>
                    <a:pt x="66" y="109"/>
                  </a:lnTo>
                  <a:lnTo>
                    <a:pt x="56" y="111"/>
                  </a:lnTo>
                  <a:lnTo>
                    <a:pt x="44" y="109"/>
                  </a:lnTo>
                  <a:lnTo>
                    <a:pt x="33" y="105"/>
                  </a:lnTo>
                  <a:lnTo>
                    <a:pt x="16" y="94"/>
                  </a:lnTo>
                  <a:lnTo>
                    <a:pt x="4" y="77"/>
                  </a:lnTo>
                  <a:lnTo>
                    <a:pt x="0" y="65"/>
                  </a:lnTo>
                  <a:lnTo>
                    <a:pt x="0" y="56"/>
                  </a:lnTo>
                  <a:lnTo>
                    <a:pt x="0" y="44"/>
                  </a:lnTo>
                  <a:lnTo>
                    <a:pt x="4" y="33"/>
                  </a:lnTo>
                  <a:lnTo>
                    <a:pt x="16" y="15"/>
                  </a:lnTo>
                  <a:lnTo>
                    <a:pt x="33" y="4"/>
                  </a:lnTo>
                  <a:lnTo>
                    <a:pt x="44" y="0"/>
                  </a:lnTo>
                  <a:lnTo>
                    <a:pt x="56" y="0"/>
                  </a:lnTo>
                  <a:lnTo>
                    <a:pt x="66" y="0"/>
                  </a:lnTo>
                  <a:lnTo>
                    <a:pt x="77" y="4"/>
                  </a:lnTo>
                  <a:lnTo>
                    <a:pt x="94" y="15"/>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3" name="Freeform 179"/>
            <p:cNvSpPr>
              <a:spLocks/>
            </p:cNvSpPr>
            <p:nvPr/>
          </p:nvSpPr>
          <p:spPr bwMode="auto">
            <a:xfrm>
              <a:off x="4976022" y="4719639"/>
              <a:ext cx="88900" cy="88900"/>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5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4 w 112"/>
                <a:gd name="T35" fmla="*/ 0 h 111"/>
                <a:gd name="T36" fmla="*/ 56 w 112"/>
                <a:gd name="T37" fmla="*/ 0 h 111"/>
                <a:gd name="T38" fmla="*/ 65 w 112"/>
                <a:gd name="T39" fmla="*/ 0 h 111"/>
                <a:gd name="T40" fmla="*/ 77 w 112"/>
                <a:gd name="T41" fmla="*/ 3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5" y="109"/>
                  </a:lnTo>
                  <a:lnTo>
                    <a:pt x="56" y="111"/>
                  </a:lnTo>
                  <a:lnTo>
                    <a:pt x="44" y="109"/>
                  </a:lnTo>
                  <a:lnTo>
                    <a:pt x="33" y="105"/>
                  </a:lnTo>
                  <a:lnTo>
                    <a:pt x="16" y="94"/>
                  </a:lnTo>
                  <a:lnTo>
                    <a:pt x="4" y="76"/>
                  </a:lnTo>
                  <a:lnTo>
                    <a:pt x="0" y="65"/>
                  </a:lnTo>
                  <a:lnTo>
                    <a:pt x="0" y="55"/>
                  </a:lnTo>
                  <a:lnTo>
                    <a:pt x="0" y="44"/>
                  </a:lnTo>
                  <a:lnTo>
                    <a:pt x="4" y="32"/>
                  </a:lnTo>
                  <a:lnTo>
                    <a:pt x="16" y="15"/>
                  </a:lnTo>
                  <a:lnTo>
                    <a:pt x="33" y="3"/>
                  </a:lnTo>
                  <a:lnTo>
                    <a:pt x="44" y="0"/>
                  </a:lnTo>
                  <a:lnTo>
                    <a:pt x="56" y="0"/>
                  </a:lnTo>
                  <a:lnTo>
                    <a:pt x="65" y="0"/>
                  </a:lnTo>
                  <a:lnTo>
                    <a:pt x="77" y="3"/>
                  </a:lnTo>
                  <a:lnTo>
                    <a:pt x="94"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4" name="Freeform 182"/>
            <p:cNvSpPr>
              <a:spLocks/>
            </p:cNvSpPr>
            <p:nvPr/>
          </p:nvSpPr>
          <p:spPr bwMode="auto">
            <a:xfrm>
              <a:off x="4006058" y="4213226"/>
              <a:ext cx="88900" cy="88900"/>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7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5" y="111"/>
                  </a:lnTo>
                  <a:lnTo>
                    <a:pt x="44" y="109"/>
                  </a:lnTo>
                  <a:lnTo>
                    <a:pt x="32" y="105"/>
                  </a:lnTo>
                  <a:lnTo>
                    <a:pt x="15" y="94"/>
                  </a:lnTo>
                  <a:lnTo>
                    <a:pt x="4" y="76"/>
                  </a:lnTo>
                  <a:lnTo>
                    <a:pt x="0" y="65"/>
                  </a:lnTo>
                  <a:lnTo>
                    <a:pt x="0" y="55"/>
                  </a:lnTo>
                  <a:lnTo>
                    <a:pt x="0" y="44"/>
                  </a:lnTo>
                  <a:lnTo>
                    <a:pt x="4" y="32"/>
                  </a:lnTo>
                  <a:lnTo>
                    <a:pt x="15" y="15"/>
                  </a:lnTo>
                  <a:lnTo>
                    <a:pt x="32" y="3"/>
                  </a:lnTo>
                  <a:lnTo>
                    <a:pt x="44" y="0"/>
                  </a:lnTo>
                  <a:lnTo>
                    <a:pt x="55" y="0"/>
                  </a:lnTo>
                  <a:lnTo>
                    <a:pt x="65" y="0"/>
                  </a:lnTo>
                  <a:lnTo>
                    <a:pt x="77" y="3"/>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5" name="Freeform 184"/>
            <p:cNvSpPr>
              <a:spLocks/>
            </p:cNvSpPr>
            <p:nvPr/>
          </p:nvSpPr>
          <p:spPr bwMode="auto">
            <a:xfrm>
              <a:off x="8344698" y="4959353"/>
              <a:ext cx="87313" cy="87313"/>
            </a:xfrm>
            <a:custGeom>
              <a:avLst/>
              <a:gdLst>
                <a:gd name="T0" fmla="*/ 111 w 111"/>
                <a:gd name="T1" fmla="*/ 56 h 112"/>
                <a:gd name="T2" fmla="*/ 110 w 111"/>
                <a:gd name="T3" fmla="*/ 65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5"/>
                  </a:lnTo>
                  <a:lnTo>
                    <a:pt x="106" y="77"/>
                  </a:lnTo>
                  <a:lnTo>
                    <a:pt x="94" y="94"/>
                  </a:lnTo>
                  <a:lnTo>
                    <a:pt x="77" y="106"/>
                  </a:lnTo>
                  <a:lnTo>
                    <a:pt x="65" y="110"/>
                  </a:lnTo>
                  <a:lnTo>
                    <a:pt x="56" y="112"/>
                  </a:lnTo>
                  <a:lnTo>
                    <a:pt x="44" y="110"/>
                  </a:lnTo>
                  <a:lnTo>
                    <a:pt x="33" y="106"/>
                  </a:lnTo>
                  <a:lnTo>
                    <a:pt x="15" y="94"/>
                  </a:lnTo>
                  <a:lnTo>
                    <a:pt x="4" y="77"/>
                  </a:lnTo>
                  <a:lnTo>
                    <a:pt x="0" y="65"/>
                  </a:lnTo>
                  <a:lnTo>
                    <a:pt x="0" y="56"/>
                  </a:lnTo>
                  <a:lnTo>
                    <a:pt x="0" y="44"/>
                  </a:lnTo>
                  <a:lnTo>
                    <a:pt x="4" y="33"/>
                  </a:lnTo>
                  <a:lnTo>
                    <a:pt x="15" y="16"/>
                  </a:lnTo>
                  <a:lnTo>
                    <a:pt x="33" y="4"/>
                  </a:lnTo>
                  <a:lnTo>
                    <a:pt x="44" y="0"/>
                  </a:lnTo>
                  <a:lnTo>
                    <a:pt x="56" y="0"/>
                  </a:lnTo>
                  <a:lnTo>
                    <a:pt x="65" y="0"/>
                  </a:lnTo>
                  <a:lnTo>
                    <a:pt x="77" y="4"/>
                  </a:lnTo>
                  <a:lnTo>
                    <a:pt x="94" y="16"/>
                  </a:lnTo>
                  <a:lnTo>
                    <a:pt x="106" y="33"/>
                  </a:lnTo>
                  <a:lnTo>
                    <a:pt x="110"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6" name="Freeform 188"/>
            <p:cNvSpPr>
              <a:spLocks/>
            </p:cNvSpPr>
            <p:nvPr/>
          </p:nvSpPr>
          <p:spPr bwMode="auto">
            <a:xfrm>
              <a:off x="5276854" y="5106988"/>
              <a:ext cx="87313"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7" name="Freeform 189"/>
            <p:cNvSpPr>
              <a:spLocks/>
            </p:cNvSpPr>
            <p:nvPr/>
          </p:nvSpPr>
          <p:spPr bwMode="auto">
            <a:xfrm>
              <a:off x="2304260" y="1584326"/>
              <a:ext cx="87313" cy="88900"/>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4 w 112"/>
                <a:gd name="T35" fmla="*/ 0 h 111"/>
                <a:gd name="T36" fmla="*/ 56 w 112"/>
                <a:gd name="T37" fmla="*/ 0 h 111"/>
                <a:gd name="T38" fmla="*/ 66 w 112"/>
                <a:gd name="T39" fmla="*/ 0 h 111"/>
                <a:gd name="T40" fmla="*/ 77 w 112"/>
                <a:gd name="T41" fmla="*/ 3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6" y="109"/>
                  </a:lnTo>
                  <a:lnTo>
                    <a:pt x="56" y="111"/>
                  </a:lnTo>
                  <a:lnTo>
                    <a:pt x="44" y="109"/>
                  </a:lnTo>
                  <a:lnTo>
                    <a:pt x="33" y="105"/>
                  </a:lnTo>
                  <a:lnTo>
                    <a:pt x="16" y="94"/>
                  </a:lnTo>
                  <a:lnTo>
                    <a:pt x="4" y="76"/>
                  </a:lnTo>
                  <a:lnTo>
                    <a:pt x="0" y="65"/>
                  </a:lnTo>
                  <a:lnTo>
                    <a:pt x="0" y="55"/>
                  </a:lnTo>
                  <a:lnTo>
                    <a:pt x="0" y="44"/>
                  </a:lnTo>
                  <a:lnTo>
                    <a:pt x="4" y="32"/>
                  </a:lnTo>
                  <a:lnTo>
                    <a:pt x="16" y="15"/>
                  </a:lnTo>
                  <a:lnTo>
                    <a:pt x="33" y="3"/>
                  </a:lnTo>
                  <a:lnTo>
                    <a:pt x="44" y="0"/>
                  </a:lnTo>
                  <a:lnTo>
                    <a:pt x="56" y="0"/>
                  </a:lnTo>
                  <a:lnTo>
                    <a:pt x="66" y="0"/>
                  </a:lnTo>
                  <a:lnTo>
                    <a:pt x="77" y="3"/>
                  </a:lnTo>
                  <a:lnTo>
                    <a:pt x="94"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8" name="Freeform 190"/>
            <p:cNvSpPr>
              <a:spLocks/>
            </p:cNvSpPr>
            <p:nvPr/>
          </p:nvSpPr>
          <p:spPr bwMode="auto">
            <a:xfrm>
              <a:off x="5953542" y="3309147"/>
              <a:ext cx="88900" cy="87313"/>
            </a:xfrm>
            <a:custGeom>
              <a:avLst/>
              <a:gdLst>
                <a:gd name="T0" fmla="*/ 111 w 111"/>
                <a:gd name="T1" fmla="*/ 56 h 112"/>
                <a:gd name="T2" fmla="*/ 110 w 111"/>
                <a:gd name="T3" fmla="*/ 66 h 112"/>
                <a:gd name="T4" fmla="*/ 106 w 111"/>
                <a:gd name="T5" fmla="*/ 77 h 112"/>
                <a:gd name="T6" fmla="*/ 94 w 111"/>
                <a:gd name="T7" fmla="*/ 95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6"/>
                  </a:lnTo>
                  <a:lnTo>
                    <a:pt x="106" y="77"/>
                  </a:lnTo>
                  <a:lnTo>
                    <a:pt x="94" y="95"/>
                  </a:lnTo>
                  <a:lnTo>
                    <a:pt x="77" y="106"/>
                  </a:lnTo>
                  <a:lnTo>
                    <a:pt x="65" y="110"/>
                  </a:lnTo>
                  <a:lnTo>
                    <a:pt x="56" y="112"/>
                  </a:lnTo>
                  <a:lnTo>
                    <a:pt x="44" y="110"/>
                  </a:lnTo>
                  <a:lnTo>
                    <a:pt x="33" y="106"/>
                  </a:lnTo>
                  <a:lnTo>
                    <a:pt x="15" y="95"/>
                  </a:lnTo>
                  <a:lnTo>
                    <a:pt x="4" y="77"/>
                  </a:lnTo>
                  <a:lnTo>
                    <a:pt x="0" y="66"/>
                  </a:lnTo>
                  <a:lnTo>
                    <a:pt x="0" y="56"/>
                  </a:lnTo>
                  <a:lnTo>
                    <a:pt x="0" y="45"/>
                  </a:lnTo>
                  <a:lnTo>
                    <a:pt x="4" y="33"/>
                  </a:lnTo>
                  <a:lnTo>
                    <a:pt x="15" y="16"/>
                  </a:lnTo>
                  <a:lnTo>
                    <a:pt x="33" y="4"/>
                  </a:lnTo>
                  <a:lnTo>
                    <a:pt x="44" y="0"/>
                  </a:lnTo>
                  <a:lnTo>
                    <a:pt x="56" y="0"/>
                  </a:lnTo>
                  <a:lnTo>
                    <a:pt x="65" y="0"/>
                  </a:lnTo>
                  <a:lnTo>
                    <a:pt x="77" y="4"/>
                  </a:lnTo>
                  <a:lnTo>
                    <a:pt x="94" y="16"/>
                  </a:lnTo>
                  <a:lnTo>
                    <a:pt x="106" y="33"/>
                  </a:lnTo>
                  <a:lnTo>
                    <a:pt x="110" y="45"/>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9" name="Freeform 191"/>
            <p:cNvSpPr>
              <a:spLocks/>
            </p:cNvSpPr>
            <p:nvPr/>
          </p:nvSpPr>
          <p:spPr bwMode="auto">
            <a:xfrm>
              <a:off x="3241678" y="4605339"/>
              <a:ext cx="88900" cy="88900"/>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7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5" y="111"/>
                  </a:lnTo>
                  <a:lnTo>
                    <a:pt x="44" y="109"/>
                  </a:lnTo>
                  <a:lnTo>
                    <a:pt x="32" y="105"/>
                  </a:lnTo>
                  <a:lnTo>
                    <a:pt x="15" y="94"/>
                  </a:lnTo>
                  <a:lnTo>
                    <a:pt x="4" y="76"/>
                  </a:lnTo>
                  <a:lnTo>
                    <a:pt x="0" y="65"/>
                  </a:lnTo>
                  <a:lnTo>
                    <a:pt x="0" y="55"/>
                  </a:lnTo>
                  <a:lnTo>
                    <a:pt x="0" y="44"/>
                  </a:lnTo>
                  <a:lnTo>
                    <a:pt x="4" y="32"/>
                  </a:lnTo>
                  <a:lnTo>
                    <a:pt x="15" y="15"/>
                  </a:lnTo>
                  <a:lnTo>
                    <a:pt x="32" y="3"/>
                  </a:lnTo>
                  <a:lnTo>
                    <a:pt x="44" y="0"/>
                  </a:lnTo>
                  <a:lnTo>
                    <a:pt x="55" y="0"/>
                  </a:lnTo>
                  <a:lnTo>
                    <a:pt x="65" y="0"/>
                  </a:lnTo>
                  <a:lnTo>
                    <a:pt x="77" y="3"/>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0" name="Freeform 192"/>
            <p:cNvSpPr>
              <a:spLocks/>
            </p:cNvSpPr>
            <p:nvPr/>
          </p:nvSpPr>
          <p:spPr bwMode="auto">
            <a:xfrm>
              <a:off x="4620422" y="5353051"/>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1" name="Freeform 195"/>
            <p:cNvSpPr>
              <a:spLocks/>
            </p:cNvSpPr>
            <p:nvPr/>
          </p:nvSpPr>
          <p:spPr bwMode="auto">
            <a:xfrm>
              <a:off x="5942433" y="4633122"/>
              <a:ext cx="88900" cy="88900"/>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5" y="111"/>
                  </a:lnTo>
                  <a:lnTo>
                    <a:pt x="44" y="109"/>
                  </a:lnTo>
                  <a:lnTo>
                    <a:pt x="32" y="105"/>
                  </a:lnTo>
                  <a:lnTo>
                    <a:pt x="15" y="94"/>
                  </a:lnTo>
                  <a:lnTo>
                    <a:pt x="4" y="76"/>
                  </a:lnTo>
                  <a:lnTo>
                    <a:pt x="0" y="65"/>
                  </a:lnTo>
                  <a:lnTo>
                    <a:pt x="0" y="55"/>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2" name="Freeform 202"/>
            <p:cNvSpPr>
              <a:spLocks/>
            </p:cNvSpPr>
            <p:nvPr/>
          </p:nvSpPr>
          <p:spPr bwMode="auto">
            <a:xfrm>
              <a:off x="2894809" y="5562601"/>
              <a:ext cx="88900" cy="88900"/>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5" y="110"/>
                  </a:lnTo>
                  <a:lnTo>
                    <a:pt x="56" y="112"/>
                  </a:lnTo>
                  <a:lnTo>
                    <a:pt x="44" y="110"/>
                  </a:lnTo>
                  <a:lnTo>
                    <a:pt x="33" y="106"/>
                  </a:lnTo>
                  <a:lnTo>
                    <a:pt x="16" y="94"/>
                  </a:lnTo>
                  <a:lnTo>
                    <a:pt x="4" y="77"/>
                  </a:lnTo>
                  <a:lnTo>
                    <a:pt x="0" y="66"/>
                  </a:lnTo>
                  <a:lnTo>
                    <a:pt x="0" y="56"/>
                  </a:lnTo>
                  <a:lnTo>
                    <a:pt x="0" y="45"/>
                  </a:lnTo>
                  <a:lnTo>
                    <a:pt x="4" y="33"/>
                  </a:lnTo>
                  <a:lnTo>
                    <a:pt x="16" y="16"/>
                  </a:lnTo>
                  <a:lnTo>
                    <a:pt x="33" y="4"/>
                  </a:lnTo>
                  <a:lnTo>
                    <a:pt x="44" y="0"/>
                  </a:lnTo>
                  <a:lnTo>
                    <a:pt x="56" y="0"/>
                  </a:lnTo>
                  <a:lnTo>
                    <a:pt x="65" y="0"/>
                  </a:lnTo>
                  <a:lnTo>
                    <a:pt x="77" y="4"/>
                  </a:lnTo>
                  <a:lnTo>
                    <a:pt x="94" y="16"/>
                  </a:lnTo>
                  <a:lnTo>
                    <a:pt x="106" y="33"/>
                  </a:lnTo>
                  <a:lnTo>
                    <a:pt x="110" y="45"/>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3" name="Freeform 203"/>
            <p:cNvSpPr>
              <a:spLocks/>
            </p:cNvSpPr>
            <p:nvPr/>
          </p:nvSpPr>
          <p:spPr bwMode="auto">
            <a:xfrm>
              <a:off x="5024439" y="4164014"/>
              <a:ext cx="88900" cy="88900"/>
            </a:xfrm>
            <a:custGeom>
              <a:avLst/>
              <a:gdLst>
                <a:gd name="T0" fmla="*/ 111 w 111"/>
                <a:gd name="T1" fmla="*/ 55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5"/>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4" name="Freeform 204"/>
            <p:cNvSpPr>
              <a:spLocks/>
            </p:cNvSpPr>
            <p:nvPr/>
          </p:nvSpPr>
          <p:spPr bwMode="auto">
            <a:xfrm>
              <a:off x="8597905" y="5053015"/>
              <a:ext cx="87313" cy="87313"/>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5"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5" y="0"/>
                  </a:lnTo>
                  <a:lnTo>
                    <a:pt x="77" y="4"/>
                  </a:lnTo>
                  <a:lnTo>
                    <a:pt x="94" y="16"/>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5" name="Freeform 205"/>
            <p:cNvSpPr>
              <a:spLocks/>
            </p:cNvSpPr>
            <p:nvPr/>
          </p:nvSpPr>
          <p:spPr bwMode="auto">
            <a:xfrm>
              <a:off x="3818735" y="1897063"/>
              <a:ext cx="88900" cy="87313"/>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5"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5" y="0"/>
                  </a:lnTo>
                  <a:lnTo>
                    <a:pt x="65" y="0"/>
                  </a:lnTo>
                  <a:lnTo>
                    <a:pt x="77"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6" name="Freeform 207"/>
            <p:cNvSpPr>
              <a:spLocks/>
            </p:cNvSpPr>
            <p:nvPr/>
          </p:nvSpPr>
          <p:spPr bwMode="auto">
            <a:xfrm>
              <a:off x="9109077" y="2497139"/>
              <a:ext cx="88900"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2 h 111"/>
                <a:gd name="T30" fmla="*/ 16 w 112"/>
                <a:gd name="T31" fmla="*/ 15 h 111"/>
                <a:gd name="T32" fmla="*/ 33 w 112"/>
                <a:gd name="T33" fmla="*/ 4 h 111"/>
                <a:gd name="T34" fmla="*/ 44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5"/>
                  </a:lnTo>
                  <a:lnTo>
                    <a:pt x="66" y="109"/>
                  </a:lnTo>
                  <a:lnTo>
                    <a:pt x="56" y="111"/>
                  </a:lnTo>
                  <a:lnTo>
                    <a:pt x="44" y="109"/>
                  </a:lnTo>
                  <a:lnTo>
                    <a:pt x="33" y="105"/>
                  </a:lnTo>
                  <a:lnTo>
                    <a:pt x="16" y="94"/>
                  </a:lnTo>
                  <a:lnTo>
                    <a:pt x="4" y="77"/>
                  </a:lnTo>
                  <a:lnTo>
                    <a:pt x="0" y="65"/>
                  </a:lnTo>
                  <a:lnTo>
                    <a:pt x="0" y="56"/>
                  </a:lnTo>
                  <a:lnTo>
                    <a:pt x="0" y="44"/>
                  </a:lnTo>
                  <a:lnTo>
                    <a:pt x="4" y="32"/>
                  </a:lnTo>
                  <a:lnTo>
                    <a:pt x="16" y="15"/>
                  </a:lnTo>
                  <a:lnTo>
                    <a:pt x="33" y="4"/>
                  </a:lnTo>
                  <a:lnTo>
                    <a:pt x="44" y="0"/>
                  </a:lnTo>
                  <a:lnTo>
                    <a:pt x="56" y="0"/>
                  </a:lnTo>
                  <a:lnTo>
                    <a:pt x="66" y="0"/>
                  </a:lnTo>
                  <a:lnTo>
                    <a:pt x="77" y="4"/>
                  </a:lnTo>
                  <a:lnTo>
                    <a:pt x="94" y="15"/>
                  </a:lnTo>
                  <a:lnTo>
                    <a:pt x="106" y="32"/>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7" name="Freeform 209"/>
            <p:cNvSpPr>
              <a:spLocks/>
            </p:cNvSpPr>
            <p:nvPr/>
          </p:nvSpPr>
          <p:spPr bwMode="auto">
            <a:xfrm>
              <a:off x="8936834" y="4953003"/>
              <a:ext cx="87313" cy="87313"/>
            </a:xfrm>
            <a:custGeom>
              <a:avLst/>
              <a:gdLst>
                <a:gd name="T0" fmla="*/ 111 w 111"/>
                <a:gd name="T1" fmla="*/ 55 h 111"/>
                <a:gd name="T2" fmla="*/ 110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10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10"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10"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8" name="Freeform 211"/>
            <p:cNvSpPr>
              <a:spLocks/>
            </p:cNvSpPr>
            <p:nvPr/>
          </p:nvSpPr>
          <p:spPr bwMode="auto">
            <a:xfrm>
              <a:off x="4438651" y="2246317"/>
              <a:ext cx="88900" cy="87313"/>
            </a:xfrm>
            <a:custGeom>
              <a:avLst/>
              <a:gdLst>
                <a:gd name="T0" fmla="*/ 111 w 111"/>
                <a:gd name="T1" fmla="*/ 56 h 112"/>
                <a:gd name="T2" fmla="*/ 109 w 111"/>
                <a:gd name="T3" fmla="*/ 66 h 112"/>
                <a:gd name="T4" fmla="*/ 105 w 111"/>
                <a:gd name="T5" fmla="*/ 77 h 112"/>
                <a:gd name="T6" fmla="*/ 94 w 111"/>
                <a:gd name="T7" fmla="*/ 95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5"/>
                  </a:lnTo>
                  <a:lnTo>
                    <a:pt x="76" y="106"/>
                  </a:lnTo>
                  <a:lnTo>
                    <a:pt x="65" y="110"/>
                  </a:lnTo>
                  <a:lnTo>
                    <a:pt x="55" y="112"/>
                  </a:lnTo>
                  <a:lnTo>
                    <a:pt x="44" y="110"/>
                  </a:lnTo>
                  <a:lnTo>
                    <a:pt x="32" y="106"/>
                  </a:lnTo>
                  <a:lnTo>
                    <a:pt x="15" y="95"/>
                  </a:lnTo>
                  <a:lnTo>
                    <a:pt x="4" y="77"/>
                  </a:lnTo>
                  <a:lnTo>
                    <a:pt x="0" y="66"/>
                  </a:lnTo>
                  <a:lnTo>
                    <a:pt x="0" y="56"/>
                  </a:lnTo>
                  <a:lnTo>
                    <a:pt x="0" y="45"/>
                  </a:lnTo>
                  <a:lnTo>
                    <a:pt x="4" y="33"/>
                  </a:lnTo>
                  <a:lnTo>
                    <a:pt x="15" y="16"/>
                  </a:lnTo>
                  <a:lnTo>
                    <a:pt x="32" y="4"/>
                  </a:lnTo>
                  <a:lnTo>
                    <a:pt x="44" y="0"/>
                  </a:lnTo>
                  <a:lnTo>
                    <a:pt x="55" y="0"/>
                  </a:lnTo>
                  <a:lnTo>
                    <a:pt x="65" y="0"/>
                  </a:lnTo>
                  <a:lnTo>
                    <a:pt x="76" y="4"/>
                  </a:lnTo>
                  <a:lnTo>
                    <a:pt x="94" y="16"/>
                  </a:lnTo>
                  <a:lnTo>
                    <a:pt x="105" y="33"/>
                  </a:lnTo>
                  <a:lnTo>
                    <a:pt x="109"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9" name="Freeform 213"/>
            <p:cNvSpPr>
              <a:spLocks/>
            </p:cNvSpPr>
            <p:nvPr/>
          </p:nvSpPr>
          <p:spPr bwMode="auto">
            <a:xfrm>
              <a:off x="8632827" y="3524252"/>
              <a:ext cx="88900" cy="88900"/>
            </a:xfrm>
            <a:custGeom>
              <a:avLst/>
              <a:gdLst>
                <a:gd name="T0" fmla="*/ 111 w 111"/>
                <a:gd name="T1" fmla="*/ 56 h 111"/>
                <a:gd name="T2" fmla="*/ 110 w 111"/>
                <a:gd name="T3" fmla="*/ 65 h 111"/>
                <a:gd name="T4" fmla="*/ 106 w 111"/>
                <a:gd name="T5" fmla="*/ 77 h 111"/>
                <a:gd name="T6" fmla="*/ 94 w 111"/>
                <a:gd name="T7" fmla="*/ 94 h 111"/>
                <a:gd name="T8" fmla="*/ 77 w 111"/>
                <a:gd name="T9" fmla="*/ 106 h 111"/>
                <a:gd name="T10" fmla="*/ 65 w 111"/>
                <a:gd name="T11" fmla="*/ 109 h 111"/>
                <a:gd name="T12" fmla="*/ 56 w 111"/>
                <a:gd name="T13" fmla="*/ 111 h 111"/>
                <a:gd name="T14" fmla="*/ 44 w 111"/>
                <a:gd name="T15" fmla="*/ 109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10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10" y="65"/>
                  </a:lnTo>
                  <a:lnTo>
                    <a:pt x="106" y="77"/>
                  </a:lnTo>
                  <a:lnTo>
                    <a:pt x="94" y="94"/>
                  </a:lnTo>
                  <a:lnTo>
                    <a:pt x="77" y="106"/>
                  </a:lnTo>
                  <a:lnTo>
                    <a:pt x="65" y="109"/>
                  </a:lnTo>
                  <a:lnTo>
                    <a:pt x="56" y="111"/>
                  </a:lnTo>
                  <a:lnTo>
                    <a:pt x="44" y="109"/>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10"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0" name="Freeform 214"/>
            <p:cNvSpPr>
              <a:spLocks/>
            </p:cNvSpPr>
            <p:nvPr/>
          </p:nvSpPr>
          <p:spPr bwMode="auto">
            <a:xfrm>
              <a:off x="3095627" y="2098677"/>
              <a:ext cx="88900"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6 h 111"/>
                <a:gd name="T10" fmla="*/ 65 w 112"/>
                <a:gd name="T11" fmla="*/ 109 h 111"/>
                <a:gd name="T12" fmla="*/ 56 w 112"/>
                <a:gd name="T13" fmla="*/ 111 h 111"/>
                <a:gd name="T14" fmla="*/ 44 w 112"/>
                <a:gd name="T15" fmla="*/ 109 h 111"/>
                <a:gd name="T16" fmla="*/ 33 w 112"/>
                <a:gd name="T17" fmla="*/ 106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4 w 112"/>
                <a:gd name="T35" fmla="*/ 0 h 111"/>
                <a:gd name="T36" fmla="*/ 56 w 112"/>
                <a:gd name="T37" fmla="*/ 0 h 111"/>
                <a:gd name="T38" fmla="*/ 65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6"/>
                  </a:lnTo>
                  <a:lnTo>
                    <a:pt x="65" y="109"/>
                  </a:lnTo>
                  <a:lnTo>
                    <a:pt x="56" y="111"/>
                  </a:lnTo>
                  <a:lnTo>
                    <a:pt x="44" y="109"/>
                  </a:lnTo>
                  <a:lnTo>
                    <a:pt x="33" y="106"/>
                  </a:lnTo>
                  <a:lnTo>
                    <a:pt x="16" y="94"/>
                  </a:lnTo>
                  <a:lnTo>
                    <a:pt x="4" y="77"/>
                  </a:lnTo>
                  <a:lnTo>
                    <a:pt x="0" y="65"/>
                  </a:lnTo>
                  <a:lnTo>
                    <a:pt x="0" y="56"/>
                  </a:lnTo>
                  <a:lnTo>
                    <a:pt x="0" y="44"/>
                  </a:lnTo>
                  <a:lnTo>
                    <a:pt x="4" y="33"/>
                  </a:lnTo>
                  <a:lnTo>
                    <a:pt x="16" y="15"/>
                  </a:lnTo>
                  <a:lnTo>
                    <a:pt x="33" y="4"/>
                  </a:lnTo>
                  <a:lnTo>
                    <a:pt x="44" y="0"/>
                  </a:lnTo>
                  <a:lnTo>
                    <a:pt x="56" y="0"/>
                  </a:lnTo>
                  <a:lnTo>
                    <a:pt x="65" y="0"/>
                  </a:lnTo>
                  <a:lnTo>
                    <a:pt x="77" y="4"/>
                  </a:lnTo>
                  <a:lnTo>
                    <a:pt x="94" y="15"/>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1" name="Freeform 216"/>
            <p:cNvSpPr>
              <a:spLocks/>
            </p:cNvSpPr>
            <p:nvPr/>
          </p:nvSpPr>
          <p:spPr bwMode="auto">
            <a:xfrm>
              <a:off x="4518028" y="2896395"/>
              <a:ext cx="87313" cy="88900"/>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6"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6" y="0"/>
                  </a:lnTo>
                  <a:lnTo>
                    <a:pt x="77" y="4"/>
                  </a:lnTo>
                  <a:lnTo>
                    <a:pt x="94" y="16"/>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2" name="Freeform 218"/>
            <p:cNvSpPr>
              <a:spLocks/>
            </p:cNvSpPr>
            <p:nvPr/>
          </p:nvSpPr>
          <p:spPr bwMode="auto">
            <a:xfrm>
              <a:off x="6009901" y="2657478"/>
              <a:ext cx="87313" cy="87313"/>
            </a:xfrm>
            <a:custGeom>
              <a:avLst/>
              <a:gdLst>
                <a:gd name="T0" fmla="*/ 112 w 112"/>
                <a:gd name="T1" fmla="*/ 56 h 112"/>
                <a:gd name="T2" fmla="*/ 110 w 112"/>
                <a:gd name="T3" fmla="*/ 66 h 112"/>
                <a:gd name="T4" fmla="*/ 106 w 112"/>
                <a:gd name="T5" fmla="*/ 77 h 112"/>
                <a:gd name="T6" fmla="*/ 95 w 112"/>
                <a:gd name="T7" fmla="*/ 94 h 112"/>
                <a:gd name="T8" fmla="*/ 77 w 112"/>
                <a:gd name="T9" fmla="*/ 106 h 112"/>
                <a:gd name="T10" fmla="*/ 66 w 112"/>
                <a:gd name="T11" fmla="*/ 110 h 112"/>
                <a:gd name="T12" fmla="*/ 56 w 112"/>
                <a:gd name="T13" fmla="*/ 112 h 112"/>
                <a:gd name="T14" fmla="*/ 45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5 w 112"/>
                <a:gd name="T35" fmla="*/ 0 h 112"/>
                <a:gd name="T36" fmla="*/ 56 w 112"/>
                <a:gd name="T37" fmla="*/ 0 h 112"/>
                <a:gd name="T38" fmla="*/ 66 w 112"/>
                <a:gd name="T39" fmla="*/ 0 h 112"/>
                <a:gd name="T40" fmla="*/ 77 w 112"/>
                <a:gd name="T41" fmla="*/ 4 h 112"/>
                <a:gd name="T42" fmla="*/ 95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5" y="94"/>
                  </a:lnTo>
                  <a:lnTo>
                    <a:pt x="77" y="106"/>
                  </a:lnTo>
                  <a:lnTo>
                    <a:pt x="66" y="110"/>
                  </a:lnTo>
                  <a:lnTo>
                    <a:pt x="56" y="112"/>
                  </a:lnTo>
                  <a:lnTo>
                    <a:pt x="45" y="110"/>
                  </a:lnTo>
                  <a:lnTo>
                    <a:pt x="33" y="106"/>
                  </a:lnTo>
                  <a:lnTo>
                    <a:pt x="16" y="94"/>
                  </a:lnTo>
                  <a:lnTo>
                    <a:pt x="4" y="77"/>
                  </a:lnTo>
                  <a:lnTo>
                    <a:pt x="0" y="66"/>
                  </a:lnTo>
                  <a:lnTo>
                    <a:pt x="0" y="56"/>
                  </a:lnTo>
                  <a:lnTo>
                    <a:pt x="0" y="45"/>
                  </a:lnTo>
                  <a:lnTo>
                    <a:pt x="4" y="33"/>
                  </a:lnTo>
                  <a:lnTo>
                    <a:pt x="16" y="16"/>
                  </a:lnTo>
                  <a:lnTo>
                    <a:pt x="33" y="4"/>
                  </a:lnTo>
                  <a:lnTo>
                    <a:pt x="45" y="0"/>
                  </a:lnTo>
                  <a:lnTo>
                    <a:pt x="56" y="0"/>
                  </a:lnTo>
                  <a:lnTo>
                    <a:pt x="66" y="0"/>
                  </a:lnTo>
                  <a:lnTo>
                    <a:pt x="77" y="4"/>
                  </a:lnTo>
                  <a:lnTo>
                    <a:pt x="95" y="16"/>
                  </a:lnTo>
                  <a:lnTo>
                    <a:pt x="106" y="33"/>
                  </a:lnTo>
                  <a:lnTo>
                    <a:pt x="110" y="45"/>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3" name="Freeform 219"/>
            <p:cNvSpPr>
              <a:spLocks/>
            </p:cNvSpPr>
            <p:nvPr/>
          </p:nvSpPr>
          <p:spPr bwMode="auto">
            <a:xfrm>
              <a:off x="9045578" y="4349751"/>
              <a:ext cx="88900" cy="88900"/>
            </a:xfrm>
            <a:custGeom>
              <a:avLst/>
              <a:gdLst>
                <a:gd name="T0" fmla="*/ 112 w 112"/>
                <a:gd name="T1" fmla="*/ 55 h 111"/>
                <a:gd name="T2" fmla="*/ 110 w 112"/>
                <a:gd name="T3" fmla="*/ 65 h 111"/>
                <a:gd name="T4" fmla="*/ 106 w 112"/>
                <a:gd name="T5" fmla="*/ 76 h 111"/>
                <a:gd name="T6" fmla="*/ 95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5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5" y="94"/>
                  </a:lnTo>
                  <a:lnTo>
                    <a:pt x="77" y="105"/>
                  </a:lnTo>
                  <a:lnTo>
                    <a:pt x="66" y="109"/>
                  </a:lnTo>
                  <a:lnTo>
                    <a:pt x="56" y="111"/>
                  </a:lnTo>
                  <a:lnTo>
                    <a:pt x="45" y="109"/>
                  </a:lnTo>
                  <a:lnTo>
                    <a:pt x="33" y="105"/>
                  </a:lnTo>
                  <a:lnTo>
                    <a:pt x="16" y="94"/>
                  </a:lnTo>
                  <a:lnTo>
                    <a:pt x="4" y="76"/>
                  </a:lnTo>
                  <a:lnTo>
                    <a:pt x="0" y="65"/>
                  </a:lnTo>
                  <a:lnTo>
                    <a:pt x="0" y="55"/>
                  </a:lnTo>
                  <a:lnTo>
                    <a:pt x="0" y="44"/>
                  </a:lnTo>
                  <a:lnTo>
                    <a:pt x="4" y="32"/>
                  </a:lnTo>
                  <a:lnTo>
                    <a:pt x="16" y="15"/>
                  </a:lnTo>
                  <a:lnTo>
                    <a:pt x="33" y="4"/>
                  </a:lnTo>
                  <a:lnTo>
                    <a:pt x="45" y="0"/>
                  </a:lnTo>
                  <a:lnTo>
                    <a:pt x="56" y="0"/>
                  </a:lnTo>
                  <a:lnTo>
                    <a:pt x="66" y="0"/>
                  </a:lnTo>
                  <a:lnTo>
                    <a:pt x="77" y="4"/>
                  </a:lnTo>
                  <a:lnTo>
                    <a:pt x="95"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4" name="Freeform 220"/>
            <p:cNvSpPr>
              <a:spLocks/>
            </p:cNvSpPr>
            <p:nvPr/>
          </p:nvSpPr>
          <p:spPr bwMode="auto">
            <a:xfrm>
              <a:off x="4736310" y="3840164"/>
              <a:ext cx="87313" cy="88900"/>
            </a:xfrm>
            <a:custGeom>
              <a:avLst/>
              <a:gdLst>
                <a:gd name="T0" fmla="*/ 112 w 112"/>
                <a:gd name="T1" fmla="*/ 55 h 111"/>
                <a:gd name="T2" fmla="*/ 110 w 112"/>
                <a:gd name="T3" fmla="*/ 65 h 111"/>
                <a:gd name="T4" fmla="*/ 106 w 112"/>
                <a:gd name="T5" fmla="*/ 77 h 111"/>
                <a:gd name="T6" fmla="*/ 94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7"/>
                  </a:lnTo>
                  <a:lnTo>
                    <a:pt x="94" y="94"/>
                  </a:lnTo>
                  <a:lnTo>
                    <a:pt x="77" y="105"/>
                  </a:lnTo>
                  <a:lnTo>
                    <a:pt x="66" y="109"/>
                  </a:lnTo>
                  <a:lnTo>
                    <a:pt x="56" y="111"/>
                  </a:lnTo>
                  <a:lnTo>
                    <a:pt x="45" y="109"/>
                  </a:lnTo>
                  <a:lnTo>
                    <a:pt x="33" y="105"/>
                  </a:lnTo>
                  <a:lnTo>
                    <a:pt x="16" y="94"/>
                  </a:lnTo>
                  <a:lnTo>
                    <a:pt x="4" y="77"/>
                  </a:lnTo>
                  <a:lnTo>
                    <a:pt x="0" y="65"/>
                  </a:lnTo>
                  <a:lnTo>
                    <a:pt x="0" y="55"/>
                  </a:lnTo>
                  <a:lnTo>
                    <a:pt x="0" y="44"/>
                  </a:lnTo>
                  <a:lnTo>
                    <a:pt x="4" y="32"/>
                  </a:lnTo>
                  <a:lnTo>
                    <a:pt x="16" y="15"/>
                  </a:lnTo>
                  <a:lnTo>
                    <a:pt x="33" y="4"/>
                  </a:lnTo>
                  <a:lnTo>
                    <a:pt x="45" y="0"/>
                  </a:lnTo>
                  <a:lnTo>
                    <a:pt x="56" y="0"/>
                  </a:lnTo>
                  <a:lnTo>
                    <a:pt x="66" y="0"/>
                  </a:lnTo>
                  <a:lnTo>
                    <a:pt x="77" y="4"/>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5" name="Freeform 221"/>
            <p:cNvSpPr>
              <a:spLocks/>
            </p:cNvSpPr>
            <p:nvPr/>
          </p:nvSpPr>
          <p:spPr bwMode="auto">
            <a:xfrm>
              <a:off x="5145090" y="2352678"/>
              <a:ext cx="88900" cy="87313"/>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5" y="112"/>
                  </a:lnTo>
                  <a:lnTo>
                    <a:pt x="44" y="110"/>
                  </a:lnTo>
                  <a:lnTo>
                    <a:pt x="32" y="106"/>
                  </a:lnTo>
                  <a:lnTo>
                    <a:pt x="15" y="94"/>
                  </a:lnTo>
                  <a:lnTo>
                    <a:pt x="4" y="77"/>
                  </a:lnTo>
                  <a:lnTo>
                    <a:pt x="0" y="66"/>
                  </a:lnTo>
                  <a:lnTo>
                    <a:pt x="0" y="56"/>
                  </a:lnTo>
                  <a:lnTo>
                    <a:pt x="0" y="45"/>
                  </a:lnTo>
                  <a:lnTo>
                    <a:pt x="4" y="33"/>
                  </a:lnTo>
                  <a:lnTo>
                    <a:pt x="15" y="16"/>
                  </a:lnTo>
                  <a:lnTo>
                    <a:pt x="32" y="4"/>
                  </a:lnTo>
                  <a:lnTo>
                    <a:pt x="44" y="0"/>
                  </a:lnTo>
                  <a:lnTo>
                    <a:pt x="55" y="0"/>
                  </a:lnTo>
                  <a:lnTo>
                    <a:pt x="65" y="0"/>
                  </a:lnTo>
                  <a:lnTo>
                    <a:pt x="77" y="4"/>
                  </a:lnTo>
                  <a:lnTo>
                    <a:pt x="94" y="16"/>
                  </a:lnTo>
                  <a:lnTo>
                    <a:pt x="105" y="33"/>
                  </a:lnTo>
                  <a:lnTo>
                    <a:pt x="109"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6" name="Freeform 223"/>
            <p:cNvSpPr>
              <a:spLocks/>
            </p:cNvSpPr>
            <p:nvPr/>
          </p:nvSpPr>
          <p:spPr bwMode="auto">
            <a:xfrm>
              <a:off x="6454778" y="2197103"/>
              <a:ext cx="88900" cy="87313"/>
            </a:xfrm>
            <a:custGeom>
              <a:avLst/>
              <a:gdLst>
                <a:gd name="T0" fmla="*/ 111 w 111"/>
                <a:gd name="T1" fmla="*/ 56 h 112"/>
                <a:gd name="T2" fmla="*/ 109 w 111"/>
                <a:gd name="T3" fmla="*/ 65 h 112"/>
                <a:gd name="T4" fmla="*/ 105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5"/>
                  </a:lnTo>
                  <a:lnTo>
                    <a:pt x="105" y="77"/>
                  </a:lnTo>
                  <a:lnTo>
                    <a:pt x="94" y="94"/>
                  </a:lnTo>
                  <a:lnTo>
                    <a:pt x="77" y="106"/>
                  </a:lnTo>
                  <a:lnTo>
                    <a:pt x="65" y="110"/>
                  </a:lnTo>
                  <a:lnTo>
                    <a:pt x="56" y="112"/>
                  </a:lnTo>
                  <a:lnTo>
                    <a:pt x="44" y="110"/>
                  </a:lnTo>
                  <a:lnTo>
                    <a:pt x="32" y="106"/>
                  </a:lnTo>
                  <a:lnTo>
                    <a:pt x="15" y="94"/>
                  </a:lnTo>
                  <a:lnTo>
                    <a:pt x="4" y="77"/>
                  </a:lnTo>
                  <a:lnTo>
                    <a:pt x="0" y="65"/>
                  </a:lnTo>
                  <a:lnTo>
                    <a:pt x="0" y="56"/>
                  </a:lnTo>
                  <a:lnTo>
                    <a:pt x="0" y="44"/>
                  </a:lnTo>
                  <a:lnTo>
                    <a:pt x="4" y="33"/>
                  </a:lnTo>
                  <a:lnTo>
                    <a:pt x="15" y="16"/>
                  </a:lnTo>
                  <a:lnTo>
                    <a:pt x="32" y="4"/>
                  </a:lnTo>
                  <a:lnTo>
                    <a:pt x="44" y="0"/>
                  </a:lnTo>
                  <a:lnTo>
                    <a:pt x="56" y="0"/>
                  </a:lnTo>
                  <a:lnTo>
                    <a:pt x="65" y="0"/>
                  </a:lnTo>
                  <a:lnTo>
                    <a:pt x="77" y="4"/>
                  </a:lnTo>
                  <a:lnTo>
                    <a:pt x="94" y="16"/>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7" name="Freeform 227"/>
            <p:cNvSpPr>
              <a:spLocks/>
            </p:cNvSpPr>
            <p:nvPr/>
          </p:nvSpPr>
          <p:spPr bwMode="auto">
            <a:xfrm>
              <a:off x="8936834" y="3319467"/>
              <a:ext cx="88900" cy="87313"/>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5"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5" y="0"/>
                  </a:lnTo>
                  <a:lnTo>
                    <a:pt x="65" y="0"/>
                  </a:lnTo>
                  <a:lnTo>
                    <a:pt x="77" y="4"/>
                  </a:lnTo>
                  <a:lnTo>
                    <a:pt x="94" y="16"/>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8" name="Freeform 237"/>
            <p:cNvSpPr>
              <a:spLocks/>
            </p:cNvSpPr>
            <p:nvPr/>
          </p:nvSpPr>
          <p:spPr bwMode="auto">
            <a:xfrm>
              <a:off x="7142959" y="1349378"/>
              <a:ext cx="88900" cy="88900"/>
            </a:xfrm>
            <a:custGeom>
              <a:avLst/>
              <a:gdLst>
                <a:gd name="T0" fmla="*/ 111 w 111"/>
                <a:gd name="T1" fmla="*/ 55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5"/>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9" name="Freeform 238"/>
            <p:cNvSpPr>
              <a:spLocks/>
            </p:cNvSpPr>
            <p:nvPr/>
          </p:nvSpPr>
          <p:spPr bwMode="auto">
            <a:xfrm>
              <a:off x="6943727" y="1584326"/>
              <a:ext cx="88900"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09"/>
                  </a:lnTo>
                  <a:lnTo>
                    <a:pt x="55" y="111"/>
                  </a:lnTo>
                  <a:lnTo>
                    <a:pt x="44" y="109"/>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0" name="Freeform 242"/>
            <p:cNvSpPr>
              <a:spLocks/>
            </p:cNvSpPr>
            <p:nvPr/>
          </p:nvSpPr>
          <p:spPr bwMode="auto">
            <a:xfrm>
              <a:off x="7486653" y="1897859"/>
              <a:ext cx="87313" cy="87313"/>
            </a:xfrm>
            <a:custGeom>
              <a:avLst/>
              <a:gdLst>
                <a:gd name="T0" fmla="*/ 111 w 111"/>
                <a:gd name="T1" fmla="*/ 56 h 112"/>
                <a:gd name="T2" fmla="*/ 109 w 111"/>
                <a:gd name="T3" fmla="*/ 66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6" y="77"/>
                  </a:lnTo>
                  <a:lnTo>
                    <a:pt x="94" y="94"/>
                  </a:lnTo>
                  <a:lnTo>
                    <a:pt x="77" y="106"/>
                  </a:lnTo>
                  <a:lnTo>
                    <a:pt x="65" y="110"/>
                  </a:lnTo>
                  <a:lnTo>
                    <a:pt x="56" y="112"/>
                  </a:lnTo>
                  <a:lnTo>
                    <a:pt x="44" y="110"/>
                  </a:lnTo>
                  <a:lnTo>
                    <a:pt x="33" y="106"/>
                  </a:lnTo>
                  <a:lnTo>
                    <a:pt x="15" y="94"/>
                  </a:lnTo>
                  <a:lnTo>
                    <a:pt x="4" y="77"/>
                  </a:lnTo>
                  <a:lnTo>
                    <a:pt x="0" y="66"/>
                  </a:lnTo>
                  <a:lnTo>
                    <a:pt x="0" y="56"/>
                  </a:lnTo>
                  <a:lnTo>
                    <a:pt x="0" y="44"/>
                  </a:lnTo>
                  <a:lnTo>
                    <a:pt x="4" y="33"/>
                  </a:lnTo>
                  <a:lnTo>
                    <a:pt x="15" y="16"/>
                  </a:lnTo>
                  <a:lnTo>
                    <a:pt x="33" y="4"/>
                  </a:lnTo>
                  <a:lnTo>
                    <a:pt x="44" y="0"/>
                  </a:lnTo>
                  <a:lnTo>
                    <a:pt x="56" y="0"/>
                  </a:lnTo>
                  <a:lnTo>
                    <a:pt x="65" y="0"/>
                  </a:lnTo>
                  <a:lnTo>
                    <a:pt x="77" y="4"/>
                  </a:lnTo>
                  <a:lnTo>
                    <a:pt x="94" y="16"/>
                  </a:lnTo>
                  <a:lnTo>
                    <a:pt x="106"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1" name="Freeform 244"/>
            <p:cNvSpPr>
              <a:spLocks/>
            </p:cNvSpPr>
            <p:nvPr/>
          </p:nvSpPr>
          <p:spPr bwMode="auto">
            <a:xfrm>
              <a:off x="4244978" y="2686053"/>
              <a:ext cx="88900" cy="88900"/>
            </a:xfrm>
            <a:custGeom>
              <a:avLst/>
              <a:gdLst>
                <a:gd name="T0" fmla="*/ 111 w 111"/>
                <a:gd name="T1" fmla="*/ 56 h 112"/>
                <a:gd name="T2" fmla="*/ 109 w 111"/>
                <a:gd name="T3" fmla="*/ 66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3 w 111"/>
                <a:gd name="T21" fmla="*/ 77 h 112"/>
                <a:gd name="T22" fmla="*/ 0 w 111"/>
                <a:gd name="T23" fmla="*/ 66 h 112"/>
                <a:gd name="T24" fmla="*/ 0 w 111"/>
                <a:gd name="T25" fmla="*/ 56 h 112"/>
                <a:gd name="T26" fmla="*/ 0 w 111"/>
                <a:gd name="T27" fmla="*/ 44 h 112"/>
                <a:gd name="T28" fmla="*/ 3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6" y="106"/>
                  </a:lnTo>
                  <a:lnTo>
                    <a:pt x="65" y="110"/>
                  </a:lnTo>
                  <a:lnTo>
                    <a:pt x="55" y="112"/>
                  </a:lnTo>
                  <a:lnTo>
                    <a:pt x="44" y="110"/>
                  </a:lnTo>
                  <a:lnTo>
                    <a:pt x="32" y="106"/>
                  </a:lnTo>
                  <a:lnTo>
                    <a:pt x="15" y="94"/>
                  </a:lnTo>
                  <a:lnTo>
                    <a:pt x="3" y="77"/>
                  </a:lnTo>
                  <a:lnTo>
                    <a:pt x="0" y="66"/>
                  </a:lnTo>
                  <a:lnTo>
                    <a:pt x="0" y="56"/>
                  </a:lnTo>
                  <a:lnTo>
                    <a:pt x="0" y="44"/>
                  </a:lnTo>
                  <a:lnTo>
                    <a:pt x="3" y="33"/>
                  </a:lnTo>
                  <a:lnTo>
                    <a:pt x="15" y="16"/>
                  </a:lnTo>
                  <a:lnTo>
                    <a:pt x="32" y="4"/>
                  </a:lnTo>
                  <a:lnTo>
                    <a:pt x="44" y="0"/>
                  </a:lnTo>
                  <a:lnTo>
                    <a:pt x="55" y="0"/>
                  </a:lnTo>
                  <a:lnTo>
                    <a:pt x="65" y="0"/>
                  </a:lnTo>
                  <a:lnTo>
                    <a:pt x="76" y="4"/>
                  </a:lnTo>
                  <a:lnTo>
                    <a:pt x="94" y="16"/>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2" name="Freeform 246"/>
            <p:cNvSpPr>
              <a:spLocks/>
            </p:cNvSpPr>
            <p:nvPr/>
          </p:nvSpPr>
          <p:spPr bwMode="auto">
            <a:xfrm>
              <a:off x="8528053" y="2049465"/>
              <a:ext cx="87313" cy="88900"/>
            </a:xfrm>
            <a:custGeom>
              <a:avLst/>
              <a:gdLst>
                <a:gd name="T0" fmla="*/ 112 w 112"/>
                <a:gd name="T1" fmla="*/ 56 h 112"/>
                <a:gd name="T2" fmla="*/ 110 w 112"/>
                <a:gd name="T3" fmla="*/ 66 h 112"/>
                <a:gd name="T4" fmla="*/ 106 w 112"/>
                <a:gd name="T5" fmla="*/ 77 h 112"/>
                <a:gd name="T6" fmla="*/ 94 w 112"/>
                <a:gd name="T7" fmla="*/ 95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5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5"/>
                  </a:lnTo>
                  <a:lnTo>
                    <a:pt x="77" y="106"/>
                  </a:lnTo>
                  <a:lnTo>
                    <a:pt x="66" y="110"/>
                  </a:lnTo>
                  <a:lnTo>
                    <a:pt x="56" y="112"/>
                  </a:lnTo>
                  <a:lnTo>
                    <a:pt x="44" y="110"/>
                  </a:lnTo>
                  <a:lnTo>
                    <a:pt x="33" y="106"/>
                  </a:lnTo>
                  <a:lnTo>
                    <a:pt x="16" y="95"/>
                  </a:lnTo>
                  <a:lnTo>
                    <a:pt x="4" y="77"/>
                  </a:lnTo>
                  <a:lnTo>
                    <a:pt x="0" y="66"/>
                  </a:lnTo>
                  <a:lnTo>
                    <a:pt x="0" y="56"/>
                  </a:lnTo>
                  <a:lnTo>
                    <a:pt x="0" y="45"/>
                  </a:lnTo>
                  <a:lnTo>
                    <a:pt x="4" y="33"/>
                  </a:lnTo>
                  <a:lnTo>
                    <a:pt x="16" y="16"/>
                  </a:lnTo>
                  <a:lnTo>
                    <a:pt x="33" y="4"/>
                  </a:lnTo>
                  <a:lnTo>
                    <a:pt x="44" y="0"/>
                  </a:lnTo>
                  <a:lnTo>
                    <a:pt x="56" y="0"/>
                  </a:lnTo>
                  <a:lnTo>
                    <a:pt x="66" y="0"/>
                  </a:lnTo>
                  <a:lnTo>
                    <a:pt x="77" y="4"/>
                  </a:lnTo>
                  <a:lnTo>
                    <a:pt x="94" y="16"/>
                  </a:lnTo>
                  <a:lnTo>
                    <a:pt x="106" y="33"/>
                  </a:lnTo>
                  <a:lnTo>
                    <a:pt x="110" y="45"/>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3" name="Freeform 249"/>
            <p:cNvSpPr>
              <a:spLocks/>
            </p:cNvSpPr>
            <p:nvPr/>
          </p:nvSpPr>
          <p:spPr bwMode="auto">
            <a:xfrm>
              <a:off x="8592348" y="4516440"/>
              <a:ext cx="87313" cy="87313"/>
            </a:xfrm>
            <a:custGeom>
              <a:avLst/>
              <a:gdLst>
                <a:gd name="T0" fmla="*/ 112 w 112"/>
                <a:gd name="T1" fmla="*/ 56 h 112"/>
                <a:gd name="T2" fmla="*/ 110 w 112"/>
                <a:gd name="T3" fmla="*/ 66 h 112"/>
                <a:gd name="T4" fmla="*/ 106 w 112"/>
                <a:gd name="T5" fmla="*/ 77 h 112"/>
                <a:gd name="T6" fmla="*/ 95 w 112"/>
                <a:gd name="T7" fmla="*/ 95 h 112"/>
                <a:gd name="T8" fmla="*/ 77 w 112"/>
                <a:gd name="T9" fmla="*/ 106 h 112"/>
                <a:gd name="T10" fmla="*/ 66 w 112"/>
                <a:gd name="T11" fmla="*/ 110 h 112"/>
                <a:gd name="T12" fmla="*/ 56 w 112"/>
                <a:gd name="T13" fmla="*/ 112 h 112"/>
                <a:gd name="T14" fmla="*/ 45 w 112"/>
                <a:gd name="T15" fmla="*/ 110 h 112"/>
                <a:gd name="T16" fmla="*/ 33 w 112"/>
                <a:gd name="T17" fmla="*/ 106 h 112"/>
                <a:gd name="T18" fmla="*/ 16 w 112"/>
                <a:gd name="T19" fmla="*/ 95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5 w 112"/>
                <a:gd name="T35" fmla="*/ 0 h 112"/>
                <a:gd name="T36" fmla="*/ 56 w 112"/>
                <a:gd name="T37" fmla="*/ 0 h 112"/>
                <a:gd name="T38" fmla="*/ 66 w 112"/>
                <a:gd name="T39" fmla="*/ 0 h 112"/>
                <a:gd name="T40" fmla="*/ 77 w 112"/>
                <a:gd name="T41" fmla="*/ 4 h 112"/>
                <a:gd name="T42" fmla="*/ 95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5" y="95"/>
                  </a:lnTo>
                  <a:lnTo>
                    <a:pt x="77" y="106"/>
                  </a:lnTo>
                  <a:lnTo>
                    <a:pt x="66" y="110"/>
                  </a:lnTo>
                  <a:lnTo>
                    <a:pt x="56" y="112"/>
                  </a:lnTo>
                  <a:lnTo>
                    <a:pt x="45" y="110"/>
                  </a:lnTo>
                  <a:lnTo>
                    <a:pt x="33" y="106"/>
                  </a:lnTo>
                  <a:lnTo>
                    <a:pt x="16" y="95"/>
                  </a:lnTo>
                  <a:lnTo>
                    <a:pt x="4" y="77"/>
                  </a:lnTo>
                  <a:lnTo>
                    <a:pt x="0" y="66"/>
                  </a:lnTo>
                  <a:lnTo>
                    <a:pt x="0" y="56"/>
                  </a:lnTo>
                  <a:lnTo>
                    <a:pt x="0" y="45"/>
                  </a:lnTo>
                  <a:lnTo>
                    <a:pt x="4" y="33"/>
                  </a:lnTo>
                  <a:lnTo>
                    <a:pt x="16" y="16"/>
                  </a:lnTo>
                  <a:lnTo>
                    <a:pt x="33" y="4"/>
                  </a:lnTo>
                  <a:lnTo>
                    <a:pt x="45" y="0"/>
                  </a:lnTo>
                  <a:lnTo>
                    <a:pt x="56" y="0"/>
                  </a:lnTo>
                  <a:lnTo>
                    <a:pt x="66" y="0"/>
                  </a:lnTo>
                  <a:lnTo>
                    <a:pt x="77" y="4"/>
                  </a:lnTo>
                  <a:lnTo>
                    <a:pt x="95" y="16"/>
                  </a:lnTo>
                  <a:lnTo>
                    <a:pt x="106" y="33"/>
                  </a:lnTo>
                  <a:lnTo>
                    <a:pt x="110" y="45"/>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4" name="Freeform 250"/>
            <p:cNvSpPr>
              <a:spLocks/>
            </p:cNvSpPr>
            <p:nvPr/>
          </p:nvSpPr>
          <p:spPr bwMode="auto">
            <a:xfrm>
              <a:off x="8021639" y="2605883"/>
              <a:ext cx="88900" cy="88900"/>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5" name="Freeform 253"/>
            <p:cNvSpPr>
              <a:spLocks/>
            </p:cNvSpPr>
            <p:nvPr/>
          </p:nvSpPr>
          <p:spPr bwMode="auto">
            <a:xfrm>
              <a:off x="8077203" y="3703641"/>
              <a:ext cx="88900" cy="87313"/>
            </a:xfrm>
            <a:custGeom>
              <a:avLst/>
              <a:gdLst>
                <a:gd name="T0" fmla="*/ 111 w 111"/>
                <a:gd name="T1" fmla="*/ 55 h 111"/>
                <a:gd name="T2" fmla="*/ 109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6" name="Freeform 254"/>
            <p:cNvSpPr>
              <a:spLocks/>
            </p:cNvSpPr>
            <p:nvPr/>
          </p:nvSpPr>
          <p:spPr bwMode="auto">
            <a:xfrm>
              <a:off x="6543678" y="2076452"/>
              <a:ext cx="87313" cy="88900"/>
            </a:xfrm>
            <a:custGeom>
              <a:avLst/>
              <a:gdLst>
                <a:gd name="T0" fmla="*/ 111 w 111"/>
                <a:gd name="T1" fmla="*/ 56 h 112"/>
                <a:gd name="T2" fmla="*/ 109 w 111"/>
                <a:gd name="T3" fmla="*/ 66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3 w 111"/>
                <a:gd name="T21" fmla="*/ 77 h 112"/>
                <a:gd name="T22" fmla="*/ 0 w 111"/>
                <a:gd name="T23" fmla="*/ 66 h 112"/>
                <a:gd name="T24" fmla="*/ 0 w 111"/>
                <a:gd name="T25" fmla="*/ 56 h 112"/>
                <a:gd name="T26" fmla="*/ 0 w 111"/>
                <a:gd name="T27" fmla="*/ 44 h 112"/>
                <a:gd name="T28" fmla="*/ 3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6" y="106"/>
                  </a:lnTo>
                  <a:lnTo>
                    <a:pt x="65" y="110"/>
                  </a:lnTo>
                  <a:lnTo>
                    <a:pt x="55" y="112"/>
                  </a:lnTo>
                  <a:lnTo>
                    <a:pt x="44" y="110"/>
                  </a:lnTo>
                  <a:lnTo>
                    <a:pt x="32" y="106"/>
                  </a:lnTo>
                  <a:lnTo>
                    <a:pt x="15" y="94"/>
                  </a:lnTo>
                  <a:lnTo>
                    <a:pt x="3" y="77"/>
                  </a:lnTo>
                  <a:lnTo>
                    <a:pt x="0" y="66"/>
                  </a:lnTo>
                  <a:lnTo>
                    <a:pt x="0" y="56"/>
                  </a:lnTo>
                  <a:lnTo>
                    <a:pt x="0" y="44"/>
                  </a:lnTo>
                  <a:lnTo>
                    <a:pt x="3" y="33"/>
                  </a:lnTo>
                  <a:lnTo>
                    <a:pt x="15" y="16"/>
                  </a:lnTo>
                  <a:lnTo>
                    <a:pt x="32" y="4"/>
                  </a:lnTo>
                  <a:lnTo>
                    <a:pt x="44" y="0"/>
                  </a:lnTo>
                  <a:lnTo>
                    <a:pt x="55" y="0"/>
                  </a:lnTo>
                  <a:lnTo>
                    <a:pt x="65" y="0"/>
                  </a:lnTo>
                  <a:lnTo>
                    <a:pt x="76" y="4"/>
                  </a:lnTo>
                  <a:lnTo>
                    <a:pt x="94" y="16"/>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7" name="Freeform 256"/>
            <p:cNvSpPr>
              <a:spLocks/>
            </p:cNvSpPr>
            <p:nvPr/>
          </p:nvSpPr>
          <p:spPr bwMode="auto">
            <a:xfrm>
              <a:off x="9294022" y="5618959"/>
              <a:ext cx="88900" cy="87313"/>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10 h 111"/>
                <a:gd name="T12" fmla="*/ 55 w 111"/>
                <a:gd name="T13" fmla="*/ 111 h 111"/>
                <a:gd name="T14" fmla="*/ 44 w 111"/>
                <a:gd name="T15" fmla="*/ 110 h 111"/>
                <a:gd name="T16" fmla="*/ 32 w 111"/>
                <a:gd name="T17" fmla="*/ 106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10"/>
                  </a:lnTo>
                  <a:lnTo>
                    <a:pt x="55" y="111"/>
                  </a:lnTo>
                  <a:lnTo>
                    <a:pt x="44" y="110"/>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8" name="Freeform 258"/>
            <p:cNvSpPr>
              <a:spLocks/>
            </p:cNvSpPr>
            <p:nvPr/>
          </p:nvSpPr>
          <p:spPr bwMode="auto">
            <a:xfrm>
              <a:off x="2403477" y="5259390"/>
              <a:ext cx="88900" cy="88900"/>
            </a:xfrm>
            <a:custGeom>
              <a:avLst/>
              <a:gdLst>
                <a:gd name="T0" fmla="*/ 112 w 112"/>
                <a:gd name="T1" fmla="*/ 56 h 112"/>
                <a:gd name="T2" fmla="*/ 110 w 112"/>
                <a:gd name="T3" fmla="*/ 65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5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5"/>
                  </a:lnTo>
                  <a:lnTo>
                    <a:pt x="106" y="77"/>
                  </a:lnTo>
                  <a:lnTo>
                    <a:pt x="94" y="94"/>
                  </a:lnTo>
                  <a:lnTo>
                    <a:pt x="77" y="106"/>
                  </a:lnTo>
                  <a:lnTo>
                    <a:pt x="65" y="110"/>
                  </a:lnTo>
                  <a:lnTo>
                    <a:pt x="56" y="112"/>
                  </a:lnTo>
                  <a:lnTo>
                    <a:pt x="44" y="110"/>
                  </a:lnTo>
                  <a:lnTo>
                    <a:pt x="33" y="106"/>
                  </a:lnTo>
                  <a:lnTo>
                    <a:pt x="16" y="94"/>
                  </a:lnTo>
                  <a:lnTo>
                    <a:pt x="4" y="77"/>
                  </a:lnTo>
                  <a:lnTo>
                    <a:pt x="0" y="65"/>
                  </a:lnTo>
                  <a:lnTo>
                    <a:pt x="0" y="56"/>
                  </a:lnTo>
                  <a:lnTo>
                    <a:pt x="0" y="44"/>
                  </a:lnTo>
                  <a:lnTo>
                    <a:pt x="4" y="33"/>
                  </a:lnTo>
                  <a:lnTo>
                    <a:pt x="16" y="16"/>
                  </a:lnTo>
                  <a:lnTo>
                    <a:pt x="33" y="4"/>
                  </a:lnTo>
                  <a:lnTo>
                    <a:pt x="44" y="0"/>
                  </a:lnTo>
                  <a:lnTo>
                    <a:pt x="56" y="0"/>
                  </a:lnTo>
                  <a:lnTo>
                    <a:pt x="65" y="0"/>
                  </a:lnTo>
                  <a:lnTo>
                    <a:pt x="77" y="4"/>
                  </a:lnTo>
                  <a:lnTo>
                    <a:pt x="94" y="16"/>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9" name="Freeform 261"/>
            <p:cNvSpPr>
              <a:spLocks/>
            </p:cNvSpPr>
            <p:nvPr/>
          </p:nvSpPr>
          <p:spPr bwMode="auto">
            <a:xfrm>
              <a:off x="4505329" y="3139284"/>
              <a:ext cx="87313" cy="87313"/>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4 w 112"/>
                <a:gd name="T35" fmla="*/ 0 h 111"/>
                <a:gd name="T36" fmla="*/ 56 w 112"/>
                <a:gd name="T37" fmla="*/ 0 h 111"/>
                <a:gd name="T38" fmla="*/ 66 w 112"/>
                <a:gd name="T39" fmla="*/ 0 h 111"/>
                <a:gd name="T40" fmla="*/ 77 w 112"/>
                <a:gd name="T41" fmla="*/ 3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6" y="109"/>
                  </a:lnTo>
                  <a:lnTo>
                    <a:pt x="56" y="111"/>
                  </a:lnTo>
                  <a:lnTo>
                    <a:pt x="44" y="109"/>
                  </a:lnTo>
                  <a:lnTo>
                    <a:pt x="33" y="105"/>
                  </a:lnTo>
                  <a:lnTo>
                    <a:pt x="16" y="94"/>
                  </a:lnTo>
                  <a:lnTo>
                    <a:pt x="4" y="76"/>
                  </a:lnTo>
                  <a:lnTo>
                    <a:pt x="0" y="65"/>
                  </a:lnTo>
                  <a:lnTo>
                    <a:pt x="0" y="55"/>
                  </a:lnTo>
                  <a:lnTo>
                    <a:pt x="0" y="44"/>
                  </a:lnTo>
                  <a:lnTo>
                    <a:pt x="4" y="32"/>
                  </a:lnTo>
                  <a:lnTo>
                    <a:pt x="16" y="15"/>
                  </a:lnTo>
                  <a:lnTo>
                    <a:pt x="33" y="3"/>
                  </a:lnTo>
                  <a:lnTo>
                    <a:pt x="44" y="0"/>
                  </a:lnTo>
                  <a:lnTo>
                    <a:pt x="56" y="0"/>
                  </a:lnTo>
                  <a:lnTo>
                    <a:pt x="66" y="0"/>
                  </a:lnTo>
                  <a:lnTo>
                    <a:pt x="77" y="3"/>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0" name="Freeform 262"/>
            <p:cNvSpPr>
              <a:spLocks/>
            </p:cNvSpPr>
            <p:nvPr/>
          </p:nvSpPr>
          <p:spPr bwMode="auto">
            <a:xfrm>
              <a:off x="8200234" y="2530476"/>
              <a:ext cx="88900" cy="88900"/>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2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6" y="111"/>
                  </a:lnTo>
                  <a:lnTo>
                    <a:pt x="44" y="109"/>
                  </a:lnTo>
                  <a:lnTo>
                    <a:pt x="32" y="105"/>
                  </a:lnTo>
                  <a:lnTo>
                    <a:pt x="15" y="94"/>
                  </a:lnTo>
                  <a:lnTo>
                    <a:pt x="4" y="76"/>
                  </a:lnTo>
                  <a:lnTo>
                    <a:pt x="0" y="65"/>
                  </a:lnTo>
                  <a:lnTo>
                    <a:pt x="0" y="55"/>
                  </a:lnTo>
                  <a:lnTo>
                    <a:pt x="0" y="44"/>
                  </a:lnTo>
                  <a:lnTo>
                    <a:pt x="4" y="32"/>
                  </a:lnTo>
                  <a:lnTo>
                    <a:pt x="15" y="15"/>
                  </a:lnTo>
                  <a:lnTo>
                    <a:pt x="32" y="3"/>
                  </a:lnTo>
                  <a:lnTo>
                    <a:pt x="44" y="0"/>
                  </a:lnTo>
                  <a:lnTo>
                    <a:pt x="56" y="0"/>
                  </a:lnTo>
                  <a:lnTo>
                    <a:pt x="65" y="0"/>
                  </a:lnTo>
                  <a:lnTo>
                    <a:pt x="77" y="3"/>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1" name="Freeform 264"/>
            <p:cNvSpPr>
              <a:spLocks/>
            </p:cNvSpPr>
            <p:nvPr/>
          </p:nvSpPr>
          <p:spPr bwMode="auto">
            <a:xfrm>
              <a:off x="7972428" y="1394622"/>
              <a:ext cx="87313" cy="88900"/>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5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4 w 112"/>
                <a:gd name="T35" fmla="*/ 0 h 111"/>
                <a:gd name="T36" fmla="*/ 56 w 112"/>
                <a:gd name="T37" fmla="*/ 0 h 111"/>
                <a:gd name="T38" fmla="*/ 65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5" y="109"/>
                  </a:lnTo>
                  <a:lnTo>
                    <a:pt x="56" y="111"/>
                  </a:lnTo>
                  <a:lnTo>
                    <a:pt x="44" y="109"/>
                  </a:lnTo>
                  <a:lnTo>
                    <a:pt x="33" y="105"/>
                  </a:lnTo>
                  <a:lnTo>
                    <a:pt x="16" y="94"/>
                  </a:lnTo>
                  <a:lnTo>
                    <a:pt x="4" y="76"/>
                  </a:lnTo>
                  <a:lnTo>
                    <a:pt x="0" y="65"/>
                  </a:lnTo>
                  <a:lnTo>
                    <a:pt x="0" y="55"/>
                  </a:lnTo>
                  <a:lnTo>
                    <a:pt x="0" y="44"/>
                  </a:lnTo>
                  <a:lnTo>
                    <a:pt x="4" y="32"/>
                  </a:lnTo>
                  <a:lnTo>
                    <a:pt x="16" y="15"/>
                  </a:lnTo>
                  <a:lnTo>
                    <a:pt x="33" y="4"/>
                  </a:lnTo>
                  <a:lnTo>
                    <a:pt x="44" y="0"/>
                  </a:lnTo>
                  <a:lnTo>
                    <a:pt x="56" y="0"/>
                  </a:lnTo>
                  <a:lnTo>
                    <a:pt x="65" y="0"/>
                  </a:lnTo>
                  <a:lnTo>
                    <a:pt x="77" y="4"/>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2" name="Freeform 266"/>
            <p:cNvSpPr>
              <a:spLocks/>
            </p:cNvSpPr>
            <p:nvPr/>
          </p:nvSpPr>
          <p:spPr bwMode="auto">
            <a:xfrm>
              <a:off x="8146259" y="3352804"/>
              <a:ext cx="88900" cy="87313"/>
            </a:xfrm>
            <a:custGeom>
              <a:avLst/>
              <a:gdLst>
                <a:gd name="T0" fmla="*/ 111 w 111"/>
                <a:gd name="T1" fmla="*/ 56 h 112"/>
                <a:gd name="T2" fmla="*/ 109 w 111"/>
                <a:gd name="T3" fmla="*/ 66 h 112"/>
                <a:gd name="T4" fmla="*/ 105 w 111"/>
                <a:gd name="T5" fmla="*/ 77 h 112"/>
                <a:gd name="T6" fmla="*/ 94 w 111"/>
                <a:gd name="T7" fmla="*/ 95 h 112"/>
                <a:gd name="T8" fmla="*/ 77 w 111"/>
                <a:gd name="T9" fmla="*/ 106 h 112"/>
                <a:gd name="T10" fmla="*/ 65 w 111"/>
                <a:gd name="T11" fmla="*/ 110 h 112"/>
                <a:gd name="T12" fmla="*/ 56 w 111"/>
                <a:gd name="T13" fmla="*/ 112 h 112"/>
                <a:gd name="T14" fmla="*/ 44 w 111"/>
                <a:gd name="T15" fmla="*/ 110 h 112"/>
                <a:gd name="T16" fmla="*/ 32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2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5"/>
                  </a:lnTo>
                  <a:lnTo>
                    <a:pt x="77" y="106"/>
                  </a:lnTo>
                  <a:lnTo>
                    <a:pt x="65" y="110"/>
                  </a:lnTo>
                  <a:lnTo>
                    <a:pt x="56" y="112"/>
                  </a:lnTo>
                  <a:lnTo>
                    <a:pt x="44" y="110"/>
                  </a:lnTo>
                  <a:lnTo>
                    <a:pt x="32" y="106"/>
                  </a:lnTo>
                  <a:lnTo>
                    <a:pt x="15" y="95"/>
                  </a:lnTo>
                  <a:lnTo>
                    <a:pt x="4" y="77"/>
                  </a:lnTo>
                  <a:lnTo>
                    <a:pt x="0" y="66"/>
                  </a:lnTo>
                  <a:lnTo>
                    <a:pt x="0" y="56"/>
                  </a:lnTo>
                  <a:lnTo>
                    <a:pt x="0" y="45"/>
                  </a:lnTo>
                  <a:lnTo>
                    <a:pt x="4" y="33"/>
                  </a:lnTo>
                  <a:lnTo>
                    <a:pt x="15" y="16"/>
                  </a:lnTo>
                  <a:lnTo>
                    <a:pt x="32" y="4"/>
                  </a:lnTo>
                  <a:lnTo>
                    <a:pt x="44" y="0"/>
                  </a:lnTo>
                  <a:lnTo>
                    <a:pt x="56" y="0"/>
                  </a:lnTo>
                  <a:lnTo>
                    <a:pt x="65" y="0"/>
                  </a:lnTo>
                  <a:lnTo>
                    <a:pt x="77" y="4"/>
                  </a:lnTo>
                  <a:lnTo>
                    <a:pt x="94" y="16"/>
                  </a:lnTo>
                  <a:lnTo>
                    <a:pt x="105" y="33"/>
                  </a:lnTo>
                  <a:lnTo>
                    <a:pt x="109"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3" name="Freeform 267"/>
            <p:cNvSpPr>
              <a:spLocks/>
            </p:cNvSpPr>
            <p:nvPr/>
          </p:nvSpPr>
          <p:spPr bwMode="auto">
            <a:xfrm>
              <a:off x="3983041" y="2795591"/>
              <a:ext cx="88900" cy="87313"/>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10 h 111"/>
                <a:gd name="T12" fmla="*/ 56 w 111"/>
                <a:gd name="T13" fmla="*/ 111 h 111"/>
                <a:gd name="T14" fmla="*/ 44 w 111"/>
                <a:gd name="T15" fmla="*/ 110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10"/>
                  </a:lnTo>
                  <a:lnTo>
                    <a:pt x="56" y="111"/>
                  </a:lnTo>
                  <a:lnTo>
                    <a:pt x="44" y="110"/>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4" name="Freeform 268"/>
            <p:cNvSpPr>
              <a:spLocks/>
            </p:cNvSpPr>
            <p:nvPr/>
          </p:nvSpPr>
          <p:spPr bwMode="auto">
            <a:xfrm>
              <a:off x="8921751" y="1990728"/>
              <a:ext cx="88900" cy="88900"/>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5"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5" y="0"/>
                  </a:lnTo>
                  <a:lnTo>
                    <a:pt x="65" y="0"/>
                  </a:lnTo>
                  <a:lnTo>
                    <a:pt x="77" y="4"/>
                  </a:lnTo>
                  <a:lnTo>
                    <a:pt x="94" y="16"/>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5" name="Freeform 269"/>
            <p:cNvSpPr>
              <a:spLocks/>
            </p:cNvSpPr>
            <p:nvPr/>
          </p:nvSpPr>
          <p:spPr bwMode="auto">
            <a:xfrm>
              <a:off x="3880646" y="2069308"/>
              <a:ext cx="87313"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6" name="Freeform 270"/>
            <p:cNvSpPr>
              <a:spLocks/>
            </p:cNvSpPr>
            <p:nvPr/>
          </p:nvSpPr>
          <p:spPr bwMode="auto">
            <a:xfrm>
              <a:off x="3880646" y="2436814"/>
              <a:ext cx="88900" cy="88900"/>
            </a:xfrm>
            <a:custGeom>
              <a:avLst/>
              <a:gdLst>
                <a:gd name="T0" fmla="*/ 111 w 111"/>
                <a:gd name="T1" fmla="*/ 56 h 112"/>
                <a:gd name="T2" fmla="*/ 110 w 111"/>
                <a:gd name="T3" fmla="*/ 66 h 112"/>
                <a:gd name="T4" fmla="*/ 106 w 111"/>
                <a:gd name="T5" fmla="*/ 77 h 112"/>
                <a:gd name="T6" fmla="*/ 94 w 111"/>
                <a:gd name="T7" fmla="*/ 95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6"/>
                  </a:lnTo>
                  <a:lnTo>
                    <a:pt x="106" y="77"/>
                  </a:lnTo>
                  <a:lnTo>
                    <a:pt x="94" y="95"/>
                  </a:lnTo>
                  <a:lnTo>
                    <a:pt x="77" y="106"/>
                  </a:lnTo>
                  <a:lnTo>
                    <a:pt x="65" y="110"/>
                  </a:lnTo>
                  <a:lnTo>
                    <a:pt x="56" y="112"/>
                  </a:lnTo>
                  <a:lnTo>
                    <a:pt x="44" y="110"/>
                  </a:lnTo>
                  <a:lnTo>
                    <a:pt x="33" y="106"/>
                  </a:lnTo>
                  <a:lnTo>
                    <a:pt x="15" y="95"/>
                  </a:lnTo>
                  <a:lnTo>
                    <a:pt x="4" y="77"/>
                  </a:lnTo>
                  <a:lnTo>
                    <a:pt x="0" y="66"/>
                  </a:lnTo>
                  <a:lnTo>
                    <a:pt x="0" y="56"/>
                  </a:lnTo>
                  <a:lnTo>
                    <a:pt x="0" y="45"/>
                  </a:lnTo>
                  <a:lnTo>
                    <a:pt x="4" y="33"/>
                  </a:lnTo>
                  <a:lnTo>
                    <a:pt x="15" y="16"/>
                  </a:lnTo>
                  <a:lnTo>
                    <a:pt x="33" y="4"/>
                  </a:lnTo>
                  <a:lnTo>
                    <a:pt x="44" y="0"/>
                  </a:lnTo>
                  <a:lnTo>
                    <a:pt x="56" y="0"/>
                  </a:lnTo>
                  <a:lnTo>
                    <a:pt x="65" y="0"/>
                  </a:lnTo>
                  <a:lnTo>
                    <a:pt x="77" y="4"/>
                  </a:lnTo>
                  <a:lnTo>
                    <a:pt x="94" y="16"/>
                  </a:lnTo>
                  <a:lnTo>
                    <a:pt x="106" y="33"/>
                  </a:lnTo>
                  <a:lnTo>
                    <a:pt x="110"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7" name="Freeform 271"/>
            <p:cNvSpPr>
              <a:spLocks/>
            </p:cNvSpPr>
            <p:nvPr/>
          </p:nvSpPr>
          <p:spPr bwMode="auto">
            <a:xfrm>
              <a:off x="4218783" y="2017714"/>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5"/>
                  </a:lnTo>
                  <a:lnTo>
                    <a:pt x="65" y="109"/>
                  </a:lnTo>
                  <a:lnTo>
                    <a:pt x="56" y="111"/>
                  </a:lnTo>
                  <a:lnTo>
                    <a:pt x="44" y="109"/>
                  </a:lnTo>
                  <a:lnTo>
                    <a:pt x="33" y="105"/>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8" name="Freeform 274"/>
            <p:cNvSpPr>
              <a:spLocks/>
            </p:cNvSpPr>
            <p:nvPr/>
          </p:nvSpPr>
          <p:spPr bwMode="auto">
            <a:xfrm>
              <a:off x="3710783" y="2586040"/>
              <a:ext cx="87313" cy="87313"/>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4 w 112"/>
                <a:gd name="T35" fmla="*/ 0 h 111"/>
                <a:gd name="T36" fmla="*/ 56 w 112"/>
                <a:gd name="T37" fmla="*/ 0 h 111"/>
                <a:gd name="T38" fmla="*/ 66 w 112"/>
                <a:gd name="T39" fmla="*/ 0 h 111"/>
                <a:gd name="T40" fmla="*/ 77 w 112"/>
                <a:gd name="T41" fmla="*/ 3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6" y="109"/>
                  </a:lnTo>
                  <a:lnTo>
                    <a:pt x="56" y="111"/>
                  </a:lnTo>
                  <a:lnTo>
                    <a:pt x="44" y="109"/>
                  </a:lnTo>
                  <a:lnTo>
                    <a:pt x="33" y="105"/>
                  </a:lnTo>
                  <a:lnTo>
                    <a:pt x="16" y="94"/>
                  </a:lnTo>
                  <a:lnTo>
                    <a:pt x="4" y="76"/>
                  </a:lnTo>
                  <a:lnTo>
                    <a:pt x="0" y="65"/>
                  </a:lnTo>
                  <a:lnTo>
                    <a:pt x="0" y="55"/>
                  </a:lnTo>
                  <a:lnTo>
                    <a:pt x="0" y="44"/>
                  </a:lnTo>
                  <a:lnTo>
                    <a:pt x="4" y="32"/>
                  </a:lnTo>
                  <a:lnTo>
                    <a:pt x="16" y="15"/>
                  </a:lnTo>
                  <a:lnTo>
                    <a:pt x="33" y="3"/>
                  </a:lnTo>
                  <a:lnTo>
                    <a:pt x="44" y="0"/>
                  </a:lnTo>
                  <a:lnTo>
                    <a:pt x="56" y="0"/>
                  </a:lnTo>
                  <a:lnTo>
                    <a:pt x="66" y="0"/>
                  </a:lnTo>
                  <a:lnTo>
                    <a:pt x="77" y="3"/>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9" name="Freeform 275"/>
            <p:cNvSpPr>
              <a:spLocks/>
            </p:cNvSpPr>
            <p:nvPr/>
          </p:nvSpPr>
          <p:spPr bwMode="auto">
            <a:xfrm>
              <a:off x="2568578" y="4121153"/>
              <a:ext cx="88900" cy="88900"/>
            </a:xfrm>
            <a:custGeom>
              <a:avLst/>
              <a:gdLst>
                <a:gd name="T0" fmla="*/ 111 w 111"/>
                <a:gd name="T1" fmla="*/ 55 h 111"/>
                <a:gd name="T2" fmla="*/ 109 w 111"/>
                <a:gd name="T3" fmla="*/ 65 h 111"/>
                <a:gd name="T4" fmla="*/ 106 w 111"/>
                <a:gd name="T5" fmla="*/ 77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7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6" y="77"/>
                  </a:lnTo>
                  <a:lnTo>
                    <a:pt x="94" y="94"/>
                  </a:lnTo>
                  <a:lnTo>
                    <a:pt x="77" y="105"/>
                  </a:lnTo>
                  <a:lnTo>
                    <a:pt x="65" y="109"/>
                  </a:lnTo>
                  <a:lnTo>
                    <a:pt x="56" y="111"/>
                  </a:lnTo>
                  <a:lnTo>
                    <a:pt x="44" y="109"/>
                  </a:lnTo>
                  <a:lnTo>
                    <a:pt x="33" y="105"/>
                  </a:lnTo>
                  <a:lnTo>
                    <a:pt x="15" y="94"/>
                  </a:lnTo>
                  <a:lnTo>
                    <a:pt x="4" y="77"/>
                  </a:lnTo>
                  <a:lnTo>
                    <a:pt x="0" y="65"/>
                  </a:lnTo>
                  <a:lnTo>
                    <a:pt x="0" y="55"/>
                  </a:lnTo>
                  <a:lnTo>
                    <a:pt x="0" y="44"/>
                  </a:lnTo>
                  <a:lnTo>
                    <a:pt x="4" y="32"/>
                  </a:lnTo>
                  <a:lnTo>
                    <a:pt x="15" y="15"/>
                  </a:lnTo>
                  <a:lnTo>
                    <a:pt x="33" y="4"/>
                  </a:lnTo>
                  <a:lnTo>
                    <a:pt x="44" y="0"/>
                  </a:lnTo>
                  <a:lnTo>
                    <a:pt x="56" y="0"/>
                  </a:lnTo>
                  <a:lnTo>
                    <a:pt x="65" y="0"/>
                  </a:lnTo>
                  <a:lnTo>
                    <a:pt x="77" y="4"/>
                  </a:lnTo>
                  <a:lnTo>
                    <a:pt x="94" y="15"/>
                  </a:lnTo>
                  <a:lnTo>
                    <a:pt x="106"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0" name="Freeform 276"/>
            <p:cNvSpPr>
              <a:spLocks/>
            </p:cNvSpPr>
            <p:nvPr/>
          </p:nvSpPr>
          <p:spPr bwMode="auto">
            <a:xfrm>
              <a:off x="7829551" y="1512891"/>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09 h 111"/>
                <a:gd name="T12" fmla="*/ 56 w 111"/>
                <a:gd name="T13" fmla="*/ 111 h 111"/>
                <a:gd name="T14" fmla="*/ 44 w 111"/>
                <a:gd name="T15" fmla="*/ 109 h 111"/>
                <a:gd name="T16" fmla="*/ 32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09"/>
                  </a:lnTo>
                  <a:lnTo>
                    <a:pt x="56" y="111"/>
                  </a:lnTo>
                  <a:lnTo>
                    <a:pt x="44" y="109"/>
                  </a:lnTo>
                  <a:lnTo>
                    <a:pt x="32" y="106"/>
                  </a:lnTo>
                  <a:lnTo>
                    <a:pt x="15" y="94"/>
                  </a:lnTo>
                  <a:lnTo>
                    <a:pt x="4" y="77"/>
                  </a:lnTo>
                  <a:lnTo>
                    <a:pt x="0" y="65"/>
                  </a:lnTo>
                  <a:lnTo>
                    <a:pt x="0" y="56"/>
                  </a:lnTo>
                  <a:lnTo>
                    <a:pt x="0" y="44"/>
                  </a:lnTo>
                  <a:lnTo>
                    <a:pt x="4" y="33"/>
                  </a:lnTo>
                  <a:lnTo>
                    <a:pt x="15" y="15"/>
                  </a:lnTo>
                  <a:lnTo>
                    <a:pt x="32" y="4"/>
                  </a:lnTo>
                  <a:lnTo>
                    <a:pt x="44" y="0"/>
                  </a:lnTo>
                  <a:lnTo>
                    <a:pt x="56" y="0"/>
                  </a:lnTo>
                  <a:lnTo>
                    <a:pt x="65" y="0"/>
                  </a:lnTo>
                  <a:lnTo>
                    <a:pt x="77"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1" name="Freeform 279"/>
            <p:cNvSpPr>
              <a:spLocks/>
            </p:cNvSpPr>
            <p:nvPr/>
          </p:nvSpPr>
          <p:spPr bwMode="auto">
            <a:xfrm>
              <a:off x="6988178" y="2011365"/>
              <a:ext cx="87313" cy="88900"/>
            </a:xfrm>
            <a:custGeom>
              <a:avLst/>
              <a:gdLst>
                <a:gd name="T0" fmla="*/ 112 w 112"/>
                <a:gd name="T1" fmla="*/ 55 h 111"/>
                <a:gd name="T2" fmla="*/ 110 w 112"/>
                <a:gd name="T3" fmla="*/ 65 h 111"/>
                <a:gd name="T4" fmla="*/ 106 w 112"/>
                <a:gd name="T5" fmla="*/ 77 h 111"/>
                <a:gd name="T6" fmla="*/ 95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5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7"/>
                  </a:lnTo>
                  <a:lnTo>
                    <a:pt x="95" y="94"/>
                  </a:lnTo>
                  <a:lnTo>
                    <a:pt x="77" y="105"/>
                  </a:lnTo>
                  <a:lnTo>
                    <a:pt x="66" y="109"/>
                  </a:lnTo>
                  <a:lnTo>
                    <a:pt x="56" y="111"/>
                  </a:lnTo>
                  <a:lnTo>
                    <a:pt x="45" y="109"/>
                  </a:lnTo>
                  <a:lnTo>
                    <a:pt x="33" y="105"/>
                  </a:lnTo>
                  <a:lnTo>
                    <a:pt x="16" y="94"/>
                  </a:lnTo>
                  <a:lnTo>
                    <a:pt x="4" y="77"/>
                  </a:lnTo>
                  <a:lnTo>
                    <a:pt x="0" y="65"/>
                  </a:lnTo>
                  <a:lnTo>
                    <a:pt x="0" y="55"/>
                  </a:lnTo>
                  <a:lnTo>
                    <a:pt x="0" y="44"/>
                  </a:lnTo>
                  <a:lnTo>
                    <a:pt x="4" y="32"/>
                  </a:lnTo>
                  <a:lnTo>
                    <a:pt x="16" y="15"/>
                  </a:lnTo>
                  <a:lnTo>
                    <a:pt x="33" y="4"/>
                  </a:lnTo>
                  <a:lnTo>
                    <a:pt x="45" y="0"/>
                  </a:lnTo>
                  <a:lnTo>
                    <a:pt x="56" y="0"/>
                  </a:lnTo>
                  <a:lnTo>
                    <a:pt x="66" y="0"/>
                  </a:lnTo>
                  <a:lnTo>
                    <a:pt x="77" y="4"/>
                  </a:lnTo>
                  <a:lnTo>
                    <a:pt x="95"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2" name="Freeform 280"/>
            <p:cNvSpPr>
              <a:spLocks/>
            </p:cNvSpPr>
            <p:nvPr/>
          </p:nvSpPr>
          <p:spPr bwMode="auto">
            <a:xfrm>
              <a:off x="6911977" y="1922465"/>
              <a:ext cx="88900"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4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5"/>
                  </a:lnTo>
                  <a:lnTo>
                    <a:pt x="66" y="109"/>
                  </a:lnTo>
                  <a:lnTo>
                    <a:pt x="56" y="111"/>
                  </a:lnTo>
                  <a:lnTo>
                    <a:pt x="44" y="109"/>
                  </a:lnTo>
                  <a:lnTo>
                    <a:pt x="33" y="105"/>
                  </a:lnTo>
                  <a:lnTo>
                    <a:pt x="16" y="94"/>
                  </a:lnTo>
                  <a:lnTo>
                    <a:pt x="4" y="77"/>
                  </a:lnTo>
                  <a:lnTo>
                    <a:pt x="0" y="65"/>
                  </a:lnTo>
                  <a:lnTo>
                    <a:pt x="0" y="56"/>
                  </a:lnTo>
                  <a:lnTo>
                    <a:pt x="0" y="44"/>
                  </a:lnTo>
                  <a:lnTo>
                    <a:pt x="4" y="33"/>
                  </a:lnTo>
                  <a:lnTo>
                    <a:pt x="16" y="15"/>
                  </a:lnTo>
                  <a:lnTo>
                    <a:pt x="33" y="4"/>
                  </a:lnTo>
                  <a:lnTo>
                    <a:pt x="44" y="0"/>
                  </a:lnTo>
                  <a:lnTo>
                    <a:pt x="56" y="0"/>
                  </a:lnTo>
                  <a:lnTo>
                    <a:pt x="66" y="0"/>
                  </a:lnTo>
                  <a:lnTo>
                    <a:pt x="77" y="4"/>
                  </a:lnTo>
                  <a:lnTo>
                    <a:pt x="94" y="15"/>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3" name="Freeform 281"/>
            <p:cNvSpPr>
              <a:spLocks/>
            </p:cNvSpPr>
            <p:nvPr/>
          </p:nvSpPr>
          <p:spPr bwMode="auto">
            <a:xfrm>
              <a:off x="6375402" y="1726409"/>
              <a:ext cx="87313" cy="88900"/>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4" name="Freeform 282"/>
            <p:cNvSpPr>
              <a:spLocks/>
            </p:cNvSpPr>
            <p:nvPr/>
          </p:nvSpPr>
          <p:spPr bwMode="auto">
            <a:xfrm>
              <a:off x="2347916" y="4110040"/>
              <a:ext cx="87313" cy="87313"/>
            </a:xfrm>
            <a:custGeom>
              <a:avLst/>
              <a:gdLst>
                <a:gd name="T0" fmla="*/ 111 w 111"/>
                <a:gd name="T1" fmla="*/ 56 h 112"/>
                <a:gd name="T2" fmla="*/ 109 w 111"/>
                <a:gd name="T3" fmla="*/ 65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3 w 111"/>
                <a:gd name="T21" fmla="*/ 77 h 112"/>
                <a:gd name="T22" fmla="*/ 0 w 111"/>
                <a:gd name="T23" fmla="*/ 65 h 112"/>
                <a:gd name="T24" fmla="*/ 0 w 111"/>
                <a:gd name="T25" fmla="*/ 56 h 112"/>
                <a:gd name="T26" fmla="*/ 0 w 111"/>
                <a:gd name="T27" fmla="*/ 44 h 112"/>
                <a:gd name="T28" fmla="*/ 3 w 111"/>
                <a:gd name="T29" fmla="*/ 33 h 112"/>
                <a:gd name="T30" fmla="*/ 15 w 111"/>
                <a:gd name="T31" fmla="*/ 15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5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5"/>
                  </a:lnTo>
                  <a:lnTo>
                    <a:pt x="105" y="77"/>
                  </a:lnTo>
                  <a:lnTo>
                    <a:pt x="94" y="94"/>
                  </a:lnTo>
                  <a:lnTo>
                    <a:pt x="76" y="106"/>
                  </a:lnTo>
                  <a:lnTo>
                    <a:pt x="65" y="110"/>
                  </a:lnTo>
                  <a:lnTo>
                    <a:pt x="55" y="112"/>
                  </a:lnTo>
                  <a:lnTo>
                    <a:pt x="44" y="110"/>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5" name="Freeform 283"/>
            <p:cNvSpPr>
              <a:spLocks/>
            </p:cNvSpPr>
            <p:nvPr/>
          </p:nvSpPr>
          <p:spPr bwMode="auto">
            <a:xfrm>
              <a:off x="8488365" y="3016251"/>
              <a:ext cx="88900" cy="88900"/>
            </a:xfrm>
            <a:custGeom>
              <a:avLst/>
              <a:gdLst>
                <a:gd name="T0" fmla="*/ 111 w 111"/>
                <a:gd name="T1" fmla="*/ 56 h 112"/>
                <a:gd name="T2" fmla="*/ 109 w 111"/>
                <a:gd name="T3" fmla="*/ 65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5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5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5"/>
                  </a:lnTo>
                  <a:lnTo>
                    <a:pt x="105" y="77"/>
                  </a:lnTo>
                  <a:lnTo>
                    <a:pt x="94" y="94"/>
                  </a:lnTo>
                  <a:lnTo>
                    <a:pt x="76" y="106"/>
                  </a:lnTo>
                  <a:lnTo>
                    <a:pt x="65" y="110"/>
                  </a:lnTo>
                  <a:lnTo>
                    <a:pt x="55" y="112"/>
                  </a:lnTo>
                  <a:lnTo>
                    <a:pt x="44" y="110"/>
                  </a:lnTo>
                  <a:lnTo>
                    <a:pt x="32" y="106"/>
                  </a:lnTo>
                  <a:lnTo>
                    <a:pt x="15" y="94"/>
                  </a:lnTo>
                  <a:lnTo>
                    <a:pt x="4" y="77"/>
                  </a:lnTo>
                  <a:lnTo>
                    <a:pt x="0" y="65"/>
                  </a:lnTo>
                  <a:lnTo>
                    <a:pt x="0" y="56"/>
                  </a:lnTo>
                  <a:lnTo>
                    <a:pt x="0" y="44"/>
                  </a:lnTo>
                  <a:lnTo>
                    <a:pt x="4"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6" name="Freeform 285"/>
            <p:cNvSpPr>
              <a:spLocks/>
            </p:cNvSpPr>
            <p:nvPr/>
          </p:nvSpPr>
          <p:spPr bwMode="auto">
            <a:xfrm>
              <a:off x="5148263" y="4141790"/>
              <a:ext cx="88900"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6 h 111"/>
                <a:gd name="T10" fmla="*/ 66 w 112"/>
                <a:gd name="T11" fmla="*/ 109 h 111"/>
                <a:gd name="T12" fmla="*/ 56 w 112"/>
                <a:gd name="T13" fmla="*/ 111 h 111"/>
                <a:gd name="T14" fmla="*/ 44 w 112"/>
                <a:gd name="T15" fmla="*/ 109 h 111"/>
                <a:gd name="T16" fmla="*/ 33 w 112"/>
                <a:gd name="T17" fmla="*/ 106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4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6"/>
                  </a:lnTo>
                  <a:lnTo>
                    <a:pt x="66" y="109"/>
                  </a:lnTo>
                  <a:lnTo>
                    <a:pt x="56" y="111"/>
                  </a:lnTo>
                  <a:lnTo>
                    <a:pt x="44" y="109"/>
                  </a:lnTo>
                  <a:lnTo>
                    <a:pt x="33" y="106"/>
                  </a:lnTo>
                  <a:lnTo>
                    <a:pt x="16" y="94"/>
                  </a:lnTo>
                  <a:lnTo>
                    <a:pt x="4" y="77"/>
                  </a:lnTo>
                  <a:lnTo>
                    <a:pt x="0" y="65"/>
                  </a:lnTo>
                  <a:lnTo>
                    <a:pt x="0" y="56"/>
                  </a:lnTo>
                  <a:lnTo>
                    <a:pt x="0" y="44"/>
                  </a:lnTo>
                  <a:lnTo>
                    <a:pt x="4" y="33"/>
                  </a:lnTo>
                  <a:lnTo>
                    <a:pt x="16" y="15"/>
                  </a:lnTo>
                  <a:lnTo>
                    <a:pt x="33" y="4"/>
                  </a:lnTo>
                  <a:lnTo>
                    <a:pt x="44" y="0"/>
                  </a:lnTo>
                  <a:lnTo>
                    <a:pt x="56" y="0"/>
                  </a:lnTo>
                  <a:lnTo>
                    <a:pt x="66" y="0"/>
                  </a:lnTo>
                  <a:lnTo>
                    <a:pt x="77" y="4"/>
                  </a:lnTo>
                  <a:lnTo>
                    <a:pt x="94" y="15"/>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7" name="Freeform 286"/>
            <p:cNvSpPr>
              <a:spLocks/>
            </p:cNvSpPr>
            <p:nvPr/>
          </p:nvSpPr>
          <p:spPr bwMode="auto">
            <a:xfrm>
              <a:off x="5145090" y="2244729"/>
              <a:ext cx="88900" cy="87313"/>
            </a:xfrm>
            <a:custGeom>
              <a:avLst/>
              <a:gdLst>
                <a:gd name="T0" fmla="*/ 111 w 111"/>
                <a:gd name="T1" fmla="*/ 56 h 111"/>
                <a:gd name="T2" fmla="*/ 109 w 111"/>
                <a:gd name="T3" fmla="*/ 65 h 111"/>
                <a:gd name="T4" fmla="*/ 106 w 111"/>
                <a:gd name="T5" fmla="*/ 77 h 111"/>
                <a:gd name="T6" fmla="*/ 94 w 111"/>
                <a:gd name="T7" fmla="*/ 94 h 111"/>
                <a:gd name="T8" fmla="*/ 77 w 111"/>
                <a:gd name="T9" fmla="*/ 106 h 111"/>
                <a:gd name="T10" fmla="*/ 65 w 111"/>
                <a:gd name="T11" fmla="*/ 110 h 111"/>
                <a:gd name="T12" fmla="*/ 56 w 111"/>
                <a:gd name="T13" fmla="*/ 111 h 111"/>
                <a:gd name="T14" fmla="*/ 44 w 111"/>
                <a:gd name="T15" fmla="*/ 110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6" y="77"/>
                  </a:lnTo>
                  <a:lnTo>
                    <a:pt x="94" y="94"/>
                  </a:lnTo>
                  <a:lnTo>
                    <a:pt x="77" y="106"/>
                  </a:lnTo>
                  <a:lnTo>
                    <a:pt x="65" y="110"/>
                  </a:lnTo>
                  <a:lnTo>
                    <a:pt x="56" y="111"/>
                  </a:lnTo>
                  <a:lnTo>
                    <a:pt x="44" y="110"/>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8" name="Freeform 287"/>
            <p:cNvSpPr>
              <a:spLocks/>
            </p:cNvSpPr>
            <p:nvPr/>
          </p:nvSpPr>
          <p:spPr bwMode="auto">
            <a:xfrm>
              <a:off x="9010651" y="4710114"/>
              <a:ext cx="88900" cy="88900"/>
            </a:xfrm>
            <a:custGeom>
              <a:avLst/>
              <a:gdLst>
                <a:gd name="T0" fmla="*/ 111 w 111"/>
                <a:gd name="T1" fmla="*/ 56 h 112"/>
                <a:gd name="T2" fmla="*/ 109 w 111"/>
                <a:gd name="T3" fmla="*/ 66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6" y="106"/>
                  </a:lnTo>
                  <a:lnTo>
                    <a:pt x="65" y="110"/>
                  </a:lnTo>
                  <a:lnTo>
                    <a:pt x="55"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5" y="0"/>
                  </a:lnTo>
                  <a:lnTo>
                    <a:pt x="65" y="0"/>
                  </a:lnTo>
                  <a:lnTo>
                    <a:pt x="76" y="4"/>
                  </a:lnTo>
                  <a:lnTo>
                    <a:pt x="94" y="16"/>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9" name="Freeform 288"/>
            <p:cNvSpPr>
              <a:spLocks/>
            </p:cNvSpPr>
            <p:nvPr/>
          </p:nvSpPr>
          <p:spPr bwMode="auto">
            <a:xfrm>
              <a:off x="9153526" y="2293149"/>
              <a:ext cx="87313" cy="87313"/>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5 w 112"/>
                <a:gd name="T35" fmla="*/ 0 h 111"/>
                <a:gd name="T36" fmla="*/ 56 w 112"/>
                <a:gd name="T37" fmla="*/ 0 h 111"/>
                <a:gd name="T38" fmla="*/ 66 w 112"/>
                <a:gd name="T39" fmla="*/ 0 h 111"/>
                <a:gd name="T40" fmla="*/ 77 w 112"/>
                <a:gd name="T41" fmla="*/ 3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6" y="109"/>
                  </a:lnTo>
                  <a:lnTo>
                    <a:pt x="56" y="111"/>
                  </a:lnTo>
                  <a:lnTo>
                    <a:pt x="45" y="109"/>
                  </a:lnTo>
                  <a:lnTo>
                    <a:pt x="33" y="105"/>
                  </a:lnTo>
                  <a:lnTo>
                    <a:pt x="16" y="94"/>
                  </a:lnTo>
                  <a:lnTo>
                    <a:pt x="4" y="76"/>
                  </a:lnTo>
                  <a:lnTo>
                    <a:pt x="0" y="65"/>
                  </a:lnTo>
                  <a:lnTo>
                    <a:pt x="0" y="55"/>
                  </a:lnTo>
                  <a:lnTo>
                    <a:pt x="0" y="44"/>
                  </a:lnTo>
                  <a:lnTo>
                    <a:pt x="4" y="32"/>
                  </a:lnTo>
                  <a:lnTo>
                    <a:pt x="16" y="15"/>
                  </a:lnTo>
                  <a:lnTo>
                    <a:pt x="33" y="3"/>
                  </a:lnTo>
                  <a:lnTo>
                    <a:pt x="45" y="0"/>
                  </a:lnTo>
                  <a:lnTo>
                    <a:pt x="56" y="0"/>
                  </a:lnTo>
                  <a:lnTo>
                    <a:pt x="66" y="0"/>
                  </a:lnTo>
                  <a:lnTo>
                    <a:pt x="77" y="3"/>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0" name="Freeform 289"/>
            <p:cNvSpPr>
              <a:spLocks/>
            </p:cNvSpPr>
            <p:nvPr/>
          </p:nvSpPr>
          <p:spPr bwMode="auto">
            <a:xfrm>
              <a:off x="8343111" y="4395791"/>
              <a:ext cx="88900"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1" name="Freeform 290"/>
            <p:cNvSpPr>
              <a:spLocks/>
            </p:cNvSpPr>
            <p:nvPr/>
          </p:nvSpPr>
          <p:spPr bwMode="auto">
            <a:xfrm>
              <a:off x="3286127" y="4314826"/>
              <a:ext cx="88900" cy="88900"/>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5" y="110"/>
                  </a:lnTo>
                  <a:lnTo>
                    <a:pt x="56" y="112"/>
                  </a:lnTo>
                  <a:lnTo>
                    <a:pt x="44" y="110"/>
                  </a:lnTo>
                  <a:lnTo>
                    <a:pt x="33" y="106"/>
                  </a:lnTo>
                  <a:lnTo>
                    <a:pt x="16" y="94"/>
                  </a:lnTo>
                  <a:lnTo>
                    <a:pt x="4" y="77"/>
                  </a:lnTo>
                  <a:lnTo>
                    <a:pt x="0" y="66"/>
                  </a:lnTo>
                  <a:lnTo>
                    <a:pt x="0" y="56"/>
                  </a:lnTo>
                  <a:lnTo>
                    <a:pt x="0" y="45"/>
                  </a:lnTo>
                  <a:lnTo>
                    <a:pt x="4" y="33"/>
                  </a:lnTo>
                  <a:lnTo>
                    <a:pt x="16" y="16"/>
                  </a:lnTo>
                  <a:lnTo>
                    <a:pt x="33" y="4"/>
                  </a:lnTo>
                  <a:lnTo>
                    <a:pt x="44" y="0"/>
                  </a:lnTo>
                  <a:lnTo>
                    <a:pt x="56" y="0"/>
                  </a:lnTo>
                  <a:lnTo>
                    <a:pt x="65" y="0"/>
                  </a:lnTo>
                  <a:lnTo>
                    <a:pt x="77" y="4"/>
                  </a:lnTo>
                  <a:lnTo>
                    <a:pt x="94" y="16"/>
                  </a:lnTo>
                  <a:lnTo>
                    <a:pt x="106" y="33"/>
                  </a:lnTo>
                  <a:lnTo>
                    <a:pt x="110" y="45"/>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2" name="Freeform 291"/>
            <p:cNvSpPr>
              <a:spLocks/>
            </p:cNvSpPr>
            <p:nvPr/>
          </p:nvSpPr>
          <p:spPr bwMode="auto">
            <a:xfrm>
              <a:off x="7305677" y="5032376"/>
              <a:ext cx="88900"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3" name="Freeform 292"/>
            <p:cNvSpPr>
              <a:spLocks/>
            </p:cNvSpPr>
            <p:nvPr/>
          </p:nvSpPr>
          <p:spPr bwMode="auto">
            <a:xfrm>
              <a:off x="8239127" y="2214566"/>
              <a:ext cx="88900" cy="87313"/>
            </a:xfrm>
            <a:custGeom>
              <a:avLst/>
              <a:gdLst>
                <a:gd name="T0" fmla="*/ 111 w 111"/>
                <a:gd name="T1" fmla="*/ 56 h 112"/>
                <a:gd name="T2" fmla="*/ 109 w 111"/>
                <a:gd name="T3" fmla="*/ 65 h 112"/>
                <a:gd name="T4" fmla="*/ 105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5"/>
                  </a:lnTo>
                  <a:lnTo>
                    <a:pt x="105" y="77"/>
                  </a:lnTo>
                  <a:lnTo>
                    <a:pt x="94" y="94"/>
                  </a:lnTo>
                  <a:lnTo>
                    <a:pt x="77" y="106"/>
                  </a:lnTo>
                  <a:lnTo>
                    <a:pt x="65" y="110"/>
                  </a:lnTo>
                  <a:lnTo>
                    <a:pt x="56" y="112"/>
                  </a:lnTo>
                  <a:lnTo>
                    <a:pt x="44" y="110"/>
                  </a:lnTo>
                  <a:lnTo>
                    <a:pt x="33" y="106"/>
                  </a:lnTo>
                  <a:lnTo>
                    <a:pt x="15" y="94"/>
                  </a:lnTo>
                  <a:lnTo>
                    <a:pt x="4" y="77"/>
                  </a:lnTo>
                  <a:lnTo>
                    <a:pt x="0" y="65"/>
                  </a:lnTo>
                  <a:lnTo>
                    <a:pt x="0" y="56"/>
                  </a:lnTo>
                  <a:lnTo>
                    <a:pt x="0" y="44"/>
                  </a:lnTo>
                  <a:lnTo>
                    <a:pt x="4" y="33"/>
                  </a:lnTo>
                  <a:lnTo>
                    <a:pt x="15" y="16"/>
                  </a:lnTo>
                  <a:lnTo>
                    <a:pt x="33" y="4"/>
                  </a:lnTo>
                  <a:lnTo>
                    <a:pt x="44" y="0"/>
                  </a:lnTo>
                  <a:lnTo>
                    <a:pt x="56" y="0"/>
                  </a:lnTo>
                  <a:lnTo>
                    <a:pt x="65" y="0"/>
                  </a:lnTo>
                  <a:lnTo>
                    <a:pt x="77" y="4"/>
                  </a:lnTo>
                  <a:lnTo>
                    <a:pt x="94" y="16"/>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4" name="Freeform 293"/>
            <p:cNvSpPr>
              <a:spLocks/>
            </p:cNvSpPr>
            <p:nvPr/>
          </p:nvSpPr>
          <p:spPr bwMode="auto">
            <a:xfrm>
              <a:off x="7820027" y="2212976"/>
              <a:ext cx="88900"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09"/>
                  </a:lnTo>
                  <a:lnTo>
                    <a:pt x="55" y="111"/>
                  </a:lnTo>
                  <a:lnTo>
                    <a:pt x="44" y="109"/>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5" name="Freeform 294"/>
            <p:cNvSpPr>
              <a:spLocks/>
            </p:cNvSpPr>
            <p:nvPr/>
          </p:nvSpPr>
          <p:spPr bwMode="auto">
            <a:xfrm>
              <a:off x="9456739" y="1939926"/>
              <a:ext cx="88900" cy="88900"/>
            </a:xfrm>
            <a:custGeom>
              <a:avLst/>
              <a:gdLst>
                <a:gd name="T0" fmla="*/ 111 w 111"/>
                <a:gd name="T1" fmla="*/ 56 h 111"/>
                <a:gd name="T2" fmla="*/ 110 w 111"/>
                <a:gd name="T3" fmla="*/ 65 h 111"/>
                <a:gd name="T4" fmla="*/ 106 w 111"/>
                <a:gd name="T5" fmla="*/ 77 h 111"/>
                <a:gd name="T6" fmla="*/ 94 w 111"/>
                <a:gd name="T7" fmla="*/ 94 h 111"/>
                <a:gd name="T8" fmla="*/ 77 w 111"/>
                <a:gd name="T9" fmla="*/ 106 h 111"/>
                <a:gd name="T10" fmla="*/ 65 w 111"/>
                <a:gd name="T11" fmla="*/ 110 h 111"/>
                <a:gd name="T12" fmla="*/ 56 w 111"/>
                <a:gd name="T13" fmla="*/ 111 h 111"/>
                <a:gd name="T14" fmla="*/ 44 w 111"/>
                <a:gd name="T15" fmla="*/ 110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10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10" y="65"/>
                  </a:lnTo>
                  <a:lnTo>
                    <a:pt x="106" y="77"/>
                  </a:lnTo>
                  <a:lnTo>
                    <a:pt x="94" y="94"/>
                  </a:lnTo>
                  <a:lnTo>
                    <a:pt x="77" y="106"/>
                  </a:lnTo>
                  <a:lnTo>
                    <a:pt x="65" y="110"/>
                  </a:lnTo>
                  <a:lnTo>
                    <a:pt x="56" y="111"/>
                  </a:lnTo>
                  <a:lnTo>
                    <a:pt x="44" y="110"/>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10"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6" name="Freeform 295"/>
            <p:cNvSpPr>
              <a:spLocks/>
            </p:cNvSpPr>
            <p:nvPr/>
          </p:nvSpPr>
          <p:spPr bwMode="auto">
            <a:xfrm>
              <a:off x="9456739" y="4846640"/>
              <a:ext cx="88900" cy="87313"/>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2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6" y="111"/>
                  </a:lnTo>
                  <a:lnTo>
                    <a:pt x="44" y="109"/>
                  </a:lnTo>
                  <a:lnTo>
                    <a:pt x="32" y="105"/>
                  </a:lnTo>
                  <a:lnTo>
                    <a:pt x="15" y="94"/>
                  </a:lnTo>
                  <a:lnTo>
                    <a:pt x="4" y="76"/>
                  </a:lnTo>
                  <a:lnTo>
                    <a:pt x="0" y="65"/>
                  </a:lnTo>
                  <a:lnTo>
                    <a:pt x="0" y="55"/>
                  </a:lnTo>
                  <a:lnTo>
                    <a:pt x="0" y="44"/>
                  </a:lnTo>
                  <a:lnTo>
                    <a:pt x="4" y="32"/>
                  </a:lnTo>
                  <a:lnTo>
                    <a:pt x="15" y="15"/>
                  </a:lnTo>
                  <a:lnTo>
                    <a:pt x="32" y="3"/>
                  </a:lnTo>
                  <a:lnTo>
                    <a:pt x="44" y="0"/>
                  </a:lnTo>
                  <a:lnTo>
                    <a:pt x="56" y="0"/>
                  </a:lnTo>
                  <a:lnTo>
                    <a:pt x="65" y="0"/>
                  </a:lnTo>
                  <a:lnTo>
                    <a:pt x="77" y="3"/>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7" name="Freeform 296"/>
            <p:cNvSpPr>
              <a:spLocks/>
            </p:cNvSpPr>
            <p:nvPr/>
          </p:nvSpPr>
          <p:spPr bwMode="auto">
            <a:xfrm>
              <a:off x="8250241" y="4346576"/>
              <a:ext cx="87313" cy="88900"/>
            </a:xfrm>
            <a:custGeom>
              <a:avLst/>
              <a:gdLst>
                <a:gd name="T0" fmla="*/ 112 w 112"/>
                <a:gd name="T1" fmla="*/ 56 h 111"/>
                <a:gd name="T2" fmla="*/ 110 w 112"/>
                <a:gd name="T3" fmla="*/ 65 h 111"/>
                <a:gd name="T4" fmla="*/ 106 w 112"/>
                <a:gd name="T5" fmla="*/ 77 h 111"/>
                <a:gd name="T6" fmla="*/ 95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5 w 112"/>
                <a:gd name="T43" fmla="*/ 15 h 111"/>
                <a:gd name="T44" fmla="*/ 106 w 112"/>
                <a:gd name="T45" fmla="*/ 32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5" y="94"/>
                  </a:lnTo>
                  <a:lnTo>
                    <a:pt x="77" y="105"/>
                  </a:lnTo>
                  <a:lnTo>
                    <a:pt x="66" y="109"/>
                  </a:lnTo>
                  <a:lnTo>
                    <a:pt x="56" y="111"/>
                  </a:lnTo>
                  <a:lnTo>
                    <a:pt x="45" y="109"/>
                  </a:lnTo>
                  <a:lnTo>
                    <a:pt x="33" y="105"/>
                  </a:lnTo>
                  <a:lnTo>
                    <a:pt x="16" y="94"/>
                  </a:lnTo>
                  <a:lnTo>
                    <a:pt x="4" y="77"/>
                  </a:lnTo>
                  <a:lnTo>
                    <a:pt x="0" y="65"/>
                  </a:lnTo>
                  <a:lnTo>
                    <a:pt x="0" y="56"/>
                  </a:lnTo>
                  <a:lnTo>
                    <a:pt x="0" y="44"/>
                  </a:lnTo>
                  <a:lnTo>
                    <a:pt x="4" y="32"/>
                  </a:lnTo>
                  <a:lnTo>
                    <a:pt x="16" y="15"/>
                  </a:lnTo>
                  <a:lnTo>
                    <a:pt x="33" y="4"/>
                  </a:lnTo>
                  <a:lnTo>
                    <a:pt x="45" y="0"/>
                  </a:lnTo>
                  <a:lnTo>
                    <a:pt x="56" y="0"/>
                  </a:lnTo>
                  <a:lnTo>
                    <a:pt x="66" y="0"/>
                  </a:lnTo>
                  <a:lnTo>
                    <a:pt x="77" y="4"/>
                  </a:lnTo>
                  <a:lnTo>
                    <a:pt x="95" y="15"/>
                  </a:lnTo>
                  <a:lnTo>
                    <a:pt x="106" y="32"/>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8" name="Freeform 297"/>
            <p:cNvSpPr>
              <a:spLocks/>
            </p:cNvSpPr>
            <p:nvPr/>
          </p:nvSpPr>
          <p:spPr bwMode="auto">
            <a:xfrm>
              <a:off x="4614865" y="2959103"/>
              <a:ext cx="88900" cy="87313"/>
            </a:xfrm>
            <a:custGeom>
              <a:avLst/>
              <a:gdLst>
                <a:gd name="T0" fmla="*/ 111 w 111"/>
                <a:gd name="T1" fmla="*/ 55 h 111"/>
                <a:gd name="T2" fmla="*/ 110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10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10"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10"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9" name="Freeform 298"/>
            <p:cNvSpPr>
              <a:spLocks/>
            </p:cNvSpPr>
            <p:nvPr/>
          </p:nvSpPr>
          <p:spPr bwMode="auto">
            <a:xfrm>
              <a:off x="7320759" y="1554165"/>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09"/>
                  </a:lnTo>
                  <a:lnTo>
                    <a:pt x="55" y="111"/>
                  </a:lnTo>
                  <a:lnTo>
                    <a:pt x="44" y="109"/>
                  </a:lnTo>
                  <a:lnTo>
                    <a:pt x="32" y="106"/>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0" name="Freeform 300"/>
            <p:cNvSpPr>
              <a:spLocks/>
            </p:cNvSpPr>
            <p:nvPr/>
          </p:nvSpPr>
          <p:spPr bwMode="auto">
            <a:xfrm>
              <a:off x="2924177" y="2152651"/>
              <a:ext cx="88900" cy="88900"/>
            </a:xfrm>
            <a:custGeom>
              <a:avLst/>
              <a:gdLst>
                <a:gd name="T0" fmla="*/ 111 w 111"/>
                <a:gd name="T1" fmla="*/ 55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5"/>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1" name="Freeform 303"/>
            <p:cNvSpPr>
              <a:spLocks/>
            </p:cNvSpPr>
            <p:nvPr/>
          </p:nvSpPr>
          <p:spPr bwMode="auto">
            <a:xfrm>
              <a:off x="9153528" y="1645447"/>
              <a:ext cx="87313" cy="88900"/>
            </a:xfrm>
            <a:custGeom>
              <a:avLst/>
              <a:gdLst>
                <a:gd name="T0" fmla="*/ 112 w 112"/>
                <a:gd name="T1" fmla="*/ 56 h 112"/>
                <a:gd name="T2" fmla="*/ 110 w 112"/>
                <a:gd name="T3" fmla="*/ 65 h 112"/>
                <a:gd name="T4" fmla="*/ 106 w 112"/>
                <a:gd name="T5" fmla="*/ 77 h 112"/>
                <a:gd name="T6" fmla="*/ 94 w 112"/>
                <a:gd name="T7" fmla="*/ 94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5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5"/>
                  </a:lnTo>
                  <a:lnTo>
                    <a:pt x="106" y="77"/>
                  </a:lnTo>
                  <a:lnTo>
                    <a:pt x="94" y="94"/>
                  </a:lnTo>
                  <a:lnTo>
                    <a:pt x="77" y="106"/>
                  </a:lnTo>
                  <a:lnTo>
                    <a:pt x="66" y="110"/>
                  </a:lnTo>
                  <a:lnTo>
                    <a:pt x="56" y="112"/>
                  </a:lnTo>
                  <a:lnTo>
                    <a:pt x="44" y="110"/>
                  </a:lnTo>
                  <a:lnTo>
                    <a:pt x="33" y="106"/>
                  </a:lnTo>
                  <a:lnTo>
                    <a:pt x="16" y="94"/>
                  </a:lnTo>
                  <a:lnTo>
                    <a:pt x="4" y="77"/>
                  </a:lnTo>
                  <a:lnTo>
                    <a:pt x="0" y="65"/>
                  </a:lnTo>
                  <a:lnTo>
                    <a:pt x="0" y="56"/>
                  </a:lnTo>
                  <a:lnTo>
                    <a:pt x="0" y="44"/>
                  </a:lnTo>
                  <a:lnTo>
                    <a:pt x="4" y="33"/>
                  </a:lnTo>
                  <a:lnTo>
                    <a:pt x="16" y="16"/>
                  </a:lnTo>
                  <a:lnTo>
                    <a:pt x="33" y="4"/>
                  </a:lnTo>
                  <a:lnTo>
                    <a:pt x="44" y="0"/>
                  </a:lnTo>
                  <a:lnTo>
                    <a:pt x="56" y="0"/>
                  </a:lnTo>
                  <a:lnTo>
                    <a:pt x="66" y="0"/>
                  </a:lnTo>
                  <a:lnTo>
                    <a:pt x="77" y="4"/>
                  </a:lnTo>
                  <a:lnTo>
                    <a:pt x="94" y="16"/>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2" name="Freeform 313"/>
            <p:cNvSpPr>
              <a:spLocks/>
            </p:cNvSpPr>
            <p:nvPr/>
          </p:nvSpPr>
          <p:spPr bwMode="auto">
            <a:xfrm>
              <a:off x="4088609" y="5199066"/>
              <a:ext cx="88900" cy="87313"/>
            </a:xfrm>
            <a:custGeom>
              <a:avLst/>
              <a:gdLst>
                <a:gd name="T0" fmla="*/ 111 w 111"/>
                <a:gd name="T1" fmla="*/ 56 h 112"/>
                <a:gd name="T2" fmla="*/ 109 w 111"/>
                <a:gd name="T3" fmla="*/ 65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5"/>
                  </a:lnTo>
                  <a:lnTo>
                    <a:pt x="105" y="77"/>
                  </a:lnTo>
                  <a:lnTo>
                    <a:pt x="94" y="94"/>
                  </a:lnTo>
                  <a:lnTo>
                    <a:pt x="76" y="106"/>
                  </a:lnTo>
                  <a:lnTo>
                    <a:pt x="65" y="110"/>
                  </a:lnTo>
                  <a:lnTo>
                    <a:pt x="55" y="112"/>
                  </a:lnTo>
                  <a:lnTo>
                    <a:pt x="44" y="110"/>
                  </a:lnTo>
                  <a:lnTo>
                    <a:pt x="32" y="106"/>
                  </a:lnTo>
                  <a:lnTo>
                    <a:pt x="15" y="94"/>
                  </a:lnTo>
                  <a:lnTo>
                    <a:pt x="4" y="77"/>
                  </a:lnTo>
                  <a:lnTo>
                    <a:pt x="0" y="65"/>
                  </a:lnTo>
                  <a:lnTo>
                    <a:pt x="0" y="56"/>
                  </a:lnTo>
                  <a:lnTo>
                    <a:pt x="0" y="44"/>
                  </a:lnTo>
                  <a:lnTo>
                    <a:pt x="4" y="33"/>
                  </a:lnTo>
                  <a:lnTo>
                    <a:pt x="15" y="16"/>
                  </a:lnTo>
                  <a:lnTo>
                    <a:pt x="32" y="4"/>
                  </a:lnTo>
                  <a:lnTo>
                    <a:pt x="44" y="0"/>
                  </a:lnTo>
                  <a:lnTo>
                    <a:pt x="55" y="0"/>
                  </a:lnTo>
                  <a:lnTo>
                    <a:pt x="65" y="0"/>
                  </a:lnTo>
                  <a:lnTo>
                    <a:pt x="76" y="4"/>
                  </a:lnTo>
                  <a:lnTo>
                    <a:pt x="94" y="16"/>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3" name="Freeform 314"/>
            <p:cNvSpPr>
              <a:spLocks/>
            </p:cNvSpPr>
            <p:nvPr/>
          </p:nvSpPr>
          <p:spPr bwMode="auto">
            <a:xfrm>
              <a:off x="4849023" y="4010026"/>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4" name="Freeform 315"/>
            <p:cNvSpPr>
              <a:spLocks/>
            </p:cNvSpPr>
            <p:nvPr/>
          </p:nvSpPr>
          <p:spPr bwMode="auto">
            <a:xfrm>
              <a:off x="5527677" y="1885951"/>
              <a:ext cx="88900" cy="88900"/>
            </a:xfrm>
            <a:custGeom>
              <a:avLst/>
              <a:gdLst>
                <a:gd name="T0" fmla="*/ 111 w 111"/>
                <a:gd name="T1" fmla="*/ 56 h 111"/>
                <a:gd name="T2" fmla="*/ 109 w 111"/>
                <a:gd name="T3" fmla="*/ 65 h 111"/>
                <a:gd name="T4" fmla="*/ 106 w 111"/>
                <a:gd name="T5" fmla="*/ 77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6" y="77"/>
                  </a:lnTo>
                  <a:lnTo>
                    <a:pt x="94" y="94"/>
                  </a:lnTo>
                  <a:lnTo>
                    <a:pt x="77" y="105"/>
                  </a:lnTo>
                  <a:lnTo>
                    <a:pt x="65" y="109"/>
                  </a:lnTo>
                  <a:lnTo>
                    <a:pt x="56" y="111"/>
                  </a:lnTo>
                  <a:lnTo>
                    <a:pt x="44" y="109"/>
                  </a:lnTo>
                  <a:lnTo>
                    <a:pt x="33" y="105"/>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5" name="Freeform 320"/>
            <p:cNvSpPr>
              <a:spLocks/>
            </p:cNvSpPr>
            <p:nvPr/>
          </p:nvSpPr>
          <p:spPr bwMode="auto">
            <a:xfrm>
              <a:off x="8677277" y="1903415"/>
              <a:ext cx="87313" cy="87313"/>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5 w 112"/>
                <a:gd name="T35" fmla="*/ 0 h 111"/>
                <a:gd name="T36" fmla="*/ 56 w 112"/>
                <a:gd name="T37" fmla="*/ 0 h 111"/>
                <a:gd name="T38" fmla="*/ 66 w 112"/>
                <a:gd name="T39" fmla="*/ 0 h 111"/>
                <a:gd name="T40" fmla="*/ 77 w 112"/>
                <a:gd name="T41" fmla="*/ 3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6" y="109"/>
                  </a:lnTo>
                  <a:lnTo>
                    <a:pt x="56" y="111"/>
                  </a:lnTo>
                  <a:lnTo>
                    <a:pt x="45" y="109"/>
                  </a:lnTo>
                  <a:lnTo>
                    <a:pt x="33" y="105"/>
                  </a:lnTo>
                  <a:lnTo>
                    <a:pt x="16" y="94"/>
                  </a:lnTo>
                  <a:lnTo>
                    <a:pt x="4" y="76"/>
                  </a:lnTo>
                  <a:lnTo>
                    <a:pt x="0" y="65"/>
                  </a:lnTo>
                  <a:lnTo>
                    <a:pt x="0" y="55"/>
                  </a:lnTo>
                  <a:lnTo>
                    <a:pt x="0" y="44"/>
                  </a:lnTo>
                  <a:lnTo>
                    <a:pt x="4" y="32"/>
                  </a:lnTo>
                  <a:lnTo>
                    <a:pt x="16" y="15"/>
                  </a:lnTo>
                  <a:lnTo>
                    <a:pt x="33" y="3"/>
                  </a:lnTo>
                  <a:lnTo>
                    <a:pt x="45" y="0"/>
                  </a:lnTo>
                  <a:lnTo>
                    <a:pt x="56" y="0"/>
                  </a:lnTo>
                  <a:lnTo>
                    <a:pt x="66" y="0"/>
                  </a:lnTo>
                  <a:lnTo>
                    <a:pt x="77" y="3"/>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6" name="Freeform 322"/>
            <p:cNvSpPr>
              <a:spLocks/>
            </p:cNvSpPr>
            <p:nvPr/>
          </p:nvSpPr>
          <p:spPr bwMode="auto">
            <a:xfrm>
              <a:off x="8528053" y="2227263"/>
              <a:ext cx="87313" cy="88900"/>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5"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5" y="0"/>
                  </a:lnTo>
                  <a:lnTo>
                    <a:pt x="77" y="4"/>
                  </a:lnTo>
                  <a:lnTo>
                    <a:pt x="94" y="16"/>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7" name="Freeform 325"/>
            <p:cNvSpPr>
              <a:spLocks/>
            </p:cNvSpPr>
            <p:nvPr/>
          </p:nvSpPr>
          <p:spPr bwMode="auto">
            <a:xfrm>
              <a:off x="3394077" y="4549776"/>
              <a:ext cx="88900" cy="88900"/>
            </a:xfrm>
            <a:custGeom>
              <a:avLst/>
              <a:gdLst>
                <a:gd name="T0" fmla="*/ 112 w 112"/>
                <a:gd name="T1" fmla="*/ 55 h 111"/>
                <a:gd name="T2" fmla="*/ 110 w 112"/>
                <a:gd name="T3" fmla="*/ 65 h 111"/>
                <a:gd name="T4" fmla="*/ 106 w 112"/>
                <a:gd name="T5" fmla="*/ 77 h 111"/>
                <a:gd name="T6" fmla="*/ 95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5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7"/>
                  </a:lnTo>
                  <a:lnTo>
                    <a:pt x="95" y="94"/>
                  </a:lnTo>
                  <a:lnTo>
                    <a:pt x="77" y="105"/>
                  </a:lnTo>
                  <a:lnTo>
                    <a:pt x="66" y="109"/>
                  </a:lnTo>
                  <a:lnTo>
                    <a:pt x="56" y="111"/>
                  </a:lnTo>
                  <a:lnTo>
                    <a:pt x="45" y="109"/>
                  </a:lnTo>
                  <a:lnTo>
                    <a:pt x="33" y="105"/>
                  </a:lnTo>
                  <a:lnTo>
                    <a:pt x="16" y="94"/>
                  </a:lnTo>
                  <a:lnTo>
                    <a:pt x="4" y="77"/>
                  </a:lnTo>
                  <a:lnTo>
                    <a:pt x="0" y="65"/>
                  </a:lnTo>
                  <a:lnTo>
                    <a:pt x="0" y="55"/>
                  </a:lnTo>
                  <a:lnTo>
                    <a:pt x="0" y="44"/>
                  </a:lnTo>
                  <a:lnTo>
                    <a:pt x="4" y="32"/>
                  </a:lnTo>
                  <a:lnTo>
                    <a:pt x="16" y="15"/>
                  </a:lnTo>
                  <a:lnTo>
                    <a:pt x="33" y="4"/>
                  </a:lnTo>
                  <a:lnTo>
                    <a:pt x="45" y="0"/>
                  </a:lnTo>
                  <a:lnTo>
                    <a:pt x="56" y="0"/>
                  </a:lnTo>
                  <a:lnTo>
                    <a:pt x="66" y="0"/>
                  </a:lnTo>
                  <a:lnTo>
                    <a:pt x="77" y="4"/>
                  </a:lnTo>
                  <a:lnTo>
                    <a:pt x="95"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8" name="Freeform 327"/>
            <p:cNvSpPr>
              <a:spLocks/>
            </p:cNvSpPr>
            <p:nvPr/>
          </p:nvSpPr>
          <p:spPr bwMode="auto">
            <a:xfrm>
              <a:off x="7972427" y="3076579"/>
              <a:ext cx="88900" cy="87313"/>
            </a:xfrm>
            <a:custGeom>
              <a:avLst/>
              <a:gdLst>
                <a:gd name="T0" fmla="*/ 111 w 111"/>
                <a:gd name="T1" fmla="*/ 56 h 112"/>
                <a:gd name="T2" fmla="*/ 110 w 111"/>
                <a:gd name="T3" fmla="*/ 66 h 112"/>
                <a:gd name="T4" fmla="*/ 106 w 111"/>
                <a:gd name="T5" fmla="*/ 77 h 112"/>
                <a:gd name="T6" fmla="*/ 94 w 111"/>
                <a:gd name="T7" fmla="*/ 95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6"/>
                  </a:lnTo>
                  <a:lnTo>
                    <a:pt x="106" y="77"/>
                  </a:lnTo>
                  <a:lnTo>
                    <a:pt x="94" y="95"/>
                  </a:lnTo>
                  <a:lnTo>
                    <a:pt x="77" y="106"/>
                  </a:lnTo>
                  <a:lnTo>
                    <a:pt x="65" y="110"/>
                  </a:lnTo>
                  <a:lnTo>
                    <a:pt x="56" y="112"/>
                  </a:lnTo>
                  <a:lnTo>
                    <a:pt x="44" y="110"/>
                  </a:lnTo>
                  <a:lnTo>
                    <a:pt x="33" y="106"/>
                  </a:lnTo>
                  <a:lnTo>
                    <a:pt x="15" y="95"/>
                  </a:lnTo>
                  <a:lnTo>
                    <a:pt x="4" y="77"/>
                  </a:lnTo>
                  <a:lnTo>
                    <a:pt x="0" y="66"/>
                  </a:lnTo>
                  <a:lnTo>
                    <a:pt x="0" y="56"/>
                  </a:lnTo>
                  <a:lnTo>
                    <a:pt x="0" y="45"/>
                  </a:lnTo>
                  <a:lnTo>
                    <a:pt x="4" y="33"/>
                  </a:lnTo>
                  <a:lnTo>
                    <a:pt x="15" y="16"/>
                  </a:lnTo>
                  <a:lnTo>
                    <a:pt x="33" y="4"/>
                  </a:lnTo>
                  <a:lnTo>
                    <a:pt x="44" y="0"/>
                  </a:lnTo>
                  <a:lnTo>
                    <a:pt x="56" y="0"/>
                  </a:lnTo>
                  <a:lnTo>
                    <a:pt x="65" y="0"/>
                  </a:lnTo>
                  <a:lnTo>
                    <a:pt x="77" y="4"/>
                  </a:lnTo>
                  <a:lnTo>
                    <a:pt x="94" y="16"/>
                  </a:lnTo>
                  <a:lnTo>
                    <a:pt x="106" y="33"/>
                  </a:lnTo>
                  <a:lnTo>
                    <a:pt x="110"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9" name="Freeform 329"/>
            <p:cNvSpPr>
              <a:spLocks/>
            </p:cNvSpPr>
            <p:nvPr/>
          </p:nvSpPr>
          <p:spPr bwMode="auto">
            <a:xfrm>
              <a:off x="4981577" y="3725863"/>
              <a:ext cx="87313"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0" name="Freeform 331"/>
            <p:cNvSpPr>
              <a:spLocks/>
            </p:cNvSpPr>
            <p:nvPr/>
          </p:nvSpPr>
          <p:spPr bwMode="auto">
            <a:xfrm>
              <a:off x="2478885" y="3923510"/>
              <a:ext cx="88900" cy="87313"/>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4 w 112"/>
                <a:gd name="T35" fmla="*/ 0 h 111"/>
                <a:gd name="T36" fmla="*/ 56 w 112"/>
                <a:gd name="T37" fmla="*/ 0 h 111"/>
                <a:gd name="T38" fmla="*/ 66 w 112"/>
                <a:gd name="T39" fmla="*/ 0 h 111"/>
                <a:gd name="T40" fmla="*/ 77 w 112"/>
                <a:gd name="T41" fmla="*/ 3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6" y="109"/>
                  </a:lnTo>
                  <a:lnTo>
                    <a:pt x="56" y="111"/>
                  </a:lnTo>
                  <a:lnTo>
                    <a:pt x="44" y="109"/>
                  </a:lnTo>
                  <a:lnTo>
                    <a:pt x="33" y="105"/>
                  </a:lnTo>
                  <a:lnTo>
                    <a:pt x="16" y="94"/>
                  </a:lnTo>
                  <a:lnTo>
                    <a:pt x="4" y="76"/>
                  </a:lnTo>
                  <a:lnTo>
                    <a:pt x="0" y="65"/>
                  </a:lnTo>
                  <a:lnTo>
                    <a:pt x="0" y="55"/>
                  </a:lnTo>
                  <a:lnTo>
                    <a:pt x="0" y="44"/>
                  </a:lnTo>
                  <a:lnTo>
                    <a:pt x="4" y="32"/>
                  </a:lnTo>
                  <a:lnTo>
                    <a:pt x="16" y="15"/>
                  </a:lnTo>
                  <a:lnTo>
                    <a:pt x="33" y="3"/>
                  </a:lnTo>
                  <a:lnTo>
                    <a:pt x="44" y="0"/>
                  </a:lnTo>
                  <a:lnTo>
                    <a:pt x="56" y="0"/>
                  </a:lnTo>
                  <a:lnTo>
                    <a:pt x="66" y="0"/>
                  </a:lnTo>
                  <a:lnTo>
                    <a:pt x="77" y="3"/>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1" name="Freeform 333"/>
            <p:cNvSpPr>
              <a:spLocks/>
            </p:cNvSpPr>
            <p:nvPr/>
          </p:nvSpPr>
          <p:spPr bwMode="auto">
            <a:xfrm>
              <a:off x="2581277" y="2265363"/>
              <a:ext cx="88900" cy="88900"/>
            </a:xfrm>
            <a:custGeom>
              <a:avLst/>
              <a:gdLst>
                <a:gd name="T0" fmla="*/ 111 w 111"/>
                <a:gd name="T1" fmla="*/ 56 h 112"/>
                <a:gd name="T2" fmla="*/ 110 w 111"/>
                <a:gd name="T3" fmla="*/ 66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6"/>
                  </a:lnTo>
                  <a:lnTo>
                    <a:pt x="106" y="77"/>
                  </a:lnTo>
                  <a:lnTo>
                    <a:pt x="94" y="94"/>
                  </a:lnTo>
                  <a:lnTo>
                    <a:pt x="77" y="106"/>
                  </a:lnTo>
                  <a:lnTo>
                    <a:pt x="65" y="110"/>
                  </a:lnTo>
                  <a:lnTo>
                    <a:pt x="56" y="112"/>
                  </a:lnTo>
                  <a:lnTo>
                    <a:pt x="44" y="110"/>
                  </a:lnTo>
                  <a:lnTo>
                    <a:pt x="33" y="106"/>
                  </a:lnTo>
                  <a:lnTo>
                    <a:pt x="15" y="94"/>
                  </a:lnTo>
                  <a:lnTo>
                    <a:pt x="4" y="77"/>
                  </a:lnTo>
                  <a:lnTo>
                    <a:pt x="0" y="66"/>
                  </a:lnTo>
                  <a:lnTo>
                    <a:pt x="0" y="56"/>
                  </a:lnTo>
                  <a:lnTo>
                    <a:pt x="0" y="45"/>
                  </a:lnTo>
                  <a:lnTo>
                    <a:pt x="4" y="33"/>
                  </a:lnTo>
                  <a:lnTo>
                    <a:pt x="15" y="16"/>
                  </a:lnTo>
                  <a:lnTo>
                    <a:pt x="33" y="4"/>
                  </a:lnTo>
                  <a:lnTo>
                    <a:pt x="44" y="0"/>
                  </a:lnTo>
                  <a:lnTo>
                    <a:pt x="56" y="0"/>
                  </a:lnTo>
                  <a:lnTo>
                    <a:pt x="65" y="0"/>
                  </a:lnTo>
                  <a:lnTo>
                    <a:pt x="77" y="4"/>
                  </a:lnTo>
                  <a:lnTo>
                    <a:pt x="94" y="16"/>
                  </a:lnTo>
                  <a:lnTo>
                    <a:pt x="106" y="33"/>
                  </a:lnTo>
                  <a:lnTo>
                    <a:pt x="110"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2" name="Freeform 334"/>
            <p:cNvSpPr>
              <a:spLocks/>
            </p:cNvSpPr>
            <p:nvPr/>
          </p:nvSpPr>
          <p:spPr bwMode="auto">
            <a:xfrm>
              <a:off x="4333878" y="3495677"/>
              <a:ext cx="88900" cy="88900"/>
            </a:xfrm>
            <a:custGeom>
              <a:avLst/>
              <a:gdLst>
                <a:gd name="T0" fmla="*/ 111 w 111"/>
                <a:gd name="T1" fmla="*/ 56 h 112"/>
                <a:gd name="T2" fmla="*/ 109 w 111"/>
                <a:gd name="T3" fmla="*/ 66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6" y="106"/>
                  </a:lnTo>
                  <a:lnTo>
                    <a:pt x="65" y="110"/>
                  </a:lnTo>
                  <a:lnTo>
                    <a:pt x="55"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5" y="0"/>
                  </a:lnTo>
                  <a:lnTo>
                    <a:pt x="65" y="0"/>
                  </a:lnTo>
                  <a:lnTo>
                    <a:pt x="76" y="4"/>
                  </a:lnTo>
                  <a:lnTo>
                    <a:pt x="94" y="16"/>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3" name="Freeform 336"/>
            <p:cNvSpPr>
              <a:spLocks/>
            </p:cNvSpPr>
            <p:nvPr/>
          </p:nvSpPr>
          <p:spPr bwMode="auto">
            <a:xfrm>
              <a:off x="7000877" y="5308601"/>
              <a:ext cx="88900" cy="88900"/>
            </a:xfrm>
            <a:custGeom>
              <a:avLst/>
              <a:gdLst>
                <a:gd name="T0" fmla="*/ 112 w 112"/>
                <a:gd name="T1" fmla="*/ 56 h 111"/>
                <a:gd name="T2" fmla="*/ 110 w 112"/>
                <a:gd name="T3" fmla="*/ 65 h 111"/>
                <a:gd name="T4" fmla="*/ 106 w 112"/>
                <a:gd name="T5" fmla="*/ 77 h 111"/>
                <a:gd name="T6" fmla="*/ 95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5 w 112"/>
                <a:gd name="T43" fmla="*/ 15 h 111"/>
                <a:gd name="T44" fmla="*/ 106 w 112"/>
                <a:gd name="T45" fmla="*/ 32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5" y="94"/>
                  </a:lnTo>
                  <a:lnTo>
                    <a:pt x="77" y="105"/>
                  </a:lnTo>
                  <a:lnTo>
                    <a:pt x="66" y="109"/>
                  </a:lnTo>
                  <a:lnTo>
                    <a:pt x="56" y="111"/>
                  </a:lnTo>
                  <a:lnTo>
                    <a:pt x="45" y="109"/>
                  </a:lnTo>
                  <a:lnTo>
                    <a:pt x="33" y="105"/>
                  </a:lnTo>
                  <a:lnTo>
                    <a:pt x="16" y="94"/>
                  </a:lnTo>
                  <a:lnTo>
                    <a:pt x="4" y="77"/>
                  </a:lnTo>
                  <a:lnTo>
                    <a:pt x="0" y="65"/>
                  </a:lnTo>
                  <a:lnTo>
                    <a:pt x="0" y="56"/>
                  </a:lnTo>
                  <a:lnTo>
                    <a:pt x="0" y="44"/>
                  </a:lnTo>
                  <a:lnTo>
                    <a:pt x="4" y="32"/>
                  </a:lnTo>
                  <a:lnTo>
                    <a:pt x="16" y="15"/>
                  </a:lnTo>
                  <a:lnTo>
                    <a:pt x="33" y="4"/>
                  </a:lnTo>
                  <a:lnTo>
                    <a:pt x="45" y="0"/>
                  </a:lnTo>
                  <a:lnTo>
                    <a:pt x="56" y="0"/>
                  </a:lnTo>
                  <a:lnTo>
                    <a:pt x="66" y="0"/>
                  </a:lnTo>
                  <a:lnTo>
                    <a:pt x="77" y="4"/>
                  </a:lnTo>
                  <a:lnTo>
                    <a:pt x="95" y="15"/>
                  </a:lnTo>
                  <a:lnTo>
                    <a:pt x="106" y="32"/>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4" name="Freeform 337"/>
            <p:cNvSpPr>
              <a:spLocks/>
            </p:cNvSpPr>
            <p:nvPr/>
          </p:nvSpPr>
          <p:spPr bwMode="auto">
            <a:xfrm>
              <a:off x="3616327" y="2417768"/>
              <a:ext cx="88900" cy="87313"/>
            </a:xfrm>
            <a:custGeom>
              <a:avLst/>
              <a:gdLst>
                <a:gd name="T0" fmla="*/ 112 w 112"/>
                <a:gd name="T1" fmla="*/ 56 h 112"/>
                <a:gd name="T2" fmla="*/ 110 w 112"/>
                <a:gd name="T3" fmla="*/ 66 h 112"/>
                <a:gd name="T4" fmla="*/ 106 w 112"/>
                <a:gd name="T5" fmla="*/ 77 h 112"/>
                <a:gd name="T6" fmla="*/ 94 w 112"/>
                <a:gd name="T7" fmla="*/ 95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5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5"/>
                  </a:lnTo>
                  <a:lnTo>
                    <a:pt x="77" y="106"/>
                  </a:lnTo>
                  <a:lnTo>
                    <a:pt x="65" y="110"/>
                  </a:lnTo>
                  <a:lnTo>
                    <a:pt x="56" y="112"/>
                  </a:lnTo>
                  <a:lnTo>
                    <a:pt x="44" y="110"/>
                  </a:lnTo>
                  <a:lnTo>
                    <a:pt x="33" y="106"/>
                  </a:lnTo>
                  <a:lnTo>
                    <a:pt x="16" y="95"/>
                  </a:lnTo>
                  <a:lnTo>
                    <a:pt x="4" y="77"/>
                  </a:lnTo>
                  <a:lnTo>
                    <a:pt x="0" y="66"/>
                  </a:lnTo>
                  <a:lnTo>
                    <a:pt x="0" y="56"/>
                  </a:lnTo>
                  <a:lnTo>
                    <a:pt x="0" y="45"/>
                  </a:lnTo>
                  <a:lnTo>
                    <a:pt x="4" y="33"/>
                  </a:lnTo>
                  <a:lnTo>
                    <a:pt x="16" y="16"/>
                  </a:lnTo>
                  <a:lnTo>
                    <a:pt x="33" y="4"/>
                  </a:lnTo>
                  <a:lnTo>
                    <a:pt x="44" y="0"/>
                  </a:lnTo>
                  <a:lnTo>
                    <a:pt x="56" y="0"/>
                  </a:lnTo>
                  <a:lnTo>
                    <a:pt x="65" y="0"/>
                  </a:lnTo>
                  <a:lnTo>
                    <a:pt x="77" y="4"/>
                  </a:lnTo>
                  <a:lnTo>
                    <a:pt x="94" y="16"/>
                  </a:lnTo>
                  <a:lnTo>
                    <a:pt x="106" y="33"/>
                  </a:lnTo>
                  <a:lnTo>
                    <a:pt x="110" y="45"/>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5" name="Freeform 338"/>
            <p:cNvSpPr>
              <a:spLocks/>
            </p:cNvSpPr>
            <p:nvPr/>
          </p:nvSpPr>
          <p:spPr bwMode="auto">
            <a:xfrm>
              <a:off x="4488659" y="2636839"/>
              <a:ext cx="88900" cy="88900"/>
            </a:xfrm>
            <a:custGeom>
              <a:avLst/>
              <a:gdLst>
                <a:gd name="T0" fmla="*/ 111 w 111"/>
                <a:gd name="T1" fmla="*/ 56 h 112"/>
                <a:gd name="T2" fmla="*/ 109 w 111"/>
                <a:gd name="T3" fmla="*/ 66 h 112"/>
                <a:gd name="T4" fmla="*/ 106 w 111"/>
                <a:gd name="T5" fmla="*/ 77 h 112"/>
                <a:gd name="T6" fmla="*/ 94 w 111"/>
                <a:gd name="T7" fmla="*/ 95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6" y="77"/>
                  </a:lnTo>
                  <a:lnTo>
                    <a:pt x="94" y="95"/>
                  </a:lnTo>
                  <a:lnTo>
                    <a:pt x="77" y="106"/>
                  </a:lnTo>
                  <a:lnTo>
                    <a:pt x="65" y="110"/>
                  </a:lnTo>
                  <a:lnTo>
                    <a:pt x="56" y="112"/>
                  </a:lnTo>
                  <a:lnTo>
                    <a:pt x="44" y="110"/>
                  </a:lnTo>
                  <a:lnTo>
                    <a:pt x="33" y="106"/>
                  </a:lnTo>
                  <a:lnTo>
                    <a:pt x="15" y="95"/>
                  </a:lnTo>
                  <a:lnTo>
                    <a:pt x="4" y="77"/>
                  </a:lnTo>
                  <a:lnTo>
                    <a:pt x="0" y="66"/>
                  </a:lnTo>
                  <a:lnTo>
                    <a:pt x="0" y="56"/>
                  </a:lnTo>
                  <a:lnTo>
                    <a:pt x="0" y="45"/>
                  </a:lnTo>
                  <a:lnTo>
                    <a:pt x="4" y="33"/>
                  </a:lnTo>
                  <a:lnTo>
                    <a:pt x="15" y="16"/>
                  </a:lnTo>
                  <a:lnTo>
                    <a:pt x="33" y="4"/>
                  </a:lnTo>
                  <a:lnTo>
                    <a:pt x="44" y="0"/>
                  </a:lnTo>
                  <a:lnTo>
                    <a:pt x="56" y="0"/>
                  </a:lnTo>
                  <a:lnTo>
                    <a:pt x="65" y="0"/>
                  </a:lnTo>
                  <a:lnTo>
                    <a:pt x="77" y="4"/>
                  </a:lnTo>
                  <a:lnTo>
                    <a:pt x="94" y="16"/>
                  </a:lnTo>
                  <a:lnTo>
                    <a:pt x="106" y="33"/>
                  </a:lnTo>
                  <a:lnTo>
                    <a:pt x="109"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6" name="Freeform 340"/>
            <p:cNvSpPr>
              <a:spLocks/>
            </p:cNvSpPr>
            <p:nvPr/>
          </p:nvSpPr>
          <p:spPr bwMode="auto">
            <a:xfrm>
              <a:off x="7231859" y="1394623"/>
              <a:ext cx="88900" cy="87313"/>
            </a:xfrm>
            <a:custGeom>
              <a:avLst/>
              <a:gdLst>
                <a:gd name="T0" fmla="*/ 112 w 112"/>
                <a:gd name="T1" fmla="*/ 56 h 112"/>
                <a:gd name="T2" fmla="*/ 110 w 112"/>
                <a:gd name="T3" fmla="*/ 66 h 112"/>
                <a:gd name="T4" fmla="*/ 106 w 112"/>
                <a:gd name="T5" fmla="*/ 77 h 112"/>
                <a:gd name="T6" fmla="*/ 94 w 112"/>
                <a:gd name="T7" fmla="*/ 95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5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5"/>
                  </a:lnTo>
                  <a:lnTo>
                    <a:pt x="77" y="106"/>
                  </a:lnTo>
                  <a:lnTo>
                    <a:pt x="66" y="110"/>
                  </a:lnTo>
                  <a:lnTo>
                    <a:pt x="56" y="112"/>
                  </a:lnTo>
                  <a:lnTo>
                    <a:pt x="44" y="110"/>
                  </a:lnTo>
                  <a:lnTo>
                    <a:pt x="33" y="106"/>
                  </a:lnTo>
                  <a:lnTo>
                    <a:pt x="16" y="95"/>
                  </a:lnTo>
                  <a:lnTo>
                    <a:pt x="4" y="77"/>
                  </a:lnTo>
                  <a:lnTo>
                    <a:pt x="0" y="66"/>
                  </a:lnTo>
                  <a:lnTo>
                    <a:pt x="0" y="56"/>
                  </a:lnTo>
                  <a:lnTo>
                    <a:pt x="0" y="45"/>
                  </a:lnTo>
                  <a:lnTo>
                    <a:pt x="4" y="33"/>
                  </a:lnTo>
                  <a:lnTo>
                    <a:pt x="16" y="16"/>
                  </a:lnTo>
                  <a:lnTo>
                    <a:pt x="33" y="4"/>
                  </a:lnTo>
                  <a:lnTo>
                    <a:pt x="44" y="0"/>
                  </a:lnTo>
                  <a:lnTo>
                    <a:pt x="56" y="0"/>
                  </a:lnTo>
                  <a:lnTo>
                    <a:pt x="66" y="0"/>
                  </a:lnTo>
                  <a:lnTo>
                    <a:pt x="77" y="4"/>
                  </a:lnTo>
                  <a:lnTo>
                    <a:pt x="94" y="16"/>
                  </a:lnTo>
                  <a:lnTo>
                    <a:pt x="106" y="33"/>
                  </a:lnTo>
                  <a:lnTo>
                    <a:pt x="110" y="45"/>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7" name="Freeform 344"/>
            <p:cNvSpPr>
              <a:spLocks/>
            </p:cNvSpPr>
            <p:nvPr/>
          </p:nvSpPr>
          <p:spPr bwMode="auto">
            <a:xfrm>
              <a:off x="9545639" y="4249739"/>
              <a:ext cx="88900" cy="88900"/>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6 w 112"/>
                <a:gd name="T11" fmla="*/ 110 h 112"/>
                <a:gd name="T12" fmla="*/ 56 w 112"/>
                <a:gd name="T13" fmla="*/ 112 h 112"/>
                <a:gd name="T14" fmla="*/ 45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5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6" y="110"/>
                  </a:lnTo>
                  <a:lnTo>
                    <a:pt x="56" y="112"/>
                  </a:lnTo>
                  <a:lnTo>
                    <a:pt x="45" y="110"/>
                  </a:lnTo>
                  <a:lnTo>
                    <a:pt x="33" y="106"/>
                  </a:lnTo>
                  <a:lnTo>
                    <a:pt x="16" y="94"/>
                  </a:lnTo>
                  <a:lnTo>
                    <a:pt x="4" y="77"/>
                  </a:lnTo>
                  <a:lnTo>
                    <a:pt x="0" y="66"/>
                  </a:lnTo>
                  <a:lnTo>
                    <a:pt x="0" y="56"/>
                  </a:lnTo>
                  <a:lnTo>
                    <a:pt x="0" y="45"/>
                  </a:lnTo>
                  <a:lnTo>
                    <a:pt x="4" y="33"/>
                  </a:lnTo>
                  <a:lnTo>
                    <a:pt x="16" y="16"/>
                  </a:lnTo>
                  <a:lnTo>
                    <a:pt x="33" y="4"/>
                  </a:lnTo>
                  <a:lnTo>
                    <a:pt x="45" y="0"/>
                  </a:lnTo>
                  <a:lnTo>
                    <a:pt x="56" y="0"/>
                  </a:lnTo>
                  <a:lnTo>
                    <a:pt x="66" y="0"/>
                  </a:lnTo>
                  <a:lnTo>
                    <a:pt x="77" y="4"/>
                  </a:lnTo>
                  <a:lnTo>
                    <a:pt x="94" y="16"/>
                  </a:lnTo>
                  <a:lnTo>
                    <a:pt x="106" y="33"/>
                  </a:lnTo>
                  <a:lnTo>
                    <a:pt x="110" y="45"/>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8" name="Freeform 346"/>
            <p:cNvSpPr>
              <a:spLocks/>
            </p:cNvSpPr>
            <p:nvPr/>
          </p:nvSpPr>
          <p:spPr bwMode="auto">
            <a:xfrm>
              <a:off x="6848477" y="1425579"/>
              <a:ext cx="88900" cy="87313"/>
            </a:xfrm>
            <a:custGeom>
              <a:avLst/>
              <a:gdLst>
                <a:gd name="T0" fmla="*/ 111 w 111"/>
                <a:gd name="T1" fmla="*/ 55 h 111"/>
                <a:gd name="T2" fmla="*/ 109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9" name="Freeform 348"/>
            <p:cNvSpPr>
              <a:spLocks/>
            </p:cNvSpPr>
            <p:nvPr/>
          </p:nvSpPr>
          <p:spPr bwMode="auto">
            <a:xfrm>
              <a:off x="8449471" y="3705226"/>
              <a:ext cx="88900" cy="87313"/>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09"/>
                  </a:lnTo>
                  <a:lnTo>
                    <a:pt x="55" y="111"/>
                  </a:lnTo>
                  <a:lnTo>
                    <a:pt x="44" y="109"/>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0" name="Freeform 350"/>
            <p:cNvSpPr>
              <a:spLocks/>
            </p:cNvSpPr>
            <p:nvPr/>
          </p:nvSpPr>
          <p:spPr bwMode="auto">
            <a:xfrm>
              <a:off x="4248151" y="1377952"/>
              <a:ext cx="88900" cy="88900"/>
            </a:xfrm>
            <a:custGeom>
              <a:avLst/>
              <a:gdLst>
                <a:gd name="T0" fmla="*/ 111 w 111"/>
                <a:gd name="T1" fmla="*/ 56 h 112"/>
                <a:gd name="T2" fmla="*/ 109 w 111"/>
                <a:gd name="T3" fmla="*/ 66 h 112"/>
                <a:gd name="T4" fmla="*/ 105 w 111"/>
                <a:gd name="T5" fmla="*/ 77 h 112"/>
                <a:gd name="T6" fmla="*/ 94 w 111"/>
                <a:gd name="T7" fmla="*/ 95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5"/>
                  </a:lnTo>
                  <a:lnTo>
                    <a:pt x="76" y="106"/>
                  </a:lnTo>
                  <a:lnTo>
                    <a:pt x="65" y="110"/>
                  </a:lnTo>
                  <a:lnTo>
                    <a:pt x="55" y="112"/>
                  </a:lnTo>
                  <a:lnTo>
                    <a:pt x="44" y="110"/>
                  </a:lnTo>
                  <a:lnTo>
                    <a:pt x="32" y="106"/>
                  </a:lnTo>
                  <a:lnTo>
                    <a:pt x="15" y="95"/>
                  </a:lnTo>
                  <a:lnTo>
                    <a:pt x="4" y="77"/>
                  </a:lnTo>
                  <a:lnTo>
                    <a:pt x="0" y="66"/>
                  </a:lnTo>
                  <a:lnTo>
                    <a:pt x="0" y="56"/>
                  </a:lnTo>
                  <a:lnTo>
                    <a:pt x="0" y="45"/>
                  </a:lnTo>
                  <a:lnTo>
                    <a:pt x="4" y="33"/>
                  </a:lnTo>
                  <a:lnTo>
                    <a:pt x="15" y="16"/>
                  </a:lnTo>
                  <a:lnTo>
                    <a:pt x="32" y="4"/>
                  </a:lnTo>
                  <a:lnTo>
                    <a:pt x="44" y="0"/>
                  </a:lnTo>
                  <a:lnTo>
                    <a:pt x="55" y="0"/>
                  </a:lnTo>
                  <a:lnTo>
                    <a:pt x="65" y="0"/>
                  </a:lnTo>
                  <a:lnTo>
                    <a:pt x="76" y="4"/>
                  </a:lnTo>
                  <a:lnTo>
                    <a:pt x="94" y="16"/>
                  </a:lnTo>
                  <a:lnTo>
                    <a:pt x="105" y="33"/>
                  </a:lnTo>
                  <a:lnTo>
                    <a:pt x="109"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1" name="Freeform 351"/>
            <p:cNvSpPr>
              <a:spLocks/>
            </p:cNvSpPr>
            <p:nvPr/>
          </p:nvSpPr>
          <p:spPr bwMode="auto">
            <a:xfrm>
              <a:off x="7216777" y="2151857"/>
              <a:ext cx="88900" cy="88900"/>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2" name="Freeform 352"/>
            <p:cNvSpPr>
              <a:spLocks/>
            </p:cNvSpPr>
            <p:nvPr/>
          </p:nvSpPr>
          <p:spPr bwMode="auto">
            <a:xfrm>
              <a:off x="2752727" y="1867697"/>
              <a:ext cx="88900" cy="87313"/>
            </a:xfrm>
            <a:custGeom>
              <a:avLst/>
              <a:gdLst>
                <a:gd name="T0" fmla="*/ 111 w 111"/>
                <a:gd name="T1" fmla="*/ 56 h 112"/>
                <a:gd name="T2" fmla="*/ 109 w 111"/>
                <a:gd name="T3" fmla="*/ 66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6" y="77"/>
                  </a:lnTo>
                  <a:lnTo>
                    <a:pt x="94" y="94"/>
                  </a:lnTo>
                  <a:lnTo>
                    <a:pt x="77" y="106"/>
                  </a:lnTo>
                  <a:lnTo>
                    <a:pt x="65" y="110"/>
                  </a:lnTo>
                  <a:lnTo>
                    <a:pt x="56" y="112"/>
                  </a:lnTo>
                  <a:lnTo>
                    <a:pt x="44" y="110"/>
                  </a:lnTo>
                  <a:lnTo>
                    <a:pt x="33" y="106"/>
                  </a:lnTo>
                  <a:lnTo>
                    <a:pt x="15" y="94"/>
                  </a:lnTo>
                  <a:lnTo>
                    <a:pt x="4" y="77"/>
                  </a:lnTo>
                  <a:lnTo>
                    <a:pt x="0" y="66"/>
                  </a:lnTo>
                  <a:lnTo>
                    <a:pt x="0" y="56"/>
                  </a:lnTo>
                  <a:lnTo>
                    <a:pt x="0" y="44"/>
                  </a:lnTo>
                  <a:lnTo>
                    <a:pt x="4" y="33"/>
                  </a:lnTo>
                  <a:lnTo>
                    <a:pt x="15" y="16"/>
                  </a:lnTo>
                  <a:lnTo>
                    <a:pt x="33" y="4"/>
                  </a:lnTo>
                  <a:lnTo>
                    <a:pt x="44" y="0"/>
                  </a:lnTo>
                  <a:lnTo>
                    <a:pt x="56" y="0"/>
                  </a:lnTo>
                  <a:lnTo>
                    <a:pt x="65" y="0"/>
                  </a:lnTo>
                  <a:lnTo>
                    <a:pt x="77" y="4"/>
                  </a:lnTo>
                  <a:lnTo>
                    <a:pt x="94" y="16"/>
                  </a:lnTo>
                  <a:lnTo>
                    <a:pt x="106"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3" name="Freeform 355"/>
            <p:cNvSpPr>
              <a:spLocks/>
            </p:cNvSpPr>
            <p:nvPr/>
          </p:nvSpPr>
          <p:spPr bwMode="auto">
            <a:xfrm>
              <a:off x="9486902" y="1539876"/>
              <a:ext cx="87313" cy="88900"/>
            </a:xfrm>
            <a:custGeom>
              <a:avLst/>
              <a:gdLst>
                <a:gd name="T0" fmla="*/ 112 w 112"/>
                <a:gd name="T1" fmla="*/ 55 h 111"/>
                <a:gd name="T2" fmla="*/ 110 w 112"/>
                <a:gd name="T3" fmla="*/ 65 h 111"/>
                <a:gd name="T4" fmla="*/ 106 w 112"/>
                <a:gd name="T5" fmla="*/ 77 h 111"/>
                <a:gd name="T6" fmla="*/ 94 w 112"/>
                <a:gd name="T7" fmla="*/ 94 h 111"/>
                <a:gd name="T8" fmla="*/ 77 w 112"/>
                <a:gd name="T9" fmla="*/ 105 h 111"/>
                <a:gd name="T10" fmla="*/ 65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4 w 112"/>
                <a:gd name="T35" fmla="*/ 0 h 111"/>
                <a:gd name="T36" fmla="*/ 56 w 112"/>
                <a:gd name="T37" fmla="*/ 0 h 111"/>
                <a:gd name="T38" fmla="*/ 65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7"/>
                  </a:lnTo>
                  <a:lnTo>
                    <a:pt x="94" y="94"/>
                  </a:lnTo>
                  <a:lnTo>
                    <a:pt x="77" y="105"/>
                  </a:lnTo>
                  <a:lnTo>
                    <a:pt x="65" y="109"/>
                  </a:lnTo>
                  <a:lnTo>
                    <a:pt x="56" y="111"/>
                  </a:lnTo>
                  <a:lnTo>
                    <a:pt x="44" y="109"/>
                  </a:lnTo>
                  <a:lnTo>
                    <a:pt x="33" y="105"/>
                  </a:lnTo>
                  <a:lnTo>
                    <a:pt x="16" y="94"/>
                  </a:lnTo>
                  <a:lnTo>
                    <a:pt x="4" y="77"/>
                  </a:lnTo>
                  <a:lnTo>
                    <a:pt x="0" y="65"/>
                  </a:lnTo>
                  <a:lnTo>
                    <a:pt x="0" y="55"/>
                  </a:lnTo>
                  <a:lnTo>
                    <a:pt x="0" y="44"/>
                  </a:lnTo>
                  <a:lnTo>
                    <a:pt x="4" y="32"/>
                  </a:lnTo>
                  <a:lnTo>
                    <a:pt x="16" y="15"/>
                  </a:lnTo>
                  <a:lnTo>
                    <a:pt x="33" y="4"/>
                  </a:lnTo>
                  <a:lnTo>
                    <a:pt x="44" y="0"/>
                  </a:lnTo>
                  <a:lnTo>
                    <a:pt x="56" y="0"/>
                  </a:lnTo>
                  <a:lnTo>
                    <a:pt x="65" y="0"/>
                  </a:lnTo>
                  <a:lnTo>
                    <a:pt x="77" y="4"/>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4" name="Freeform 356"/>
            <p:cNvSpPr>
              <a:spLocks/>
            </p:cNvSpPr>
            <p:nvPr/>
          </p:nvSpPr>
          <p:spPr bwMode="auto">
            <a:xfrm>
              <a:off x="4798222" y="3655222"/>
              <a:ext cx="88900" cy="87313"/>
            </a:xfrm>
            <a:custGeom>
              <a:avLst/>
              <a:gdLst>
                <a:gd name="T0" fmla="*/ 111 w 111"/>
                <a:gd name="T1" fmla="*/ 56 h 112"/>
                <a:gd name="T2" fmla="*/ 109 w 111"/>
                <a:gd name="T3" fmla="*/ 66 h 112"/>
                <a:gd name="T4" fmla="*/ 105 w 111"/>
                <a:gd name="T5" fmla="*/ 77 h 112"/>
                <a:gd name="T6" fmla="*/ 94 w 111"/>
                <a:gd name="T7" fmla="*/ 95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5"/>
                  </a:lnTo>
                  <a:lnTo>
                    <a:pt x="77" y="106"/>
                  </a:lnTo>
                  <a:lnTo>
                    <a:pt x="65" y="110"/>
                  </a:lnTo>
                  <a:lnTo>
                    <a:pt x="56" y="112"/>
                  </a:lnTo>
                  <a:lnTo>
                    <a:pt x="44" y="110"/>
                  </a:lnTo>
                  <a:lnTo>
                    <a:pt x="33" y="106"/>
                  </a:lnTo>
                  <a:lnTo>
                    <a:pt x="15" y="95"/>
                  </a:lnTo>
                  <a:lnTo>
                    <a:pt x="4" y="77"/>
                  </a:lnTo>
                  <a:lnTo>
                    <a:pt x="0" y="66"/>
                  </a:lnTo>
                  <a:lnTo>
                    <a:pt x="0" y="56"/>
                  </a:lnTo>
                  <a:lnTo>
                    <a:pt x="0" y="45"/>
                  </a:lnTo>
                  <a:lnTo>
                    <a:pt x="4" y="33"/>
                  </a:lnTo>
                  <a:lnTo>
                    <a:pt x="15" y="16"/>
                  </a:lnTo>
                  <a:lnTo>
                    <a:pt x="33" y="4"/>
                  </a:lnTo>
                  <a:lnTo>
                    <a:pt x="44" y="0"/>
                  </a:lnTo>
                  <a:lnTo>
                    <a:pt x="56" y="0"/>
                  </a:lnTo>
                  <a:lnTo>
                    <a:pt x="65" y="0"/>
                  </a:lnTo>
                  <a:lnTo>
                    <a:pt x="77" y="4"/>
                  </a:lnTo>
                  <a:lnTo>
                    <a:pt x="94" y="16"/>
                  </a:lnTo>
                  <a:lnTo>
                    <a:pt x="105" y="33"/>
                  </a:lnTo>
                  <a:lnTo>
                    <a:pt x="109"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5" name="Freeform 360"/>
            <p:cNvSpPr>
              <a:spLocks/>
            </p:cNvSpPr>
            <p:nvPr/>
          </p:nvSpPr>
          <p:spPr bwMode="auto">
            <a:xfrm>
              <a:off x="9574216" y="4120359"/>
              <a:ext cx="87313" cy="88900"/>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5 w 112"/>
                <a:gd name="T35" fmla="*/ 0 h 111"/>
                <a:gd name="T36" fmla="*/ 56 w 112"/>
                <a:gd name="T37" fmla="*/ 0 h 111"/>
                <a:gd name="T38" fmla="*/ 66 w 112"/>
                <a:gd name="T39" fmla="*/ 0 h 111"/>
                <a:gd name="T40" fmla="*/ 77 w 112"/>
                <a:gd name="T41" fmla="*/ 3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6" y="109"/>
                  </a:lnTo>
                  <a:lnTo>
                    <a:pt x="56" y="111"/>
                  </a:lnTo>
                  <a:lnTo>
                    <a:pt x="45" y="109"/>
                  </a:lnTo>
                  <a:lnTo>
                    <a:pt x="33" y="105"/>
                  </a:lnTo>
                  <a:lnTo>
                    <a:pt x="16" y="94"/>
                  </a:lnTo>
                  <a:lnTo>
                    <a:pt x="4" y="76"/>
                  </a:lnTo>
                  <a:lnTo>
                    <a:pt x="0" y="65"/>
                  </a:lnTo>
                  <a:lnTo>
                    <a:pt x="0" y="55"/>
                  </a:lnTo>
                  <a:lnTo>
                    <a:pt x="0" y="44"/>
                  </a:lnTo>
                  <a:lnTo>
                    <a:pt x="4" y="32"/>
                  </a:lnTo>
                  <a:lnTo>
                    <a:pt x="16" y="15"/>
                  </a:lnTo>
                  <a:lnTo>
                    <a:pt x="33" y="3"/>
                  </a:lnTo>
                  <a:lnTo>
                    <a:pt x="45" y="0"/>
                  </a:lnTo>
                  <a:lnTo>
                    <a:pt x="56" y="0"/>
                  </a:lnTo>
                  <a:lnTo>
                    <a:pt x="66" y="0"/>
                  </a:lnTo>
                  <a:lnTo>
                    <a:pt x="77" y="3"/>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6" name="Freeform 362"/>
            <p:cNvSpPr>
              <a:spLocks/>
            </p:cNvSpPr>
            <p:nvPr/>
          </p:nvSpPr>
          <p:spPr bwMode="auto">
            <a:xfrm>
              <a:off x="8429627" y="2157416"/>
              <a:ext cx="88900" cy="87313"/>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6"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6" y="0"/>
                  </a:lnTo>
                  <a:lnTo>
                    <a:pt x="77" y="4"/>
                  </a:lnTo>
                  <a:lnTo>
                    <a:pt x="94" y="16"/>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7" name="Freeform 363"/>
            <p:cNvSpPr>
              <a:spLocks/>
            </p:cNvSpPr>
            <p:nvPr/>
          </p:nvSpPr>
          <p:spPr bwMode="auto">
            <a:xfrm>
              <a:off x="3305177" y="3186116"/>
              <a:ext cx="88900" cy="87313"/>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10 h 111"/>
                <a:gd name="T12" fmla="*/ 55 w 111"/>
                <a:gd name="T13" fmla="*/ 111 h 111"/>
                <a:gd name="T14" fmla="*/ 44 w 111"/>
                <a:gd name="T15" fmla="*/ 110 h 111"/>
                <a:gd name="T16" fmla="*/ 32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10"/>
                  </a:lnTo>
                  <a:lnTo>
                    <a:pt x="55" y="111"/>
                  </a:lnTo>
                  <a:lnTo>
                    <a:pt x="44" y="110"/>
                  </a:lnTo>
                  <a:lnTo>
                    <a:pt x="32" y="106"/>
                  </a:lnTo>
                  <a:lnTo>
                    <a:pt x="15" y="94"/>
                  </a:lnTo>
                  <a:lnTo>
                    <a:pt x="4" y="77"/>
                  </a:lnTo>
                  <a:lnTo>
                    <a:pt x="0" y="65"/>
                  </a:lnTo>
                  <a:lnTo>
                    <a:pt x="0" y="56"/>
                  </a:lnTo>
                  <a:lnTo>
                    <a:pt x="0" y="44"/>
                  </a:lnTo>
                  <a:lnTo>
                    <a:pt x="4"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8" name="Freeform 364"/>
            <p:cNvSpPr>
              <a:spLocks/>
            </p:cNvSpPr>
            <p:nvPr/>
          </p:nvSpPr>
          <p:spPr bwMode="auto">
            <a:xfrm>
              <a:off x="3962402" y="1390652"/>
              <a:ext cx="87313" cy="88900"/>
            </a:xfrm>
            <a:custGeom>
              <a:avLst/>
              <a:gdLst>
                <a:gd name="T0" fmla="*/ 111 w 111"/>
                <a:gd name="T1" fmla="*/ 55 h 111"/>
                <a:gd name="T2" fmla="*/ 110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10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10"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10"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9" name="Freeform 368"/>
            <p:cNvSpPr>
              <a:spLocks/>
            </p:cNvSpPr>
            <p:nvPr/>
          </p:nvSpPr>
          <p:spPr bwMode="auto">
            <a:xfrm>
              <a:off x="3552827" y="3233739"/>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10 h 111"/>
                <a:gd name="T12" fmla="*/ 55 w 111"/>
                <a:gd name="T13" fmla="*/ 111 h 111"/>
                <a:gd name="T14" fmla="*/ 44 w 111"/>
                <a:gd name="T15" fmla="*/ 110 h 111"/>
                <a:gd name="T16" fmla="*/ 32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10"/>
                  </a:lnTo>
                  <a:lnTo>
                    <a:pt x="55" y="111"/>
                  </a:lnTo>
                  <a:lnTo>
                    <a:pt x="44" y="110"/>
                  </a:lnTo>
                  <a:lnTo>
                    <a:pt x="32" y="106"/>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0" name="Freeform 369"/>
            <p:cNvSpPr>
              <a:spLocks/>
            </p:cNvSpPr>
            <p:nvPr/>
          </p:nvSpPr>
          <p:spPr bwMode="auto">
            <a:xfrm>
              <a:off x="6562727" y="1985170"/>
              <a:ext cx="88900" cy="88900"/>
            </a:xfrm>
            <a:custGeom>
              <a:avLst/>
              <a:gdLst>
                <a:gd name="T0" fmla="*/ 111 w 111"/>
                <a:gd name="T1" fmla="*/ 56 h 111"/>
                <a:gd name="T2" fmla="*/ 110 w 111"/>
                <a:gd name="T3" fmla="*/ 65 h 111"/>
                <a:gd name="T4" fmla="*/ 106 w 111"/>
                <a:gd name="T5" fmla="*/ 77 h 111"/>
                <a:gd name="T6" fmla="*/ 94 w 111"/>
                <a:gd name="T7" fmla="*/ 94 h 111"/>
                <a:gd name="T8" fmla="*/ 77 w 111"/>
                <a:gd name="T9" fmla="*/ 106 h 111"/>
                <a:gd name="T10" fmla="*/ 65 w 111"/>
                <a:gd name="T11" fmla="*/ 110 h 111"/>
                <a:gd name="T12" fmla="*/ 56 w 111"/>
                <a:gd name="T13" fmla="*/ 111 h 111"/>
                <a:gd name="T14" fmla="*/ 44 w 111"/>
                <a:gd name="T15" fmla="*/ 110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10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10" y="65"/>
                  </a:lnTo>
                  <a:lnTo>
                    <a:pt x="106" y="77"/>
                  </a:lnTo>
                  <a:lnTo>
                    <a:pt x="94" y="94"/>
                  </a:lnTo>
                  <a:lnTo>
                    <a:pt x="77" y="106"/>
                  </a:lnTo>
                  <a:lnTo>
                    <a:pt x="65" y="110"/>
                  </a:lnTo>
                  <a:lnTo>
                    <a:pt x="56" y="111"/>
                  </a:lnTo>
                  <a:lnTo>
                    <a:pt x="44" y="110"/>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10"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1" name="Freeform 370"/>
            <p:cNvSpPr>
              <a:spLocks/>
            </p:cNvSpPr>
            <p:nvPr/>
          </p:nvSpPr>
          <p:spPr bwMode="auto">
            <a:xfrm>
              <a:off x="7677151" y="5308601"/>
              <a:ext cx="88900"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2" name="Freeform 372"/>
            <p:cNvSpPr>
              <a:spLocks/>
            </p:cNvSpPr>
            <p:nvPr/>
          </p:nvSpPr>
          <p:spPr bwMode="auto">
            <a:xfrm>
              <a:off x="4263234" y="2428877"/>
              <a:ext cx="87313" cy="87313"/>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5"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5" y="0"/>
                  </a:lnTo>
                  <a:lnTo>
                    <a:pt x="77" y="4"/>
                  </a:lnTo>
                  <a:lnTo>
                    <a:pt x="94" y="16"/>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3" name="Freeform 375"/>
            <p:cNvSpPr>
              <a:spLocks/>
            </p:cNvSpPr>
            <p:nvPr/>
          </p:nvSpPr>
          <p:spPr bwMode="auto">
            <a:xfrm>
              <a:off x="6248402" y="2612234"/>
              <a:ext cx="88900" cy="87313"/>
            </a:xfrm>
            <a:custGeom>
              <a:avLst/>
              <a:gdLst>
                <a:gd name="T0" fmla="*/ 111 w 111"/>
                <a:gd name="T1" fmla="*/ 56 h 112"/>
                <a:gd name="T2" fmla="*/ 109 w 111"/>
                <a:gd name="T3" fmla="*/ 66 h 112"/>
                <a:gd name="T4" fmla="*/ 105 w 111"/>
                <a:gd name="T5" fmla="*/ 77 h 112"/>
                <a:gd name="T6" fmla="*/ 94 w 111"/>
                <a:gd name="T7" fmla="*/ 95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5"/>
                  </a:lnTo>
                  <a:lnTo>
                    <a:pt x="77" y="106"/>
                  </a:lnTo>
                  <a:lnTo>
                    <a:pt x="65" y="110"/>
                  </a:lnTo>
                  <a:lnTo>
                    <a:pt x="55" y="112"/>
                  </a:lnTo>
                  <a:lnTo>
                    <a:pt x="44" y="110"/>
                  </a:lnTo>
                  <a:lnTo>
                    <a:pt x="32" y="106"/>
                  </a:lnTo>
                  <a:lnTo>
                    <a:pt x="15" y="95"/>
                  </a:lnTo>
                  <a:lnTo>
                    <a:pt x="4" y="77"/>
                  </a:lnTo>
                  <a:lnTo>
                    <a:pt x="0" y="66"/>
                  </a:lnTo>
                  <a:lnTo>
                    <a:pt x="0" y="56"/>
                  </a:lnTo>
                  <a:lnTo>
                    <a:pt x="0" y="45"/>
                  </a:lnTo>
                  <a:lnTo>
                    <a:pt x="4" y="33"/>
                  </a:lnTo>
                  <a:lnTo>
                    <a:pt x="15" y="16"/>
                  </a:lnTo>
                  <a:lnTo>
                    <a:pt x="32" y="4"/>
                  </a:lnTo>
                  <a:lnTo>
                    <a:pt x="44" y="0"/>
                  </a:lnTo>
                  <a:lnTo>
                    <a:pt x="55" y="0"/>
                  </a:lnTo>
                  <a:lnTo>
                    <a:pt x="65" y="0"/>
                  </a:lnTo>
                  <a:lnTo>
                    <a:pt x="77" y="4"/>
                  </a:lnTo>
                  <a:lnTo>
                    <a:pt x="94" y="16"/>
                  </a:lnTo>
                  <a:lnTo>
                    <a:pt x="105" y="33"/>
                  </a:lnTo>
                  <a:lnTo>
                    <a:pt x="109"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4" name="Freeform 379"/>
            <p:cNvSpPr>
              <a:spLocks/>
            </p:cNvSpPr>
            <p:nvPr/>
          </p:nvSpPr>
          <p:spPr bwMode="auto">
            <a:xfrm>
              <a:off x="4703765" y="3527427"/>
              <a:ext cx="88900" cy="88900"/>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4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6" y="109"/>
                  </a:lnTo>
                  <a:lnTo>
                    <a:pt x="56" y="111"/>
                  </a:lnTo>
                  <a:lnTo>
                    <a:pt x="44" y="109"/>
                  </a:lnTo>
                  <a:lnTo>
                    <a:pt x="33" y="105"/>
                  </a:lnTo>
                  <a:lnTo>
                    <a:pt x="16" y="94"/>
                  </a:lnTo>
                  <a:lnTo>
                    <a:pt x="4" y="76"/>
                  </a:lnTo>
                  <a:lnTo>
                    <a:pt x="0" y="65"/>
                  </a:lnTo>
                  <a:lnTo>
                    <a:pt x="0" y="55"/>
                  </a:lnTo>
                  <a:lnTo>
                    <a:pt x="0" y="44"/>
                  </a:lnTo>
                  <a:lnTo>
                    <a:pt x="4" y="32"/>
                  </a:lnTo>
                  <a:lnTo>
                    <a:pt x="16" y="15"/>
                  </a:lnTo>
                  <a:lnTo>
                    <a:pt x="33" y="4"/>
                  </a:lnTo>
                  <a:lnTo>
                    <a:pt x="44" y="0"/>
                  </a:lnTo>
                  <a:lnTo>
                    <a:pt x="56" y="0"/>
                  </a:lnTo>
                  <a:lnTo>
                    <a:pt x="66" y="0"/>
                  </a:lnTo>
                  <a:lnTo>
                    <a:pt x="77" y="4"/>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5" name="Freeform 380"/>
            <p:cNvSpPr>
              <a:spLocks/>
            </p:cNvSpPr>
            <p:nvPr/>
          </p:nvSpPr>
          <p:spPr bwMode="auto">
            <a:xfrm>
              <a:off x="4647410" y="3906840"/>
              <a:ext cx="88900" cy="87313"/>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5"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5" y="0"/>
                  </a:lnTo>
                  <a:lnTo>
                    <a:pt x="77" y="4"/>
                  </a:lnTo>
                  <a:lnTo>
                    <a:pt x="94" y="16"/>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6" name="Freeform 382"/>
            <p:cNvSpPr>
              <a:spLocks/>
            </p:cNvSpPr>
            <p:nvPr/>
          </p:nvSpPr>
          <p:spPr bwMode="auto">
            <a:xfrm>
              <a:off x="8877302" y="1558136"/>
              <a:ext cx="88900" cy="87313"/>
            </a:xfrm>
            <a:custGeom>
              <a:avLst/>
              <a:gdLst>
                <a:gd name="T0" fmla="*/ 111 w 111"/>
                <a:gd name="T1" fmla="*/ 56 h 111"/>
                <a:gd name="T2" fmla="*/ 109 w 111"/>
                <a:gd name="T3" fmla="*/ 65 h 111"/>
                <a:gd name="T4" fmla="*/ 106 w 111"/>
                <a:gd name="T5" fmla="*/ 77 h 111"/>
                <a:gd name="T6" fmla="*/ 94 w 111"/>
                <a:gd name="T7" fmla="*/ 94 h 111"/>
                <a:gd name="T8" fmla="*/ 77 w 111"/>
                <a:gd name="T9" fmla="*/ 106 h 111"/>
                <a:gd name="T10" fmla="*/ 65 w 111"/>
                <a:gd name="T11" fmla="*/ 110 h 111"/>
                <a:gd name="T12" fmla="*/ 56 w 111"/>
                <a:gd name="T13" fmla="*/ 111 h 111"/>
                <a:gd name="T14" fmla="*/ 44 w 111"/>
                <a:gd name="T15" fmla="*/ 110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6" y="77"/>
                  </a:lnTo>
                  <a:lnTo>
                    <a:pt x="94" y="94"/>
                  </a:lnTo>
                  <a:lnTo>
                    <a:pt x="77" y="106"/>
                  </a:lnTo>
                  <a:lnTo>
                    <a:pt x="65" y="110"/>
                  </a:lnTo>
                  <a:lnTo>
                    <a:pt x="56" y="111"/>
                  </a:lnTo>
                  <a:lnTo>
                    <a:pt x="44" y="110"/>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7" name="Freeform 383"/>
            <p:cNvSpPr>
              <a:spLocks/>
            </p:cNvSpPr>
            <p:nvPr/>
          </p:nvSpPr>
          <p:spPr bwMode="auto">
            <a:xfrm>
              <a:off x="6899278" y="2271713"/>
              <a:ext cx="88900" cy="88900"/>
            </a:xfrm>
            <a:custGeom>
              <a:avLst/>
              <a:gdLst>
                <a:gd name="T0" fmla="*/ 111 w 111"/>
                <a:gd name="T1" fmla="*/ 55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5"/>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8" name="Freeform 384"/>
            <p:cNvSpPr>
              <a:spLocks/>
            </p:cNvSpPr>
            <p:nvPr/>
          </p:nvSpPr>
          <p:spPr bwMode="auto">
            <a:xfrm>
              <a:off x="7982747" y="2927353"/>
              <a:ext cx="88900" cy="87313"/>
            </a:xfrm>
            <a:custGeom>
              <a:avLst/>
              <a:gdLst>
                <a:gd name="T0" fmla="*/ 111 w 111"/>
                <a:gd name="T1" fmla="*/ 56 h 112"/>
                <a:gd name="T2" fmla="*/ 110 w 111"/>
                <a:gd name="T3" fmla="*/ 66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6"/>
                  </a:lnTo>
                  <a:lnTo>
                    <a:pt x="106" y="77"/>
                  </a:lnTo>
                  <a:lnTo>
                    <a:pt x="94" y="94"/>
                  </a:lnTo>
                  <a:lnTo>
                    <a:pt x="77" y="106"/>
                  </a:lnTo>
                  <a:lnTo>
                    <a:pt x="65" y="110"/>
                  </a:lnTo>
                  <a:lnTo>
                    <a:pt x="56" y="112"/>
                  </a:lnTo>
                  <a:lnTo>
                    <a:pt x="44" y="110"/>
                  </a:lnTo>
                  <a:lnTo>
                    <a:pt x="33" y="106"/>
                  </a:lnTo>
                  <a:lnTo>
                    <a:pt x="15" y="94"/>
                  </a:lnTo>
                  <a:lnTo>
                    <a:pt x="4" y="77"/>
                  </a:lnTo>
                  <a:lnTo>
                    <a:pt x="0" y="66"/>
                  </a:lnTo>
                  <a:lnTo>
                    <a:pt x="0" y="56"/>
                  </a:lnTo>
                  <a:lnTo>
                    <a:pt x="0" y="44"/>
                  </a:lnTo>
                  <a:lnTo>
                    <a:pt x="4" y="33"/>
                  </a:lnTo>
                  <a:lnTo>
                    <a:pt x="15" y="16"/>
                  </a:lnTo>
                  <a:lnTo>
                    <a:pt x="33" y="4"/>
                  </a:lnTo>
                  <a:lnTo>
                    <a:pt x="44" y="0"/>
                  </a:lnTo>
                  <a:lnTo>
                    <a:pt x="56" y="0"/>
                  </a:lnTo>
                  <a:lnTo>
                    <a:pt x="65" y="0"/>
                  </a:lnTo>
                  <a:lnTo>
                    <a:pt x="77" y="4"/>
                  </a:lnTo>
                  <a:lnTo>
                    <a:pt x="94" y="16"/>
                  </a:lnTo>
                  <a:lnTo>
                    <a:pt x="106" y="33"/>
                  </a:lnTo>
                  <a:lnTo>
                    <a:pt x="110"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9" name="Freeform 385"/>
            <p:cNvSpPr>
              <a:spLocks/>
            </p:cNvSpPr>
            <p:nvPr/>
          </p:nvSpPr>
          <p:spPr bwMode="auto">
            <a:xfrm>
              <a:off x="2581277" y="1598614"/>
              <a:ext cx="87313" cy="88900"/>
            </a:xfrm>
            <a:custGeom>
              <a:avLst/>
              <a:gdLst>
                <a:gd name="T0" fmla="*/ 111 w 111"/>
                <a:gd name="T1" fmla="*/ 56 h 111"/>
                <a:gd name="T2" fmla="*/ 110 w 111"/>
                <a:gd name="T3" fmla="*/ 65 h 111"/>
                <a:gd name="T4" fmla="*/ 106 w 111"/>
                <a:gd name="T5" fmla="*/ 77 h 111"/>
                <a:gd name="T6" fmla="*/ 94 w 111"/>
                <a:gd name="T7" fmla="*/ 94 h 111"/>
                <a:gd name="T8" fmla="*/ 77 w 111"/>
                <a:gd name="T9" fmla="*/ 106 h 111"/>
                <a:gd name="T10" fmla="*/ 65 w 111"/>
                <a:gd name="T11" fmla="*/ 109 h 111"/>
                <a:gd name="T12" fmla="*/ 56 w 111"/>
                <a:gd name="T13" fmla="*/ 111 h 111"/>
                <a:gd name="T14" fmla="*/ 44 w 111"/>
                <a:gd name="T15" fmla="*/ 109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10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10" y="65"/>
                  </a:lnTo>
                  <a:lnTo>
                    <a:pt x="106" y="77"/>
                  </a:lnTo>
                  <a:lnTo>
                    <a:pt x="94" y="94"/>
                  </a:lnTo>
                  <a:lnTo>
                    <a:pt x="77" y="106"/>
                  </a:lnTo>
                  <a:lnTo>
                    <a:pt x="65" y="109"/>
                  </a:lnTo>
                  <a:lnTo>
                    <a:pt x="56" y="111"/>
                  </a:lnTo>
                  <a:lnTo>
                    <a:pt x="44" y="109"/>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10"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0" name="Freeform 387"/>
            <p:cNvSpPr>
              <a:spLocks/>
            </p:cNvSpPr>
            <p:nvPr/>
          </p:nvSpPr>
          <p:spPr bwMode="auto">
            <a:xfrm>
              <a:off x="9255922" y="2724152"/>
              <a:ext cx="87313" cy="88900"/>
            </a:xfrm>
            <a:custGeom>
              <a:avLst/>
              <a:gdLst>
                <a:gd name="T0" fmla="*/ 112 w 112"/>
                <a:gd name="T1" fmla="*/ 56 h 112"/>
                <a:gd name="T2" fmla="*/ 110 w 112"/>
                <a:gd name="T3" fmla="*/ 66 h 112"/>
                <a:gd name="T4" fmla="*/ 106 w 112"/>
                <a:gd name="T5" fmla="*/ 77 h 112"/>
                <a:gd name="T6" fmla="*/ 94 w 112"/>
                <a:gd name="T7" fmla="*/ 95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5 w 112"/>
                <a:gd name="T19" fmla="*/ 95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5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5"/>
                  </a:lnTo>
                  <a:lnTo>
                    <a:pt x="77" y="106"/>
                  </a:lnTo>
                  <a:lnTo>
                    <a:pt x="65" y="110"/>
                  </a:lnTo>
                  <a:lnTo>
                    <a:pt x="56" y="112"/>
                  </a:lnTo>
                  <a:lnTo>
                    <a:pt x="44" y="110"/>
                  </a:lnTo>
                  <a:lnTo>
                    <a:pt x="33" y="106"/>
                  </a:lnTo>
                  <a:lnTo>
                    <a:pt x="15" y="95"/>
                  </a:lnTo>
                  <a:lnTo>
                    <a:pt x="4" y="77"/>
                  </a:lnTo>
                  <a:lnTo>
                    <a:pt x="0" y="66"/>
                  </a:lnTo>
                  <a:lnTo>
                    <a:pt x="0" y="56"/>
                  </a:lnTo>
                  <a:lnTo>
                    <a:pt x="0" y="45"/>
                  </a:lnTo>
                  <a:lnTo>
                    <a:pt x="4" y="33"/>
                  </a:lnTo>
                  <a:lnTo>
                    <a:pt x="15" y="16"/>
                  </a:lnTo>
                  <a:lnTo>
                    <a:pt x="33" y="4"/>
                  </a:lnTo>
                  <a:lnTo>
                    <a:pt x="44" y="0"/>
                  </a:lnTo>
                  <a:lnTo>
                    <a:pt x="56" y="0"/>
                  </a:lnTo>
                  <a:lnTo>
                    <a:pt x="65" y="0"/>
                  </a:lnTo>
                  <a:lnTo>
                    <a:pt x="77" y="4"/>
                  </a:lnTo>
                  <a:lnTo>
                    <a:pt x="94" y="16"/>
                  </a:lnTo>
                  <a:lnTo>
                    <a:pt x="106" y="33"/>
                  </a:lnTo>
                  <a:lnTo>
                    <a:pt x="110" y="45"/>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1" name="Freeform 388"/>
            <p:cNvSpPr>
              <a:spLocks/>
            </p:cNvSpPr>
            <p:nvPr/>
          </p:nvSpPr>
          <p:spPr bwMode="auto">
            <a:xfrm>
              <a:off x="3465516" y="2459834"/>
              <a:ext cx="87313" cy="88900"/>
            </a:xfrm>
            <a:custGeom>
              <a:avLst/>
              <a:gdLst>
                <a:gd name="T0" fmla="*/ 111 w 111"/>
                <a:gd name="T1" fmla="*/ 56 h 112"/>
                <a:gd name="T2" fmla="*/ 109 w 111"/>
                <a:gd name="T3" fmla="*/ 66 h 112"/>
                <a:gd name="T4" fmla="*/ 105 w 111"/>
                <a:gd name="T5" fmla="*/ 77 h 112"/>
                <a:gd name="T6" fmla="*/ 94 w 111"/>
                <a:gd name="T7" fmla="*/ 95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5 h 112"/>
                <a:gd name="T20" fmla="*/ 3 w 111"/>
                <a:gd name="T21" fmla="*/ 77 h 112"/>
                <a:gd name="T22" fmla="*/ 0 w 111"/>
                <a:gd name="T23" fmla="*/ 66 h 112"/>
                <a:gd name="T24" fmla="*/ 0 w 111"/>
                <a:gd name="T25" fmla="*/ 56 h 112"/>
                <a:gd name="T26" fmla="*/ 0 w 111"/>
                <a:gd name="T27" fmla="*/ 45 h 112"/>
                <a:gd name="T28" fmla="*/ 3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5"/>
                  </a:lnTo>
                  <a:lnTo>
                    <a:pt x="76" y="106"/>
                  </a:lnTo>
                  <a:lnTo>
                    <a:pt x="65" y="110"/>
                  </a:lnTo>
                  <a:lnTo>
                    <a:pt x="55" y="112"/>
                  </a:lnTo>
                  <a:lnTo>
                    <a:pt x="44" y="110"/>
                  </a:lnTo>
                  <a:lnTo>
                    <a:pt x="32" y="106"/>
                  </a:lnTo>
                  <a:lnTo>
                    <a:pt x="15" y="95"/>
                  </a:lnTo>
                  <a:lnTo>
                    <a:pt x="3" y="77"/>
                  </a:lnTo>
                  <a:lnTo>
                    <a:pt x="0" y="66"/>
                  </a:lnTo>
                  <a:lnTo>
                    <a:pt x="0" y="56"/>
                  </a:lnTo>
                  <a:lnTo>
                    <a:pt x="0" y="45"/>
                  </a:lnTo>
                  <a:lnTo>
                    <a:pt x="3" y="33"/>
                  </a:lnTo>
                  <a:lnTo>
                    <a:pt x="15" y="16"/>
                  </a:lnTo>
                  <a:lnTo>
                    <a:pt x="32" y="4"/>
                  </a:lnTo>
                  <a:lnTo>
                    <a:pt x="44" y="0"/>
                  </a:lnTo>
                  <a:lnTo>
                    <a:pt x="55" y="0"/>
                  </a:lnTo>
                  <a:lnTo>
                    <a:pt x="65" y="0"/>
                  </a:lnTo>
                  <a:lnTo>
                    <a:pt x="76" y="4"/>
                  </a:lnTo>
                  <a:lnTo>
                    <a:pt x="94" y="16"/>
                  </a:lnTo>
                  <a:lnTo>
                    <a:pt x="105" y="33"/>
                  </a:lnTo>
                  <a:lnTo>
                    <a:pt x="109"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2" name="Freeform 392"/>
            <p:cNvSpPr>
              <a:spLocks/>
            </p:cNvSpPr>
            <p:nvPr/>
          </p:nvSpPr>
          <p:spPr bwMode="auto">
            <a:xfrm>
              <a:off x="3571877" y="1814514"/>
              <a:ext cx="88900" cy="88900"/>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7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5" y="111"/>
                  </a:lnTo>
                  <a:lnTo>
                    <a:pt x="44" y="109"/>
                  </a:lnTo>
                  <a:lnTo>
                    <a:pt x="32" y="105"/>
                  </a:lnTo>
                  <a:lnTo>
                    <a:pt x="15" y="94"/>
                  </a:lnTo>
                  <a:lnTo>
                    <a:pt x="4" y="76"/>
                  </a:lnTo>
                  <a:lnTo>
                    <a:pt x="0" y="65"/>
                  </a:lnTo>
                  <a:lnTo>
                    <a:pt x="0" y="55"/>
                  </a:lnTo>
                  <a:lnTo>
                    <a:pt x="0" y="44"/>
                  </a:lnTo>
                  <a:lnTo>
                    <a:pt x="4" y="32"/>
                  </a:lnTo>
                  <a:lnTo>
                    <a:pt x="15" y="15"/>
                  </a:lnTo>
                  <a:lnTo>
                    <a:pt x="32" y="3"/>
                  </a:lnTo>
                  <a:lnTo>
                    <a:pt x="44" y="0"/>
                  </a:lnTo>
                  <a:lnTo>
                    <a:pt x="55" y="0"/>
                  </a:lnTo>
                  <a:lnTo>
                    <a:pt x="65" y="0"/>
                  </a:lnTo>
                  <a:lnTo>
                    <a:pt x="77" y="3"/>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3" name="Freeform 395"/>
            <p:cNvSpPr>
              <a:spLocks/>
            </p:cNvSpPr>
            <p:nvPr/>
          </p:nvSpPr>
          <p:spPr bwMode="auto">
            <a:xfrm>
              <a:off x="8059739" y="2777333"/>
              <a:ext cx="88900" cy="88900"/>
            </a:xfrm>
            <a:custGeom>
              <a:avLst/>
              <a:gdLst>
                <a:gd name="T0" fmla="*/ 111 w 111"/>
                <a:gd name="T1" fmla="*/ 55 h 111"/>
                <a:gd name="T2" fmla="*/ 109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4" name="Freeform 396"/>
            <p:cNvSpPr>
              <a:spLocks/>
            </p:cNvSpPr>
            <p:nvPr/>
          </p:nvSpPr>
          <p:spPr bwMode="auto">
            <a:xfrm>
              <a:off x="2752727" y="1377952"/>
              <a:ext cx="88900" cy="88900"/>
            </a:xfrm>
            <a:custGeom>
              <a:avLst/>
              <a:gdLst>
                <a:gd name="T0" fmla="*/ 111 w 111"/>
                <a:gd name="T1" fmla="*/ 56 h 112"/>
                <a:gd name="T2" fmla="*/ 109 w 111"/>
                <a:gd name="T3" fmla="*/ 66 h 112"/>
                <a:gd name="T4" fmla="*/ 105 w 111"/>
                <a:gd name="T5" fmla="*/ 77 h 112"/>
                <a:gd name="T6" fmla="*/ 94 w 111"/>
                <a:gd name="T7" fmla="*/ 95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5"/>
                  </a:lnTo>
                  <a:lnTo>
                    <a:pt x="77" y="106"/>
                  </a:lnTo>
                  <a:lnTo>
                    <a:pt x="65" y="110"/>
                  </a:lnTo>
                  <a:lnTo>
                    <a:pt x="55" y="112"/>
                  </a:lnTo>
                  <a:lnTo>
                    <a:pt x="44" y="110"/>
                  </a:lnTo>
                  <a:lnTo>
                    <a:pt x="32" y="106"/>
                  </a:lnTo>
                  <a:lnTo>
                    <a:pt x="15" y="95"/>
                  </a:lnTo>
                  <a:lnTo>
                    <a:pt x="4" y="77"/>
                  </a:lnTo>
                  <a:lnTo>
                    <a:pt x="0" y="66"/>
                  </a:lnTo>
                  <a:lnTo>
                    <a:pt x="0" y="56"/>
                  </a:lnTo>
                  <a:lnTo>
                    <a:pt x="0" y="45"/>
                  </a:lnTo>
                  <a:lnTo>
                    <a:pt x="4" y="33"/>
                  </a:lnTo>
                  <a:lnTo>
                    <a:pt x="15" y="16"/>
                  </a:lnTo>
                  <a:lnTo>
                    <a:pt x="32" y="4"/>
                  </a:lnTo>
                  <a:lnTo>
                    <a:pt x="44" y="0"/>
                  </a:lnTo>
                  <a:lnTo>
                    <a:pt x="55" y="0"/>
                  </a:lnTo>
                  <a:lnTo>
                    <a:pt x="65" y="0"/>
                  </a:lnTo>
                  <a:lnTo>
                    <a:pt x="77" y="4"/>
                  </a:lnTo>
                  <a:lnTo>
                    <a:pt x="94" y="16"/>
                  </a:lnTo>
                  <a:lnTo>
                    <a:pt x="105" y="33"/>
                  </a:lnTo>
                  <a:lnTo>
                    <a:pt x="109"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5" name="Freeform 400"/>
            <p:cNvSpPr>
              <a:spLocks/>
            </p:cNvSpPr>
            <p:nvPr/>
          </p:nvSpPr>
          <p:spPr bwMode="auto">
            <a:xfrm>
              <a:off x="5438777" y="4597403"/>
              <a:ext cx="88900" cy="87313"/>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6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3"/>
                  </a:lnTo>
                  <a:lnTo>
                    <a:pt x="44" y="0"/>
                  </a:lnTo>
                  <a:lnTo>
                    <a:pt x="55" y="0"/>
                  </a:lnTo>
                  <a:lnTo>
                    <a:pt x="65" y="0"/>
                  </a:lnTo>
                  <a:lnTo>
                    <a:pt x="76" y="3"/>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6" name="Freeform 401"/>
            <p:cNvSpPr>
              <a:spLocks/>
            </p:cNvSpPr>
            <p:nvPr/>
          </p:nvSpPr>
          <p:spPr bwMode="auto">
            <a:xfrm>
              <a:off x="9367839" y="4151315"/>
              <a:ext cx="88900" cy="87313"/>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6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3"/>
                  </a:lnTo>
                  <a:lnTo>
                    <a:pt x="44" y="0"/>
                  </a:lnTo>
                  <a:lnTo>
                    <a:pt x="55" y="0"/>
                  </a:lnTo>
                  <a:lnTo>
                    <a:pt x="65" y="0"/>
                  </a:lnTo>
                  <a:lnTo>
                    <a:pt x="76" y="3"/>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7" name="Freeform 402"/>
            <p:cNvSpPr>
              <a:spLocks/>
            </p:cNvSpPr>
            <p:nvPr/>
          </p:nvSpPr>
          <p:spPr bwMode="auto">
            <a:xfrm>
              <a:off x="5193509" y="3200401"/>
              <a:ext cx="87313"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6"/>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8" name="Freeform 404"/>
            <p:cNvSpPr>
              <a:spLocks/>
            </p:cNvSpPr>
            <p:nvPr/>
          </p:nvSpPr>
          <p:spPr bwMode="auto">
            <a:xfrm>
              <a:off x="2492377" y="2592389"/>
              <a:ext cx="88900" cy="88900"/>
            </a:xfrm>
            <a:custGeom>
              <a:avLst/>
              <a:gdLst>
                <a:gd name="T0" fmla="*/ 111 w 111"/>
                <a:gd name="T1" fmla="*/ 55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5"/>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9" name="Freeform 406"/>
            <p:cNvSpPr>
              <a:spLocks/>
            </p:cNvSpPr>
            <p:nvPr/>
          </p:nvSpPr>
          <p:spPr bwMode="auto">
            <a:xfrm>
              <a:off x="6724651" y="2220913"/>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09"/>
                  </a:lnTo>
                  <a:lnTo>
                    <a:pt x="55" y="111"/>
                  </a:lnTo>
                  <a:lnTo>
                    <a:pt x="44" y="109"/>
                  </a:lnTo>
                  <a:lnTo>
                    <a:pt x="32" y="106"/>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40" name="Rechteck 539"/>
            <p:cNvSpPr/>
            <p:nvPr/>
          </p:nvSpPr>
          <p:spPr>
            <a:xfrm>
              <a:off x="2076451" y="1101826"/>
              <a:ext cx="7792279" cy="5191065"/>
            </a:xfrm>
            <a:prstGeom prst="rect">
              <a:avLst/>
            </a:prstGeom>
            <a:no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128</a:t>
            </a:fld>
            <a:endParaRPr lang="en-US" sz="800" dirty="0">
              <a:solidFill>
                <a:schemeClr val="bg1"/>
              </a:solidFill>
            </a:endParaRPr>
          </a:p>
        </p:txBody>
      </p:sp>
      <p:grpSp>
        <p:nvGrpSpPr>
          <p:cNvPr id="196" name="Gruppieren 195"/>
          <p:cNvGrpSpPr/>
          <p:nvPr/>
        </p:nvGrpSpPr>
        <p:grpSpPr>
          <a:xfrm>
            <a:off x="6467302" y="1390080"/>
            <a:ext cx="1066866" cy="782981"/>
            <a:chOff x="10579510" y="1784905"/>
            <a:chExt cx="1066866" cy="782981"/>
          </a:xfrm>
        </p:grpSpPr>
        <p:sp>
          <p:nvSpPr>
            <p:cNvPr id="197" name="Textfeld 196"/>
            <p:cNvSpPr txBox="1"/>
            <p:nvPr/>
          </p:nvSpPr>
          <p:spPr>
            <a:xfrm>
              <a:off x="10825317" y="1825171"/>
              <a:ext cx="821059" cy="723275"/>
            </a:xfrm>
            <a:prstGeom prst="rect">
              <a:avLst/>
            </a:prstGeom>
            <a:noFill/>
          </p:spPr>
          <p:txBody>
            <a:bodyPr wrap="none" rtlCol="0">
              <a:spAutoFit/>
            </a:bodyPr>
            <a:lstStyle/>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1</a:t>
              </a:r>
            </a:p>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2</a:t>
              </a:r>
            </a:p>
          </p:txBody>
        </p:sp>
        <p:sp>
          <p:nvSpPr>
            <p:cNvPr id="198" name="Ellipse 197"/>
            <p:cNvSpPr/>
            <p:nvPr/>
          </p:nvSpPr>
          <p:spPr>
            <a:xfrm>
              <a:off x="10667377" y="1955229"/>
              <a:ext cx="144000" cy="144000"/>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9" name="Ellipse 198"/>
            <p:cNvSpPr/>
            <p:nvPr/>
          </p:nvSpPr>
          <p:spPr>
            <a:xfrm>
              <a:off x="10667377" y="2286001"/>
              <a:ext cx="144000" cy="144000"/>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00" name="Rechteck 199"/>
            <p:cNvSpPr/>
            <p:nvPr/>
          </p:nvSpPr>
          <p:spPr>
            <a:xfrm>
              <a:off x="10579510" y="1784905"/>
              <a:ext cx="1066865" cy="782981"/>
            </a:xfrm>
            <a:prstGeom prst="rect">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extfeld 1"/>
          <p:cNvSpPr txBox="1"/>
          <p:nvPr/>
        </p:nvSpPr>
        <p:spPr>
          <a:xfrm>
            <a:off x="6192982" y="2771820"/>
            <a:ext cx="2768137" cy="1077218"/>
          </a:xfrm>
          <a:prstGeom prst="rect">
            <a:avLst/>
          </a:prstGeom>
          <a:noFill/>
        </p:spPr>
        <p:txBody>
          <a:bodyPr wrap="square" rtlCol="0">
            <a:spAutoFit/>
          </a:bodyPr>
          <a:lstStyle/>
          <a:p>
            <a:pPr algn="l"/>
            <a:r>
              <a:rPr lang="de-DE" dirty="0" err="1"/>
              <a:t>Appropriate</a:t>
            </a:r>
            <a:r>
              <a:rPr lang="de-DE" dirty="0"/>
              <a:t> </a:t>
            </a:r>
            <a:r>
              <a:rPr lang="de-DE" dirty="0" err="1"/>
              <a:t>Methods</a:t>
            </a:r>
            <a:r>
              <a:rPr lang="de-DE" dirty="0"/>
              <a:t>:</a:t>
            </a:r>
          </a:p>
          <a:p>
            <a:pPr marL="182563" indent="-182563" algn="l">
              <a:buSzPct val="150000"/>
              <a:buFont typeface="Arial" panose="020B0604020202020204" pitchFamily="34" charset="0"/>
              <a:buChar char="•"/>
            </a:pPr>
            <a:r>
              <a:rPr lang="en-US"/>
              <a:t>k-Nearest Neighbors</a:t>
            </a:r>
            <a:endParaRPr lang="en-US" dirty="0"/>
          </a:p>
          <a:p>
            <a:pPr marL="182563" indent="-182563" algn="l">
              <a:buSzPct val="150000"/>
              <a:buFont typeface="Arial" panose="020B0604020202020204" pitchFamily="34" charset="0"/>
              <a:buChar char="•"/>
            </a:pPr>
            <a:r>
              <a:rPr lang="en-US" dirty="0"/>
              <a:t>Naive Bayes</a:t>
            </a:r>
            <a:endParaRPr lang="de-DE" dirty="0"/>
          </a:p>
        </p:txBody>
      </p:sp>
      <p:sp>
        <p:nvSpPr>
          <p:cNvPr id="220"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Nonlinear World (Type 4)</a:t>
            </a:r>
          </a:p>
        </p:txBody>
      </p:sp>
    </p:spTree>
    <p:extLst>
      <p:ext uri="{BB962C8B-B14F-4D97-AF65-F5344CB8AC3E}">
        <p14:creationId xmlns:p14="http://schemas.microsoft.com/office/powerpoint/2010/main" val="173047056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44488" y="505223"/>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en-US" sz="2400" kern="0" dirty="0">
                <a:solidFill>
                  <a:schemeClr val="tx1"/>
                </a:solidFill>
              </a:rPr>
              <a:t>Why is Modern Analytics so Successful?</a:t>
            </a: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12</a:t>
            </a:fld>
            <a:endParaRPr lang="de-DE" altLang="de-DE"/>
          </a:p>
        </p:txBody>
      </p:sp>
      <p:sp>
        <p:nvSpPr>
          <p:cNvPr id="5" name="Textfeld 4"/>
          <p:cNvSpPr txBox="1"/>
          <p:nvPr/>
        </p:nvSpPr>
        <p:spPr>
          <a:xfrm>
            <a:off x="1398180" y="2028509"/>
            <a:ext cx="5983522" cy="2492990"/>
          </a:xfrm>
          <a:prstGeom prst="rect">
            <a:avLst/>
          </a:prstGeom>
          <a:noFill/>
        </p:spPr>
        <p:txBody>
          <a:bodyPr wrap="square" rtlCol="0">
            <a:spAutoFit/>
          </a:bodyPr>
          <a:lstStyle/>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More Data for the Analysis</a:t>
            </a:r>
          </a:p>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More Computing Power</a:t>
            </a:r>
          </a:p>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New Methods and Algorithms</a:t>
            </a:r>
          </a:p>
          <a:p>
            <a:pPr marL="342900" indent="-342900" algn="l">
              <a:spcBef>
                <a:spcPts val="2400"/>
              </a:spcBef>
              <a:buFont typeface="+mj-lt"/>
              <a:buAutoNum type="arabicPeriod"/>
              <a:tabLst>
                <a:tab pos="4572000" algn="l"/>
                <a:tab pos="8616950" algn="r"/>
              </a:tabLst>
            </a:pPr>
            <a:r>
              <a:rPr lang="en-US" sz="2400" dirty="0">
                <a:solidFill>
                  <a:srgbClr val="FF0000"/>
                </a:solidFill>
              </a:rPr>
              <a:t>New Analytics Processes</a:t>
            </a:r>
          </a:p>
        </p:txBody>
      </p:sp>
    </p:spTree>
    <p:extLst>
      <p:ext uri="{BB962C8B-B14F-4D97-AF65-F5344CB8AC3E}">
        <p14:creationId xmlns:p14="http://schemas.microsoft.com/office/powerpoint/2010/main" val="3217299242"/>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129</a:t>
            </a:fld>
            <a:endParaRPr lang="en-US" sz="800" dirty="0">
              <a:solidFill>
                <a:schemeClr val="bg1"/>
              </a:solidFill>
            </a:endParaRPr>
          </a:p>
        </p:txBody>
      </p:sp>
      <p:sp>
        <p:nvSpPr>
          <p:cNvPr id="4099" name="Rectangle 2"/>
          <p:cNvSpPr>
            <a:spLocks noChangeArrowheads="1"/>
          </p:cNvSpPr>
          <p:nvPr/>
        </p:nvSpPr>
        <p:spPr bwMode="auto">
          <a:xfrm>
            <a:off x="177799" y="534988"/>
            <a:ext cx="6697134"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a:t>
            </a:r>
            <a:r>
              <a:rPr lang="en-US" sz="2400"/>
              <a:t>Data Analytics </a:t>
            </a:r>
            <a:r>
              <a:rPr lang="en-US" sz="2400" dirty="0"/>
              <a:t>Process - Technical View</a:t>
            </a:r>
          </a:p>
        </p:txBody>
      </p:sp>
      <p:sp>
        <p:nvSpPr>
          <p:cNvPr id="5" name="Textfeld 4"/>
          <p:cNvSpPr txBox="1"/>
          <p:nvPr/>
        </p:nvSpPr>
        <p:spPr>
          <a:xfrm>
            <a:off x="274437" y="6178625"/>
            <a:ext cx="7198705" cy="276999"/>
          </a:xfrm>
          <a:prstGeom prst="rect">
            <a:avLst/>
          </a:prstGeom>
          <a:noFill/>
        </p:spPr>
        <p:txBody>
          <a:bodyPr wrap="square" rtlCol="0">
            <a:spAutoFit/>
          </a:bodyPr>
          <a:lstStyle/>
          <a:p>
            <a:pPr algn="l"/>
            <a:r>
              <a:rPr lang="en-US" sz="1200" b="0" dirty="0">
                <a:solidFill>
                  <a:srgbClr val="000000"/>
                </a:solidFill>
                <a:latin typeface="Arial" pitchFamily="34" charset="0"/>
                <a:ea typeface="+mn-ea"/>
              </a:rPr>
              <a:t>Source: http://blogs.msdn.microsoft.com/martinkearn/2016/03/01/machine-learning-is-for-muggles-too/</a:t>
            </a:r>
          </a:p>
        </p:txBody>
      </p:sp>
      <p:pic>
        <p:nvPicPr>
          <p:cNvPr id="1208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8" y="1652588"/>
            <a:ext cx="8467725"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6462170"/>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4F287777-7B2B-4FCB-A097-3C4470B61D96}" type="slidenum">
              <a:rPr lang="de-DE" sz="800" smtClean="0">
                <a:solidFill>
                  <a:schemeClr val="bg1"/>
                </a:solidFill>
              </a:rPr>
              <a:pPr/>
              <a:t>130</a:t>
            </a:fld>
            <a:endParaRPr lang="de-DE" sz="800">
              <a:solidFill>
                <a:schemeClr val="bg1"/>
              </a:solidFill>
            </a:endParaRPr>
          </a:p>
        </p:txBody>
      </p:sp>
      <p:sp>
        <p:nvSpPr>
          <p:cNvPr id="89091" name="Rectangle 2"/>
          <p:cNvSpPr>
            <a:spLocks noChangeArrowheads="1"/>
          </p:cNvSpPr>
          <p:nvPr/>
        </p:nvSpPr>
        <p:spPr bwMode="auto">
          <a:xfrm>
            <a:off x="123825" y="579439"/>
            <a:ext cx="2154238"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1002244" y="2105558"/>
            <a:ext cx="6706580" cy="2798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solidFill>
                  <a:srgbClr val="C00000"/>
                </a:solidFill>
              </a:rPr>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t>	4.4.1	Classification</a:t>
            </a:r>
          </a:p>
          <a:p>
            <a:pPr marL="896938" algn="l">
              <a:lnSpc>
                <a:spcPts val="2500"/>
              </a:lnSpc>
              <a:spcBef>
                <a:spcPts val="600"/>
              </a:spcBef>
              <a:tabLst>
                <a:tab pos="269875" algn="l"/>
              </a:tabLst>
            </a:pPr>
            <a:r>
              <a:rPr lang="en-US" sz="2400"/>
              <a:t>	4.4.2	Regression</a:t>
            </a:r>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131</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Data Preparation and Enrichment</a:t>
            </a:r>
          </a:p>
        </p:txBody>
      </p:sp>
      <p:sp>
        <p:nvSpPr>
          <p:cNvPr id="2" name="Textfeld 1"/>
          <p:cNvSpPr txBox="1"/>
          <p:nvPr/>
        </p:nvSpPr>
        <p:spPr>
          <a:xfrm>
            <a:off x="480447" y="1116018"/>
            <a:ext cx="8400082" cy="1200329"/>
          </a:xfrm>
          <a:prstGeom prst="rect">
            <a:avLst/>
          </a:prstGeom>
          <a:noFill/>
        </p:spPr>
        <p:txBody>
          <a:bodyPr wrap="square" rtlCol="0">
            <a:spAutoFit/>
          </a:bodyPr>
          <a:lstStyle/>
          <a:p>
            <a:pPr algn="l"/>
            <a:r>
              <a:rPr lang="en-US" sz="1800" dirty="0"/>
              <a:t>The data collection and preparation phase is the most labor-intensive one, consuming on average between 60-80% of a data scientist’s time. It’s critical therefore to select a tool that can automate or at least speed the workflows associated with data preparation.</a:t>
            </a:r>
          </a:p>
        </p:txBody>
      </p:sp>
      <p:pic>
        <p:nvPicPr>
          <p:cNvPr id="116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989" y="2393837"/>
            <a:ext cx="7518091" cy="4147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feld 2"/>
          <p:cNvSpPr txBox="1"/>
          <p:nvPr/>
        </p:nvSpPr>
        <p:spPr>
          <a:xfrm>
            <a:off x="5114439" y="6093242"/>
            <a:ext cx="3285641" cy="338554"/>
          </a:xfrm>
          <a:prstGeom prst="rect">
            <a:avLst/>
          </a:prstGeom>
          <a:noFill/>
        </p:spPr>
        <p:txBody>
          <a:bodyPr wrap="square" rtlCol="0">
            <a:spAutoFit/>
          </a:bodyPr>
          <a:lstStyle/>
          <a:p>
            <a:pPr algn="r"/>
            <a:r>
              <a:rPr lang="de-DE" b="0" dirty="0"/>
              <a:t>Source: 2016 </a:t>
            </a:r>
            <a:r>
              <a:rPr lang="de-DE" b="0" dirty="0" err="1"/>
              <a:t>Dataiku</a:t>
            </a:r>
            <a:r>
              <a:rPr lang="de-DE" b="0" dirty="0"/>
              <a:t>, Inc.</a:t>
            </a:r>
          </a:p>
        </p:txBody>
      </p:sp>
    </p:spTree>
    <p:extLst>
      <p:ext uri="{BB962C8B-B14F-4D97-AF65-F5344CB8AC3E}">
        <p14:creationId xmlns:p14="http://schemas.microsoft.com/office/powerpoint/2010/main" val="741481734"/>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132</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Data Cleaning</a:t>
            </a:r>
          </a:p>
        </p:txBody>
      </p:sp>
      <p:sp>
        <p:nvSpPr>
          <p:cNvPr id="5" name="Text Box 2"/>
          <p:cNvSpPr txBox="1">
            <a:spLocks noChangeArrowheads="1"/>
          </p:cNvSpPr>
          <p:nvPr/>
        </p:nvSpPr>
        <p:spPr bwMode="auto">
          <a:xfrm>
            <a:off x="715992" y="1547276"/>
            <a:ext cx="7654926" cy="2187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266700" indent="-266700" defTabSz="762000">
              <a:tabLst>
                <a:tab pos="534988" algn="l"/>
              </a:tabLst>
              <a:defRPr b="1">
                <a:solidFill>
                  <a:schemeClr val="tx1"/>
                </a:solidFill>
                <a:latin typeface="Arial" pitchFamily="34" charset="0"/>
              </a:defRPr>
            </a:lvl1pPr>
            <a:lvl2pPr marL="742950" indent="-285750" defTabSz="762000">
              <a:tabLst>
                <a:tab pos="534988" algn="l"/>
              </a:tabLst>
              <a:defRPr b="1">
                <a:solidFill>
                  <a:schemeClr val="tx1"/>
                </a:solidFill>
                <a:latin typeface="Arial" pitchFamily="34" charset="0"/>
              </a:defRPr>
            </a:lvl2pPr>
            <a:lvl3pPr marL="1143000" indent="-228600" defTabSz="762000">
              <a:tabLst>
                <a:tab pos="534988" algn="l"/>
              </a:tabLst>
              <a:defRPr b="1">
                <a:solidFill>
                  <a:schemeClr val="tx1"/>
                </a:solidFill>
                <a:latin typeface="Arial" pitchFamily="34" charset="0"/>
              </a:defRPr>
            </a:lvl3pPr>
            <a:lvl4pPr marL="1600200" indent="-228600" defTabSz="762000">
              <a:tabLst>
                <a:tab pos="534988" algn="l"/>
              </a:tabLst>
              <a:defRPr b="1">
                <a:solidFill>
                  <a:schemeClr val="tx1"/>
                </a:solidFill>
                <a:latin typeface="Arial" pitchFamily="34" charset="0"/>
              </a:defRPr>
            </a:lvl4pPr>
            <a:lvl5pPr marL="2057400" indent="-228600" defTabSz="762000">
              <a:tabLst>
                <a:tab pos="534988"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34988"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34988"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34988"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34988" algn="l"/>
              </a:tabLst>
              <a:defRPr b="1">
                <a:solidFill>
                  <a:schemeClr val="tx1"/>
                </a:solidFill>
                <a:latin typeface="Arial" pitchFamily="34" charset="0"/>
              </a:defRPr>
            </a:lvl9pPr>
          </a:lstStyle>
          <a:p>
            <a:pPr lvl="0" algn="l" eaLnBrk="1" fontAlgn="auto" hangingPunct="1">
              <a:spcBef>
                <a:spcPts val="600"/>
              </a:spcBef>
              <a:spcAft>
                <a:spcPts val="0"/>
              </a:spcAft>
              <a:buFontTx/>
              <a:buAutoNum type="arabicPeriod"/>
              <a:defRPr/>
            </a:pPr>
            <a:r>
              <a:rPr kumimoji="0" lang="en-US" altLang="de-DE" sz="1800" b="1" i="0" u="none" strike="noStrike" kern="0" cap="none" spc="0" normalizeH="0" baseline="0" noProof="0" dirty="0">
                <a:ln>
                  <a:noFill/>
                </a:ln>
                <a:solidFill>
                  <a:srgbClr val="000000"/>
                </a:solidFill>
                <a:effectLst/>
                <a:uLnTx/>
                <a:uFillTx/>
                <a:ea typeface="+mn-ea"/>
              </a:rPr>
              <a:t>Proof of correctness of the data </a:t>
            </a:r>
            <a:br>
              <a:rPr kumimoji="0" lang="en-US" altLang="de-DE" sz="1800" b="1" i="0" u="none" strike="noStrike" kern="0" cap="none" spc="0" normalizeH="0" baseline="0" noProof="0" dirty="0">
                <a:ln>
                  <a:noFill/>
                </a:ln>
                <a:solidFill>
                  <a:srgbClr val="000000"/>
                </a:solidFill>
                <a:effectLst/>
                <a:uLnTx/>
                <a:uFillTx/>
                <a:ea typeface="+mn-ea"/>
              </a:rPr>
            </a:br>
            <a:r>
              <a:rPr kumimoji="0" lang="en-US" altLang="de-DE" sz="1800" b="0" i="0" u="none" strike="noStrike" kern="0" cap="none" spc="0" normalizeH="0" baseline="0" noProof="0" dirty="0">
                <a:ln>
                  <a:noFill/>
                </a:ln>
                <a:solidFill>
                  <a:srgbClr val="000000"/>
                </a:solidFill>
                <a:effectLst/>
                <a:uLnTx/>
                <a:uFillTx/>
                <a:ea typeface="+mn-ea"/>
                <a:sym typeface="Symbol" pitchFamily="18" charset="2"/>
              </a:rPr>
              <a:t></a:t>
            </a:r>
            <a:r>
              <a:rPr kumimoji="0" lang="en-US" altLang="de-DE" sz="1800" b="0" i="0" u="none" strike="noStrike" kern="0" cap="none" spc="0" normalizeH="0" baseline="0" noProof="0" dirty="0">
                <a:ln>
                  <a:noFill/>
                </a:ln>
                <a:solidFill>
                  <a:srgbClr val="000000"/>
                </a:solidFill>
                <a:effectLst/>
                <a:uLnTx/>
                <a:uFillTx/>
                <a:ea typeface="+mn-ea"/>
              </a:rPr>
              <a:t>	examine for irregular outliers (e.g. Age=236) </a:t>
            </a:r>
            <a:br>
              <a:rPr kumimoji="0" lang="en-US" altLang="de-DE" sz="1800" b="0" i="0" u="none" strike="noStrike" kern="0" cap="none" spc="0" normalizeH="0" baseline="0" noProof="0" dirty="0">
                <a:ln>
                  <a:noFill/>
                </a:ln>
                <a:solidFill>
                  <a:srgbClr val="000000"/>
                </a:solidFill>
                <a:effectLst/>
                <a:uLnTx/>
                <a:uFillTx/>
                <a:ea typeface="+mn-ea"/>
              </a:rPr>
            </a:br>
            <a:r>
              <a:rPr kumimoji="0" lang="en-US" altLang="de-DE" sz="1800" b="0" i="0" u="none" strike="noStrike" kern="0" cap="none" spc="0" normalizeH="0" baseline="0" noProof="0" dirty="0">
                <a:ln>
                  <a:noFill/>
                </a:ln>
                <a:solidFill>
                  <a:srgbClr val="000000"/>
                </a:solidFill>
                <a:effectLst/>
                <a:uLnTx/>
                <a:uFillTx/>
                <a:ea typeface="+mn-ea"/>
                <a:sym typeface="Symbol" pitchFamily="18" charset="2"/>
              </a:rPr>
              <a:t></a:t>
            </a:r>
            <a:r>
              <a:rPr kumimoji="0" lang="en-US" altLang="de-DE" sz="1800" b="0" i="0" u="none" strike="noStrike" kern="0" cap="none" spc="0" normalizeH="0" baseline="0" noProof="0" dirty="0">
                <a:ln>
                  <a:noFill/>
                </a:ln>
                <a:solidFill>
                  <a:srgbClr val="000000"/>
                </a:solidFill>
                <a:effectLst/>
                <a:uLnTx/>
                <a:uFillTx/>
                <a:ea typeface="+mn-ea"/>
              </a:rPr>
              <a:t>	examine for</a:t>
            </a:r>
            <a:r>
              <a:rPr kumimoji="0" lang="en-US" altLang="de-DE" sz="1800" b="1" i="0" u="none" strike="noStrike" kern="0" cap="none" spc="0" normalizeH="0" baseline="0" noProof="0" dirty="0">
                <a:ln>
                  <a:noFill/>
                </a:ln>
                <a:solidFill>
                  <a:srgbClr val="000000"/>
                </a:solidFill>
                <a:effectLst/>
                <a:uLnTx/>
                <a:uFillTx/>
                <a:ea typeface="+mn-ea"/>
              </a:rPr>
              <a:t> </a:t>
            </a:r>
            <a:r>
              <a:rPr kumimoji="0" lang="en-US" altLang="de-DE" sz="1800" b="0" i="0" u="none" strike="noStrike" kern="0" cap="none" spc="0" normalizeH="0" baseline="0" noProof="0" dirty="0">
                <a:ln>
                  <a:noFill/>
                </a:ln>
                <a:solidFill>
                  <a:srgbClr val="000000"/>
                </a:solidFill>
                <a:effectLst/>
                <a:uLnTx/>
                <a:uFillTx/>
                <a:ea typeface="+mn-ea"/>
              </a:rPr>
              <a:t>typographical errors</a:t>
            </a:r>
            <a:r>
              <a:rPr kumimoji="0" lang="en-US" altLang="de-DE" sz="1800" b="1" i="0" u="none" strike="noStrike" kern="0" cap="none" spc="0" normalizeH="0" baseline="0" noProof="0" dirty="0">
                <a:ln>
                  <a:noFill/>
                </a:ln>
                <a:solidFill>
                  <a:srgbClr val="000000"/>
                </a:solidFill>
                <a:effectLst/>
                <a:uLnTx/>
                <a:uFillTx/>
                <a:ea typeface="+mn-ea"/>
              </a:rPr>
              <a:t> </a:t>
            </a:r>
            <a:r>
              <a:rPr kumimoji="0" lang="en-US" altLang="de-DE" sz="1800" b="0" i="0" u="none" strike="noStrike" kern="0" cap="none" spc="0" normalizeH="0" baseline="0" noProof="0" dirty="0">
                <a:ln>
                  <a:noFill/>
                </a:ln>
                <a:solidFill>
                  <a:srgbClr val="000000"/>
                </a:solidFill>
                <a:effectLst/>
                <a:uLnTx/>
                <a:uFillTx/>
                <a:ea typeface="+mn-ea"/>
              </a:rPr>
              <a:t>(e.g. </a:t>
            </a:r>
            <a:r>
              <a:rPr kumimoji="0" lang="en-US" altLang="de-DE" sz="1800" b="0" i="0" u="none" strike="noStrike" kern="0" cap="none" spc="0" normalizeH="0" baseline="0" noProof="0" dirty="0" err="1">
                <a:ln>
                  <a:noFill/>
                </a:ln>
                <a:solidFill>
                  <a:srgbClr val="000000"/>
                </a:solidFill>
                <a:effectLst/>
                <a:uLnTx/>
                <a:uFillTx/>
                <a:ea typeface="+mn-ea"/>
              </a:rPr>
              <a:t>Frankfrut</a:t>
            </a:r>
            <a:r>
              <a:rPr kumimoji="0" lang="en-US" altLang="de-DE" sz="1800" b="0" i="0" u="none" strike="noStrike" kern="0" cap="none" spc="0" normalizeH="0" baseline="0" noProof="0" dirty="0">
                <a:ln>
                  <a:noFill/>
                </a:ln>
                <a:solidFill>
                  <a:srgbClr val="000000"/>
                </a:solidFill>
                <a:effectLst/>
                <a:uLnTx/>
                <a:uFillTx/>
                <a:ea typeface="+mn-ea"/>
              </a:rPr>
              <a:t>)</a:t>
            </a:r>
            <a:br>
              <a:rPr kumimoji="0" lang="en-US" altLang="de-DE" sz="1800" b="0" i="0" u="none" strike="noStrike" kern="0" cap="none" spc="0" normalizeH="0" baseline="0" noProof="0" dirty="0">
                <a:ln>
                  <a:noFill/>
                </a:ln>
                <a:solidFill>
                  <a:srgbClr val="000000"/>
                </a:solidFill>
                <a:effectLst/>
                <a:uLnTx/>
                <a:uFillTx/>
                <a:ea typeface="+mn-ea"/>
              </a:rPr>
            </a:br>
            <a:r>
              <a:rPr kumimoji="0" lang="en-US" altLang="de-DE" sz="1800" b="0" i="0" u="none" strike="noStrike" kern="0" cap="none" spc="0" normalizeH="0" baseline="0" noProof="0" dirty="0">
                <a:ln>
                  <a:noFill/>
                </a:ln>
                <a:solidFill>
                  <a:srgbClr val="000000"/>
                </a:solidFill>
                <a:effectLst/>
                <a:uLnTx/>
                <a:uFillTx/>
                <a:ea typeface="+mn-ea"/>
                <a:sym typeface="Symbol" pitchFamily="18" charset="2"/>
              </a:rPr>
              <a:t></a:t>
            </a:r>
            <a:r>
              <a:rPr kumimoji="0" lang="en-US" altLang="de-DE" sz="1800" b="0" i="0" u="none" strike="noStrike" kern="0" cap="none" spc="0" normalizeH="0" baseline="0" noProof="0" dirty="0">
                <a:ln>
                  <a:noFill/>
                </a:ln>
                <a:solidFill>
                  <a:srgbClr val="000000"/>
                </a:solidFill>
                <a:effectLst/>
                <a:uLnTx/>
                <a:uFillTx/>
                <a:ea typeface="+mn-ea"/>
              </a:rPr>
              <a:t>	examine for</a:t>
            </a:r>
            <a:r>
              <a:rPr kumimoji="0" lang="en-US" altLang="de-DE" sz="1800" b="1" i="0" u="none" strike="noStrike" kern="0" cap="none" spc="0" normalizeH="0" baseline="0" noProof="0" dirty="0">
                <a:ln>
                  <a:noFill/>
                </a:ln>
                <a:solidFill>
                  <a:srgbClr val="000000"/>
                </a:solidFill>
                <a:effectLst/>
                <a:uLnTx/>
                <a:uFillTx/>
                <a:ea typeface="+mn-ea"/>
              </a:rPr>
              <a:t> </a:t>
            </a:r>
            <a:r>
              <a:rPr kumimoji="0" lang="en-US" altLang="de-DE" sz="1800" b="0" i="0" u="none" strike="noStrike" kern="0" cap="none" spc="0" normalizeH="0" baseline="0" noProof="0" dirty="0">
                <a:ln>
                  <a:noFill/>
                </a:ln>
                <a:solidFill>
                  <a:srgbClr val="000000"/>
                </a:solidFill>
                <a:effectLst/>
                <a:uLnTx/>
                <a:uFillTx/>
                <a:ea typeface="+mn-ea"/>
              </a:rPr>
              <a:t>different writing styles</a:t>
            </a:r>
            <a:r>
              <a:rPr kumimoji="0" lang="en-US" altLang="de-DE" sz="1800" b="1" i="0" u="none" strike="noStrike" kern="0" cap="none" spc="0" normalizeH="0" baseline="0" noProof="0" dirty="0">
                <a:ln>
                  <a:noFill/>
                </a:ln>
                <a:solidFill>
                  <a:srgbClr val="000000"/>
                </a:solidFill>
                <a:effectLst/>
                <a:uLnTx/>
                <a:uFillTx/>
                <a:ea typeface="+mn-ea"/>
              </a:rPr>
              <a:t> </a:t>
            </a:r>
            <a:r>
              <a:rPr kumimoji="0" lang="en-US" altLang="de-DE" sz="1800" b="0" i="0" u="none" strike="noStrike" kern="0" cap="none" spc="0" normalizeH="0" baseline="0" noProof="0" dirty="0">
                <a:ln>
                  <a:noFill/>
                </a:ln>
                <a:solidFill>
                  <a:srgbClr val="000000"/>
                </a:solidFill>
                <a:effectLst/>
                <a:uLnTx/>
                <a:uFillTx/>
                <a:ea typeface="+mn-ea"/>
              </a:rPr>
              <a:t>(e.g. behavior/</a:t>
            </a:r>
            <a:r>
              <a:rPr kumimoji="0" lang="en-US" altLang="de-DE" sz="1800" b="0" i="0" u="none" strike="noStrike" kern="0" cap="none" spc="0" normalizeH="0" baseline="0" noProof="0" dirty="0" err="1">
                <a:ln>
                  <a:noFill/>
                </a:ln>
                <a:solidFill>
                  <a:srgbClr val="000000"/>
                </a:solidFill>
                <a:effectLst/>
                <a:uLnTx/>
                <a:uFillTx/>
                <a:ea typeface="+mn-ea"/>
              </a:rPr>
              <a:t>behaviour</a:t>
            </a:r>
            <a:r>
              <a:rPr kumimoji="0" lang="en-US" altLang="de-DE" sz="1800" b="0" i="0" u="none" strike="noStrike" kern="0" cap="none" spc="0" normalizeH="0" baseline="0" noProof="0" dirty="0">
                <a:ln>
                  <a:noFill/>
                </a:ln>
                <a:solidFill>
                  <a:srgbClr val="000000"/>
                </a:solidFill>
                <a:effectLst/>
                <a:uLnTx/>
                <a:uFillTx/>
                <a:ea typeface="+mn-ea"/>
              </a:rPr>
              <a:t>)</a:t>
            </a:r>
            <a:br>
              <a:rPr kumimoji="0" lang="en-US" altLang="de-DE" sz="1800" b="0" i="0" u="none" strike="noStrike" kern="0" cap="none" spc="0" normalizeH="0" baseline="0" noProof="0" dirty="0">
                <a:ln>
                  <a:noFill/>
                </a:ln>
                <a:solidFill>
                  <a:srgbClr val="000000"/>
                </a:solidFill>
                <a:effectLst/>
                <a:uLnTx/>
                <a:uFillTx/>
                <a:ea typeface="+mn-ea"/>
              </a:rPr>
            </a:br>
            <a:r>
              <a:rPr lang="en-US" altLang="de-DE" sz="1800" b="0" kern="0" dirty="0">
                <a:solidFill>
                  <a:srgbClr val="000000"/>
                </a:solidFill>
                <a:sym typeface="Symbol" pitchFamily="18" charset="2"/>
              </a:rPr>
              <a:t></a:t>
            </a:r>
            <a:r>
              <a:rPr lang="en-US" altLang="de-DE" sz="1800" b="0" kern="0" dirty="0">
                <a:solidFill>
                  <a:srgbClr val="000000"/>
                </a:solidFill>
              </a:rPr>
              <a:t>	…</a:t>
            </a:r>
            <a:endParaRPr kumimoji="0" lang="en-US" altLang="de-DE" sz="1800" b="1" i="0" u="none" strike="noStrike" kern="0" cap="none" spc="0" normalizeH="0" baseline="0" noProof="0" dirty="0">
              <a:ln>
                <a:noFill/>
              </a:ln>
              <a:solidFill>
                <a:srgbClr val="000000"/>
              </a:solidFill>
              <a:effectLst/>
              <a:uLnTx/>
              <a:uFillTx/>
              <a:ea typeface="+mn-ea"/>
            </a:endParaRPr>
          </a:p>
          <a:p>
            <a:pPr lvl="0" algn="l" eaLnBrk="1" fontAlgn="auto" hangingPunct="1">
              <a:spcBef>
                <a:spcPts val="1200"/>
              </a:spcBef>
              <a:spcAft>
                <a:spcPts val="0"/>
              </a:spcAft>
              <a:buFontTx/>
              <a:buAutoNum type="arabicPeriod"/>
              <a:defRPr/>
            </a:pPr>
            <a:r>
              <a:rPr kumimoji="0" lang="en-US" altLang="de-DE" sz="1800" b="1" i="0" u="none" strike="noStrike" kern="0" cap="none" spc="0" normalizeH="0" baseline="0" noProof="0" dirty="0">
                <a:ln>
                  <a:noFill/>
                </a:ln>
                <a:solidFill>
                  <a:srgbClr val="000000"/>
                </a:solidFill>
                <a:effectLst/>
                <a:uLnTx/>
                <a:uFillTx/>
                <a:ea typeface="+mn-ea"/>
              </a:rPr>
              <a:t>Handling missing values</a:t>
            </a:r>
            <a:r>
              <a:rPr kumimoji="0" lang="en-US" altLang="de-DE" sz="1800" b="1" i="0" u="none" strike="noStrike" kern="0" cap="none" spc="0" normalizeH="0" baseline="0" noProof="0">
                <a:ln>
                  <a:noFill/>
                </a:ln>
                <a:solidFill>
                  <a:srgbClr val="000000"/>
                </a:solidFill>
                <a:effectLst/>
                <a:uLnTx/>
                <a:uFillTx/>
                <a:ea typeface="+mn-ea"/>
              </a:rPr>
              <a:t/>
            </a:r>
            <a:br>
              <a:rPr kumimoji="0" lang="en-US" altLang="de-DE" sz="1800" b="1" i="0" u="none" strike="noStrike" kern="0" cap="none" spc="0" normalizeH="0" baseline="0" noProof="0">
                <a:ln>
                  <a:noFill/>
                </a:ln>
                <a:solidFill>
                  <a:srgbClr val="000000"/>
                </a:solidFill>
                <a:effectLst/>
                <a:uLnTx/>
                <a:uFillTx/>
                <a:ea typeface="+mn-ea"/>
              </a:rPr>
            </a:br>
            <a:endParaRPr kumimoji="0" lang="en-US" altLang="de-DE" sz="1800" b="1" i="0" u="none" strike="noStrike" kern="0" cap="none" spc="0" normalizeH="0" baseline="0" noProof="0" dirty="0">
              <a:ln>
                <a:noFill/>
              </a:ln>
              <a:solidFill>
                <a:srgbClr val="000000"/>
              </a:solidFill>
              <a:effectLst/>
              <a:uLnTx/>
              <a:uFillTx/>
              <a:ea typeface="+mn-ea"/>
            </a:endParaRPr>
          </a:p>
        </p:txBody>
      </p:sp>
      <p:sp>
        <p:nvSpPr>
          <p:cNvPr id="6" name="Textfeld 5">
            <a:extLst>
              <a:ext uri="{FF2B5EF4-FFF2-40B4-BE49-F238E27FC236}">
                <a16:creationId xmlns:a16="http://schemas.microsoft.com/office/drawing/2014/main" xmlns="" id="{8E6B1F79-6E4B-1948-E36E-266EFCCE5D27}"/>
              </a:ext>
            </a:extLst>
          </p:cNvPr>
          <p:cNvSpPr txBox="1"/>
          <p:nvPr/>
        </p:nvSpPr>
        <p:spPr>
          <a:xfrm>
            <a:off x="2379170" y="4390822"/>
            <a:ext cx="6582817" cy="1200329"/>
          </a:xfrm>
          <a:prstGeom prst="rect">
            <a:avLst/>
          </a:prstGeom>
          <a:noFill/>
        </p:spPr>
        <p:txBody>
          <a:bodyPr wrap="square">
            <a:spAutoFit/>
          </a:bodyPr>
          <a:lstStyle/>
          <a:p>
            <a:pPr algn="l"/>
            <a:r>
              <a:rPr kumimoji="0" lang="en-US" altLang="de-DE" sz="1800" b="0" i="0" u="none" strike="noStrike" kern="0" cap="none" spc="0" normalizeH="0" baseline="0" noProof="0">
                <a:ln>
                  <a:noFill/>
                </a:ln>
                <a:solidFill>
                  <a:srgbClr val="000000"/>
                </a:solidFill>
                <a:effectLst/>
                <a:uLnTx/>
                <a:uFillTx/>
                <a:ea typeface="+mn-ea"/>
              </a:rPr>
              <a:t>with </a:t>
            </a:r>
            <a:r>
              <a:rPr kumimoji="0" lang="en-US" altLang="de-DE" sz="1800" b="0" i="0" u="none" strike="noStrike" kern="0" cap="none" spc="0" normalizeH="0" baseline="0" noProof="0" dirty="0">
                <a:ln>
                  <a:noFill/>
                </a:ln>
                <a:solidFill>
                  <a:srgbClr val="000000"/>
                </a:solidFill>
                <a:effectLst/>
                <a:uLnTx/>
                <a:uFillTx/>
                <a:ea typeface="+mn-ea"/>
              </a:rPr>
              <a:t>the true values</a:t>
            </a:r>
          </a:p>
          <a:p>
            <a:pPr algn="l"/>
            <a:r>
              <a:rPr kumimoji="0" lang="en-US" altLang="de-DE" sz="1800" b="0" i="0" u="none" strike="noStrike" kern="0" cap="none" spc="0" normalizeH="0" baseline="0" noProof="0" dirty="0">
                <a:ln>
                  <a:noFill/>
                </a:ln>
                <a:solidFill>
                  <a:srgbClr val="000000"/>
                </a:solidFill>
                <a:effectLst/>
                <a:uLnTx/>
                <a:uFillTx/>
                <a:ea typeface="+mn-ea"/>
              </a:rPr>
              <a:t>with mean values</a:t>
            </a:r>
          </a:p>
          <a:p>
            <a:pPr algn="l"/>
            <a:r>
              <a:rPr kumimoji="0" lang="en-US" altLang="de-DE" sz="1800" b="0" i="0" u="none" strike="noStrike" kern="0" cap="none" spc="0" normalizeH="0" baseline="0" noProof="0" dirty="0">
                <a:ln>
                  <a:noFill/>
                </a:ln>
                <a:solidFill>
                  <a:srgbClr val="000000"/>
                </a:solidFill>
                <a:effectLst/>
                <a:uLnTx/>
                <a:uFillTx/>
                <a:ea typeface="+mn-ea"/>
              </a:rPr>
              <a:t>imputing by estimated values (e.g.</a:t>
            </a:r>
            <a:r>
              <a:rPr kumimoji="0" lang="en-US" altLang="de-DE" sz="1800" b="1" i="0" u="none" strike="noStrike" kern="0" cap="none" spc="0" normalizeH="0" baseline="0" noProof="0" dirty="0">
                <a:ln>
                  <a:noFill/>
                </a:ln>
                <a:solidFill>
                  <a:srgbClr val="000000"/>
                </a:solidFill>
                <a:effectLst/>
                <a:uLnTx/>
                <a:uFillTx/>
                <a:ea typeface="+mn-ea"/>
              </a:rPr>
              <a:t> </a:t>
            </a:r>
            <a:r>
              <a:rPr kumimoji="0" lang="en-US" altLang="de-DE" sz="1800" b="0" i="0" u="none" strike="noStrike" kern="0" cap="none" spc="0" normalizeH="0" baseline="0" noProof="0" dirty="0">
                <a:ln>
                  <a:noFill/>
                </a:ln>
                <a:solidFill>
                  <a:srgbClr val="000000"/>
                </a:solidFill>
                <a:effectLst/>
                <a:uLnTx/>
                <a:uFillTx/>
                <a:ea typeface="+mn-ea"/>
              </a:rPr>
              <a:t> using </a:t>
            </a:r>
            <a:r>
              <a:rPr lang="en-US" altLang="de-DE" sz="1800" b="0" kern="0">
                <a:solidFill>
                  <a:srgbClr val="000000"/>
                </a:solidFill>
                <a:ea typeface="+mn-ea"/>
              </a:rPr>
              <a:t>k-Nearest Neighbors)</a:t>
            </a:r>
            <a:endParaRPr lang="de-DE" dirty="0"/>
          </a:p>
        </p:txBody>
      </p:sp>
      <p:sp>
        <p:nvSpPr>
          <p:cNvPr id="7" name="Textfeld 6">
            <a:extLst>
              <a:ext uri="{FF2B5EF4-FFF2-40B4-BE49-F238E27FC236}">
                <a16:creationId xmlns:a16="http://schemas.microsoft.com/office/drawing/2014/main" xmlns="" id="{002C8527-CF41-DE7C-5C6D-6AC0FB9199FC}"/>
              </a:ext>
            </a:extLst>
          </p:cNvPr>
          <p:cNvSpPr txBox="1"/>
          <p:nvPr/>
        </p:nvSpPr>
        <p:spPr>
          <a:xfrm>
            <a:off x="1052137" y="3674885"/>
            <a:ext cx="1294465" cy="369332"/>
          </a:xfrm>
          <a:prstGeom prst="rect">
            <a:avLst/>
          </a:prstGeom>
          <a:noFill/>
        </p:spPr>
        <p:txBody>
          <a:bodyPr wrap="square">
            <a:spAutoFit/>
          </a:bodyPr>
          <a:lstStyle/>
          <a:p>
            <a:pPr algn="l"/>
            <a:r>
              <a:rPr kumimoji="0" lang="en-US" altLang="de-DE" sz="1800" b="0" i="0" u="none" strike="noStrike" kern="0" cap="none" spc="0" normalizeH="0" baseline="0" noProof="0" dirty="0">
                <a:ln>
                  <a:noFill/>
                </a:ln>
                <a:solidFill>
                  <a:srgbClr val="000000"/>
                </a:solidFill>
                <a:effectLst/>
                <a:uLnTx/>
                <a:uFillTx/>
                <a:ea typeface="+mn-ea"/>
              </a:rPr>
              <a:t>eliminate</a:t>
            </a:r>
            <a:endParaRPr lang="de-DE" dirty="0"/>
          </a:p>
        </p:txBody>
      </p:sp>
      <p:sp>
        <p:nvSpPr>
          <p:cNvPr id="8" name="Textfeld 7">
            <a:extLst>
              <a:ext uri="{FF2B5EF4-FFF2-40B4-BE49-F238E27FC236}">
                <a16:creationId xmlns:a16="http://schemas.microsoft.com/office/drawing/2014/main" xmlns="" id="{872A5C2F-5A65-CB35-A8B0-EBFBC92D61DB}"/>
              </a:ext>
            </a:extLst>
          </p:cNvPr>
          <p:cNvSpPr txBox="1"/>
          <p:nvPr/>
        </p:nvSpPr>
        <p:spPr>
          <a:xfrm>
            <a:off x="1132432" y="4812773"/>
            <a:ext cx="1322514" cy="369332"/>
          </a:xfrm>
          <a:prstGeom prst="rect">
            <a:avLst/>
          </a:prstGeom>
          <a:noFill/>
        </p:spPr>
        <p:txBody>
          <a:bodyPr wrap="square">
            <a:spAutoFit/>
          </a:bodyPr>
          <a:lstStyle/>
          <a:p>
            <a:pPr algn="l"/>
            <a:r>
              <a:rPr kumimoji="0" lang="en-US" altLang="de-DE" sz="1800" b="0" i="0" u="none" strike="noStrike" kern="0" cap="none" spc="0" normalizeH="0" baseline="0" noProof="0" dirty="0">
                <a:ln>
                  <a:noFill/>
                </a:ln>
                <a:solidFill>
                  <a:srgbClr val="000000"/>
                </a:solidFill>
                <a:effectLst/>
                <a:uLnTx/>
                <a:uFillTx/>
                <a:ea typeface="+mn-ea"/>
              </a:rPr>
              <a:t>replace</a:t>
            </a:r>
            <a:endParaRPr lang="de-DE" dirty="0"/>
          </a:p>
        </p:txBody>
      </p:sp>
      <p:sp>
        <p:nvSpPr>
          <p:cNvPr id="9" name="Textfeld 8">
            <a:extLst>
              <a:ext uri="{FF2B5EF4-FFF2-40B4-BE49-F238E27FC236}">
                <a16:creationId xmlns:a16="http://schemas.microsoft.com/office/drawing/2014/main" xmlns="" id="{3E37A7F2-0EA2-48A1-2D25-9AAB4C18BA81}"/>
              </a:ext>
            </a:extLst>
          </p:cNvPr>
          <p:cNvSpPr txBox="1"/>
          <p:nvPr/>
        </p:nvSpPr>
        <p:spPr>
          <a:xfrm>
            <a:off x="2330743" y="3434576"/>
            <a:ext cx="5894526" cy="369332"/>
          </a:xfrm>
          <a:prstGeom prst="rect">
            <a:avLst/>
          </a:prstGeom>
          <a:noFill/>
        </p:spPr>
        <p:txBody>
          <a:bodyPr wrap="square">
            <a:spAutoFit/>
          </a:bodyPr>
          <a:lstStyle/>
          <a:p>
            <a:pPr algn="l"/>
            <a:r>
              <a:rPr kumimoji="0" lang="en-US" altLang="de-DE" sz="1800" b="0" i="0" u="none" strike="noStrike" kern="0" cap="none" spc="0" normalizeH="0" baseline="0" noProof="0">
                <a:ln>
                  <a:noFill/>
                </a:ln>
                <a:solidFill>
                  <a:srgbClr val="000000"/>
                </a:solidFill>
                <a:effectLst/>
                <a:uLnTx/>
                <a:uFillTx/>
                <a:ea typeface="+mn-ea"/>
              </a:rPr>
              <a:t>all objects</a:t>
            </a:r>
            <a:r>
              <a:rPr kumimoji="0" lang="en-US" altLang="de-DE" sz="1800" b="0" i="0" u="none" strike="noStrike" kern="0" cap="none" spc="0" normalizeH="0" noProof="0">
                <a:ln>
                  <a:noFill/>
                </a:ln>
                <a:solidFill>
                  <a:srgbClr val="000000"/>
                </a:solidFill>
                <a:effectLst/>
                <a:uLnTx/>
                <a:uFillTx/>
                <a:ea typeface="+mn-ea"/>
              </a:rPr>
              <a:t> having missing values (</a:t>
            </a:r>
            <a:r>
              <a:rPr kumimoji="0" lang="en-US" altLang="de-DE" sz="1800" b="0" i="0" u="none" strike="noStrike" kern="0" cap="none" spc="0" normalizeH="0" baseline="0" noProof="0">
                <a:ln>
                  <a:noFill/>
                </a:ln>
                <a:solidFill>
                  <a:srgbClr val="000000"/>
                </a:solidFill>
                <a:effectLst/>
                <a:uLnTx/>
                <a:uFillTx/>
                <a:ea typeface="+mn-ea"/>
              </a:rPr>
              <a:t>rowwise)</a:t>
            </a:r>
            <a:endParaRPr lang="de-DE" dirty="0"/>
          </a:p>
        </p:txBody>
      </p:sp>
      <p:sp>
        <p:nvSpPr>
          <p:cNvPr id="10" name="Textfeld 9">
            <a:extLst>
              <a:ext uri="{FF2B5EF4-FFF2-40B4-BE49-F238E27FC236}">
                <a16:creationId xmlns:a16="http://schemas.microsoft.com/office/drawing/2014/main" xmlns="" id="{A465E9F1-D4F7-888E-6EC7-B35B8FC5445D}"/>
              </a:ext>
            </a:extLst>
          </p:cNvPr>
          <p:cNvSpPr txBox="1"/>
          <p:nvPr/>
        </p:nvSpPr>
        <p:spPr>
          <a:xfrm>
            <a:off x="2330743" y="3854518"/>
            <a:ext cx="6414637" cy="369332"/>
          </a:xfrm>
          <a:prstGeom prst="rect">
            <a:avLst/>
          </a:prstGeom>
          <a:noFill/>
        </p:spPr>
        <p:txBody>
          <a:bodyPr wrap="square">
            <a:spAutoFit/>
          </a:bodyPr>
          <a:lstStyle/>
          <a:p>
            <a:pPr algn="l"/>
            <a:r>
              <a:rPr kumimoji="0" lang="en-US" altLang="de-DE" sz="1800" b="0" i="0" u="none" strike="noStrike" kern="0" cap="none" spc="0" normalizeH="0" baseline="0" noProof="0">
                <a:ln>
                  <a:noFill/>
                </a:ln>
                <a:solidFill>
                  <a:srgbClr val="000000"/>
                </a:solidFill>
                <a:effectLst/>
                <a:uLnTx/>
                <a:uFillTx/>
                <a:ea typeface="+mn-ea"/>
              </a:rPr>
              <a:t>variables having</a:t>
            </a:r>
            <a:r>
              <a:rPr kumimoji="0" lang="en-US" altLang="de-DE" sz="1800" b="0" i="0" u="none" strike="noStrike" kern="0" cap="none" spc="0" normalizeH="0" noProof="0">
                <a:ln>
                  <a:noFill/>
                </a:ln>
                <a:solidFill>
                  <a:srgbClr val="000000"/>
                </a:solidFill>
                <a:effectLst/>
                <a:uLnTx/>
                <a:uFillTx/>
                <a:ea typeface="+mn-ea"/>
              </a:rPr>
              <a:t> </a:t>
            </a:r>
            <a:r>
              <a:rPr lang="en-US" altLang="de-DE" sz="1800" b="0" kern="0">
                <a:solidFill>
                  <a:srgbClr val="000000"/>
                </a:solidFill>
              </a:rPr>
              <a:t>missing values</a:t>
            </a:r>
            <a:r>
              <a:rPr kumimoji="0" lang="en-US" altLang="de-DE" sz="1800" b="0" i="0" u="none" strike="noStrike" kern="0" cap="none" spc="0" normalizeH="0" noProof="0">
                <a:ln>
                  <a:noFill/>
                </a:ln>
                <a:solidFill>
                  <a:srgbClr val="000000"/>
                </a:solidFill>
                <a:effectLst/>
                <a:uLnTx/>
                <a:uFillTx/>
                <a:ea typeface="+mn-ea"/>
              </a:rPr>
              <a:t> </a:t>
            </a:r>
            <a:r>
              <a:rPr kumimoji="0" lang="en-US" altLang="de-DE" sz="1800" b="0" i="0" u="none" strike="noStrike" kern="0" cap="none" spc="0" normalizeH="0" baseline="0" noProof="0">
                <a:ln>
                  <a:noFill/>
                </a:ln>
                <a:solidFill>
                  <a:srgbClr val="000000"/>
                </a:solidFill>
                <a:effectLst/>
                <a:uLnTx/>
                <a:uFillTx/>
                <a:ea typeface="+mn-ea"/>
              </a:rPr>
              <a:t>first, then remaining objects</a:t>
            </a:r>
            <a:endParaRPr lang="de-DE" dirty="0"/>
          </a:p>
        </p:txBody>
      </p:sp>
      <p:cxnSp>
        <p:nvCxnSpPr>
          <p:cNvPr id="3" name="Gerade Verbindung mit Pfeil 2"/>
          <p:cNvCxnSpPr/>
          <p:nvPr/>
        </p:nvCxnSpPr>
        <p:spPr bwMode="auto">
          <a:xfrm flipV="1">
            <a:off x="2084482" y="3674885"/>
            <a:ext cx="294688" cy="129023"/>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Gerade Verbindung mit Pfeil 11"/>
          <p:cNvCxnSpPr/>
          <p:nvPr/>
        </p:nvCxnSpPr>
        <p:spPr bwMode="auto">
          <a:xfrm>
            <a:off x="2084482" y="3933635"/>
            <a:ext cx="294688" cy="101713"/>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Gerade Verbindung mit Pfeil 14"/>
          <p:cNvCxnSpPr/>
          <p:nvPr/>
        </p:nvCxnSpPr>
        <p:spPr bwMode="auto">
          <a:xfrm flipV="1">
            <a:off x="2036055" y="4645801"/>
            <a:ext cx="343115" cy="304866"/>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Gerade Verbindung mit Pfeil 15"/>
          <p:cNvCxnSpPr/>
          <p:nvPr/>
        </p:nvCxnSpPr>
        <p:spPr bwMode="auto">
          <a:xfrm>
            <a:off x="2036055" y="5080392"/>
            <a:ext cx="343115" cy="288999"/>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Gerade Verbindung mit Pfeil 18"/>
          <p:cNvCxnSpPr/>
          <p:nvPr/>
        </p:nvCxnSpPr>
        <p:spPr bwMode="auto">
          <a:xfrm flipV="1">
            <a:off x="2036055" y="5000037"/>
            <a:ext cx="382121" cy="26998"/>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00899819"/>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133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Missing Values Strategies</a:t>
            </a:r>
          </a:p>
        </p:txBody>
      </p:sp>
      <p:graphicFrame>
        <p:nvGraphicFramePr>
          <p:cNvPr id="3" name="Tabelle 2"/>
          <p:cNvGraphicFramePr>
            <a:graphicFrameLocks noGrp="1"/>
          </p:cNvGraphicFramePr>
          <p:nvPr>
            <p:extLst>
              <p:ext uri="{D42A27DB-BD31-4B8C-83A1-F6EECF244321}">
                <p14:modId xmlns:p14="http://schemas.microsoft.com/office/powerpoint/2010/main" val="449060734"/>
              </p:ext>
            </p:extLst>
          </p:nvPr>
        </p:nvGraphicFramePr>
        <p:xfrm>
          <a:off x="468275" y="1620624"/>
          <a:ext cx="3302000" cy="1485900"/>
        </p:xfrm>
        <a:graphic>
          <a:graphicData uri="http://schemas.openxmlformats.org/drawingml/2006/table">
            <a:tbl>
              <a:tblPr/>
              <a:tblGrid>
                <a:gridCol w="660400">
                  <a:extLst>
                    <a:ext uri="{9D8B030D-6E8A-4147-A177-3AD203B41FA5}">
                      <a16:colId xmlns:a16="http://schemas.microsoft.com/office/drawing/2014/main" xmlns="" val="20000"/>
                    </a:ext>
                  </a:extLst>
                </a:gridCol>
                <a:gridCol w="660400">
                  <a:extLst>
                    <a:ext uri="{9D8B030D-6E8A-4147-A177-3AD203B41FA5}">
                      <a16:colId xmlns:a16="http://schemas.microsoft.com/office/drawing/2014/main" xmlns="" val="20001"/>
                    </a:ext>
                  </a:extLst>
                </a:gridCol>
                <a:gridCol w="660400">
                  <a:extLst>
                    <a:ext uri="{9D8B030D-6E8A-4147-A177-3AD203B41FA5}">
                      <a16:colId xmlns:a16="http://schemas.microsoft.com/office/drawing/2014/main" xmlns="" val="20002"/>
                    </a:ext>
                  </a:extLst>
                </a:gridCol>
                <a:gridCol w="660400">
                  <a:extLst>
                    <a:ext uri="{9D8B030D-6E8A-4147-A177-3AD203B41FA5}">
                      <a16:colId xmlns:a16="http://schemas.microsoft.com/office/drawing/2014/main" xmlns="" val="20003"/>
                    </a:ext>
                  </a:extLst>
                </a:gridCol>
                <a:gridCol w="660400">
                  <a:extLst>
                    <a:ext uri="{9D8B030D-6E8A-4147-A177-3AD203B41FA5}">
                      <a16:colId xmlns:a16="http://schemas.microsoft.com/office/drawing/2014/main" xmlns="" val="20004"/>
                    </a:ext>
                  </a:extLst>
                </a:gridCol>
              </a:tblGrid>
              <a:tr h="165100">
                <a:tc>
                  <a:txBody>
                    <a:bodyPr/>
                    <a:lstStyle/>
                    <a:p>
                      <a:pPr algn="r" fontAlgn="b"/>
                      <a:r>
                        <a:rPr lang="de-DE" sz="1000" b="1" i="0" u="none" strike="noStrike" dirty="0">
                          <a:solidFill>
                            <a:srgbClr val="000000"/>
                          </a:solidFill>
                          <a:effectLst/>
                          <a:latin typeface="Calibri"/>
                        </a:rPr>
                        <a:t>Variable 1</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2</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3</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4</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5</a:t>
                      </a:r>
                    </a:p>
                  </a:txBody>
                  <a:tcPr marL="8255" marR="8255" marT="8255" marB="0" anchor="b">
                    <a:lnL>
                      <a:noFill/>
                    </a:lnL>
                    <a:lnR>
                      <a:noFill/>
                    </a:lnR>
                    <a:lnT>
                      <a:noFill/>
                    </a:lnT>
                    <a:lnB>
                      <a:noFill/>
                    </a:lnB>
                  </a:tcPr>
                </a:tc>
                <a:extLst>
                  <a:ext uri="{0D108BD9-81ED-4DB2-BD59-A6C34878D82A}">
                    <a16:rowId xmlns:a16="http://schemas.microsoft.com/office/drawing/2014/main" xmlns="" val="10000"/>
                  </a:ext>
                </a:extLst>
              </a:tr>
              <a:tr h="165100">
                <a:tc>
                  <a:txBody>
                    <a:bodyPr/>
                    <a:lstStyle/>
                    <a:p>
                      <a:pPr algn="r" fontAlgn="b"/>
                      <a:r>
                        <a:rPr lang="de-DE" sz="1000" b="0" i="0" u="none" strike="noStrike">
                          <a:solidFill>
                            <a:srgbClr val="000000"/>
                          </a:solidFill>
                          <a:effectLst/>
                          <a:latin typeface="Calibri"/>
                        </a:rPr>
                        <a:t>8.95</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0.99</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370.53</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-34.97</a:t>
                      </a:r>
                    </a:p>
                  </a:txBody>
                  <a:tcPr marL="8255" marR="8255" marT="8255" marB="0" anchor="b">
                    <a:lnL>
                      <a:noFill/>
                    </a:lnL>
                    <a:lnR>
                      <a:noFill/>
                    </a:lnR>
                    <a:lnT>
                      <a:noFill/>
                    </a:lnT>
                    <a:lnB>
                      <a:noFill/>
                    </a:lnB>
                  </a:tcPr>
                </a:tc>
                <a:extLst>
                  <a:ext uri="{0D108BD9-81ED-4DB2-BD59-A6C34878D82A}">
                    <a16:rowId xmlns:a16="http://schemas.microsoft.com/office/drawing/2014/main" xmlns="" val="10001"/>
                  </a:ext>
                </a:extLst>
              </a:tr>
              <a:tr h="165100">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168.02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617.46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-99.49</a:t>
                      </a:r>
                    </a:p>
                  </a:txBody>
                  <a:tcPr marL="8255" marR="8255" marT="8255" marB="0" anchor="b">
                    <a:lnL>
                      <a:noFill/>
                    </a:lnL>
                    <a:lnR>
                      <a:noFill/>
                    </a:lnR>
                    <a:lnT>
                      <a:noFill/>
                    </a:lnT>
                    <a:lnB>
                      <a:noFill/>
                    </a:lnB>
                  </a:tcPr>
                </a:tc>
                <a:extLst>
                  <a:ext uri="{0D108BD9-81ED-4DB2-BD59-A6C34878D82A}">
                    <a16:rowId xmlns:a16="http://schemas.microsoft.com/office/drawing/2014/main" xmlns="" val="10002"/>
                  </a:ext>
                </a:extLst>
              </a:tr>
              <a:tr h="165100">
                <a:tc>
                  <a:txBody>
                    <a:bodyPr/>
                    <a:lstStyle/>
                    <a:p>
                      <a:pPr algn="r" fontAlgn="b"/>
                      <a:r>
                        <a:rPr lang="de-DE" sz="1000" b="0" i="0" u="none" strike="noStrike">
                          <a:solidFill>
                            <a:srgbClr val="000000"/>
                          </a:solidFill>
                          <a:effectLst/>
                          <a:latin typeface="Calibri"/>
                        </a:rPr>
                        <a:t>18.38</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0.48</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58.06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1177.66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-44.21</a:t>
                      </a:r>
                    </a:p>
                  </a:txBody>
                  <a:tcPr marL="8255" marR="8255" marT="8255" marB="0" anchor="b">
                    <a:lnL>
                      <a:noFill/>
                    </a:lnL>
                    <a:lnR>
                      <a:noFill/>
                    </a:lnR>
                    <a:lnT>
                      <a:noFill/>
                    </a:lnT>
                    <a:lnB>
                      <a:noFill/>
                    </a:lnB>
                  </a:tcPr>
                </a:tc>
                <a:extLst>
                  <a:ext uri="{0D108BD9-81ED-4DB2-BD59-A6C34878D82A}">
                    <a16:rowId xmlns:a16="http://schemas.microsoft.com/office/drawing/2014/main" xmlns="" val="10003"/>
                  </a:ext>
                </a:extLst>
              </a:tr>
              <a:tr h="165100">
                <a:tc>
                  <a:txBody>
                    <a:bodyPr/>
                    <a:lstStyle/>
                    <a:p>
                      <a:pPr algn="r" fontAlgn="b"/>
                      <a:r>
                        <a:rPr lang="de-DE" sz="1000" b="0" i="0" u="none" strike="noStrike">
                          <a:solidFill>
                            <a:srgbClr val="000000"/>
                          </a:solidFill>
                          <a:effectLst/>
                          <a:latin typeface="Calibri"/>
                        </a:rPr>
                        <a:t>16.10</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35.39</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77.35</a:t>
                      </a:r>
                    </a:p>
                  </a:txBody>
                  <a:tcPr marL="8255" marR="8255" marT="8255" marB="0" anchor="b">
                    <a:lnL>
                      <a:noFill/>
                    </a:lnL>
                    <a:lnR>
                      <a:noFill/>
                    </a:lnR>
                    <a:lnT>
                      <a:noFill/>
                    </a:lnT>
                    <a:lnB>
                      <a:noFill/>
                    </a:lnB>
                  </a:tcPr>
                </a:tc>
                <a:extLst>
                  <a:ext uri="{0D108BD9-81ED-4DB2-BD59-A6C34878D82A}">
                    <a16:rowId xmlns:a16="http://schemas.microsoft.com/office/drawing/2014/main" xmlns="" val="10004"/>
                  </a:ext>
                </a:extLst>
              </a:tr>
              <a:tr h="165100">
                <a:tc>
                  <a:txBody>
                    <a:bodyPr/>
                    <a:lstStyle/>
                    <a:p>
                      <a:pPr algn="r" fontAlgn="b"/>
                      <a:r>
                        <a:rPr lang="de-DE" sz="1000" b="0" i="0" u="none" strike="noStrike">
                          <a:solidFill>
                            <a:srgbClr val="000000"/>
                          </a:solidFill>
                          <a:effectLst/>
                          <a:latin typeface="Calibri"/>
                        </a:rPr>
                        <a:t>23.14</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230.44</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408.97</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-71.79</a:t>
                      </a:r>
                    </a:p>
                  </a:txBody>
                  <a:tcPr marL="8255" marR="8255" marT="8255" marB="0" anchor="b">
                    <a:lnL>
                      <a:noFill/>
                    </a:lnL>
                    <a:lnR>
                      <a:noFill/>
                    </a:lnR>
                    <a:lnT>
                      <a:noFill/>
                    </a:lnT>
                    <a:lnB>
                      <a:noFill/>
                    </a:lnB>
                  </a:tcPr>
                </a:tc>
                <a:extLst>
                  <a:ext uri="{0D108BD9-81ED-4DB2-BD59-A6C34878D82A}">
                    <a16:rowId xmlns:a16="http://schemas.microsoft.com/office/drawing/2014/main" xmlns="" val="10005"/>
                  </a:ext>
                </a:extLst>
              </a:tr>
              <a:tr h="165100">
                <a:tc>
                  <a:txBody>
                    <a:bodyPr/>
                    <a:lstStyle/>
                    <a:p>
                      <a:pPr algn="r" fontAlgn="b"/>
                      <a:r>
                        <a:rPr lang="de-DE" sz="1000" b="0" i="0" u="none" strike="noStrike">
                          <a:solidFill>
                            <a:srgbClr val="000000"/>
                          </a:solidFill>
                          <a:effectLst/>
                          <a:latin typeface="Calibri"/>
                        </a:rPr>
                        <a:t>24.77</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0.92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206.83</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46.13</a:t>
                      </a:r>
                    </a:p>
                  </a:txBody>
                  <a:tcPr marL="8255" marR="8255" marT="8255" marB="0" anchor="b">
                    <a:lnL>
                      <a:noFill/>
                    </a:lnL>
                    <a:lnR>
                      <a:noFill/>
                    </a:lnR>
                    <a:lnT>
                      <a:noFill/>
                    </a:lnT>
                    <a:lnB>
                      <a:noFill/>
                    </a:lnB>
                  </a:tcPr>
                </a:tc>
                <a:extLst>
                  <a:ext uri="{0D108BD9-81ED-4DB2-BD59-A6C34878D82A}">
                    <a16:rowId xmlns:a16="http://schemas.microsoft.com/office/drawing/2014/main" xmlns="" val="10006"/>
                  </a:ext>
                </a:extLst>
              </a:tr>
              <a:tr h="165100">
                <a:tc>
                  <a:txBody>
                    <a:bodyPr/>
                    <a:lstStyle/>
                    <a:p>
                      <a:pPr algn="r" fontAlgn="b"/>
                      <a:r>
                        <a:rPr lang="de-DE" sz="1000" b="0" i="0" u="none" strike="noStrike">
                          <a:solidFill>
                            <a:srgbClr val="000000"/>
                          </a:solidFill>
                          <a:effectLst/>
                          <a:latin typeface="Calibri"/>
                        </a:rPr>
                        <a:t>20.72</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228.74</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659.37</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-67.77</a:t>
                      </a:r>
                    </a:p>
                  </a:txBody>
                  <a:tcPr marL="8255" marR="8255" marT="8255" marB="0" anchor="b">
                    <a:lnL>
                      <a:noFill/>
                    </a:lnL>
                    <a:lnR>
                      <a:noFill/>
                    </a:lnR>
                    <a:lnT>
                      <a:noFill/>
                    </a:lnT>
                    <a:lnB>
                      <a:noFill/>
                    </a:lnB>
                  </a:tcPr>
                </a:tc>
                <a:extLst>
                  <a:ext uri="{0D108BD9-81ED-4DB2-BD59-A6C34878D82A}">
                    <a16:rowId xmlns:a16="http://schemas.microsoft.com/office/drawing/2014/main" xmlns="" val="10007"/>
                  </a:ext>
                </a:extLst>
              </a:tr>
              <a:tr h="165100">
                <a:tc>
                  <a:txBody>
                    <a:bodyPr/>
                    <a:lstStyle/>
                    <a:p>
                      <a:pPr algn="r" fontAlgn="b"/>
                      <a:r>
                        <a:rPr lang="de-DE" sz="1000" b="0" i="0" u="none" strike="noStrike">
                          <a:solidFill>
                            <a:srgbClr val="000000"/>
                          </a:solidFill>
                          <a:effectLst/>
                          <a:latin typeface="Calibri"/>
                        </a:rPr>
                        <a:t>15.52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0.04</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22.46</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36.63</a:t>
                      </a:r>
                    </a:p>
                  </a:txBody>
                  <a:tcPr marL="8255" marR="8255" marT="8255" marB="0" anchor="b">
                    <a:lnL>
                      <a:noFill/>
                    </a:lnL>
                    <a:lnR>
                      <a:noFill/>
                    </a:lnR>
                    <a:lnT>
                      <a:noFill/>
                    </a:lnT>
                    <a:lnB>
                      <a:noFill/>
                    </a:lnB>
                  </a:tcPr>
                </a:tc>
                <a:extLst>
                  <a:ext uri="{0D108BD9-81ED-4DB2-BD59-A6C34878D82A}">
                    <a16:rowId xmlns:a16="http://schemas.microsoft.com/office/drawing/2014/main" xmlns="" val="10008"/>
                  </a:ext>
                </a:extLst>
              </a:tr>
            </a:tbl>
          </a:graphicData>
        </a:graphic>
      </p:graphicFrame>
      <p:sp>
        <p:nvSpPr>
          <p:cNvPr id="4" name="Textfeld 3"/>
          <p:cNvSpPr txBox="1"/>
          <p:nvPr/>
        </p:nvSpPr>
        <p:spPr>
          <a:xfrm>
            <a:off x="778918" y="1226202"/>
            <a:ext cx="2801389" cy="338554"/>
          </a:xfrm>
          <a:prstGeom prst="rect">
            <a:avLst/>
          </a:prstGeom>
          <a:noFill/>
        </p:spPr>
        <p:txBody>
          <a:bodyPr wrap="square" rtlCol="0">
            <a:spAutoFit/>
          </a:bodyPr>
          <a:lstStyle/>
          <a:p>
            <a:r>
              <a:rPr lang="de-DE" dirty="0"/>
              <a:t>Initial Situation</a:t>
            </a:r>
          </a:p>
        </p:txBody>
      </p:sp>
      <p:graphicFrame>
        <p:nvGraphicFramePr>
          <p:cNvPr id="7" name="Tabelle 6"/>
          <p:cNvGraphicFramePr>
            <a:graphicFrameLocks noGrp="1"/>
          </p:cNvGraphicFramePr>
          <p:nvPr>
            <p:extLst>
              <p:ext uri="{D42A27DB-BD31-4B8C-83A1-F6EECF244321}">
                <p14:modId xmlns:p14="http://schemas.microsoft.com/office/powerpoint/2010/main" val="1218966985"/>
              </p:ext>
            </p:extLst>
          </p:nvPr>
        </p:nvGraphicFramePr>
        <p:xfrm>
          <a:off x="570176" y="4431009"/>
          <a:ext cx="3302000" cy="1485900"/>
        </p:xfrm>
        <a:graphic>
          <a:graphicData uri="http://schemas.openxmlformats.org/drawingml/2006/table">
            <a:tbl>
              <a:tblPr/>
              <a:tblGrid>
                <a:gridCol w="660400">
                  <a:extLst>
                    <a:ext uri="{9D8B030D-6E8A-4147-A177-3AD203B41FA5}">
                      <a16:colId xmlns:a16="http://schemas.microsoft.com/office/drawing/2014/main" xmlns="" val="20000"/>
                    </a:ext>
                  </a:extLst>
                </a:gridCol>
                <a:gridCol w="660400">
                  <a:extLst>
                    <a:ext uri="{9D8B030D-6E8A-4147-A177-3AD203B41FA5}">
                      <a16:colId xmlns:a16="http://schemas.microsoft.com/office/drawing/2014/main" xmlns="" val="20001"/>
                    </a:ext>
                  </a:extLst>
                </a:gridCol>
                <a:gridCol w="660400">
                  <a:extLst>
                    <a:ext uri="{9D8B030D-6E8A-4147-A177-3AD203B41FA5}">
                      <a16:colId xmlns:a16="http://schemas.microsoft.com/office/drawing/2014/main" xmlns="" val="20002"/>
                    </a:ext>
                  </a:extLst>
                </a:gridCol>
                <a:gridCol w="660400">
                  <a:extLst>
                    <a:ext uri="{9D8B030D-6E8A-4147-A177-3AD203B41FA5}">
                      <a16:colId xmlns:a16="http://schemas.microsoft.com/office/drawing/2014/main" xmlns="" val="20003"/>
                    </a:ext>
                  </a:extLst>
                </a:gridCol>
                <a:gridCol w="660400">
                  <a:extLst>
                    <a:ext uri="{9D8B030D-6E8A-4147-A177-3AD203B41FA5}">
                      <a16:colId xmlns:a16="http://schemas.microsoft.com/office/drawing/2014/main" xmlns="" val="20004"/>
                    </a:ext>
                  </a:extLst>
                </a:gridCol>
              </a:tblGrid>
              <a:tr h="165100">
                <a:tc>
                  <a:txBody>
                    <a:bodyPr/>
                    <a:lstStyle/>
                    <a:p>
                      <a:pPr algn="r" fontAlgn="b"/>
                      <a:r>
                        <a:rPr lang="de-DE" sz="1000" b="1" i="0" u="none" strike="noStrike" dirty="0">
                          <a:solidFill>
                            <a:srgbClr val="000000"/>
                          </a:solidFill>
                          <a:effectLst/>
                          <a:latin typeface="Calibri"/>
                        </a:rPr>
                        <a:t>Variable 1</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2</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3</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4</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5</a:t>
                      </a:r>
                    </a:p>
                  </a:txBody>
                  <a:tcPr marL="8255" marR="8255" marT="8255" marB="0" anchor="b">
                    <a:lnL>
                      <a:noFill/>
                    </a:lnL>
                    <a:lnR>
                      <a:noFill/>
                    </a:lnR>
                    <a:lnT>
                      <a:noFill/>
                    </a:lnT>
                    <a:lnB>
                      <a:noFill/>
                    </a:lnB>
                  </a:tcPr>
                </a:tc>
                <a:extLst>
                  <a:ext uri="{0D108BD9-81ED-4DB2-BD59-A6C34878D82A}">
                    <a16:rowId xmlns:a16="http://schemas.microsoft.com/office/drawing/2014/main" xmlns="" val="10000"/>
                  </a:ext>
                </a:extLst>
              </a:tr>
              <a:tr h="165100">
                <a:tc>
                  <a:txBody>
                    <a:bodyPr/>
                    <a:lstStyle/>
                    <a:p>
                      <a:pPr algn="r" fontAlgn="b"/>
                      <a:r>
                        <a:rPr lang="de-DE" sz="1000" b="0" i="0" u="none" strike="noStrike">
                          <a:solidFill>
                            <a:srgbClr val="000000"/>
                          </a:solidFill>
                          <a:effectLst/>
                          <a:latin typeface="Calibri"/>
                        </a:rPr>
                        <a:t>8.95</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0.99</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370.53</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-34.97</a:t>
                      </a:r>
                    </a:p>
                  </a:txBody>
                  <a:tcPr marL="8255" marR="8255" marT="8255" marB="0" anchor="b">
                    <a:lnL>
                      <a:noFill/>
                    </a:lnL>
                    <a:lnR>
                      <a:noFill/>
                    </a:lnR>
                    <a:lnT>
                      <a:noFill/>
                    </a:lnT>
                    <a:lnB>
                      <a:noFill/>
                    </a:lnB>
                  </a:tcPr>
                </a:tc>
                <a:extLst>
                  <a:ext uri="{0D108BD9-81ED-4DB2-BD59-A6C34878D82A}">
                    <a16:rowId xmlns:a16="http://schemas.microsoft.com/office/drawing/2014/main" xmlns="" val="10001"/>
                  </a:ext>
                </a:extLst>
              </a:tr>
              <a:tr h="165100">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168.02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617.46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-99.49</a:t>
                      </a:r>
                    </a:p>
                  </a:txBody>
                  <a:tcPr marL="8255" marR="8255" marT="8255" marB="0" anchor="b">
                    <a:lnL>
                      <a:noFill/>
                    </a:lnL>
                    <a:lnR>
                      <a:noFill/>
                    </a:lnR>
                    <a:lnT>
                      <a:noFill/>
                    </a:lnT>
                    <a:lnB>
                      <a:noFill/>
                    </a:lnB>
                  </a:tcPr>
                </a:tc>
                <a:extLst>
                  <a:ext uri="{0D108BD9-81ED-4DB2-BD59-A6C34878D82A}">
                    <a16:rowId xmlns:a16="http://schemas.microsoft.com/office/drawing/2014/main" xmlns="" val="10002"/>
                  </a:ext>
                </a:extLst>
              </a:tr>
              <a:tr h="165100">
                <a:tc>
                  <a:txBody>
                    <a:bodyPr/>
                    <a:lstStyle/>
                    <a:p>
                      <a:pPr algn="r" fontAlgn="b"/>
                      <a:r>
                        <a:rPr lang="de-DE" sz="1000" b="0" i="0" u="none" strike="noStrike">
                          <a:solidFill>
                            <a:srgbClr val="000000"/>
                          </a:solidFill>
                          <a:effectLst/>
                          <a:latin typeface="Calibri"/>
                        </a:rPr>
                        <a:t>18.38</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0.48</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58.06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1177.66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-44.21</a:t>
                      </a:r>
                    </a:p>
                  </a:txBody>
                  <a:tcPr marL="8255" marR="8255" marT="8255" marB="0" anchor="b">
                    <a:lnL>
                      <a:noFill/>
                    </a:lnL>
                    <a:lnR>
                      <a:noFill/>
                    </a:lnR>
                    <a:lnT>
                      <a:noFill/>
                    </a:lnT>
                    <a:lnB>
                      <a:noFill/>
                    </a:lnB>
                  </a:tcPr>
                </a:tc>
                <a:extLst>
                  <a:ext uri="{0D108BD9-81ED-4DB2-BD59-A6C34878D82A}">
                    <a16:rowId xmlns:a16="http://schemas.microsoft.com/office/drawing/2014/main" xmlns="" val="10003"/>
                  </a:ext>
                </a:extLst>
              </a:tr>
              <a:tr h="165100">
                <a:tc>
                  <a:txBody>
                    <a:bodyPr/>
                    <a:lstStyle/>
                    <a:p>
                      <a:pPr algn="r" fontAlgn="b"/>
                      <a:r>
                        <a:rPr lang="de-DE" sz="1000" b="0" i="0" u="none" strike="noStrike">
                          <a:solidFill>
                            <a:srgbClr val="000000"/>
                          </a:solidFill>
                          <a:effectLst/>
                          <a:latin typeface="Calibri"/>
                        </a:rPr>
                        <a:t>16.10</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35.39</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77.35</a:t>
                      </a:r>
                    </a:p>
                  </a:txBody>
                  <a:tcPr marL="8255" marR="8255" marT="8255" marB="0" anchor="b">
                    <a:lnL>
                      <a:noFill/>
                    </a:lnL>
                    <a:lnR>
                      <a:noFill/>
                    </a:lnR>
                    <a:lnT>
                      <a:noFill/>
                    </a:lnT>
                    <a:lnB>
                      <a:noFill/>
                    </a:lnB>
                  </a:tcPr>
                </a:tc>
                <a:extLst>
                  <a:ext uri="{0D108BD9-81ED-4DB2-BD59-A6C34878D82A}">
                    <a16:rowId xmlns:a16="http://schemas.microsoft.com/office/drawing/2014/main" xmlns="" val="10004"/>
                  </a:ext>
                </a:extLst>
              </a:tr>
              <a:tr h="165100">
                <a:tc>
                  <a:txBody>
                    <a:bodyPr/>
                    <a:lstStyle/>
                    <a:p>
                      <a:pPr algn="r" fontAlgn="b"/>
                      <a:r>
                        <a:rPr lang="de-DE" sz="1000" b="0" i="0" u="none" strike="noStrike">
                          <a:solidFill>
                            <a:srgbClr val="000000"/>
                          </a:solidFill>
                          <a:effectLst/>
                          <a:latin typeface="Calibri"/>
                        </a:rPr>
                        <a:t>23.14</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230.44</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408.97</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-71.79</a:t>
                      </a:r>
                    </a:p>
                  </a:txBody>
                  <a:tcPr marL="8255" marR="8255" marT="8255" marB="0" anchor="b">
                    <a:lnL>
                      <a:noFill/>
                    </a:lnL>
                    <a:lnR>
                      <a:noFill/>
                    </a:lnR>
                    <a:lnT>
                      <a:noFill/>
                    </a:lnT>
                    <a:lnB>
                      <a:noFill/>
                    </a:lnB>
                  </a:tcPr>
                </a:tc>
                <a:extLst>
                  <a:ext uri="{0D108BD9-81ED-4DB2-BD59-A6C34878D82A}">
                    <a16:rowId xmlns:a16="http://schemas.microsoft.com/office/drawing/2014/main" xmlns="" val="10005"/>
                  </a:ext>
                </a:extLst>
              </a:tr>
              <a:tr h="165100">
                <a:tc>
                  <a:txBody>
                    <a:bodyPr/>
                    <a:lstStyle/>
                    <a:p>
                      <a:pPr algn="r" fontAlgn="b"/>
                      <a:r>
                        <a:rPr lang="de-DE" sz="1000" b="0" i="0" u="none" strike="noStrike">
                          <a:solidFill>
                            <a:srgbClr val="000000"/>
                          </a:solidFill>
                          <a:effectLst/>
                          <a:latin typeface="Calibri"/>
                        </a:rPr>
                        <a:t>24.77</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0.92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206.83</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46.13</a:t>
                      </a:r>
                    </a:p>
                  </a:txBody>
                  <a:tcPr marL="8255" marR="8255" marT="8255" marB="0" anchor="b">
                    <a:lnL>
                      <a:noFill/>
                    </a:lnL>
                    <a:lnR>
                      <a:noFill/>
                    </a:lnR>
                    <a:lnT>
                      <a:noFill/>
                    </a:lnT>
                    <a:lnB>
                      <a:noFill/>
                    </a:lnB>
                  </a:tcPr>
                </a:tc>
                <a:extLst>
                  <a:ext uri="{0D108BD9-81ED-4DB2-BD59-A6C34878D82A}">
                    <a16:rowId xmlns:a16="http://schemas.microsoft.com/office/drawing/2014/main" xmlns="" val="10006"/>
                  </a:ext>
                </a:extLst>
              </a:tr>
              <a:tr h="165100">
                <a:tc>
                  <a:txBody>
                    <a:bodyPr/>
                    <a:lstStyle/>
                    <a:p>
                      <a:pPr algn="r" fontAlgn="b"/>
                      <a:r>
                        <a:rPr lang="de-DE" sz="1000" b="0" i="0" u="none" strike="noStrike">
                          <a:solidFill>
                            <a:srgbClr val="000000"/>
                          </a:solidFill>
                          <a:effectLst/>
                          <a:latin typeface="Calibri"/>
                        </a:rPr>
                        <a:t>20.72</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228.74</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659.37</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-67.77</a:t>
                      </a:r>
                    </a:p>
                  </a:txBody>
                  <a:tcPr marL="8255" marR="8255" marT="8255" marB="0" anchor="b">
                    <a:lnL>
                      <a:noFill/>
                    </a:lnL>
                    <a:lnR>
                      <a:noFill/>
                    </a:lnR>
                    <a:lnT>
                      <a:noFill/>
                    </a:lnT>
                    <a:lnB>
                      <a:noFill/>
                    </a:lnB>
                  </a:tcPr>
                </a:tc>
                <a:extLst>
                  <a:ext uri="{0D108BD9-81ED-4DB2-BD59-A6C34878D82A}">
                    <a16:rowId xmlns:a16="http://schemas.microsoft.com/office/drawing/2014/main" xmlns="" val="10007"/>
                  </a:ext>
                </a:extLst>
              </a:tr>
              <a:tr h="165100">
                <a:tc>
                  <a:txBody>
                    <a:bodyPr/>
                    <a:lstStyle/>
                    <a:p>
                      <a:pPr algn="r" fontAlgn="b"/>
                      <a:r>
                        <a:rPr lang="de-DE" sz="1000" b="0" i="0" u="none" strike="noStrike">
                          <a:solidFill>
                            <a:srgbClr val="000000"/>
                          </a:solidFill>
                          <a:effectLst/>
                          <a:latin typeface="Calibri"/>
                        </a:rPr>
                        <a:t>15.52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0.04</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22.46</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36.63</a:t>
                      </a:r>
                    </a:p>
                  </a:txBody>
                  <a:tcPr marL="8255" marR="8255" marT="8255" marB="0" anchor="b">
                    <a:lnL>
                      <a:noFill/>
                    </a:lnL>
                    <a:lnR>
                      <a:noFill/>
                    </a:lnR>
                    <a:lnT>
                      <a:noFill/>
                    </a:lnT>
                    <a:lnB>
                      <a:noFill/>
                    </a:lnB>
                  </a:tcPr>
                </a:tc>
                <a:extLst>
                  <a:ext uri="{0D108BD9-81ED-4DB2-BD59-A6C34878D82A}">
                    <a16:rowId xmlns:a16="http://schemas.microsoft.com/office/drawing/2014/main" xmlns="" val="10008"/>
                  </a:ext>
                </a:extLst>
              </a:tr>
            </a:tbl>
          </a:graphicData>
        </a:graphic>
      </p:graphicFrame>
      <p:sp>
        <p:nvSpPr>
          <p:cNvPr id="8" name="Textfeld 7"/>
          <p:cNvSpPr txBox="1"/>
          <p:nvPr/>
        </p:nvSpPr>
        <p:spPr>
          <a:xfrm>
            <a:off x="880819" y="4036587"/>
            <a:ext cx="2801389" cy="338554"/>
          </a:xfrm>
          <a:prstGeom prst="rect">
            <a:avLst/>
          </a:prstGeom>
          <a:noFill/>
        </p:spPr>
        <p:txBody>
          <a:bodyPr wrap="square" rtlCol="0">
            <a:spAutoFit/>
          </a:bodyPr>
          <a:lstStyle/>
          <a:p>
            <a:r>
              <a:rPr lang="de-DE" dirty="0"/>
              <a:t>Stupid </a:t>
            </a:r>
            <a:r>
              <a:rPr lang="de-DE" dirty="0" err="1"/>
              <a:t>Strategy</a:t>
            </a:r>
            <a:endParaRPr lang="de-DE" dirty="0"/>
          </a:p>
        </p:txBody>
      </p:sp>
      <p:cxnSp>
        <p:nvCxnSpPr>
          <p:cNvPr id="6" name="Gerade Verbindung 5"/>
          <p:cNvCxnSpPr/>
          <p:nvPr/>
        </p:nvCxnSpPr>
        <p:spPr bwMode="auto">
          <a:xfrm>
            <a:off x="620971" y="4680086"/>
            <a:ext cx="335002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Gerade Verbindung 10"/>
          <p:cNvCxnSpPr/>
          <p:nvPr/>
        </p:nvCxnSpPr>
        <p:spPr bwMode="auto">
          <a:xfrm>
            <a:off x="620971" y="4849112"/>
            <a:ext cx="335002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Gerade Verbindung 11"/>
          <p:cNvCxnSpPr/>
          <p:nvPr/>
        </p:nvCxnSpPr>
        <p:spPr bwMode="auto">
          <a:xfrm>
            <a:off x="620971" y="5516900"/>
            <a:ext cx="335002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Gerade Verbindung 12"/>
          <p:cNvCxnSpPr/>
          <p:nvPr/>
        </p:nvCxnSpPr>
        <p:spPr bwMode="auto">
          <a:xfrm>
            <a:off x="620971" y="5685926"/>
            <a:ext cx="335002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Gerade Verbindung 13"/>
          <p:cNvCxnSpPr/>
          <p:nvPr/>
        </p:nvCxnSpPr>
        <p:spPr bwMode="auto">
          <a:xfrm>
            <a:off x="620971" y="5846638"/>
            <a:ext cx="335002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Gerade Verbindung 14"/>
          <p:cNvCxnSpPr/>
          <p:nvPr/>
        </p:nvCxnSpPr>
        <p:spPr bwMode="auto">
          <a:xfrm>
            <a:off x="620971" y="5189945"/>
            <a:ext cx="335002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Gerade Verbindung 15"/>
          <p:cNvCxnSpPr/>
          <p:nvPr/>
        </p:nvCxnSpPr>
        <p:spPr bwMode="auto">
          <a:xfrm>
            <a:off x="620971" y="5350646"/>
            <a:ext cx="335002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8" name="Tabelle 17"/>
          <p:cNvGraphicFramePr>
            <a:graphicFrameLocks noGrp="1"/>
          </p:cNvGraphicFramePr>
          <p:nvPr>
            <p:extLst>
              <p:ext uri="{D42A27DB-BD31-4B8C-83A1-F6EECF244321}">
                <p14:modId xmlns:p14="http://schemas.microsoft.com/office/powerpoint/2010/main" val="2042027482"/>
              </p:ext>
            </p:extLst>
          </p:nvPr>
        </p:nvGraphicFramePr>
        <p:xfrm>
          <a:off x="5685273" y="2505858"/>
          <a:ext cx="3302000" cy="1485900"/>
        </p:xfrm>
        <a:graphic>
          <a:graphicData uri="http://schemas.openxmlformats.org/drawingml/2006/table">
            <a:tbl>
              <a:tblPr/>
              <a:tblGrid>
                <a:gridCol w="660400">
                  <a:extLst>
                    <a:ext uri="{9D8B030D-6E8A-4147-A177-3AD203B41FA5}">
                      <a16:colId xmlns:a16="http://schemas.microsoft.com/office/drawing/2014/main" xmlns="" val="20000"/>
                    </a:ext>
                  </a:extLst>
                </a:gridCol>
                <a:gridCol w="660400">
                  <a:extLst>
                    <a:ext uri="{9D8B030D-6E8A-4147-A177-3AD203B41FA5}">
                      <a16:colId xmlns:a16="http://schemas.microsoft.com/office/drawing/2014/main" xmlns="" val="20001"/>
                    </a:ext>
                  </a:extLst>
                </a:gridCol>
                <a:gridCol w="660400">
                  <a:extLst>
                    <a:ext uri="{9D8B030D-6E8A-4147-A177-3AD203B41FA5}">
                      <a16:colId xmlns:a16="http://schemas.microsoft.com/office/drawing/2014/main" xmlns="" val="20002"/>
                    </a:ext>
                  </a:extLst>
                </a:gridCol>
                <a:gridCol w="660400">
                  <a:extLst>
                    <a:ext uri="{9D8B030D-6E8A-4147-A177-3AD203B41FA5}">
                      <a16:colId xmlns:a16="http://schemas.microsoft.com/office/drawing/2014/main" xmlns="" val="20003"/>
                    </a:ext>
                  </a:extLst>
                </a:gridCol>
                <a:gridCol w="660400">
                  <a:extLst>
                    <a:ext uri="{9D8B030D-6E8A-4147-A177-3AD203B41FA5}">
                      <a16:colId xmlns:a16="http://schemas.microsoft.com/office/drawing/2014/main" xmlns="" val="20004"/>
                    </a:ext>
                  </a:extLst>
                </a:gridCol>
              </a:tblGrid>
              <a:tr h="165100">
                <a:tc>
                  <a:txBody>
                    <a:bodyPr/>
                    <a:lstStyle/>
                    <a:p>
                      <a:pPr algn="r" fontAlgn="b"/>
                      <a:r>
                        <a:rPr lang="de-DE" sz="1000" b="1" i="0" u="none" strike="noStrike" dirty="0">
                          <a:solidFill>
                            <a:srgbClr val="000000"/>
                          </a:solidFill>
                          <a:effectLst/>
                          <a:latin typeface="Calibri"/>
                        </a:rPr>
                        <a:t>Variable 1</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2</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3</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4</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5</a:t>
                      </a:r>
                    </a:p>
                  </a:txBody>
                  <a:tcPr marL="8255" marR="8255" marT="8255" marB="0" anchor="b">
                    <a:lnL>
                      <a:noFill/>
                    </a:lnL>
                    <a:lnR>
                      <a:noFill/>
                    </a:lnR>
                    <a:lnT>
                      <a:noFill/>
                    </a:lnT>
                    <a:lnB>
                      <a:noFill/>
                    </a:lnB>
                  </a:tcPr>
                </a:tc>
                <a:extLst>
                  <a:ext uri="{0D108BD9-81ED-4DB2-BD59-A6C34878D82A}">
                    <a16:rowId xmlns:a16="http://schemas.microsoft.com/office/drawing/2014/main" xmlns="" val="10000"/>
                  </a:ext>
                </a:extLst>
              </a:tr>
              <a:tr h="165100">
                <a:tc>
                  <a:txBody>
                    <a:bodyPr/>
                    <a:lstStyle/>
                    <a:p>
                      <a:pPr algn="r" fontAlgn="b"/>
                      <a:r>
                        <a:rPr lang="de-DE" sz="1000" b="0" i="0" u="none" strike="noStrike">
                          <a:solidFill>
                            <a:srgbClr val="000000"/>
                          </a:solidFill>
                          <a:effectLst/>
                          <a:latin typeface="Calibri"/>
                        </a:rPr>
                        <a:t>8.95</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0.99</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370.53</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-34.97</a:t>
                      </a:r>
                    </a:p>
                  </a:txBody>
                  <a:tcPr marL="8255" marR="8255" marT="8255" marB="0" anchor="b">
                    <a:lnL>
                      <a:noFill/>
                    </a:lnL>
                    <a:lnR>
                      <a:noFill/>
                    </a:lnR>
                    <a:lnT>
                      <a:noFill/>
                    </a:lnT>
                    <a:lnB>
                      <a:noFill/>
                    </a:lnB>
                  </a:tcPr>
                </a:tc>
                <a:extLst>
                  <a:ext uri="{0D108BD9-81ED-4DB2-BD59-A6C34878D82A}">
                    <a16:rowId xmlns:a16="http://schemas.microsoft.com/office/drawing/2014/main" xmlns="" val="10001"/>
                  </a:ext>
                </a:extLst>
              </a:tr>
              <a:tr h="165100">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168.02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617.46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-99.49</a:t>
                      </a:r>
                    </a:p>
                  </a:txBody>
                  <a:tcPr marL="8255" marR="8255" marT="8255" marB="0" anchor="b">
                    <a:lnL>
                      <a:noFill/>
                    </a:lnL>
                    <a:lnR>
                      <a:noFill/>
                    </a:lnR>
                    <a:lnT>
                      <a:noFill/>
                    </a:lnT>
                    <a:lnB>
                      <a:noFill/>
                    </a:lnB>
                  </a:tcPr>
                </a:tc>
                <a:extLst>
                  <a:ext uri="{0D108BD9-81ED-4DB2-BD59-A6C34878D82A}">
                    <a16:rowId xmlns:a16="http://schemas.microsoft.com/office/drawing/2014/main" xmlns="" val="10002"/>
                  </a:ext>
                </a:extLst>
              </a:tr>
              <a:tr h="165100">
                <a:tc>
                  <a:txBody>
                    <a:bodyPr/>
                    <a:lstStyle/>
                    <a:p>
                      <a:pPr algn="r" fontAlgn="b"/>
                      <a:r>
                        <a:rPr lang="de-DE" sz="1000" b="0" i="0" u="none" strike="noStrike">
                          <a:solidFill>
                            <a:srgbClr val="000000"/>
                          </a:solidFill>
                          <a:effectLst/>
                          <a:latin typeface="Calibri"/>
                        </a:rPr>
                        <a:t>18.38</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0.48</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58.06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1177.66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-44.21</a:t>
                      </a:r>
                    </a:p>
                  </a:txBody>
                  <a:tcPr marL="8255" marR="8255" marT="8255" marB="0" anchor="b">
                    <a:lnL>
                      <a:noFill/>
                    </a:lnL>
                    <a:lnR>
                      <a:noFill/>
                    </a:lnR>
                    <a:lnT>
                      <a:noFill/>
                    </a:lnT>
                    <a:lnB>
                      <a:noFill/>
                    </a:lnB>
                  </a:tcPr>
                </a:tc>
                <a:extLst>
                  <a:ext uri="{0D108BD9-81ED-4DB2-BD59-A6C34878D82A}">
                    <a16:rowId xmlns:a16="http://schemas.microsoft.com/office/drawing/2014/main" xmlns="" val="10003"/>
                  </a:ext>
                </a:extLst>
              </a:tr>
              <a:tr h="165100">
                <a:tc>
                  <a:txBody>
                    <a:bodyPr/>
                    <a:lstStyle/>
                    <a:p>
                      <a:pPr algn="r" fontAlgn="b"/>
                      <a:r>
                        <a:rPr lang="de-DE" sz="1000" b="0" i="0" u="none" strike="noStrike">
                          <a:solidFill>
                            <a:srgbClr val="000000"/>
                          </a:solidFill>
                          <a:effectLst/>
                          <a:latin typeface="Calibri"/>
                        </a:rPr>
                        <a:t>16.10</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35.39</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77.35</a:t>
                      </a:r>
                    </a:p>
                  </a:txBody>
                  <a:tcPr marL="8255" marR="8255" marT="8255" marB="0" anchor="b">
                    <a:lnL>
                      <a:noFill/>
                    </a:lnL>
                    <a:lnR>
                      <a:noFill/>
                    </a:lnR>
                    <a:lnT>
                      <a:noFill/>
                    </a:lnT>
                    <a:lnB>
                      <a:noFill/>
                    </a:lnB>
                  </a:tcPr>
                </a:tc>
                <a:extLst>
                  <a:ext uri="{0D108BD9-81ED-4DB2-BD59-A6C34878D82A}">
                    <a16:rowId xmlns:a16="http://schemas.microsoft.com/office/drawing/2014/main" xmlns="" val="10004"/>
                  </a:ext>
                </a:extLst>
              </a:tr>
              <a:tr h="165100">
                <a:tc>
                  <a:txBody>
                    <a:bodyPr/>
                    <a:lstStyle/>
                    <a:p>
                      <a:pPr algn="r" fontAlgn="b"/>
                      <a:r>
                        <a:rPr lang="de-DE" sz="1000" b="0" i="0" u="none" strike="noStrike">
                          <a:solidFill>
                            <a:srgbClr val="000000"/>
                          </a:solidFill>
                          <a:effectLst/>
                          <a:latin typeface="Calibri"/>
                        </a:rPr>
                        <a:t>23.14</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230.44</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408.97</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-71.79</a:t>
                      </a:r>
                    </a:p>
                  </a:txBody>
                  <a:tcPr marL="8255" marR="8255" marT="8255" marB="0" anchor="b">
                    <a:lnL>
                      <a:noFill/>
                    </a:lnL>
                    <a:lnR>
                      <a:noFill/>
                    </a:lnR>
                    <a:lnT>
                      <a:noFill/>
                    </a:lnT>
                    <a:lnB>
                      <a:noFill/>
                    </a:lnB>
                  </a:tcPr>
                </a:tc>
                <a:extLst>
                  <a:ext uri="{0D108BD9-81ED-4DB2-BD59-A6C34878D82A}">
                    <a16:rowId xmlns:a16="http://schemas.microsoft.com/office/drawing/2014/main" xmlns="" val="10005"/>
                  </a:ext>
                </a:extLst>
              </a:tr>
              <a:tr h="165100">
                <a:tc>
                  <a:txBody>
                    <a:bodyPr/>
                    <a:lstStyle/>
                    <a:p>
                      <a:pPr algn="r" fontAlgn="b"/>
                      <a:r>
                        <a:rPr lang="de-DE" sz="1000" b="0" i="0" u="none" strike="noStrike">
                          <a:solidFill>
                            <a:srgbClr val="000000"/>
                          </a:solidFill>
                          <a:effectLst/>
                          <a:latin typeface="Calibri"/>
                        </a:rPr>
                        <a:t>24.77</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0.92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206.83</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46.13</a:t>
                      </a:r>
                    </a:p>
                  </a:txBody>
                  <a:tcPr marL="8255" marR="8255" marT="8255" marB="0" anchor="b">
                    <a:lnL>
                      <a:noFill/>
                    </a:lnL>
                    <a:lnR>
                      <a:noFill/>
                    </a:lnR>
                    <a:lnT>
                      <a:noFill/>
                    </a:lnT>
                    <a:lnB>
                      <a:noFill/>
                    </a:lnB>
                  </a:tcPr>
                </a:tc>
                <a:extLst>
                  <a:ext uri="{0D108BD9-81ED-4DB2-BD59-A6C34878D82A}">
                    <a16:rowId xmlns:a16="http://schemas.microsoft.com/office/drawing/2014/main" xmlns="" val="10006"/>
                  </a:ext>
                </a:extLst>
              </a:tr>
              <a:tr h="165100">
                <a:tc>
                  <a:txBody>
                    <a:bodyPr/>
                    <a:lstStyle/>
                    <a:p>
                      <a:pPr algn="r" fontAlgn="b"/>
                      <a:r>
                        <a:rPr lang="de-DE" sz="1000" b="0" i="0" u="none" strike="noStrike">
                          <a:solidFill>
                            <a:srgbClr val="000000"/>
                          </a:solidFill>
                          <a:effectLst/>
                          <a:latin typeface="Calibri"/>
                        </a:rPr>
                        <a:t>20.72</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228.74</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659.37</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-67.77</a:t>
                      </a:r>
                    </a:p>
                  </a:txBody>
                  <a:tcPr marL="8255" marR="8255" marT="8255" marB="0" anchor="b">
                    <a:lnL>
                      <a:noFill/>
                    </a:lnL>
                    <a:lnR>
                      <a:noFill/>
                    </a:lnR>
                    <a:lnT>
                      <a:noFill/>
                    </a:lnT>
                    <a:lnB>
                      <a:noFill/>
                    </a:lnB>
                  </a:tcPr>
                </a:tc>
                <a:extLst>
                  <a:ext uri="{0D108BD9-81ED-4DB2-BD59-A6C34878D82A}">
                    <a16:rowId xmlns:a16="http://schemas.microsoft.com/office/drawing/2014/main" xmlns="" val="10007"/>
                  </a:ext>
                </a:extLst>
              </a:tr>
              <a:tr h="165100">
                <a:tc>
                  <a:txBody>
                    <a:bodyPr/>
                    <a:lstStyle/>
                    <a:p>
                      <a:pPr algn="r" fontAlgn="b"/>
                      <a:r>
                        <a:rPr lang="de-DE" sz="1000" b="0" i="0" u="none" strike="noStrike">
                          <a:solidFill>
                            <a:srgbClr val="000000"/>
                          </a:solidFill>
                          <a:effectLst/>
                          <a:latin typeface="Calibri"/>
                        </a:rPr>
                        <a:t>15.52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0.04</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22.46</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36.63</a:t>
                      </a:r>
                    </a:p>
                  </a:txBody>
                  <a:tcPr marL="8255" marR="8255" marT="8255" marB="0" anchor="b">
                    <a:lnL>
                      <a:noFill/>
                    </a:lnL>
                    <a:lnR>
                      <a:noFill/>
                    </a:lnR>
                    <a:lnT>
                      <a:noFill/>
                    </a:lnT>
                    <a:lnB>
                      <a:noFill/>
                    </a:lnB>
                  </a:tcPr>
                </a:tc>
                <a:extLst>
                  <a:ext uri="{0D108BD9-81ED-4DB2-BD59-A6C34878D82A}">
                    <a16:rowId xmlns:a16="http://schemas.microsoft.com/office/drawing/2014/main" xmlns="" val="10008"/>
                  </a:ext>
                </a:extLst>
              </a:tr>
            </a:tbl>
          </a:graphicData>
        </a:graphic>
      </p:graphicFrame>
      <p:sp>
        <p:nvSpPr>
          <p:cNvPr id="19" name="Textfeld 18"/>
          <p:cNvSpPr txBox="1"/>
          <p:nvPr/>
        </p:nvSpPr>
        <p:spPr>
          <a:xfrm>
            <a:off x="5995916" y="2111436"/>
            <a:ext cx="2801389" cy="338554"/>
          </a:xfrm>
          <a:prstGeom prst="rect">
            <a:avLst/>
          </a:prstGeom>
          <a:noFill/>
        </p:spPr>
        <p:txBody>
          <a:bodyPr wrap="square" rtlCol="0">
            <a:spAutoFit/>
          </a:bodyPr>
          <a:lstStyle/>
          <a:p>
            <a:r>
              <a:rPr lang="de-DE" dirty="0"/>
              <a:t>Smart </a:t>
            </a:r>
            <a:r>
              <a:rPr lang="de-DE" dirty="0" err="1"/>
              <a:t>Strategy</a:t>
            </a:r>
            <a:endParaRPr lang="de-DE" dirty="0"/>
          </a:p>
        </p:txBody>
      </p:sp>
      <p:cxnSp>
        <p:nvCxnSpPr>
          <p:cNvPr id="20" name="Gerade Verbindung 19"/>
          <p:cNvCxnSpPr/>
          <p:nvPr/>
        </p:nvCxnSpPr>
        <p:spPr bwMode="auto">
          <a:xfrm>
            <a:off x="8200793" y="2499747"/>
            <a:ext cx="0" cy="1546286"/>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Gerade Verbindung 20"/>
          <p:cNvCxnSpPr/>
          <p:nvPr/>
        </p:nvCxnSpPr>
        <p:spPr bwMode="auto">
          <a:xfrm>
            <a:off x="6879068" y="2499747"/>
            <a:ext cx="0" cy="1521333"/>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7" name="Tabelle 26"/>
          <p:cNvGraphicFramePr>
            <a:graphicFrameLocks noGrp="1"/>
          </p:cNvGraphicFramePr>
          <p:nvPr>
            <p:extLst>
              <p:ext uri="{D42A27DB-BD31-4B8C-83A1-F6EECF244321}">
                <p14:modId xmlns:p14="http://schemas.microsoft.com/office/powerpoint/2010/main" val="154521773"/>
              </p:ext>
            </p:extLst>
          </p:nvPr>
        </p:nvGraphicFramePr>
        <p:xfrm>
          <a:off x="5774222" y="4407730"/>
          <a:ext cx="1981200" cy="1487326"/>
        </p:xfrm>
        <a:graphic>
          <a:graphicData uri="http://schemas.openxmlformats.org/drawingml/2006/table">
            <a:tbl>
              <a:tblPr/>
              <a:tblGrid>
                <a:gridCol w="660400">
                  <a:extLst>
                    <a:ext uri="{9D8B030D-6E8A-4147-A177-3AD203B41FA5}">
                      <a16:colId xmlns:a16="http://schemas.microsoft.com/office/drawing/2014/main" xmlns="" val="20000"/>
                    </a:ext>
                  </a:extLst>
                </a:gridCol>
                <a:gridCol w="660400">
                  <a:extLst>
                    <a:ext uri="{9D8B030D-6E8A-4147-A177-3AD203B41FA5}">
                      <a16:colId xmlns:a16="http://schemas.microsoft.com/office/drawing/2014/main" xmlns="" val="20001"/>
                    </a:ext>
                  </a:extLst>
                </a:gridCol>
                <a:gridCol w="660400">
                  <a:extLst>
                    <a:ext uri="{9D8B030D-6E8A-4147-A177-3AD203B41FA5}">
                      <a16:colId xmlns:a16="http://schemas.microsoft.com/office/drawing/2014/main" xmlns="" val="20002"/>
                    </a:ext>
                  </a:extLst>
                </a:gridCol>
              </a:tblGrid>
              <a:tr h="166526">
                <a:tc>
                  <a:txBody>
                    <a:bodyPr/>
                    <a:lstStyle/>
                    <a:p>
                      <a:pPr algn="r" fontAlgn="b"/>
                      <a:r>
                        <a:rPr lang="de-DE" sz="1000" b="1" i="0" u="none" strike="noStrike" dirty="0">
                          <a:solidFill>
                            <a:srgbClr val="000000"/>
                          </a:solidFill>
                          <a:effectLst/>
                          <a:latin typeface="Calibri"/>
                        </a:rPr>
                        <a:t>Variable 1</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3</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5</a:t>
                      </a:r>
                    </a:p>
                  </a:txBody>
                  <a:tcPr marL="8255" marR="8255" marT="8255" marB="0" anchor="b">
                    <a:lnL>
                      <a:noFill/>
                    </a:lnL>
                    <a:lnR>
                      <a:noFill/>
                    </a:lnR>
                    <a:lnT>
                      <a:noFill/>
                    </a:lnT>
                    <a:lnB>
                      <a:noFill/>
                    </a:lnB>
                  </a:tcPr>
                </a:tc>
                <a:extLst>
                  <a:ext uri="{0D108BD9-81ED-4DB2-BD59-A6C34878D82A}">
                    <a16:rowId xmlns:a16="http://schemas.microsoft.com/office/drawing/2014/main" xmlns="" val="10000"/>
                  </a:ext>
                </a:extLst>
              </a:tr>
              <a:tr h="165100">
                <a:tc>
                  <a:txBody>
                    <a:bodyPr/>
                    <a:lstStyle/>
                    <a:p>
                      <a:pPr algn="r" fontAlgn="b"/>
                      <a:r>
                        <a:rPr lang="de-DE" sz="1000" b="0" i="0" u="none" strike="noStrike">
                          <a:solidFill>
                            <a:srgbClr val="000000"/>
                          </a:solidFill>
                          <a:effectLst/>
                          <a:latin typeface="Calibri"/>
                        </a:rPr>
                        <a:t>8.95</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-34.97</a:t>
                      </a:r>
                    </a:p>
                  </a:txBody>
                  <a:tcPr marL="8255" marR="8255" marT="8255" marB="0" anchor="b">
                    <a:lnL>
                      <a:noFill/>
                    </a:lnL>
                    <a:lnR>
                      <a:noFill/>
                    </a:lnR>
                    <a:lnT>
                      <a:noFill/>
                    </a:lnT>
                    <a:lnB>
                      <a:noFill/>
                    </a:lnB>
                  </a:tcPr>
                </a:tc>
                <a:extLst>
                  <a:ext uri="{0D108BD9-81ED-4DB2-BD59-A6C34878D82A}">
                    <a16:rowId xmlns:a16="http://schemas.microsoft.com/office/drawing/2014/main" xmlns="" val="10001"/>
                  </a:ext>
                </a:extLst>
              </a:tr>
              <a:tr h="165100">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168.02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-99.49</a:t>
                      </a:r>
                    </a:p>
                  </a:txBody>
                  <a:tcPr marL="8255" marR="8255" marT="8255" marB="0" anchor="b">
                    <a:lnL>
                      <a:noFill/>
                    </a:lnL>
                    <a:lnR>
                      <a:noFill/>
                    </a:lnR>
                    <a:lnT>
                      <a:noFill/>
                    </a:lnT>
                    <a:lnB>
                      <a:noFill/>
                    </a:lnB>
                  </a:tcPr>
                </a:tc>
                <a:extLst>
                  <a:ext uri="{0D108BD9-81ED-4DB2-BD59-A6C34878D82A}">
                    <a16:rowId xmlns:a16="http://schemas.microsoft.com/office/drawing/2014/main" xmlns="" val="10002"/>
                  </a:ext>
                </a:extLst>
              </a:tr>
              <a:tr h="165100">
                <a:tc>
                  <a:txBody>
                    <a:bodyPr/>
                    <a:lstStyle/>
                    <a:p>
                      <a:pPr algn="r" fontAlgn="b"/>
                      <a:r>
                        <a:rPr lang="de-DE" sz="1000" b="0" i="0" u="none" strike="noStrike">
                          <a:solidFill>
                            <a:srgbClr val="000000"/>
                          </a:solidFill>
                          <a:effectLst/>
                          <a:latin typeface="Calibri"/>
                        </a:rPr>
                        <a:t>18.38</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58.06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-44.21</a:t>
                      </a:r>
                    </a:p>
                  </a:txBody>
                  <a:tcPr marL="8255" marR="8255" marT="8255" marB="0" anchor="b">
                    <a:lnL>
                      <a:noFill/>
                    </a:lnL>
                    <a:lnR>
                      <a:noFill/>
                    </a:lnR>
                    <a:lnT>
                      <a:noFill/>
                    </a:lnT>
                    <a:lnB>
                      <a:noFill/>
                    </a:lnB>
                  </a:tcPr>
                </a:tc>
                <a:extLst>
                  <a:ext uri="{0D108BD9-81ED-4DB2-BD59-A6C34878D82A}">
                    <a16:rowId xmlns:a16="http://schemas.microsoft.com/office/drawing/2014/main" xmlns="" val="10003"/>
                  </a:ext>
                </a:extLst>
              </a:tr>
              <a:tr h="165100">
                <a:tc>
                  <a:txBody>
                    <a:bodyPr/>
                    <a:lstStyle/>
                    <a:p>
                      <a:pPr algn="r" fontAlgn="b"/>
                      <a:r>
                        <a:rPr lang="de-DE" sz="1000" b="0" i="0" u="none" strike="noStrike">
                          <a:solidFill>
                            <a:srgbClr val="000000"/>
                          </a:solidFill>
                          <a:effectLst/>
                          <a:latin typeface="Calibri"/>
                        </a:rPr>
                        <a:t>16.10</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35.39</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77.35</a:t>
                      </a:r>
                    </a:p>
                  </a:txBody>
                  <a:tcPr marL="8255" marR="8255" marT="8255" marB="0" anchor="b">
                    <a:lnL>
                      <a:noFill/>
                    </a:lnL>
                    <a:lnR>
                      <a:noFill/>
                    </a:lnR>
                    <a:lnT>
                      <a:noFill/>
                    </a:lnT>
                    <a:lnB>
                      <a:noFill/>
                    </a:lnB>
                  </a:tcPr>
                </a:tc>
                <a:extLst>
                  <a:ext uri="{0D108BD9-81ED-4DB2-BD59-A6C34878D82A}">
                    <a16:rowId xmlns:a16="http://schemas.microsoft.com/office/drawing/2014/main" xmlns="" val="10004"/>
                  </a:ext>
                </a:extLst>
              </a:tr>
              <a:tr h="165100">
                <a:tc>
                  <a:txBody>
                    <a:bodyPr/>
                    <a:lstStyle/>
                    <a:p>
                      <a:pPr algn="r" fontAlgn="b"/>
                      <a:r>
                        <a:rPr lang="de-DE" sz="1000" b="0" i="0" u="none" strike="noStrike">
                          <a:solidFill>
                            <a:srgbClr val="000000"/>
                          </a:solidFill>
                          <a:effectLst/>
                          <a:latin typeface="Calibri"/>
                        </a:rPr>
                        <a:t>23.14</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230.44</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-71.79</a:t>
                      </a:r>
                    </a:p>
                  </a:txBody>
                  <a:tcPr marL="8255" marR="8255" marT="8255" marB="0" anchor="b">
                    <a:lnL>
                      <a:noFill/>
                    </a:lnL>
                    <a:lnR>
                      <a:noFill/>
                    </a:lnR>
                    <a:lnT>
                      <a:noFill/>
                    </a:lnT>
                    <a:lnB>
                      <a:noFill/>
                    </a:lnB>
                  </a:tcPr>
                </a:tc>
                <a:extLst>
                  <a:ext uri="{0D108BD9-81ED-4DB2-BD59-A6C34878D82A}">
                    <a16:rowId xmlns:a16="http://schemas.microsoft.com/office/drawing/2014/main" xmlns="" val="10005"/>
                  </a:ext>
                </a:extLst>
              </a:tr>
              <a:tr h="165100">
                <a:tc>
                  <a:txBody>
                    <a:bodyPr/>
                    <a:lstStyle/>
                    <a:p>
                      <a:pPr algn="r" fontAlgn="b"/>
                      <a:r>
                        <a:rPr lang="de-DE" sz="1000" b="0" i="0" u="none" strike="noStrike">
                          <a:solidFill>
                            <a:srgbClr val="000000"/>
                          </a:solidFill>
                          <a:effectLst/>
                          <a:latin typeface="Calibri"/>
                        </a:rPr>
                        <a:t>24.77</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206.83</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46.13</a:t>
                      </a:r>
                    </a:p>
                  </a:txBody>
                  <a:tcPr marL="8255" marR="8255" marT="8255" marB="0" anchor="b">
                    <a:lnL>
                      <a:noFill/>
                    </a:lnL>
                    <a:lnR>
                      <a:noFill/>
                    </a:lnR>
                    <a:lnT>
                      <a:noFill/>
                    </a:lnT>
                    <a:lnB>
                      <a:noFill/>
                    </a:lnB>
                  </a:tcPr>
                </a:tc>
                <a:extLst>
                  <a:ext uri="{0D108BD9-81ED-4DB2-BD59-A6C34878D82A}">
                    <a16:rowId xmlns:a16="http://schemas.microsoft.com/office/drawing/2014/main" xmlns="" val="10006"/>
                  </a:ext>
                </a:extLst>
              </a:tr>
              <a:tr h="165100">
                <a:tc>
                  <a:txBody>
                    <a:bodyPr/>
                    <a:lstStyle/>
                    <a:p>
                      <a:pPr algn="r" fontAlgn="b"/>
                      <a:r>
                        <a:rPr lang="de-DE" sz="1000" b="0" i="0" u="none" strike="noStrike">
                          <a:solidFill>
                            <a:srgbClr val="000000"/>
                          </a:solidFill>
                          <a:effectLst/>
                          <a:latin typeface="Calibri"/>
                        </a:rPr>
                        <a:t>20.72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228.74</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-67.77</a:t>
                      </a:r>
                    </a:p>
                  </a:txBody>
                  <a:tcPr marL="8255" marR="8255" marT="8255" marB="0" anchor="b">
                    <a:lnL>
                      <a:noFill/>
                    </a:lnL>
                    <a:lnR>
                      <a:noFill/>
                    </a:lnR>
                    <a:lnT>
                      <a:noFill/>
                    </a:lnT>
                    <a:lnB>
                      <a:noFill/>
                    </a:lnB>
                  </a:tcPr>
                </a:tc>
                <a:extLst>
                  <a:ext uri="{0D108BD9-81ED-4DB2-BD59-A6C34878D82A}">
                    <a16:rowId xmlns:a16="http://schemas.microsoft.com/office/drawing/2014/main" xmlns="" val="10007"/>
                  </a:ext>
                </a:extLst>
              </a:tr>
              <a:tr h="165100">
                <a:tc>
                  <a:txBody>
                    <a:bodyPr/>
                    <a:lstStyle/>
                    <a:p>
                      <a:pPr algn="r" fontAlgn="b"/>
                      <a:r>
                        <a:rPr lang="de-DE" sz="1000" b="0" i="0" u="none" strike="noStrike">
                          <a:solidFill>
                            <a:srgbClr val="000000"/>
                          </a:solidFill>
                          <a:effectLst/>
                          <a:latin typeface="Calibri"/>
                        </a:rPr>
                        <a:t>15.52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22.46</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36.63</a:t>
                      </a:r>
                    </a:p>
                  </a:txBody>
                  <a:tcPr marL="8255" marR="8255" marT="8255" marB="0" anchor="b">
                    <a:lnL>
                      <a:noFill/>
                    </a:lnL>
                    <a:lnR>
                      <a:noFill/>
                    </a:lnR>
                    <a:lnT>
                      <a:noFill/>
                    </a:lnT>
                    <a:lnB>
                      <a:noFill/>
                    </a:lnB>
                  </a:tcPr>
                </a:tc>
                <a:extLst>
                  <a:ext uri="{0D108BD9-81ED-4DB2-BD59-A6C34878D82A}">
                    <a16:rowId xmlns:a16="http://schemas.microsoft.com/office/drawing/2014/main" xmlns="" val="10008"/>
                  </a:ext>
                </a:extLst>
              </a:tr>
            </a:tbl>
          </a:graphicData>
        </a:graphic>
      </p:graphicFrame>
      <p:cxnSp>
        <p:nvCxnSpPr>
          <p:cNvPr id="28" name="Gerade Verbindung 27"/>
          <p:cNvCxnSpPr/>
          <p:nvPr/>
        </p:nvCxnSpPr>
        <p:spPr bwMode="auto">
          <a:xfrm>
            <a:off x="5825017" y="4658233"/>
            <a:ext cx="2032941"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Gerade Verbindung 28"/>
          <p:cNvCxnSpPr/>
          <p:nvPr/>
        </p:nvCxnSpPr>
        <p:spPr bwMode="auto">
          <a:xfrm>
            <a:off x="5825017" y="4827259"/>
            <a:ext cx="2032941"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feld 37"/>
          <p:cNvSpPr txBox="1"/>
          <p:nvPr/>
        </p:nvSpPr>
        <p:spPr>
          <a:xfrm>
            <a:off x="5209897" y="3106524"/>
            <a:ext cx="860835" cy="307777"/>
          </a:xfrm>
          <a:prstGeom prst="rect">
            <a:avLst/>
          </a:prstGeom>
          <a:noFill/>
        </p:spPr>
        <p:txBody>
          <a:bodyPr wrap="square" rtlCol="0">
            <a:spAutoFit/>
          </a:bodyPr>
          <a:lstStyle/>
          <a:p>
            <a:pPr algn="l"/>
            <a:r>
              <a:rPr lang="de-DE" sz="1400" dirty="0" err="1"/>
              <a:t>Step</a:t>
            </a:r>
            <a:r>
              <a:rPr lang="de-DE" sz="1400" dirty="0"/>
              <a:t> 1:</a:t>
            </a:r>
          </a:p>
        </p:txBody>
      </p:sp>
      <p:sp>
        <p:nvSpPr>
          <p:cNvPr id="41" name="Textfeld 40"/>
          <p:cNvSpPr txBox="1"/>
          <p:nvPr/>
        </p:nvSpPr>
        <p:spPr>
          <a:xfrm>
            <a:off x="5209897" y="5182731"/>
            <a:ext cx="860835" cy="307777"/>
          </a:xfrm>
          <a:prstGeom prst="rect">
            <a:avLst/>
          </a:prstGeom>
          <a:noFill/>
        </p:spPr>
        <p:txBody>
          <a:bodyPr wrap="square" rtlCol="0">
            <a:spAutoFit/>
          </a:bodyPr>
          <a:lstStyle/>
          <a:p>
            <a:pPr algn="l"/>
            <a:r>
              <a:rPr lang="de-DE" sz="1400" dirty="0" err="1"/>
              <a:t>Step</a:t>
            </a:r>
            <a:r>
              <a:rPr lang="de-DE" sz="1400" dirty="0"/>
              <a:t> 2:</a:t>
            </a:r>
          </a:p>
        </p:txBody>
      </p:sp>
      <p:sp>
        <p:nvSpPr>
          <p:cNvPr id="39" name="Pfeil nach rechts 38"/>
          <p:cNvSpPr/>
          <p:nvPr/>
        </p:nvSpPr>
        <p:spPr bwMode="auto">
          <a:xfrm rot="5400000">
            <a:off x="1962569" y="3450287"/>
            <a:ext cx="698269" cy="264184"/>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3" name="Pfeil nach rechts 42"/>
          <p:cNvSpPr/>
          <p:nvPr/>
        </p:nvSpPr>
        <p:spPr bwMode="auto">
          <a:xfrm rot="551943">
            <a:off x="4317842" y="2455786"/>
            <a:ext cx="698269" cy="264184"/>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2710162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38" grpId="0"/>
      <p:bldP spid="41" grpId="0"/>
      <p:bldP spid="39" grpId="0" animBg="1"/>
      <p:bldP spid="43"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134</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Sampling</a:t>
            </a:r>
          </a:p>
        </p:txBody>
      </p:sp>
      <p:sp>
        <p:nvSpPr>
          <p:cNvPr id="2" name="Textfeld 1"/>
          <p:cNvSpPr txBox="1"/>
          <p:nvPr/>
        </p:nvSpPr>
        <p:spPr>
          <a:xfrm>
            <a:off x="1363287" y="1487977"/>
            <a:ext cx="6467301" cy="4108817"/>
          </a:xfrm>
          <a:prstGeom prst="rect">
            <a:avLst/>
          </a:prstGeom>
          <a:noFill/>
        </p:spPr>
        <p:txBody>
          <a:bodyPr wrap="square" rtlCol="0">
            <a:spAutoFit/>
          </a:bodyPr>
          <a:lstStyle/>
          <a:p>
            <a:pPr algn="l"/>
            <a:r>
              <a:rPr lang="en-US" sz="1800" dirty="0"/>
              <a:t>A population can be defined as including all people or items with the characteristic one wishes to understand. </a:t>
            </a:r>
          </a:p>
          <a:p>
            <a:pPr algn="l"/>
            <a:r>
              <a:rPr lang="en-US" sz="1800" dirty="0"/>
              <a:t>Sampling is about to find a representative subset of that population.</a:t>
            </a:r>
          </a:p>
          <a:p>
            <a:pPr algn="l"/>
            <a:r>
              <a:rPr lang="en-US" sz="1800" dirty="0"/>
              <a:t>Data represents the traces of the real-world processes, and exactly which traces we gather are decided by our sampling method. </a:t>
            </a:r>
          </a:p>
          <a:p>
            <a:pPr algn="l"/>
            <a:r>
              <a:rPr lang="en-US" sz="1800" dirty="0"/>
              <a:t>There are two sources of randomness and uncertainty: </a:t>
            </a:r>
          </a:p>
          <a:p>
            <a:pPr marL="342900" indent="-342900" algn="l">
              <a:buAutoNum type="arabicParenBoth"/>
            </a:pPr>
            <a:r>
              <a:rPr lang="en-US" sz="1800" dirty="0"/>
              <a:t>the randomness and uncertainty underlying the process itself, and </a:t>
            </a:r>
          </a:p>
          <a:p>
            <a:pPr marL="342900" indent="-342900" algn="l">
              <a:buAutoNum type="arabicParenBoth"/>
            </a:pPr>
            <a:r>
              <a:rPr lang="en-US" sz="1800" dirty="0"/>
              <a:t>the uncertainty associated with the underlying sampling method.</a:t>
            </a:r>
          </a:p>
        </p:txBody>
      </p:sp>
    </p:spTree>
    <p:extLst>
      <p:ext uri="{BB962C8B-B14F-4D97-AF65-F5344CB8AC3E}">
        <p14:creationId xmlns:p14="http://schemas.microsoft.com/office/powerpoint/2010/main" val="229572313"/>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135</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Sampling in Times of Big Data</a:t>
            </a:r>
          </a:p>
        </p:txBody>
      </p:sp>
      <p:sp>
        <p:nvSpPr>
          <p:cNvPr id="2" name="Textfeld 1"/>
          <p:cNvSpPr txBox="1"/>
          <p:nvPr/>
        </p:nvSpPr>
        <p:spPr>
          <a:xfrm>
            <a:off x="535989" y="1577612"/>
            <a:ext cx="7987809" cy="4047262"/>
          </a:xfrm>
          <a:prstGeom prst="rect">
            <a:avLst/>
          </a:prstGeom>
          <a:noFill/>
        </p:spPr>
        <p:txBody>
          <a:bodyPr wrap="square" rtlCol="0">
            <a:spAutoFit/>
          </a:bodyPr>
          <a:lstStyle/>
          <a:p>
            <a:pPr algn="l"/>
            <a:r>
              <a:rPr lang="en-US" sz="2000" dirty="0"/>
              <a:t>Question:</a:t>
            </a:r>
          </a:p>
          <a:p>
            <a:pPr algn="l">
              <a:spcBef>
                <a:spcPts val="300"/>
              </a:spcBef>
            </a:pPr>
            <a:r>
              <a:rPr lang="en-US" sz="1800" dirty="0"/>
              <a:t>Is there any need for sampling in times of Big Data? Why not "N=ALL"?</a:t>
            </a:r>
          </a:p>
          <a:p>
            <a:pPr algn="l">
              <a:spcBef>
                <a:spcPts val="1200"/>
              </a:spcBef>
            </a:pPr>
            <a:r>
              <a:rPr lang="en-US" sz="2000" dirty="0"/>
              <a:t>Answer:</a:t>
            </a:r>
          </a:p>
          <a:p>
            <a:pPr algn="l">
              <a:spcBef>
                <a:spcPts val="300"/>
              </a:spcBef>
            </a:pPr>
            <a:r>
              <a:rPr lang="en-US" sz="1800" dirty="0"/>
              <a:t>Data is not objective! Data does not speak for itself. Data is just a quantitative echo of the events of our society.</a:t>
            </a:r>
          </a:p>
          <a:p>
            <a:pPr algn="l">
              <a:spcBef>
                <a:spcPts val="1200"/>
              </a:spcBef>
            </a:pPr>
            <a:r>
              <a:rPr lang="en-US" sz="2000" dirty="0"/>
              <a:t>Examples</a:t>
            </a:r>
            <a:r>
              <a:rPr lang="en-US" sz="1800" dirty="0"/>
              <a:t>:</a:t>
            </a:r>
          </a:p>
          <a:p>
            <a:pPr marL="285750" indent="-285750" algn="l">
              <a:spcBef>
                <a:spcPts val="600"/>
              </a:spcBef>
              <a:buFont typeface="Arial" panose="020B0604020202020204" pitchFamily="34" charset="0"/>
              <a:buChar char="•"/>
            </a:pPr>
            <a:r>
              <a:rPr lang="en-US" sz="1800" dirty="0"/>
              <a:t>When analyzing the probability of customers terminating the relationship, a very small proportion of terminating customers (e.g. 0.2%) on the whole may result in a bias.</a:t>
            </a:r>
          </a:p>
          <a:p>
            <a:pPr marL="285750" indent="-285750" algn="l">
              <a:spcBef>
                <a:spcPts val="600"/>
              </a:spcBef>
              <a:buFont typeface="Arial" panose="020B0604020202020204" pitchFamily="34" charset="0"/>
              <a:buChar char="•"/>
            </a:pPr>
            <a:r>
              <a:rPr lang="en-US" sz="1800" dirty="0"/>
              <a:t>When analyzing political attitudes via social media data, there might be a bias if people with specific attitudes are posting more </a:t>
            </a:r>
            <a:r>
              <a:rPr lang="en-US" sz="1800"/>
              <a:t>frequently.</a:t>
            </a:r>
            <a:endParaRPr lang="en-US" sz="1800" dirty="0"/>
          </a:p>
        </p:txBody>
      </p:sp>
    </p:spTree>
    <p:extLst>
      <p:ext uri="{BB962C8B-B14F-4D97-AF65-F5344CB8AC3E}">
        <p14:creationId xmlns:p14="http://schemas.microsoft.com/office/powerpoint/2010/main" val="625048516"/>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136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Reasons for Sampling</a:t>
            </a:r>
          </a:p>
        </p:txBody>
      </p:sp>
      <p:sp>
        <p:nvSpPr>
          <p:cNvPr id="4" name="Textfeld 3"/>
          <p:cNvSpPr txBox="1"/>
          <p:nvPr/>
        </p:nvSpPr>
        <p:spPr>
          <a:xfrm>
            <a:off x="1211180" y="1749904"/>
            <a:ext cx="6536282" cy="3277820"/>
          </a:xfrm>
          <a:prstGeom prst="rect">
            <a:avLst/>
          </a:prstGeom>
          <a:noFill/>
        </p:spPr>
        <p:txBody>
          <a:bodyPr wrap="square" rtlCol="0">
            <a:spAutoFit/>
          </a:bodyPr>
          <a:lstStyle/>
          <a:p>
            <a:pPr marL="285750" indent="-285750" algn="l">
              <a:buSzPct val="130000"/>
              <a:buFont typeface="Arial" panose="020B0604020202020204" pitchFamily="34" charset="0"/>
              <a:buChar char="•"/>
            </a:pPr>
            <a:r>
              <a:rPr lang="en-US" sz="1800" dirty="0"/>
              <a:t>The volume of data is too large to capture and process</a:t>
            </a:r>
          </a:p>
          <a:p>
            <a:pPr marL="285750" indent="-285750" algn="l">
              <a:buSzPct val="130000"/>
              <a:buFont typeface="Arial" panose="020B0604020202020204" pitchFamily="34" charset="0"/>
              <a:buChar char="•"/>
            </a:pPr>
            <a:r>
              <a:rPr lang="en-US" sz="1800" dirty="0"/>
              <a:t>Design the analytics process using a subset of the data for performance reasons. Later use the complete data set.</a:t>
            </a:r>
          </a:p>
          <a:p>
            <a:pPr marL="285750" indent="-285750" algn="l">
              <a:buSzPct val="130000"/>
              <a:buFont typeface="Arial" panose="020B0604020202020204" pitchFamily="34" charset="0"/>
              <a:buChar char="•"/>
            </a:pPr>
            <a:r>
              <a:rPr lang="en-US" sz="1800" dirty="0"/>
              <a:t>The data set doesn't perfectly represent the target population.</a:t>
            </a:r>
          </a:p>
          <a:p>
            <a:pPr marL="285750" indent="-285750" algn="l">
              <a:buSzPct val="130000"/>
              <a:buFont typeface="Arial" panose="020B0604020202020204" pitchFamily="34" charset="0"/>
              <a:buChar char="•"/>
            </a:pPr>
            <a:r>
              <a:rPr lang="en-US" sz="1800" dirty="0"/>
              <a:t>The data set is imbalanced.</a:t>
            </a:r>
          </a:p>
          <a:p>
            <a:pPr marL="285750" indent="-285750" algn="l">
              <a:buSzPct val="130000"/>
              <a:buFont typeface="Arial" panose="020B0604020202020204" pitchFamily="34" charset="0"/>
              <a:buChar char="•"/>
            </a:pPr>
            <a:r>
              <a:rPr lang="de-DE" sz="1800" dirty="0" err="1"/>
              <a:t>Use</a:t>
            </a:r>
            <a:r>
              <a:rPr lang="de-DE" sz="1800" dirty="0"/>
              <a:t> </a:t>
            </a:r>
            <a:r>
              <a:rPr lang="de-DE" sz="1800" dirty="0" err="1"/>
              <a:t>sampling</a:t>
            </a:r>
            <a:r>
              <a:rPr lang="de-DE" sz="1800" dirty="0"/>
              <a:t> to </a:t>
            </a:r>
            <a:r>
              <a:rPr lang="de-DE" sz="1800" dirty="0" err="1"/>
              <a:t>partition</a:t>
            </a:r>
            <a:r>
              <a:rPr lang="de-DE" sz="1800" dirty="0"/>
              <a:t> </a:t>
            </a:r>
            <a:r>
              <a:rPr lang="de-DE" sz="1800" dirty="0" err="1"/>
              <a:t>into</a:t>
            </a:r>
            <a:r>
              <a:rPr lang="de-DE" sz="1800" dirty="0"/>
              <a:t> </a:t>
            </a:r>
            <a:r>
              <a:rPr lang="de-DE" sz="1800" dirty="0" err="1"/>
              <a:t>training</a:t>
            </a:r>
            <a:r>
              <a:rPr lang="de-DE" sz="1800" dirty="0"/>
              <a:t> </a:t>
            </a:r>
            <a:r>
              <a:rPr lang="de-DE" sz="1800" dirty="0" err="1"/>
              <a:t>and</a:t>
            </a:r>
            <a:r>
              <a:rPr lang="de-DE" sz="1800" dirty="0"/>
              <a:t> </a:t>
            </a:r>
            <a:r>
              <a:rPr lang="de-DE" sz="1800" dirty="0" err="1"/>
              <a:t>test</a:t>
            </a:r>
            <a:r>
              <a:rPr lang="de-DE" sz="1800" dirty="0"/>
              <a:t> </a:t>
            </a:r>
            <a:r>
              <a:rPr lang="de-DE" sz="1800" dirty="0" err="1"/>
              <a:t>data</a:t>
            </a:r>
            <a:r>
              <a:rPr lang="de-DE" sz="1800" dirty="0"/>
              <a:t>.</a:t>
            </a:r>
          </a:p>
          <a:p>
            <a:pPr marL="285750" indent="-285750" algn="l">
              <a:buSzPct val="130000"/>
              <a:buFont typeface="Arial" panose="020B0604020202020204" pitchFamily="34" charset="0"/>
              <a:buChar char="•"/>
            </a:pPr>
            <a:r>
              <a:rPr lang="de-DE" sz="1800" dirty="0"/>
              <a:t>...</a:t>
            </a:r>
          </a:p>
        </p:txBody>
      </p:sp>
    </p:spTree>
    <p:extLst>
      <p:ext uri="{BB962C8B-B14F-4D97-AF65-F5344CB8AC3E}">
        <p14:creationId xmlns:p14="http://schemas.microsoft.com/office/powerpoint/2010/main" val="1266066029"/>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137</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Popular Methods of Sampling (I)</a:t>
            </a:r>
          </a:p>
        </p:txBody>
      </p:sp>
      <p:sp>
        <p:nvSpPr>
          <p:cNvPr id="6" name="Textfeld 5">
            <a:extLst>
              <a:ext uri="{FF2B5EF4-FFF2-40B4-BE49-F238E27FC236}">
                <a16:creationId xmlns:a16="http://schemas.microsoft.com/office/drawing/2014/main" xmlns="" id="{E2DD0407-81B2-A546-A3DC-776EBA1C6BC5}"/>
              </a:ext>
            </a:extLst>
          </p:cNvPr>
          <p:cNvSpPr txBox="1"/>
          <p:nvPr/>
        </p:nvSpPr>
        <p:spPr>
          <a:xfrm>
            <a:off x="2836734" y="1182056"/>
            <a:ext cx="3095719" cy="369332"/>
          </a:xfrm>
          <a:prstGeom prst="rect">
            <a:avLst/>
          </a:prstGeom>
          <a:noFill/>
        </p:spPr>
        <p:txBody>
          <a:bodyPr wrap="none" rtlCol="0">
            <a:spAutoFit/>
          </a:bodyPr>
          <a:lstStyle/>
          <a:p>
            <a:r>
              <a:rPr lang="en-GB" sz="1800" dirty="0"/>
              <a:t>Simple Random Sampling </a:t>
            </a:r>
          </a:p>
        </p:txBody>
      </p:sp>
      <p:cxnSp>
        <p:nvCxnSpPr>
          <p:cNvPr id="7" name="Gerade Verbindung 6">
            <a:extLst>
              <a:ext uri="{FF2B5EF4-FFF2-40B4-BE49-F238E27FC236}">
                <a16:creationId xmlns:a16="http://schemas.microsoft.com/office/drawing/2014/main" xmlns="" id="{FC1A10EC-9D74-7C4E-A2F6-C68509D78C2F}"/>
              </a:ext>
            </a:extLst>
          </p:cNvPr>
          <p:cNvCxnSpPr/>
          <p:nvPr/>
        </p:nvCxnSpPr>
        <p:spPr>
          <a:xfrm>
            <a:off x="2884470" y="1225230"/>
            <a:ext cx="0" cy="4438185"/>
          </a:xfrm>
          <a:prstGeom prst="line">
            <a:avLst/>
          </a:prstGeom>
          <a:ln w="19050">
            <a:solidFill>
              <a:srgbClr val="001179"/>
            </a:solidFill>
            <a:prstDash val="dash"/>
          </a:ln>
        </p:spPr>
        <p:style>
          <a:lnRef idx="1">
            <a:schemeClr val="accent1"/>
          </a:lnRef>
          <a:fillRef idx="0">
            <a:schemeClr val="accent1"/>
          </a:fillRef>
          <a:effectRef idx="0">
            <a:schemeClr val="accent1"/>
          </a:effectRef>
          <a:fontRef idx="minor">
            <a:schemeClr val="tx1"/>
          </a:fontRef>
        </p:style>
      </p:cxnSp>
      <p:cxnSp>
        <p:nvCxnSpPr>
          <p:cNvPr id="8" name="Gerade Verbindung 7">
            <a:extLst>
              <a:ext uri="{FF2B5EF4-FFF2-40B4-BE49-F238E27FC236}">
                <a16:creationId xmlns:a16="http://schemas.microsoft.com/office/drawing/2014/main" xmlns="" id="{29ACB764-853E-F04A-8644-A62E6D9EF4BE}"/>
              </a:ext>
            </a:extLst>
          </p:cNvPr>
          <p:cNvCxnSpPr>
            <a:cxnSpLocks/>
          </p:cNvCxnSpPr>
          <p:nvPr/>
        </p:nvCxnSpPr>
        <p:spPr>
          <a:xfrm>
            <a:off x="177325" y="1564736"/>
            <a:ext cx="8798895" cy="0"/>
          </a:xfrm>
          <a:prstGeom prst="line">
            <a:avLst/>
          </a:prstGeom>
          <a:ln w="19050">
            <a:solidFill>
              <a:srgbClr val="001179"/>
            </a:solidFill>
            <a:prstDash val="dash"/>
          </a:ln>
        </p:spPr>
        <p:style>
          <a:lnRef idx="1">
            <a:schemeClr val="accent1"/>
          </a:lnRef>
          <a:fillRef idx="0">
            <a:schemeClr val="accent1"/>
          </a:fillRef>
          <a:effectRef idx="0">
            <a:schemeClr val="accent1"/>
          </a:effectRef>
          <a:fontRef idx="minor">
            <a:schemeClr val="tx1"/>
          </a:fontRef>
        </p:style>
      </p:cxnSp>
      <p:grpSp>
        <p:nvGrpSpPr>
          <p:cNvPr id="9" name="Gruppieren 8">
            <a:extLst>
              <a:ext uri="{FF2B5EF4-FFF2-40B4-BE49-F238E27FC236}">
                <a16:creationId xmlns:a16="http://schemas.microsoft.com/office/drawing/2014/main" xmlns="" id="{49B961DF-9404-2745-AABA-5E6251CB98CF}"/>
              </a:ext>
            </a:extLst>
          </p:cNvPr>
          <p:cNvGrpSpPr/>
          <p:nvPr/>
        </p:nvGrpSpPr>
        <p:grpSpPr>
          <a:xfrm>
            <a:off x="3260614" y="1830906"/>
            <a:ext cx="2286895" cy="1363463"/>
            <a:chOff x="708695" y="1924425"/>
            <a:chExt cx="2286895" cy="1363463"/>
          </a:xfrm>
        </p:grpSpPr>
        <p:pic>
          <p:nvPicPr>
            <p:cNvPr id="10" name="Grafik 9">
              <a:extLst>
                <a:ext uri="{FF2B5EF4-FFF2-40B4-BE49-F238E27FC236}">
                  <a16:creationId xmlns:a16="http://schemas.microsoft.com/office/drawing/2014/main" xmlns="" id="{8205F7BA-4678-AA47-A682-355C8588CB6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71372" y="1924425"/>
              <a:ext cx="425449" cy="425449"/>
            </a:xfrm>
            <a:prstGeom prst="rect">
              <a:avLst/>
            </a:prstGeom>
          </p:spPr>
        </p:pic>
        <p:grpSp>
          <p:nvGrpSpPr>
            <p:cNvPr id="11" name="Gruppieren 10">
              <a:extLst>
                <a:ext uri="{FF2B5EF4-FFF2-40B4-BE49-F238E27FC236}">
                  <a16:creationId xmlns:a16="http://schemas.microsoft.com/office/drawing/2014/main" xmlns="" id="{E2F7ED8A-1680-6B42-BB55-48F67AE88549}"/>
                </a:ext>
              </a:extLst>
            </p:cNvPr>
            <p:cNvGrpSpPr/>
            <p:nvPr/>
          </p:nvGrpSpPr>
          <p:grpSpPr>
            <a:xfrm>
              <a:off x="708695" y="1931975"/>
              <a:ext cx="2286895" cy="1355913"/>
              <a:chOff x="793961" y="1975883"/>
              <a:chExt cx="2286895" cy="1355913"/>
            </a:xfrm>
          </p:grpSpPr>
          <p:pic>
            <p:nvPicPr>
              <p:cNvPr id="12" name="Grafik 11">
                <a:extLst>
                  <a:ext uri="{FF2B5EF4-FFF2-40B4-BE49-F238E27FC236}">
                    <a16:creationId xmlns:a16="http://schemas.microsoft.com/office/drawing/2014/main" xmlns="" id="{337628D2-6283-E144-BCBC-13C5AAA2DCC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44761" y="2128239"/>
                <a:ext cx="425449" cy="425449"/>
              </a:xfrm>
              <a:prstGeom prst="rect">
                <a:avLst/>
              </a:prstGeom>
            </p:spPr>
          </p:pic>
          <p:pic>
            <p:nvPicPr>
              <p:cNvPr id="13" name="Grafik 12">
                <a:extLst>
                  <a:ext uri="{FF2B5EF4-FFF2-40B4-BE49-F238E27FC236}">
                    <a16:creationId xmlns:a16="http://schemas.microsoft.com/office/drawing/2014/main" xmlns="" id="{FAC6418F-3EFF-EF4E-9CFC-3DA1A081BE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09856" y="2527304"/>
                <a:ext cx="425449" cy="425449"/>
              </a:xfrm>
              <a:prstGeom prst="rect">
                <a:avLst/>
              </a:prstGeom>
            </p:spPr>
          </p:pic>
          <p:pic>
            <p:nvPicPr>
              <p:cNvPr id="14" name="Grafik 13">
                <a:extLst>
                  <a:ext uri="{FF2B5EF4-FFF2-40B4-BE49-F238E27FC236}">
                    <a16:creationId xmlns:a16="http://schemas.microsoft.com/office/drawing/2014/main" xmlns="" id="{1795C6BE-BD83-A745-869E-142588BE94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38931" y="2401332"/>
                <a:ext cx="425449" cy="425449"/>
              </a:xfrm>
              <a:prstGeom prst="rect">
                <a:avLst/>
              </a:prstGeom>
            </p:spPr>
          </p:pic>
          <p:pic>
            <p:nvPicPr>
              <p:cNvPr id="15" name="Grafik 14">
                <a:extLst>
                  <a:ext uri="{FF2B5EF4-FFF2-40B4-BE49-F238E27FC236}">
                    <a16:creationId xmlns:a16="http://schemas.microsoft.com/office/drawing/2014/main" xmlns="" id="{BCA5538A-5F8B-9349-BCBD-0A77D132C3C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5904" y="2785058"/>
                <a:ext cx="425449" cy="425449"/>
              </a:xfrm>
              <a:prstGeom prst="rect">
                <a:avLst/>
              </a:prstGeom>
            </p:spPr>
          </p:pic>
          <p:pic>
            <p:nvPicPr>
              <p:cNvPr id="16" name="Grafik 15">
                <a:extLst>
                  <a:ext uri="{FF2B5EF4-FFF2-40B4-BE49-F238E27FC236}">
                    <a16:creationId xmlns:a16="http://schemas.microsoft.com/office/drawing/2014/main" xmlns="" id="{F454F1BD-E105-C949-AD67-A508116B7BF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03562" y="2788638"/>
                <a:ext cx="425449" cy="425449"/>
              </a:xfrm>
              <a:prstGeom prst="rect">
                <a:avLst/>
              </a:prstGeom>
            </p:spPr>
          </p:pic>
          <p:pic>
            <p:nvPicPr>
              <p:cNvPr id="17" name="Grafik 16">
                <a:extLst>
                  <a:ext uri="{FF2B5EF4-FFF2-40B4-BE49-F238E27FC236}">
                    <a16:creationId xmlns:a16="http://schemas.microsoft.com/office/drawing/2014/main" xmlns="" id="{5F3B54E4-4B75-2848-8104-9F34647D447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92484" y="2906347"/>
                <a:ext cx="425449" cy="425449"/>
              </a:xfrm>
              <a:prstGeom prst="rect">
                <a:avLst/>
              </a:prstGeom>
            </p:spPr>
          </p:pic>
          <p:pic>
            <p:nvPicPr>
              <p:cNvPr id="18" name="Grafik 17">
                <a:extLst>
                  <a:ext uri="{FF2B5EF4-FFF2-40B4-BE49-F238E27FC236}">
                    <a16:creationId xmlns:a16="http://schemas.microsoft.com/office/drawing/2014/main" xmlns="" id="{0D20D0A1-39F5-2C41-A6EA-6E814124954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52734" y="1975883"/>
                <a:ext cx="425449" cy="425449"/>
              </a:xfrm>
              <a:prstGeom prst="rect">
                <a:avLst/>
              </a:prstGeom>
            </p:spPr>
          </p:pic>
          <p:pic>
            <p:nvPicPr>
              <p:cNvPr id="19" name="Grafik 18">
                <a:extLst>
                  <a:ext uri="{FF2B5EF4-FFF2-40B4-BE49-F238E27FC236}">
                    <a16:creationId xmlns:a16="http://schemas.microsoft.com/office/drawing/2014/main" xmlns="" id="{BFFAF80D-5893-7A49-AA41-E44DA94A475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29004" y="2128738"/>
                <a:ext cx="425449" cy="425449"/>
              </a:xfrm>
              <a:prstGeom prst="rect">
                <a:avLst/>
              </a:prstGeom>
            </p:spPr>
          </p:pic>
          <p:pic>
            <p:nvPicPr>
              <p:cNvPr id="20" name="Grafik 19">
                <a:extLst>
                  <a:ext uri="{FF2B5EF4-FFF2-40B4-BE49-F238E27FC236}">
                    <a16:creationId xmlns:a16="http://schemas.microsoft.com/office/drawing/2014/main" xmlns="" id="{172A0239-2B00-5B46-93C8-6CEBE7581EB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17751" y="2841368"/>
                <a:ext cx="425449" cy="425449"/>
              </a:xfrm>
              <a:prstGeom prst="rect">
                <a:avLst/>
              </a:prstGeom>
            </p:spPr>
          </p:pic>
          <p:pic>
            <p:nvPicPr>
              <p:cNvPr id="21" name="Grafik 20">
                <a:extLst>
                  <a:ext uri="{FF2B5EF4-FFF2-40B4-BE49-F238E27FC236}">
                    <a16:creationId xmlns:a16="http://schemas.microsoft.com/office/drawing/2014/main" xmlns="" id="{2D7B7C52-5CCE-3D46-A283-DD7769F58BD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84066" y="2704846"/>
                <a:ext cx="425449" cy="425449"/>
              </a:xfrm>
              <a:prstGeom prst="rect">
                <a:avLst/>
              </a:prstGeom>
            </p:spPr>
          </p:pic>
          <p:pic>
            <p:nvPicPr>
              <p:cNvPr id="22" name="Grafik 21">
                <a:extLst>
                  <a:ext uri="{FF2B5EF4-FFF2-40B4-BE49-F238E27FC236}">
                    <a16:creationId xmlns:a16="http://schemas.microsoft.com/office/drawing/2014/main" xmlns="" id="{4A514F85-7FB3-8545-A503-0B11EE21AA9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250018" y="2279957"/>
                <a:ext cx="425449" cy="425449"/>
              </a:xfrm>
              <a:prstGeom prst="rect">
                <a:avLst/>
              </a:prstGeom>
            </p:spPr>
          </p:pic>
          <p:pic>
            <p:nvPicPr>
              <p:cNvPr id="23" name="Grafik 22">
                <a:extLst>
                  <a:ext uri="{FF2B5EF4-FFF2-40B4-BE49-F238E27FC236}">
                    <a16:creationId xmlns:a16="http://schemas.microsoft.com/office/drawing/2014/main" xmlns="" id="{2038422A-C69E-ED40-9CC6-9C8A06A33F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55407" y="2720455"/>
                <a:ext cx="425449" cy="425449"/>
              </a:xfrm>
              <a:prstGeom prst="rect">
                <a:avLst/>
              </a:prstGeom>
            </p:spPr>
          </p:pic>
          <p:pic>
            <p:nvPicPr>
              <p:cNvPr id="24" name="Grafik 23">
                <a:extLst>
                  <a:ext uri="{FF2B5EF4-FFF2-40B4-BE49-F238E27FC236}">
                    <a16:creationId xmlns:a16="http://schemas.microsoft.com/office/drawing/2014/main" xmlns="" id="{EBD44B6F-EF15-5646-8064-09DD7FBBF3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32306" y="2415076"/>
                <a:ext cx="425449" cy="425449"/>
              </a:xfrm>
              <a:prstGeom prst="rect">
                <a:avLst/>
              </a:prstGeom>
            </p:spPr>
          </p:pic>
          <p:pic>
            <p:nvPicPr>
              <p:cNvPr id="25" name="Grafik 24">
                <a:extLst>
                  <a:ext uri="{FF2B5EF4-FFF2-40B4-BE49-F238E27FC236}">
                    <a16:creationId xmlns:a16="http://schemas.microsoft.com/office/drawing/2014/main" xmlns="" id="{B233C6A0-246E-9E42-8B40-5AA535AD8A8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50265" y="2092678"/>
                <a:ext cx="425449" cy="425449"/>
              </a:xfrm>
              <a:prstGeom prst="rect">
                <a:avLst/>
              </a:prstGeom>
            </p:spPr>
          </p:pic>
          <p:pic>
            <p:nvPicPr>
              <p:cNvPr id="26" name="Grafik 25">
                <a:extLst>
                  <a:ext uri="{FF2B5EF4-FFF2-40B4-BE49-F238E27FC236}">
                    <a16:creationId xmlns:a16="http://schemas.microsoft.com/office/drawing/2014/main" xmlns="" id="{FCAE2A81-3839-9340-96E2-C9EEDB08970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3961" y="2653169"/>
                <a:ext cx="425449" cy="425449"/>
              </a:xfrm>
              <a:prstGeom prst="rect">
                <a:avLst/>
              </a:prstGeom>
            </p:spPr>
          </p:pic>
        </p:grpSp>
      </p:grpSp>
      <p:sp>
        <p:nvSpPr>
          <p:cNvPr id="27" name="Textfeld 26">
            <a:extLst>
              <a:ext uri="{FF2B5EF4-FFF2-40B4-BE49-F238E27FC236}">
                <a16:creationId xmlns:a16="http://schemas.microsoft.com/office/drawing/2014/main" xmlns="" id="{39D6F322-D411-9944-A969-782890A5E3C6}"/>
              </a:ext>
            </a:extLst>
          </p:cNvPr>
          <p:cNvSpPr txBox="1"/>
          <p:nvPr/>
        </p:nvSpPr>
        <p:spPr>
          <a:xfrm>
            <a:off x="3559301" y="3344466"/>
            <a:ext cx="2018501" cy="369332"/>
          </a:xfrm>
          <a:prstGeom prst="rect">
            <a:avLst/>
          </a:prstGeom>
          <a:noFill/>
        </p:spPr>
        <p:txBody>
          <a:bodyPr wrap="none" rtlCol="0">
            <a:spAutoFit/>
          </a:bodyPr>
          <a:lstStyle/>
          <a:p>
            <a:pPr algn="l"/>
            <a:r>
              <a:rPr lang="en-GB" sz="1800" dirty="0"/>
              <a:t>5000 employees </a:t>
            </a:r>
          </a:p>
        </p:txBody>
      </p:sp>
      <p:pic>
        <p:nvPicPr>
          <p:cNvPr id="28" name="Grafik 27">
            <a:extLst>
              <a:ext uri="{FF2B5EF4-FFF2-40B4-BE49-F238E27FC236}">
                <a16:creationId xmlns:a16="http://schemas.microsoft.com/office/drawing/2014/main" xmlns="" id="{52A23BFF-655D-A44E-BF5D-165A663D0F2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6680" y="4369299"/>
            <a:ext cx="425449" cy="425449"/>
          </a:xfrm>
          <a:prstGeom prst="rect">
            <a:avLst/>
          </a:prstGeom>
        </p:spPr>
      </p:pic>
      <p:pic>
        <p:nvPicPr>
          <p:cNvPr id="29" name="Grafik 28">
            <a:extLst>
              <a:ext uri="{FF2B5EF4-FFF2-40B4-BE49-F238E27FC236}">
                <a16:creationId xmlns:a16="http://schemas.microsoft.com/office/drawing/2014/main" xmlns="" id="{BF99C6D5-B5A0-C240-B9FF-937795188CC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44443" y="4391575"/>
            <a:ext cx="425449" cy="425449"/>
          </a:xfrm>
          <a:prstGeom prst="rect">
            <a:avLst/>
          </a:prstGeom>
        </p:spPr>
      </p:pic>
      <p:pic>
        <p:nvPicPr>
          <p:cNvPr id="30" name="Grafik 29">
            <a:extLst>
              <a:ext uri="{FF2B5EF4-FFF2-40B4-BE49-F238E27FC236}">
                <a16:creationId xmlns:a16="http://schemas.microsoft.com/office/drawing/2014/main" xmlns="" id="{2DF0ED5D-84E5-BA4B-B6FF-3FF3F6F945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184442" y="4629648"/>
            <a:ext cx="425449" cy="425449"/>
          </a:xfrm>
          <a:prstGeom prst="rect">
            <a:avLst/>
          </a:prstGeom>
        </p:spPr>
      </p:pic>
      <p:pic>
        <p:nvPicPr>
          <p:cNvPr id="31" name="Grafik 30">
            <a:extLst>
              <a:ext uri="{FF2B5EF4-FFF2-40B4-BE49-F238E27FC236}">
                <a16:creationId xmlns:a16="http://schemas.microsoft.com/office/drawing/2014/main" xmlns="" id="{E3F5D2E4-22A3-6D45-9903-D5646F4DD99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629954" y="4672640"/>
            <a:ext cx="425449" cy="425449"/>
          </a:xfrm>
          <a:prstGeom prst="rect">
            <a:avLst/>
          </a:prstGeom>
        </p:spPr>
      </p:pic>
      <p:sp>
        <p:nvSpPr>
          <p:cNvPr id="32" name="Textfeld 31">
            <a:extLst>
              <a:ext uri="{FF2B5EF4-FFF2-40B4-BE49-F238E27FC236}">
                <a16:creationId xmlns:a16="http://schemas.microsoft.com/office/drawing/2014/main" xmlns="" id="{20899D78-3E5E-1E44-AF29-F01888DC6461}"/>
              </a:ext>
            </a:extLst>
          </p:cNvPr>
          <p:cNvSpPr txBox="1"/>
          <p:nvPr/>
        </p:nvSpPr>
        <p:spPr>
          <a:xfrm>
            <a:off x="3245535" y="5318126"/>
            <a:ext cx="2243137" cy="646331"/>
          </a:xfrm>
          <a:prstGeom prst="rect">
            <a:avLst/>
          </a:prstGeom>
          <a:noFill/>
        </p:spPr>
        <p:txBody>
          <a:bodyPr wrap="square" rtlCol="0">
            <a:spAutoFit/>
          </a:bodyPr>
          <a:lstStyle/>
          <a:p>
            <a:pPr algn="ctr"/>
            <a:r>
              <a:rPr lang="en-GB" sz="1800" dirty="0"/>
              <a:t>100 employees chosen at random </a:t>
            </a:r>
          </a:p>
        </p:txBody>
      </p:sp>
      <p:sp>
        <p:nvSpPr>
          <p:cNvPr id="33" name="Freihandform 32">
            <a:extLst>
              <a:ext uri="{FF2B5EF4-FFF2-40B4-BE49-F238E27FC236}">
                <a16:creationId xmlns:a16="http://schemas.microsoft.com/office/drawing/2014/main" xmlns="" id="{5801B419-9F30-F946-814F-7F74AA3028B4}"/>
              </a:ext>
            </a:extLst>
          </p:cNvPr>
          <p:cNvSpPr/>
          <p:nvPr/>
        </p:nvSpPr>
        <p:spPr>
          <a:xfrm>
            <a:off x="2926934" y="2816073"/>
            <a:ext cx="875498" cy="2036323"/>
          </a:xfrm>
          <a:custGeom>
            <a:avLst/>
            <a:gdLst>
              <a:gd name="connsiteX0" fmla="*/ 862528 w 875498"/>
              <a:gd name="connsiteY0" fmla="*/ 0 h 2036323"/>
              <a:gd name="connsiteX1" fmla="*/ 8 w 875498"/>
              <a:gd name="connsiteY1" fmla="*/ 603115 h 2036323"/>
              <a:gd name="connsiteX2" fmla="*/ 875498 w 875498"/>
              <a:gd name="connsiteY2" fmla="*/ 2036323 h 2036323"/>
            </a:gdLst>
            <a:ahLst/>
            <a:cxnLst>
              <a:cxn ang="0">
                <a:pos x="connsiteX0" y="connsiteY0"/>
              </a:cxn>
              <a:cxn ang="0">
                <a:pos x="connsiteX1" y="connsiteY1"/>
              </a:cxn>
              <a:cxn ang="0">
                <a:pos x="connsiteX2" y="connsiteY2"/>
              </a:cxn>
            </a:cxnLst>
            <a:rect l="l" t="t" r="r" b="b"/>
            <a:pathLst>
              <a:path w="875498" h="2036323">
                <a:moveTo>
                  <a:pt x="862528" y="0"/>
                </a:moveTo>
                <a:cubicBezTo>
                  <a:pt x="430187" y="131864"/>
                  <a:pt x="-2154" y="263728"/>
                  <a:pt x="8" y="603115"/>
                </a:cubicBezTo>
                <a:cubicBezTo>
                  <a:pt x="2170" y="942502"/>
                  <a:pt x="724179" y="1798536"/>
                  <a:pt x="875498" y="2036323"/>
                </a:cubicBezTo>
              </a:path>
            </a:pathLst>
          </a:cu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34" name="Freihandform 33">
            <a:extLst>
              <a:ext uri="{FF2B5EF4-FFF2-40B4-BE49-F238E27FC236}">
                <a16:creationId xmlns:a16="http://schemas.microsoft.com/office/drawing/2014/main" xmlns="" id="{90992F7C-7108-2E47-905D-DD58FC27F3BC}"/>
              </a:ext>
            </a:extLst>
          </p:cNvPr>
          <p:cNvSpPr/>
          <p:nvPr/>
        </p:nvSpPr>
        <p:spPr>
          <a:xfrm>
            <a:off x="4917870" y="2050779"/>
            <a:ext cx="612591" cy="2509788"/>
          </a:xfrm>
          <a:custGeom>
            <a:avLst/>
            <a:gdLst>
              <a:gd name="connsiteX0" fmla="*/ 233464 w 612591"/>
              <a:gd name="connsiteY0" fmla="*/ 52 h 2509788"/>
              <a:gd name="connsiteX1" fmla="*/ 233464 w 612591"/>
              <a:gd name="connsiteY1" fmla="*/ 227030 h 2509788"/>
              <a:gd name="connsiteX2" fmla="*/ 609600 w 612591"/>
              <a:gd name="connsiteY2" fmla="*/ 1368409 h 2509788"/>
              <a:gd name="connsiteX3" fmla="*/ 0 w 612591"/>
              <a:gd name="connsiteY3" fmla="*/ 2509788 h 2509788"/>
            </a:gdLst>
            <a:ahLst/>
            <a:cxnLst>
              <a:cxn ang="0">
                <a:pos x="connsiteX0" y="connsiteY0"/>
              </a:cxn>
              <a:cxn ang="0">
                <a:pos x="connsiteX1" y="connsiteY1"/>
              </a:cxn>
              <a:cxn ang="0">
                <a:pos x="connsiteX2" y="connsiteY2"/>
              </a:cxn>
              <a:cxn ang="0">
                <a:pos x="connsiteX3" y="connsiteY3"/>
              </a:cxn>
            </a:cxnLst>
            <a:rect l="l" t="t" r="r" b="b"/>
            <a:pathLst>
              <a:path w="612591" h="2509788">
                <a:moveTo>
                  <a:pt x="233464" y="52"/>
                </a:moveTo>
                <a:cubicBezTo>
                  <a:pt x="202119" y="-489"/>
                  <a:pt x="170775" y="-1030"/>
                  <a:pt x="233464" y="227030"/>
                </a:cubicBezTo>
                <a:cubicBezTo>
                  <a:pt x="296153" y="455090"/>
                  <a:pt x="648511" y="987949"/>
                  <a:pt x="609600" y="1368409"/>
                </a:cubicBezTo>
                <a:cubicBezTo>
                  <a:pt x="570689" y="1748869"/>
                  <a:pt x="285344" y="2129328"/>
                  <a:pt x="0" y="2509788"/>
                </a:cubicBezTo>
              </a:path>
            </a:pathLst>
          </a:cu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5" name="Freihandform 34">
            <a:extLst>
              <a:ext uri="{FF2B5EF4-FFF2-40B4-BE49-F238E27FC236}">
                <a16:creationId xmlns:a16="http://schemas.microsoft.com/office/drawing/2014/main" xmlns="" id="{6E4C0A2C-0741-BE44-A4AF-C030FA774784}"/>
              </a:ext>
            </a:extLst>
          </p:cNvPr>
          <p:cNvSpPr/>
          <p:nvPr/>
        </p:nvSpPr>
        <p:spPr>
          <a:xfrm>
            <a:off x="4070663" y="2206473"/>
            <a:ext cx="555377" cy="2282758"/>
          </a:xfrm>
          <a:custGeom>
            <a:avLst/>
            <a:gdLst>
              <a:gd name="connsiteX0" fmla="*/ 555377 w 555377"/>
              <a:gd name="connsiteY0" fmla="*/ 0 h 2282758"/>
              <a:gd name="connsiteX1" fmla="*/ 30084 w 555377"/>
              <a:gd name="connsiteY1" fmla="*/ 1095983 h 2282758"/>
              <a:gd name="connsiteX2" fmla="*/ 68994 w 555377"/>
              <a:gd name="connsiteY2" fmla="*/ 2282758 h 2282758"/>
            </a:gdLst>
            <a:ahLst/>
            <a:cxnLst>
              <a:cxn ang="0">
                <a:pos x="connsiteX0" y="connsiteY0"/>
              </a:cxn>
              <a:cxn ang="0">
                <a:pos x="connsiteX1" y="connsiteY1"/>
              </a:cxn>
              <a:cxn ang="0">
                <a:pos x="connsiteX2" y="connsiteY2"/>
              </a:cxn>
            </a:cxnLst>
            <a:rect l="l" t="t" r="r" b="b"/>
            <a:pathLst>
              <a:path w="555377" h="2282758">
                <a:moveTo>
                  <a:pt x="555377" y="0"/>
                </a:moveTo>
                <a:cubicBezTo>
                  <a:pt x="333262" y="357761"/>
                  <a:pt x="111148" y="715523"/>
                  <a:pt x="30084" y="1095983"/>
                </a:cubicBezTo>
                <a:cubicBezTo>
                  <a:pt x="-50980" y="1476443"/>
                  <a:pt x="56024" y="2081720"/>
                  <a:pt x="68994" y="2282758"/>
                </a:cubicBezTo>
              </a:path>
            </a:pathLst>
          </a:cu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6" name="Freihandform 35">
            <a:extLst>
              <a:ext uri="{FF2B5EF4-FFF2-40B4-BE49-F238E27FC236}">
                <a16:creationId xmlns:a16="http://schemas.microsoft.com/office/drawing/2014/main" xmlns="" id="{F0239D35-AAA8-3F41-B6AA-338DB3AB1037}"/>
              </a:ext>
            </a:extLst>
          </p:cNvPr>
          <p:cNvSpPr/>
          <p:nvPr/>
        </p:nvSpPr>
        <p:spPr>
          <a:xfrm>
            <a:off x="4295889" y="1989222"/>
            <a:ext cx="431290" cy="2743200"/>
          </a:xfrm>
          <a:custGeom>
            <a:avLst/>
            <a:gdLst>
              <a:gd name="connsiteX0" fmla="*/ 0 w 431290"/>
              <a:gd name="connsiteY0" fmla="*/ 0 h 2743200"/>
              <a:gd name="connsiteX1" fmla="*/ 429491 w 431290"/>
              <a:gd name="connsiteY1" fmla="*/ 1177636 h 2743200"/>
              <a:gd name="connsiteX2" fmla="*/ 124691 w 431290"/>
              <a:gd name="connsiteY2" fmla="*/ 2743200 h 2743200"/>
            </a:gdLst>
            <a:ahLst/>
            <a:cxnLst>
              <a:cxn ang="0">
                <a:pos x="connsiteX0" y="connsiteY0"/>
              </a:cxn>
              <a:cxn ang="0">
                <a:pos x="connsiteX1" y="connsiteY1"/>
              </a:cxn>
              <a:cxn ang="0">
                <a:pos x="connsiteX2" y="connsiteY2"/>
              </a:cxn>
            </a:cxnLst>
            <a:rect l="l" t="t" r="r" b="b"/>
            <a:pathLst>
              <a:path w="431290" h="2743200">
                <a:moveTo>
                  <a:pt x="0" y="0"/>
                </a:moveTo>
                <a:cubicBezTo>
                  <a:pt x="204354" y="360218"/>
                  <a:pt x="408709" y="720436"/>
                  <a:pt x="429491" y="1177636"/>
                </a:cubicBezTo>
                <a:cubicBezTo>
                  <a:pt x="450273" y="1634836"/>
                  <a:pt x="287482" y="2189018"/>
                  <a:pt x="124691" y="2743200"/>
                </a:cubicBezTo>
              </a:path>
            </a:pathLst>
          </a:cu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7" name="Dreieck 123">
            <a:extLst>
              <a:ext uri="{FF2B5EF4-FFF2-40B4-BE49-F238E27FC236}">
                <a16:creationId xmlns:a16="http://schemas.microsoft.com/office/drawing/2014/main" xmlns="" id="{51DB52B8-5E22-8646-A970-FBCAE906EDC9}"/>
              </a:ext>
            </a:extLst>
          </p:cNvPr>
          <p:cNvSpPr/>
          <p:nvPr/>
        </p:nvSpPr>
        <p:spPr>
          <a:xfrm rot="10800000">
            <a:off x="3869393" y="3747914"/>
            <a:ext cx="1104709" cy="284729"/>
          </a:xfrm>
          <a:prstGeom prst="triangle">
            <a:avLst/>
          </a:prstGeom>
          <a:solidFill>
            <a:schemeClr val="bg1">
              <a:lumMod val="7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l"/>
            <a:endParaRPr lang="en-GB" dirty="0"/>
          </a:p>
        </p:txBody>
      </p:sp>
      <p:sp>
        <p:nvSpPr>
          <p:cNvPr id="69" name="Textfeld 68">
            <a:extLst>
              <a:ext uri="{FF2B5EF4-FFF2-40B4-BE49-F238E27FC236}">
                <a16:creationId xmlns:a16="http://schemas.microsoft.com/office/drawing/2014/main" xmlns="" id="{3F079E88-1BE0-F84E-9B58-9AF05775D73E}"/>
              </a:ext>
            </a:extLst>
          </p:cNvPr>
          <p:cNvSpPr txBox="1"/>
          <p:nvPr/>
        </p:nvSpPr>
        <p:spPr>
          <a:xfrm>
            <a:off x="229265" y="1182056"/>
            <a:ext cx="2505814" cy="369332"/>
          </a:xfrm>
          <a:prstGeom prst="rect">
            <a:avLst/>
          </a:prstGeom>
          <a:noFill/>
        </p:spPr>
        <p:txBody>
          <a:bodyPr wrap="none" rtlCol="0">
            <a:spAutoFit/>
          </a:bodyPr>
          <a:lstStyle/>
          <a:p>
            <a:r>
              <a:rPr lang="en-GB" sz="1800" dirty="0"/>
              <a:t>Systematic Sampling</a:t>
            </a:r>
          </a:p>
        </p:txBody>
      </p:sp>
      <p:pic>
        <p:nvPicPr>
          <p:cNvPr id="70" name="Grafik 69">
            <a:extLst>
              <a:ext uri="{FF2B5EF4-FFF2-40B4-BE49-F238E27FC236}">
                <a16:creationId xmlns:a16="http://schemas.microsoft.com/office/drawing/2014/main" xmlns="" id="{8C11FB48-5F01-3B4A-A7CA-989268A8295E}"/>
              </a:ext>
            </a:extLst>
          </p:cNvPr>
          <p:cNvPicPr>
            <a:picLocks noChangeAspect="1"/>
          </p:cNvPicPr>
          <p:nvPr/>
        </p:nvPicPr>
        <p:blipFill>
          <a:blip r:embed="rId3"/>
          <a:stretch>
            <a:fillRect/>
          </a:stretch>
        </p:blipFill>
        <p:spPr>
          <a:xfrm>
            <a:off x="872613" y="1797944"/>
            <a:ext cx="1270000" cy="1270000"/>
          </a:xfrm>
          <a:prstGeom prst="rect">
            <a:avLst/>
          </a:prstGeom>
        </p:spPr>
      </p:pic>
      <p:sp>
        <p:nvSpPr>
          <p:cNvPr id="71" name="Textfeld 70">
            <a:extLst>
              <a:ext uri="{FF2B5EF4-FFF2-40B4-BE49-F238E27FC236}">
                <a16:creationId xmlns:a16="http://schemas.microsoft.com/office/drawing/2014/main" xmlns="" id="{B5E5632B-E2A6-844A-B5D4-97A2D75D892B}"/>
              </a:ext>
            </a:extLst>
          </p:cNvPr>
          <p:cNvSpPr txBox="1"/>
          <p:nvPr/>
        </p:nvSpPr>
        <p:spPr>
          <a:xfrm>
            <a:off x="572901" y="3352794"/>
            <a:ext cx="1915910" cy="369332"/>
          </a:xfrm>
          <a:prstGeom prst="rect">
            <a:avLst/>
          </a:prstGeom>
          <a:noFill/>
        </p:spPr>
        <p:txBody>
          <a:bodyPr wrap="none" rtlCol="0">
            <a:spAutoFit/>
          </a:bodyPr>
          <a:lstStyle/>
          <a:p>
            <a:r>
              <a:rPr lang="en-GB" sz="1800" dirty="0"/>
              <a:t>List with names</a:t>
            </a:r>
          </a:p>
        </p:txBody>
      </p:sp>
      <p:sp>
        <p:nvSpPr>
          <p:cNvPr id="72" name="Textfeld 71">
            <a:extLst>
              <a:ext uri="{FF2B5EF4-FFF2-40B4-BE49-F238E27FC236}">
                <a16:creationId xmlns:a16="http://schemas.microsoft.com/office/drawing/2014/main" xmlns="" id="{3F474F21-551F-2247-B011-CE2B98FEC6DA}"/>
              </a:ext>
            </a:extLst>
          </p:cNvPr>
          <p:cNvSpPr txBox="1"/>
          <p:nvPr/>
        </p:nvSpPr>
        <p:spPr>
          <a:xfrm>
            <a:off x="229265" y="5289278"/>
            <a:ext cx="2505814" cy="923330"/>
          </a:xfrm>
          <a:prstGeom prst="rect">
            <a:avLst/>
          </a:prstGeom>
          <a:noFill/>
        </p:spPr>
        <p:txBody>
          <a:bodyPr wrap="square" rtlCol="0">
            <a:spAutoFit/>
          </a:bodyPr>
          <a:lstStyle/>
          <a:p>
            <a:r>
              <a:rPr lang="en-GB" sz="1800" dirty="0"/>
              <a:t>For example: Choose every row with an even number</a:t>
            </a:r>
          </a:p>
        </p:txBody>
      </p:sp>
      <p:sp>
        <p:nvSpPr>
          <p:cNvPr id="73" name="Dreieck 125">
            <a:extLst>
              <a:ext uri="{FF2B5EF4-FFF2-40B4-BE49-F238E27FC236}">
                <a16:creationId xmlns:a16="http://schemas.microsoft.com/office/drawing/2014/main" xmlns="" id="{5202D60B-AD79-A040-9EC5-168069E2368F}"/>
              </a:ext>
            </a:extLst>
          </p:cNvPr>
          <p:cNvSpPr/>
          <p:nvPr/>
        </p:nvSpPr>
        <p:spPr>
          <a:xfrm rot="10800000">
            <a:off x="991958" y="3742778"/>
            <a:ext cx="1104709" cy="284729"/>
          </a:xfrm>
          <a:prstGeom prst="triangle">
            <a:avLst/>
          </a:prstGeom>
          <a:solidFill>
            <a:schemeClr val="bg1">
              <a:lumMod val="7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en-GB" sz="1800" dirty="0"/>
          </a:p>
        </p:txBody>
      </p:sp>
      <p:pic>
        <p:nvPicPr>
          <p:cNvPr id="74" name="Grafik 73">
            <a:extLst>
              <a:ext uri="{FF2B5EF4-FFF2-40B4-BE49-F238E27FC236}">
                <a16:creationId xmlns:a16="http://schemas.microsoft.com/office/drawing/2014/main" xmlns="" id="{608AA540-FD35-2040-9CD9-CCE1100A7DE2}"/>
              </a:ext>
            </a:extLst>
          </p:cNvPr>
          <p:cNvPicPr>
            <a:picLocks noChangeAspect="1"/>
          </p:cNvPicPr>
          <p:nvPr/>
        </p:nvPicPr>
        <p:blipFill>
          <a:blip r:embed="rId3"/>
          <a:stretch>
            <a:fillRect/>
          </a:stretch>
        </p:blipFill>
        <p:spPr>
          <a:xfrm>
            <a:off x="910427" y="4080994"/>
            <a:ext cx="1270000" cy="1270000"/>
          </a:xfrm>
          <a:prstGeom prst="rect">
            <a:avLst/>
          </a:prstGeom>
        </p:spPr>
      </p:pic>
      <p:sp>
        <p:nvSpPr>
          <p:cNvPr id="75" name="Oval 15">
            <a:extLst>
              <a:ext uri="{FF2B5EF4-FFF2-40B4-BE49-F238E27FC236}">
                <a16:creationId xmlns:a16="http://schemas.microsoft.com/office/drawing/2014/main" xmlns="" id="{8D6D8BAF-A610-104F-8A3A-949F800CD433}"/>
              </a:ext>
            </a:extLst>
          </p:cNvPr>
          <p:cNvSpPr/>
          <p:nvPr/>
        </p:nvSpPr>
        <p:spPr>
          <a:xfrm>
            <a:off x="1209239" y="4586463"/>
            <a:ext cx="146726" cy="134088"/>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en-GB" sz="1800" dirty="0"/>
          </a:p>
        </p:txBody>
      </p:sp>
      <p:sp>
        <p:nvSpPr>
          <p:cNvPr id="76" name="Oval 90">
            <a:extLst>
              <a:ext uri="{FF2B5EF4-FFF2-40B4-BE49-F238E27FC236}">
                <a16:creationId xmlns:a16="http://schemas.microsoft.com/office/drawing/2014/main" xmlns="" id="{25D4F0EF-C02D-6B44-95E1-EA5455252BF3}"/>
              </a:ext>
            </a:extLst>
          </p:cNvPr>
          <p:cNvSpPr/>
          <p:nvPr/>
        </p:nvSpPr>
        <p:spPr>
          <a:xfrm>
            <a:off x="1203379" y="4817992"/>
            <a:ext cx="146726" cy="134088"/>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en-GB" sz="1800" dirty="0"/>
          </a:p>
        </p:txBody>
      </p:sp>
      <p:cxnSp>
        <p:nvCxnSpPr>
          <p:cNvPr id="45" name="Gerade Verbindung 6">
            <a:extLst>
              <a:ext uri="{FF2B5EF4-FFF2-40B4-BE49-F238E27FC236}">
                <a16:creationId xmlns:a16="http://schemas.microsoft.com/office/drawing/2014/main" xmlns="" id="{FC1A10EC-9D74-7C4E-A2F6-C68509D78C2F}"/>
              </a:ext>
            </a:extLst>
          </p:cNvPr>
          <p:cNvCxnSpPr/>
          <p:nvPr/>
        </p:nvCxnSpPr>
        <p:spPr>
          <a:xfrm>
            <a:off x="5838630" y="1270469"/>
            <a:ext cx="0" cy="4438185"/>
          </a:xfrm>
          <a:prstGeom prst="line">
            <a:avLst/>
          </a:prstGeom>
          <a:ln w="19050">
            <a:solidFill>
              <a:srgbClr val="001179"/>
            </a:solidFill>
            <a:prstDash val="dash"/>
          </a:ln>
        </p:spPr>
        <p:style>
          <a:lnRef idx="1">
            <a:schemeClr val="accent1"/>
          </a:lnRef>
          <a:fillRef idx="0">
            <a:schemeClr val="accent1"/>
          </a:fillRef>
          <a:effectRef idx="0">
            <a:schemeClr val="accent1"/>
          </a:effectRef>
          <a:fontRef idx="minor">
            <a:schemeClr val="tx1"/>
          </a:fontRef>
        </p:style>
      </p:cxnSp>
      <p:sp>
        <p:nvSpPr>
          <p:cNvPr id="46" name="Textfeld 45">
            <a:extLst>
              <a:ext uri="{FF2B5EF4-FFF2-40B4-BE49-F238E27FC236}">
                <a16:creationId xmlns:a16="http://schemas.microsoft.com/office/drawing/2014/main" xmlns="" id="{0D967DC5-CECC-7449-AED7-7B2E0A437F77}"/>
              </a:ext>
            </a:extLst>
          </p:cNvPr>
          <p:cNvSpPr txBox="1"/>
          <p:nvPr/>
        </p:nvSpPr>
        <p:spPr>
          <a:xfrm>
            <a:off x="6083214" y="1182056"/>
            <a:ext cx="2659703" cy="369332"/>
          </a:xfrm>
          <a:prstGeom prst="rect">
            <a:avLst/>
          </a:prstGeom>
          <a:noFill/>
        </p:spPr>
        <p:txBody>
          <a:bodyPr wrap="none" rtlCol="0">
            <a:spAutoFit/>
          </a:bodyPr>
          <a:lstStyle/>
          <a:p>
            <a:r>
              <a:rPr lang="en-GB" sz="1800" dirty="0"/>
              <a:t>Proportional Sampling</a:t>
            </a:r>
          </a:p>
        </p:txBody>
      </p:sp>
      <p:pic>
        <p:nvPicPr>
          <p:cNvPr id="47" name="Grafik 46">
            <a:extLst>
              <a:ext uri="{FF2B5EF4-FFF2-40B4-BE49-F238E27FC236}">
                <a16:creationId xmlns:a16="http://schemas.microsoft.com/office/drawing/2014/main" xmlns="" id="{C94BB814-C0D8-E449-8B0E-EBAB9FBB433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78173" y="1799189"/>
            <a:ext cx="662878" cy="662878"/>
          </a:xfrm>
          <a:prstGeom prst="rect">
            <a:avLst/>
          </a:prstGeom>
        </p:spPr>
      </p:pic>
      <p:pic>
        <p:nvPicPr>
          <p:cNvPr id="48" name="Grafik 47">
            <a:extLst>
              <a:ext uri="{FF2B5EF4-FFF2-40B4-BE49-F238E27FC236}">
                <a16:creationId xmlns:a16="http://schemas.microsoft.com/office/drawing/2014/main" xmlns="" id="{AF68ED2C-CF71-1549-9DBC-E2CD4A889F0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11820" y="2379823"/>
            <a:ext cx="662878" cy="662878"/>
          </a:xfrm>
          <a:prstGeom prst="rect">
            <a:avLst/>
          </a:prstGeom>
        </p:spPr>
      </p:pic>
      <p:pic>
        <p:nvPicPr>
          <p:cNvPr id="49" name="Grafik 48">
            <a:extLst>
              <a:ext uri="{FF2B5EF4-FFF2-40B4-BE49-F238E27FC236}">
                <a16:creationId xmlns:a16="http://schemas.microsoft.com/office/drawing/2014/main" xmlns="" id="{E25440A7-842A-004C-8DEA-000BA6660F5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26759" y="1699896"/>
            <a:ext cx="662878" cy="662878"/>
          </a:xfrm>
          <a:prstGeom prst="rect">
            <a:avLst/>
          </a:prstGeom>
        </p:spPr>
      </p:pic>
      <p:pic>
        <p:nvPicPr>
          <p:cNvPr id="50" name="Grafik 49">
            <a:extLst>
              <a:ext uri="{FF2B5EF4-FFF2-40B4-BE49-F238E27FC236}">
                <a16:creationId xmlns:a16="http://schemas.microsoft.com/office/drawing/2014/main" xmlns="" id="{36E97F43-A84A-5442-99E6-917137D1175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36895" y="2330824"/>
            <a:ext cx="662878" cy="662878"/>
          </a:xfrm>
          <a:prstGeom prst="rect">
            <a:avLst/>
          </a:prstGeom>
        </p:spPr>
      </p:pic>
      <p:sp>
        <p:nvSpPr>
          <p:cNvPr id="51" name="Textfeld 50">
            <a:extLst>
              <a:ext uri="{FF2B5EF4-FFF2-40B4-BE49-F238E27FC236}">
                <a16:creationId xmlns:a16="http://schemas.microsoft.com/office/drawing/2014/main" xmlns="" id="{912C2B13-3132-1341-87B9-27D21426717D}"/>
              </a:ext>
            </a:extLst>
          </p:cNvPr>
          <p:cNvSpPr txBox="1"/>
          <p:nvPr/>
        </p:nvSpPr>
        <p:spPr>
          <a:xfrm>
            <a:off x="6000937" y="5247167"/>
            <a:ext cx="2822888" cy="1200329"/>
          </a:xfrm>
          <a:prstGeom prst="rect">
            <a:avLst/>
          </a:prstGeom>
          <a:noFill/>
        </p:spPr>
        <p:txBody>
          <a:bodyPr wrap="square" rtlCol="0">
            <a:spAutoFit/>
          </a:bodyPr>
          <a:lstStyle/>
          <a:p>
            <a:r>
              <a:rPr lang="en-GB" sz="1800" dirty="0"/>
              <a:t>Equal selection at random of </a:t>
            </a:r>
            <a:r>
              <a:rPr lang="en-GB" sz="1800"/>
              <a:t>each group (also known as Stratified Sampling)    </a:t>
            </a:r>
            <a:endParaRPr lang="en-GB" sz="1800" dirty="0"/>
          </a:p>
        </p:txBody>
      </p:sp>
      <p:pic>
        <p:nvPicPr>
          <p:cNvPr id="52" name="Grafik 51">
            <a:extLst>
              <a:ext uri="{FF2B5EF4-FFF2-40B4-BE49-F238E27FC236}">
                <a16:creationId xmlns:a16="http://schemas.microsoft.com/office/drawing/2014/main" xmlns="" id="{D10EE804-8033-1C45-9561-ED61C9E9E04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81769" y="4221454"/>
            <a:ext cx="425449" cy="425449"/>
          </a:xfrm>
          <a:prstGeom prst="rect">
            <a:avLst/>
          </a:prstGeom>
        </p:spPr>
      </p:pic>
      <p:pic>
        <p:nvPicPr>
          <p:cNvPr id="53" name="Grafik 52">
            <a:extLst>
              <a:ext uri="{FF2B5EF4-FFF2-40B4-BE49-F238E27FC236}">
                <a16:creationId xmlns:a16="http://schemas.microsoft.com/office/drawing/2014/main" xmlns="" id="{0CA88CF1-7A4F-1248-9585-A64339AA749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59272" y="4259779"/>
            <a:ext cx="425449" cy="425449"/>
          </a:xfrm>
          <a:prstGeom prst="rect">
            <a:avLst/>
          </a:prstGeom>
        </p:spPr>
      </p:pic>
      <p:pic>
        <p:nvPicPr>
          <p:cNvPr id="54" name="Grafik 53">
            <a:extLst>
              <a:ext uri="{FF2B5EF4-FFF2-40B4-BE49-F238E27FC236}">
                <a16:creationId xmlns:a16="http://schemas.microsoft.com/office/drawing/2014/main" xmlns="" id="{2D602883-27C2-5D4D-ABDE-1DF552FF72D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551676" y="4514820"/>
            <a:ext cx="425449" cy="425449"/>
          </a:xfrm>
          <a:prstGeom prst="rect">
            <a:avLst/>
          </a:prstGeom>
        </p:spPr>
      </p:pic>
      <p:pic>
        <p:nvPicPr>
          <p:cNvPr id="55" name="Grafik 54">
            <a:extLst>
              <a:ext uri="{FF2B5EF4-FFF2-40B4-BE49-F238E27FC236}">
                <a16:creationId xmlns:a16="http://schemas.microsoft.com/office/drawing/2014/main" xmlns="" id="{FCCEB2A4-4BA5-504C-9D8E-FCE05B0C3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83259" y="4576414"/>
            <a:ext cx="425449" cy="425449"/>
          </a:xfrm>
          <a:prstGeom prst="rect">
            <a:avLst/>
          </a:prstGeom>
        </p:spPr>
      </p:pic>
      <p:sp>
        <p:nvSpPr>
          <p:cNvPr id="56" name="Freihandform 55">
            <a:extLst>
              <a:ext uri="{FF2B5EF4-FFF2-40B4-BE49-F238E27FC236}">
                <a16:creationId xmlns:a16="http://schemas.microsoft.com/office/drawing/2014/main" xmlns="" id="{5DD32172-5873-E545-8B4D-4919A976EA64}"/>
              </a:ext>
            </a:extLst>
          </p:cNvPr>
          <p:cNvSpPr/>
          <p:nvPr/>
        </p:nvSpPr>
        <p:spPr>
          <a:xfrm>
            <a:off x="8000861" y="2728556"/>
            <a:ext cx="786830" cy="1714500"/>
          </a:xfrm>
          <a:custGeom>
            <a:avLst/>
            <a:gdLst>
              <a:gd name="connsiteX0" fmla="*/ 413238 w 786830"/>
              <a:gd name="connsiteY0" fmla="*/ 0 h 1714500"/>
              <a:gd name="connsiteX1" fmla="*/ 773723 w 786830"/>
              <a:gd name="connsiteY1" fmla="*/ 1195754 h 1714500"/>
              <a:gd name="connsiteX2" fmla="*/ 0 w 786830"/>
              <a:gd name="connsiteY2" fmla="*/ 1714500 h 1714500"/>
            </a:gdLst>
            <a:ahLst/>
            <a:cxnLst>
              <a:cxn ang="0">
                <a:pos x="connsiteX0" y="connsiteY0"/>
              </a:cxn>
              <a:cxn ang="0">
                <a:pos x="connsiteX1" y="connsiteY1"/>
              </a:cxn>
              <a:cxn ang="0">
                <a:pos x="connsiteX2" y="connsiteY2"/>
              </a:cxn>
            </a:cxnLst>
            <a:rect l="l" t="t" r="r" b="b"/>
            <a:pathLst>
              <a:path w="786830" h="1714500">
                <a:moveTo>
                  <a:pt x="413238" y="0"/>
                </a:moveTo>
                <a:cubicBezTo>
                  <a:pt x="627917" y="455002"/>
                  <a:pt x="842596" y="910004"/>
                  <a:pt x="773723" y="1195754"/>
                </a:cubicBezTo>
                <a:cubicBezTo>
                  <a:pt x="704850" y="1481504"/>
                  <a:pt x="90854" y="1617785"/>
                  <a:pt x="0" y="1714500"/>
                </a:cubicBezTo>
              </a:path>
            </a:pathLst>
          </a:cu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GB" sz="1800"/>
          </a:p>
        </p:txBody>
      </p:sp>
      <p:sp>
        <p:nvSpPr>
          <p:cNvPr id="57" name="Freihandform 56">
            <a:extLst>
              <a:ext uri="{FF2B5EF4-FFF2-40B4-BE49-F238E27FC236}">
                <a16:creationId xmlns:a16="http://schemas.microsoft.com/office/drawing/2014/main" xmlns="" id="{E1DD3ECA-47FD-744E-BE1C-36055CD2600D}"/>
              </a:ext>
            </a:extLst>
          </p:cNvPr>
          <p:cNvSpPr/>
          <p:nvPr/>
        </p:nvSpPr>
        <p:spPr>
          <a:xfrm>
            <a:off x="6574575" y="2763725"/>
            <a:ext cx="687732" cy="2004646"/>
          </a:xfrm>
          <a:custGeom>
            <a:avLst/>
            <a:gdLst>
              <a:gd name="connsiteX0" fmla="*/ 336040 w 687732"/>
              <a:gd name="connsiteY0" fmla="*/ 0 h 2004646"/>
              <a:gd name="connsiteX1" fmla="*/ 10724 w 687732"/>
              <a:gd name="connsiteY1" fmla="*/ 1107831 h 2004646"/>
              <a:gd name="connsiteX2" fmla="*/ 687732 w 687732"/>
              <a:gd name="connsiteY2" fmla="*/ 2004646 h 2004646"/>
            </a:gdLst>
            <a:ahLst/>
            <a:cxnLst>
              <a:cxn ang="0">
                <a:pos x="connsiteX0" y="connsiteY0"/>
              </a:cxn>
              <a:cxn ang="0">
                <a:pos x="connsiteX1" y="connsiteY1"/>
              </a:cxn>
              <a:cxn ang="0">
                <a:pos x="connsiteX2" y="connsiteY2"/>
              </a:cxn>
            </a:cxnLst>
            <a:rect l="l" t="t" r="r" b="b"/>
            <a:pathLst>
              <a:path w="687732" h="2004646">
                <a:moveTo>
                  <a:pt x="336040" y="0"/>
                </a:moveTo>
                <a:cubicBezTo>
                  <a:pt x="144074" y="386861"/>
                  <a:pt x="-47891" y="773723"/>
                  <a:pt x="10724" y="1107831"/>
                </a:cubicBezTo>
                <a:cubicBezTo>
                  <a:pt x="69339" y="1441939"/>
                  <a:pt x="378535" y="1723292"/>
                  <a:pt x="687732" y="2004646"/>
                </a:cubicBezTo>
              </a:path>
            </a:pathLst>
          </a:cu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GB" sz="1800"/>
          </a:p>
        </p:txBody>
      </p:sp>
      <p:sp>
        <p:nvSpPr>
          <p:cNvPr id="58" name="Freihandform 57">
            <a:extLst>
              <a:ext uri="{FF2B5EF4-FFF2-40B4-BE49-F238E27FC236}">
                <a16:creationId xmlns:a16="http://schemas.microsoft.com/office/drawing/2014/main" xmlns="" id="{BAE90BBD-3FF9-4642-A2FF-02BE9A18FE2E}"/>
              </a:ext>
            </a:extLst>
          </p:cNvPr>
          <p:cNvSpPr/>
          <p:nvPr/>
        </p:nvSpPr>
        <p:spPr>
          <a:xfrm>
            <a:off x="7288684" y="2157056"/>
            <a:ext cx="343648" cy="2206869"/>
          </a:xfrm>
          <a:custGeom>
            <a:avLst/>
            <a:gdLst>
              <a:gd name="connsiteX0" fmla="*/ 0 w 343648"/>
              <a:gd name="connsiteY0" fmla="*/ 0 h 2206869"/>
              <a:gd name="connsiteX1" fmla="*/ 334108 w 343648"/>
              <a:gd name="connsiteY1" fmla="*/ 1002323 h 2206869"/>
              <a:gd name="connsiteX2" fmla="*/ 219808 w 343648"/>
              <a:gd name="connsiteY2" fmla="*/ 2206869 h 2206869"/>
            </a:gdLst>
            <a:ahLst/>
            <a:cxnLst>
              <a:cxn ang="0">
                <a:pos x="connsiteX0" y="connsiteY0"/>
              </a:cxn>
              <a:cxn ang="0">
                <a:pos x="connsiteX1" y="connsiteY1"/>
              </a:cxn>
              <a:cxn ang="0">
                <a:pos x="connsiteX2" y="connsiteY2"/>
              </a:cxn>
            </a:cxnLst>
            <a:rect l="l" t="t" r="r" b="b"/>
            <a:pathLst>
              <a:path w="343648" h="2206869">
                <a:moveTo>
                  <a:pt x="0" y="0"/>
                </a:moveTo>
                <a:cubicBezTo>
                  <a:pt x="148736" y="317256"/>
                  <a:pt x="297473" y="634512"/>
                  <a:pt x="334108" y="1002323"/>
                </a:cubicBezTo>
                <a:cubicBezTo>
                  <a:pt x="370743" y="1370135"/>
                  <a:pt x="295275" y="1788502"/>
                  <a:pt x="219808" y="2206869"/>
                </a:cubicBezTo>
              </a:path>
            </a:pathLst>
          </a:cu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GB" sz="1800"/>
          </a:p>
        </p:txBody>
      </p:sp>
      <p:sp>
        <p:nvSpPr>
          <p:cNvPr id="59" name="Freihandform 58">
            <a:extLst>
              <a:ext uri="{FF2B5EF4-FFF2-40B4-BE49-F238E27FC236}">
                <a16:creationId xmlns:a16="http://schemas.microsoft.com/office/drawing/2014/main" xmlns="" id="{9DDF5F54-D40A-9D4F-8EFF-75351659145E}"/>
              </a:ext>
            </a:extLst>
          </p:cNvPr>
          <p:cNvSpPr/>
          <p:nvPr/>
        </p:nvSpPr>
        <p:spPr>
          <a:xfrm>
            <a:off x="7697251" y="2060340"/>
            <a:ext cx="303610" cy="2567354"/>
          </a:xfrm>
          <a:custGeom>
            <a:avLst/>
            <a:gdLst>
              <a:gd name="connsiteX0" fmla="*/ 303610 w 303610"/>
              <a:gd name="connsiteY0" fmla="*/ 0 h 2567354"/>
              <a:gd name="connsiteX1" fmla="*/ 13464 w 303610"/>
              <a:gd name="connsiteY1" fmla="*/ 1186962 h 2567354"/>
              <a:gd name="connsiteX2" fmla="*/ 75010 w 303610"/>
              <a:gd name="connsiteY2" fmla="*/ 2567354 h 2567354"/>
            </a:gdLst>
            <a:ahLst/>
            <a:cxnLst>
              <a:cxn ang="0">
                <a:pos x="connsiteX0" y="connsiteY0"/>
              </a:cxn>
              <a:cxn ang="0">
                <a:pos x="connsiteX1" y="connsiteY1"/>
              </a:cxn>
              <a:cxn ang="0">
                <a:pos x="connsiteX2" y="connsiteY2"/>
              </a:cxn>
            </a:cxnLst>
            <a:rect l="l" t="t" r="r" b="b"/>
            <a:pathLst>
              <a:path w="303610" h="2567354">
                <a:moveTo>
                  <a:pt x="303610" y="0"/>
                </a:moveTo>
                <a:cubicBezTo>
                  <a:pt x="177587" y="379535"/>
                  <a:pt x="51564" y="759070"/>
                  <a:pt x="13464" y="1186962"/>
                </a:cubicBezTo>
                <a:cubicBezTo>
                  <a:pt x="-24636" y="1614854"/>
                  <a:pt x="25187" y="2091104"/>
                  <a:pt x="75010" y="2567354"/>
                </a:cubicBezTo>
              </a:path>
            </a:pathLst>
          </a:cu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GB" sz="1800"/>
          </a:p>
        </p:txBody>
      </p:sp>
      <p:pic>
        <p:nvPicPr>
          <p:cNvPr id="60" name="Grafik 59">
            <a:extLst>
              <a:ext uri="{FF2B5EF4-FFF2-40B4-BE49-F238E27FC236}">
                <a16:creationId xmlns:a16="http://schemas.microsoft.com/office/drawing/2014/main" xmlns="" id="{E25440A7-842A-004C-8DEA-000BA6660F5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65563" y="1804685"/>
            <a:ext cx="662878" cy="662878"/>
          </a:xfrm>
          <a:prstGeom prst="rect">
            <a:avLst/>
          </a:prstGeom>
        </p:spPr>
      </p:pic>
      <p:pic>
        <p:nvPicPr>
          <p:cNvPr id="61" name="Grafik 60">
            <a:extLst>
              <a:ext uri="{FF2B5EF4-FFF2-40B4-BE49-F238E27FC236}">
                <a16:creationId xmlns:a16="http://schemas.microsoft.com/office/drawing/2014/main" xmlns="" id="{D10EE804-8033-1C45-9561-ED61C9E9E04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183986" y="3903232"/>
            <a:ext cx="425449" cy="425449"/>
          </a:xfrm>
          <a:prstGeom prst="rect">
            <a:avLst/>
          </a:prstGeom>
        </p:spPr>
      </p:pic>
      <p:sp>
        <p:nvSpPr>
          <p:cNvPr id="62" name="Freihandform 61">
            <a:extLst>
              <a:ext uri="{FF2B5EF4-FFF2-40B4-BE49-F238E27FC236}">
                <a16:creationId xmlns:a16="http://schemas.microsoft.com/office/drawing/2014/main" xmlns="" id="{BAE90BBD-3FF9-4642-A2FF-02BE9A18FE2E}"/>
              </a:ext>
            </a:extLst>
          </p:cNvPr>
          <p:cNvSpPr/>
          <p:nvPr/>
        </p:nvSpPr>
        <p:spPr>
          <a:xfrm>
            <a:off x="7239261" y="2249846"/>
            <a:ext cx="343648" cy="1661721"/>
          </a:xfrm>
          <a:custGeom>
            <a:avLst/>
            <a:gdLst>
              <a:gd name="connsiteX0" fmla="*/ 0 w 343648"/>
              <a:gd name="connsiteY0" fmla="*/ 0 h 2206869"/>
              <a:gd name="connsiteX1" fmla="*/ 334108 w 343648"/>
              <a:gd name="connsiteY1" fmla="*/ 1002323 h 2206869"/>
              <a:gd name="connsiteX2" fmla="*/ 219808 w 343648"/>
              <a:gd name="connsiteY2" fmla="*/ 2206869 h 2206869"/>
            </a:gdLst>
            <a:ahLst/>
            <a:cxnLst>
              <a:cxn ang="0">
                <a:pos x="connsiteX0" y="connsiteY0"/>
              </a:cxn>
              <a:cxn ang="0">
                <a:pos x="connsiteX1" y="connsiteY1"/>
              </a:cxn>
              <a:cxn ang="0">
                <a:pos x="connsiteX2" y="connsiteY2"/>
              </a:cxn>
            </a:cxnLst>
            <a:rect l="l" t="t" r="r" b="b"/>
            <a:pathLst>
              <a:path w="343648" h="2206869">
                <a:moveTo>
                  <a:pt x="0" y="0"/>
                </a:moveTo>
                <a:cubicBezTo>
                  <a:pt x="148736" y="317256"/>
                  <a:pt x="297473" y="634512"/>
                  <a:pt x="334108" y="1002323"/>
                </a:cubicBezTo>
                <a:cubicBezTo>
                  <a:pt x="370743" y="1370135"/>
                  <a:pt x="295275" y="1788502"/>
                  <a:pt x="219808" y="2206869"/>
                </a:cubicBezTo>
              </a:path>
            </a:pathLst>
          </a:cu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GB" sz="1800"/>
          </a:p>
        </p:txBody>
      </p:sp>
      <p:sp>
        <p:nvSpPr>
          <p:cNvPr id="63" name="Dreieck 126">
            <a:extLst>
              <a:ext uri="{FF2B5EF4-FFF2-40B4-BE49-F238E27FC236}">
                <a16:creationId xmlns:a16="http://schemas.microsoft.com/office/drawing/2014/main" xmlns="" id="{233476B5-923F-BE40-A88B-22488EF844F6}"/>
              </a:ext>
            </a:extLst>
          </p:cNvPr>
          <p:cNvSpPr/>
          <p:nvPr/>
        </p:nvSpPr>
        <p:spPr>
          <a:xfrm rot="10800000">
            <a:off x="7112774" y="3619741"/>
            <a:ext cx="1104709" cy="284729"/>
          </a:xfrm>
          <a:prstGeom prst="triangle">
            <a:avLst/>
          </a:prstGeom>
          <a:solidFill>
            <a:schemeClr val="bg1">
              <a:lumMod val="7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en-GB" sz="1800" dirty="0"/>
          </a:p>
        </p:txBody>
      </p:sp>
      <p:sp>
        <p:nvSpPr>
          <p:cNvPr id="65" name="Textfeld 64">
            <a:extLst>
              <a:ext uri="{FF2B5EF4-FFF2-40B4-BE49-F238E27FC236}">
                <a16:creationId xmlns:a16="http://schemas.microsoft.com/office/drawing/2014/main" xmlns="" id="{260C320B-9160-C342-A153-F5D134188350}"/>
              </a:ext>
            </a:extLst>
          </p:cNvPr>
          <p:cNvSpPr txBox="1"/>
          <p:nvPr/>
        </p:nvSpPr>
        <p:spPr>
          <a:xfrm>
            <a:off x="6152267" y="2948508"/>
            <a:ext cx="2798818" cy="646331"/>
          </a:xfrm>
          <a:prstGeom prst="rect">
            <a:avLst/>
          </a:prstGeom>
          <a:noFill/>
        </p:spPr>
        <p:txBody>
          <a:bodyPr wrap="square" rtlCol="0">
            <a:spAutoFit/>
          </a:bodyPr>
          <a:lstStyle/>
          <a:p>
            <a:r>
              <a:rPr lang="en-GB" sz="1800" dirty="0"/>
              <a:t>Employees are divided into subgroups </a:t>
            </a:r>
          </a:p>
        </p:txBody>
      </p:sp>
    </p:spTree>
    <p:extLst>
      <p:ext uri="{BB962C8B-B14F-4D97-AF65-F5344CB8AC3E}">
        <p14:creationId xmlns:p14="http://schemas.microsoft.com/office/powerpoint/2010/main" val="11887670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32" grpId="0"/>
      <p:bldP spid="33" grpId="0" animBg="1"/>
      <p:bldP spid="34" grpId="0" animBg="1"/>
      <p:bldP spid="35" grpId="0" animBg="1"/>
      <p:bldP spid="36" grpId="0" animBg="1"/>
      <p:bldP spid="37" grpId="0" animBg="1"/>
      <p:bldP spid="46" grpId="0"/>
      <p:bldP spid="51" grpId="0"/>
      <p:bldP spid="56" grpId="0" animBg="1"/>
      <p:bldP spid="57" grpId="0" animBg="1"/>
      <p:bldP spid="58" grpId="0" animBg="1"/>
      <p:bldP spid="59" grpId="0" animBg="1"/>
      <p:bldP spid="62" grpId="0" animBg="1"/>
      <p:bldP spid="63" grpId="0" animBg="1"/>
      <p:bldP spid="6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138</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Popular Methods of Sampling (II)</a:t>
            </a:r>
          </a:p>
        </p:txBody>
      </p:sp>
      <p:cxnSp>
        <p:nvCxnSpPr>
          <p:cNvPr id="65" name="Gerade Verbindung 6">
            <a:extLst>
              <a:ext uri="{FF2B5EF4-FFF2-40B4-BE49-F238E27FC236}">
                <a16:creationId xmlns:a16="http://schemas.microsoft.com/office/drawing/2014/main" xmlns="" id="{FC1A10EC-9D74-7C4E-A2F6-C68509D78C2F}"/>
              </a:ext>
            </a:extLst>
          </p:cNvPr>
          <p:cNvCxnSpPr/>
          <p:nvPr/>
        </p:nvCxnSpPr>
        <p:spPr>
          <a:xfrm>
            <a:off x="4394488" y="1376232"/>
            <a:ext cx="0" cy="4438185"/>
          </a:xfrm>
          <a:prstGeom prst="line">
            <a:avLst/>
          </a:prstGeom>
          <a:ln w="19050">
            <a:solidFill>
              <a:srgbClr val="001179"/>
            </a:solidFill>
            <a:prstDash val="dash"/>
          </a:ln>
        </p:spPr>
        <p:style>
          <a:lnRef idx="1">
            <a:schemeClr val="accent1"/>
          </a:lnRef>
          <a:fillRef idx="0">
            <a:schemeClr val="accent1"/>
          </a:fillRef>
          <a:effectRef idx="0">
            <a:schemeClr val="accent1"/>
          </a:effectRef>
          <a:fontRef idx="minor">
            <a:schemeClr val="tx1"/>
          </a:fontRef>
        </p:style>
      </p:cxnSp>
      <p:cxnSp>
        <p:nvCxnSpPr>
          <p:cNvPr id="67" name="Gerade Verbindung 7">
            <a:extLst>
              <a:ext uri="{FF2B5EF4-FFF2-40B4-BE49-F238E27FC236}">
                <a16:creationId xmlns:a16="http://schemas.microsoft.com/office/drawing/2014/main" xmlns="" id="{29ACB764-853E-F04A-8644-A62E6D9EF4BE}"/>
              </a:ext>
            </a:extLst>
          </p:cNvPr>
          <p:cNvCxnSpPr>
            <a:cxnSpLocks/>
          </p:cNvCxnSpPr>
          <p:nvPr/>
        </p:nvCxnSpPr>
        <p:spPr>
          <a:xfrm>
            <a:off x="1443652" y="1715738"/>
            <a:ext cx="5863159" cy="0"/>
          </a:xfrm>
          <a:prstGeom prst="line">
            <a:avLst/>
          </a:prstGeom>
          <a:ln w="19050">
            <a:solidFill>
              <a:srgbClr val="001179"/>
            </a:solidFill>
            <a:prstDash val="dash"/>
          </a:ln>
        </p:spPr>
        <p:style>
          <a:lnRef idx="1">
            <a:schemeClr val="accent1"/>
          </a:lnRef>
          <a:fillRef idx="0">
            <a:schemeClr val="accent1"/>
          </a:fillRef>
          <a:effectRef idx="0">
            <a:schemeClr val="accent1"/>
          </a:effectRef>
          <a:fontRef idx="minor">
            <a:schemeClr val="tx1"/>
          </a:fontRef>
        </p:style>
      </p:cxnSp>
      <p:sp>
        <p:nvSpPr>
          <p:cNvPr id="84" name="Textfeld 83">
            <a:extLst>
              <a:ext uri="{FF2B5EF4-FFF2-40B4-BE49-F238E27FC236}">
                <a16:creationId xmlns:a16="http://schemas.microsoft.com/office/drawing/2014/main" xmlns="" id="{1D90EDBD-6E00-FE4F-AA5B-C5809378F7CE}"/>
              </a:ext>
            </a:extLst>
          </p:cNvPr>
          <p:cNvSpPr txBox="1"/>
          <p:nvPr/>
        </p:nvSpPr>
        <p:spPr>
          <a:xfrm>
            <a:off x="5163211" y="1299868"/>
            <a:ext cx="1723549" cy="369332"/>
          </a:xfrm>
          <a:prstGeom prst="rect">
            <a:avLst/>
          </a:prstGeom>
          <a:noFill/>
        </p:spPr>
        <p:txBody>
          <a:bodyPr wrap="none" rtlCol="0">
            <a:spAutoFit/>
          </a:bodyPr>
          <a:lstStyle/>
          <a:p>
            <a:r>
              <a:rPr lang="en-GB" sz="1800"/>
              <a:t>Oversampling</a:t>
            </a:r>
            <a:endParaRPr lang="en-GB" sz="1800" dirty="0"/>
          </a:p>
        </p:txBody>
      </p:sp>
      <p:sp>
        <p:nvSpPr>
          <p:cNvPr id="111" name="Textfeld 110">
            <a:extLst>
              <a:ext uri="{FF2B5EF4-FFF2-40B4-BE49-F238E27FC236}">
                <a16:creationId xmlns:a16="http://schemas.microsoft.com/office/drawing/2014/main" xmlns="" id="{0D967DC5-CECC-7449-AED7-7B2E0A437F77}"/>
              </a:ext>
            </a:extLst>
          </p:cNvPr>
          <p:cNvSpPr txBox="1"/>
          <p:nvPr/>
        </p:nvSpPr>
        <p:spPr>
          <a:xfrm>
            <a:off x="1892027" y="1299868"/>
            <a:ext cx="1826142" cy="369332"/>
          </a:xfrm>
          <a:prstGeom prst="rect">
            <a:avLst/>
          </a:prstGeom>
          <a:noFill/>
        </p:spPr>
        <p:txBody>
          <a:bodyPr wrap="none" rtlCol="0">
            <a:spAutoFit/>
          </a:bodyPr>
          <a:lstStyle/>
          <a:p>
            <a:r>
              <a:rPr lang="en-GB" sz="1800"/>
              <a:t>Downsampling</a:t>
            </a:r>
            <a:endParaRPr lang="en-GB" sz="1800" dirty="0"/>
          </a:p>
        </p:txBody>
      </p:sp>
      <p:pic>
        <p:nvPicPr>
          <p:cNvPr id="112" name="Grafik 111">
            <a:extLst>
              <a:ext uri="{FF2B5EF4-FFF2-40B4-BE49-F238E27FC236}">
                <a16:creationId xmlns:a16="http://schemas.microsoft.com/office/drawing/2014/main" xmlns="" id="{C94BB814-C0D8-E449-8B0E-EBAB9FBB433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47205" y="2104923"/>
            <a:ext cx="662878" cy="662878"/>
          </a:xfrm>
          <a:prstGeom prst="rect">
            <a:avLst/>
          </a:prstGeom>
        </p:spPr>
      </p:pic>
      <p:pic>
        <p:nvPicPr>
          <p:cNvPr id="113" name="Grafik 112">
            <a:extLst>
              <a:ext uri="{FF2B5EF4-FFF2-40B4-BE49-F238E27FC236}">
                <a16:creationId xmlns:a16="http://schemas.microsoft.com/office/drawing/2014/main" xmlns="" id="{AF68ED2C-CF71-1549-9DBC-E2CD4A889F0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72130" y="3433638"/>
            <a:ext cx="662878" cy="662878"/>
          </a:xfrm>
          <a:prstGeom prst="rect">
            <a:avLst/>
          </a:prstGeom>
        </p:spPr>
      </p:pic>
      <p:pic>
        <p:nvPicPr>
          <p:cNvPr id="114" name="Grafik 113">
            <a:extLst>
              <a:ext uri="{FF2B5EF4-FFF2-40B4-BE49-F238E27FC236}">
                <a16:creationId xmlns:a16="http://schemas.microsoft.com/office/drawing/2014/main" xmlns="" id="{E25440A7-842A-004C-8DEA-000BA6660F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7562" y="2104923"/>
            <a:ext cx="662878" cy="662878"/>
          </a:xfrm>
          <a:prstGeom prst="rect">
            <a:avLst/>
          </a:prstGeom>
        </p:spPr>
      </p:pic>
      <p:sp>
        <p:nvSpPr>
          <p:cNvPr id="116" name="Textfeld 115">
            <a:extLst>
              <a:ext uri="{FF2B5EF4-FFF2-40B4-BE49-F238E27FC236}">
                <a16:creationId xmlns:a16="http://schemas.microsoft.com/office/drawing/2014/main" xmlns="" id="{912C2B13-3132-1341-87B9-27D21426717D}"/>
              </a:ext>
            </a:extLst>
          </p:cNvPr>
          <p:cNvSpPr txBox="1"/>
          <p:nvPr/>
        </p:nvSpPr>
        <p:spPr>
          <a:xfrm>
            <a:off x="1336436" y="4271400"/>
            <a:ext cx="2822888" cy="1200329"/>
          </a:xfrm>
          <a:prstGeom prst="rect">
            <a:avLst/>
          </a:prstGeom>
          <a:noFill/>
        </p:spPr>
        <p:txBody>
          <a:bodyPr wrap="square" rtlCol="0">
            <a:spAutoFit/>
          </a:bodyPr>
          <a:lstStyle/>
          <a:p>
            <a:r>
              <a:rPr lang="en-GB" sz="1800"/>
              <a:t>Randomly reduce the size of the majority group to the size of the minority group</a:t>
            </a:r>
            <a:endParaRPr lang="en-GB" sz="1800" dirty="0"/>
          </a:p>
        </p:txBody>
      </p:sp>
      <p:pic>
        <p:nvPicPr>
          <p:cNvPr id="125" name="Grafik 124">
            <a:extLst>
              <a:ext uri="{FF2B5EF4-FFF2-40B4-BE49-F238E27FC236}">
                <a16:creationId xmlns:a16="http://schemas.microsoft.com/office/drawing/2014/main" xmlns="" id="{E25440A7-842A-004C-8DEA-000BA6660F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3652" y="2110419"/>
            <a:ext cx="662878" cy="662878"/>
          </a:xfrm>
          <a:prstGeom prst="rect">
            <a:avLst/>
          </a:prstGeom>
        </p:spPr>
      </p:pic>
      <p:sp>
        <p:nvSpPr>
          <p:cNvPr id="2" name="Pfeil nach unten 1"/>
          <p:cNvSpPr/>
          <p:nvPr/>
        </p:nvSpPr>
        <p:spPr bwMode="auto">
          <a:xfrm>
            <a:off x="1961635" y="2845298"/>
            <a:ext cx="158987" cy="554028"/>
          </a:xfrm>
          <a:prstGeom prst="downArrow">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pic>
        <p:nvPicPr>
          <p:cNvPr id="54" name="Grafik 53">
            <a:extLst>
              <a:ext uri="{FF2B5EF4-FFF2-40B4-BE49-F238E27FC236}">
                <a16:creationId xmlns:a16="http://schemas.microsoft.com/office/drawing/2014/main" xmlns="" id="{C94BB814-C0D8-E449-8B0E-EBAB9FBB433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60624" y="2104923"/>
            <a:ext cx="662878" cy="662878"/>
          </a:xfrm>
          <a:prstGeom prst="rect">
            <a:avLst/>
          </a:prstGeom>
        </p:spPr>
      </p:pic>
      <p:pic>
        <p:nvPicPr>
          <p:cNvPr id="56" name="Grafik 55">
            <a:extLst>
              <a:ext uri="{FF2B5EF4-FFF2-40B4-BE49-F238E27FC236}">
                <a16:creationId xmlns:a16="http://schemas.microsoft.com/office/drawing/2014/main" xmlns="" id="{E25440A7-842A-004C-8DEA-000BA6660F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10981" y="2104923"/>
            <a:ext cx="662878" cy="662878"/>
          </a:xfrm>
          <a:prstGeom prst="rect">
            <a:avLst/>
          </a:prstGeom>
        </p:spPr>
      </p:pic>
      <p:sp>
        <p:nvSpPr>
          <p:cNvPr id="58" name="Textfeld 57">
            <a:extLst>
              <a:ext uri="{FF2B5EF4-FFF2-40B4-BE49-F238E27FC236}">
                <a16:creationId xmlns:a16="http://schemas.microsoft.com/office/drawing/2014/main" xmlns="" id="{912C2B13-3132-1341-87B9-27D21426717D}"/>
              </a:ext>
            </a:extLst>
          </p:cNvPr>
          <p:cNvSpPr txBox="1"/>
          <p:nvPr/>
        </p:nvSpPr>
        <p:spPr>
          <a:xfrm>
            <a:off x="4807360" y="4271400"/>
            <a:ext cx="2822888" cy="2031325"/>
          </a:xfrm>
          <a:prstGeom prst="rect">
            <a:avLst/>
          </a:prstGeom>
          <a:noFill/>
        </p:spPr>
        <p:txBody>
          <a:bodyPr wrap="square" rtlCol="0">
            <a:spAutoFit/>
          </a:bodyPr>
          <a:lstStyle/>
          <a:p>
            <a:r>
              <a:rPr lang="en-GB" sz="1800"/>
              <a:t>Randomly increase the size of the minority group to the size of the majority group</a:t>
            </a:r>
            <a:br>
              <a:rPr lang="en-GB" sz="1800"/>
            </a:br>
            <a:r>
              <a:rPr lang="en-GB" sz="1800"/>
              <a:t>(by duplicating data objects or by creating synthetic data objects)</a:t>
            </a:r>
          </a:p>
        </p:txBody>
      </p:sp>
      <p:pic>
        <p:nvPicPr>
          <p:cNvPr id="59" name="Grafik 58">
            <a:extLst>
              <a:ext uri="{FF2B5EF4-FFF2-40B4-BE49-F238E27FC236}">
                <a16:creationId xmlns:a16="http://schemas.microsoft.com/office/drawing/2014/main" xmlns="" id="{E25440A7-842A-004C-8DEA-000BA6660F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7071" y="2110419"/>
            <a:ext cx="662878" cy="662878"/>
          </a:xfrm>
          <a:prstGeom prst="rect">
            <a:avLst/>
          </a:prstGeom>
        </p:spPr>
      </p:pic>
      <p:sp>
        <p:nvSpPr>
          <p:cNvPr id="61" name="Pfeil nach unten 60"/>
          <p:cNvSpPr/>
          <p:nvPr/>
        </p:nvSpPr>
        <p:spPr bwMode="auto">
          <a:xfrm>
            <a:off x="6727773" y="2845298"/>
            <a:ext cx="158987" cy="554028"/>
          </a:xfrm>
          <a:prstGeom prst="downArrow">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pic>
        <p:nvPicPr>
          <p:cNvPr id="64" name="Grafik 63">
            <a:extLst>
              <a:ext uri="{FF2B5EF4-FFF2-40B4-BE49-F238E27FC236}">
                <a16:creationId xmlns:a16="http://schemas.microsoft.com/office/drawing/2014/main" xmlns="" id="{C94BB814-C0D8-E449-8B0E-EBAB9FBB433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42420" y="3430891"/>
            <a:ext cx="662878" cy="662878"/>
          </a:xfrm>
          <a:prstGeom prst="rect">
            <a:avLst/>
          </a:prstGeom>
        </p:spPr>
      </p:pic>
      <p:pic>
        <p:nvPicPr>
          <p:cNvPr id="66" name="Grafik 65">
            <a:extLst>
              <a:ext uri="{FF2B5EF4-FFF2-40B4-BE49-F238E27FC236}">
                <a16:creationId xmlns:a16="http://schemas.microsoft.com/office/drawing/2014/main" xmlns="" id="{E25440A7-842A-004C-8DEA-000BA6660F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38867" y="3436387"/>
            <a:ext cx="662878" cy="662878"/>
          </a:xfrm>
          <a:prstGeom prst="rect">
            <a:avLst/>
          </a:prstGeom>
        </p:spPr>
      </p:pic>
    </p:spTree>
    <p:extLst>
      <p:ext uri="{BB962C8B-B14F-4D97-AF65-F5344CB8AC3E}">
        <p14:creationId xmlns:p14="http://schemas.microsoft.com/office/powerpoint/2010/main" val="3699485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58" grpId="0"/>
      <p:bldP spid="6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990" y="1439706"/>
            <a:ext cx="2441218" cy="1726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itle 1"/>
          <p:cNvSpPr txBox="1">
            <a:spLocks/>
          </p:cNvSpPr>
          <p:nvPr/>
        </p:nvSpPr>
        <p:spPr>
          <a:xfrm>
            <a:off x="349160" y="488598"/>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de-DE" sz="2400" kern="0" dirty="0">
                <a:solidFill>
                  <a:schemeClr val="tx1"/>
                </a:solidFill>
              </a:rPr>
              <a:t>Traditional vs. Modern Analytics </a:t>
            </a:r>
            <a:r>
              <a:rPr lang="de-DE" sz="2400" kern="0" dirty="0" err="1">
                <a:solidFill>
                  <a:schemeClr val="tx1"/>
                </a:solidFill>
              </a:rPr>
              <a:t>Process</a:t>
            </a:r>
            <a:endParaRPr lang="de-DE" sz="2400" kern="0" dirty="0">
              <a:solidFill>
                <a:schemeClr val="tx1"/>
              </a:solidFill>
            </a:endParaRP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13</a:t>
            </a:fld>
            <a:endParaRPr lang="de-DE" altLang="de-DE"/>
          </a:p>
        </p:txBody>
      </p:sp>
      <p:sp>
        <p:nvSpPr>
          <p:cNvPr id="8" name="Textfeld 7"/>
          <p:cNvSpPr txBox="1"/>
          <p:nvPr/>
        </p:nvSpPr>
        <p:spPr>
          <a:xfrm>
            <a:off x="3434987" y="2043918"/>
            <a:ext cx="965282" cy="338554"/>
          </a:xfrm>
          <a:prstGeom prst="rect">
            <a:avLst/>
          </a:prstGeom>
          <a:noFill/>
        </p:spPr>
        <p:txBody>
          <a:bodyPr wrap="square" rtlCol="0">
            <a:spAutoFit/>
          </a:bodyPr>
          <a:lstStyle/>
          <a:p>
            <a:r>
              <a:rPr lang="de-DE" b="0" dirty="0" err="1"/>
              <a:t>create</a:t>
            </a:r>
            <a:endParaRPr lang="de-DE" b="0" dirty="0"/>
          </a:p>
        </p:txBody>
      </p:sp>
      <p:sp>
        <p:nvSpPr>
          <p:cNvPr id="5" name="Textfeld 4"/>
          <p:cNvSpPr txBox="1"/>
          <p:nvPr/>
        </p:nvSpPr>
        <p:spPr>
          <a:xfrm>
            <a:off x="1641034" y="3159735"/>
            <a:ext cx="1321724" cy="338554"/>
          </a:xfrm>
          <a:prstGeom prst="rect">
            <a:avLst/>
          </a:prstGeom>
          <a:noFill/>
        </p:spPr>
        <p:txBody>
          <a:bodyPr wrap="square" rtlCol="0">
            <a:spAutoFit/>
          </a:bodyPr>
          <a:lstStyle/>
          <a:p>
            <a:r>
              <a:rPr lang="de-DE" dirty="0">
                <a:solidFill>
                  <a:schemeClr val="accent2">
                    <a:lumMod val="75000"/>
                  </a:schemeClr>
                </a:solidFill>
              </a:rPr>
              <a:t>Reality</a:t>
            </a:r>
          </a:p>
        </p:txBody>
      </p:sp>
      <p:cxnSp>
        <p:nvCxnSpPr>
          <p:cNvPr id="16" name="Gerade Verbindung mit Pfeil 15"/>
          <p:cNvCxnSpPr/>
          <p:nvPr/>
        </p:nvCxnSpPr>
        <p:spPr bwMode="auto">
          <a:xfrm flipV="1">
            <a:off x="3531087" y="2334611"/>
            <a:ext cx="806335" cy="253"/>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feld 29"/>
          <p:cNvSpPr txBox="1"/>
          <p:nvPr/>
        </p:nvSpPr>
        <p:spPr>
          <a:xfrm>
            <a:off x="4241828" y="2710320"/>
            <a:ext cx="1321724" cy="338554"/>
          </a:xfrm>
          <a:prstGeom prst="rect">
            <a:avLst/>
          </a:prstGeom>
          <a:noFill/>
        </p:spPr>
        <p:txBody>
          <a:bodyPr wrap="square" rtlCol="0">
            <a:spAutoFit/>
          </a:bodyPr>
          <a:lstStyle/>
          <a:p>
            <a:r>
              <a:rPr lang="de-DE" dirty="0">
                <a:solidFill>
                  <a:schemeClr val="accent2">
                    <a:lumMod val="75000"/>
                  </a:schemeClr>
                </a:solidFill>
              </a:rPr>
              <a:t>Sample</a:t>
            </a: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3702" y="1965466"/>
            <a:ext cx="834012" cy="834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feld 20"/>
          <p:cNvSpPr txBox="1"/>
          <p:nvPr/>
        </p:nvSpPr>
        <p:spPr>
          <a:xfrm>
            <a:off x="5301701" y="2111314"/>
            <a:ext cx="523702" cy="461665"/>
          </a:xfrm>
          <a:prstGeom prst="rect">
            <a:avLst/>
          </a:prstGeom>
          <a:noFill/>
        </p:spPr>
        <p:txBody>
          <a:bodyPr wrap="square" rtlCol="0">
            <a:spAutoFit/>
          </a:bodyPr>
          <a:lstStyle/>
          <a:p>
            <a:r>
              <a:rPr lang="de-DE" sz="2400" dirty="0"/>
              <a:t>+</a:t>
            </a:r>
          </a:p>
        </p:txBody>
      </p:sp>
      <p:sp>
        <p:nvSpPr>
          <p:cNvPr id="36" name="Textfeld 35"/>
          <p:cNvSpPr txBox="1"/>
          <p:nvPr/>
        </p:nvSpPr>
        <p:spPr>
          <a:xfrm>
            <a:off x="5396472" y="2710320"/>
            <a:ext cx="1321724" cy="338554"/>
          </a:xfrm>
          <a:prstGeom prst="rect">
            <a:avLst/>
          </a:prstGeom>
          <a:noFill/>
        </p:spPr>
        <p:txBody>
          <a:bodyPr wrap="square" rtlCol="0">
            <a:spAutoFit/>
          </a:bodyPr>
          <a:lstStyle/>
          <a:p>
            <a:r>
              <a:rPr lang="de-DE" dirty="0" err="1">
                <a:solidFill>
                  <a:schemeClr val="accent2">
                    <a:lumMod val="75000"/>
                  </a:schemeClr>
                </a:solidFill>
              </a:rPr>
              <a:t>Algorithm</a:t>
            </a:r>
            <a:endParaRPr lang="de-DE" dirty="0">
              <a:solidFill>
                <a:schemeClr val="accent2">
                  <a:lumMod val="75000"/>
                </a:schemeClr>
              </a:solidFill>
            </a:endParaRPr>
          </a:p>
        </p:txBody>
      </p:sp>
      <p:sp>
        <p:nvSpPr>
          <p:cNvPr id="37" name="Textfeld 36"/>
          <p:cNvSpPr txBox="1"/>
          <p:nvPr/>
        </p:nvSpPr>
        <p:spPr>
          <a:xfrm>
            <a:off x="6320049" y="2043665"/>
            <a:ext cx="965282" cy="338554"/>
          </a:xfrm>
          <a:prstGeom prst="rect">
            <a:avLst/>
          </a:prstGeom>
          <a:noFill/>
        </p:spPr>
        <p:txBody>
          <a:bodyPr wrap="square" rtlCol="0">
            <a:spAutoFit/>
          </a:bodyPr>
          <a:lstStyle/>
          <a:p>
            <a:r>
              <a:rPr lang="de-DE" b="0" dirty="0" err="1"/>
              <a:t>build</a:t>
            </a:r>
            <a:endParaRPr lang="de-DE" b="0" dirty="0"/>
          </a:p>
        </p:txBody>
      </p:sp>
      <p:cxnSp>
        <p:nvCxnSpPr>
          <p:cNvPr id="38" name="Gerade Verbindung mit Pfeil 37"/>
          <p:cNvCxnSpPr/>
          <p:nvPr/>
        </p:nvCxnSpPr>
        <p:spPr bwMode="auto">
          <a:xfrm flipV="1">
            <a:off x="6457714" y="2334358"/>
            <a:ext cx="806335" cy="253"/>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5331" y="1699359"/>
            <a:ext cx="1281625" cy="1269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feld 40"/>
          <p:cNvSpPr txBox="1"/>
          <p:nvPr/>
        </p:nvSpPr>
        <p:spPr>
          <a:xfrm>
            <a:off x="7245232" y="2969357"/>
            <a:ext cx="1321724" cy="584775"/>
          </a:xfrm>
          <a:prstGeom prst="rect">
            <a:avLst/>
          </a:prstGeom>
          <a:noFill/>
        </p:spPr>
        <p:txBody>
          <a:bodyPr wrap="square" rtlCol="0">
            <a:spAutoFit/>
          </a:bodyPr>
          <a:lstStyle/>
          <a:p>
            <a:r>
              <a:rPr lang="de-DE" dirty="0" err="1">
                <a:solidFill>
                  <a:schemeClr val="accent2">
                    <a:lumMod val="75000"/>
                  </a:schemeClr>
                </a:solidFill>
              </a:rPr>
              <a:t>Predictive</a:t>
            </a:r>
            <a:r>
              <a:rPr lang="de-DE" dirty="0">
                <a:solidFill>
                  <a:schemeClr val="accent2">
                    <a:lumMod val="75000"/>
                  </a:schemeClr>
                </a:solidFill>
              </a:rPr>
              <a:t> Model</a:t>
            </a:r>
          </a:p>
        </p:txBody>
      </p:sp>
      <p:sp>
        <p:nvSpPr>
          <p:cNvPr id="33" name="Freihandform 32"/>
          <p:cNvSpPr/>
          <p:nvPr/>
        </p:nvSpPr>
        <p:spPr bwMode="auto">
          <a:xfrm>
            <a:off x="5037513" y="1420007"/>
            <a:ext cx="2252749" cy="566954"/>
          </a:xfrm>
          <a:custGeom>
            <a:avLst/>
            <a:gdLst>
              <a:gd name="connsiteX0" fmla="*/ 2252749 w 2252749"/>
              <a:gd name="connsiteY0" fmla="*/ 375761 h 566954"/>
              <a:gd name="connsiteX1" fmla="*/ 1487978 w 2252749"/>
              <a:gd name="connsiteY1" fmla="*/ 68190 h 566954"/>
              <a:gd name="connsiteX2" fmla="*/ 731520 w 2252749"/>
              <a:gd name="connsiteY2" fmla="*/ 43252 h 566954"/>
              <a:gd name="connsiteX3" fmla="*/ 0 w 2252749"/>
              <a:gd name="connsiteY3" fmla="*/ 566954 h 566954"/>
            </a:gdLst>
            <a:ahLst/>
            <a:cxnLst>
              <a:cxn ang="0">
                <a:pos x="connsiteX0" y="connsiteY0"/>
              </a:cxn>
              <a:cxn ang="0">
                <a:pos x="connsiteX1" y="connsiteY1"/>
              </a:cxn>
              <a:cxn ang="0">
                <a:pos x="connsiteX2" y="connsiteY2"/>
              </a:cxn>
              <a:cxn ang="0">
                <a:pos x="connsiteX3" y="connsiteY3"/>
              </a:cxn>
            </a:cxnLst>
            <a:rect l="l" t="t" r="r" b="b"/>
            <a:pathLst>
              <a:path w="2252749" h="566954">
                <a:moveTo>
                  <a:pt x="2252749" y="375761"/>
                </a:moveTo>
                <a:cubicBezTo>
                  <a:pt x="1997132" y="249684"/>
                  <a:pt x="1741516" y="123608"/>
                  <a:pt x="1487978" y="68190"/>
                </a:cubicBezTo>
                <a:cubicBezTo>
                  <a:pt x="1234440" y="12772"/>
                  <a:pt x="979516" y="-39875"/>
                  <a:pt x="731520" y="43252"/>
                </a:cubicBezTo>
                <a:cubicBezTo>
                  <a:pt x="483524" y="126379"/>
                  <a:pt x="241762" y="346666"/>
                  <a:pt x="0" y="566954"/>
                </a:cubicBezTo>
              </a:path>
            </a:pathLst>
          </a:custGeom>
          <a:noFill/>
          <a:ln w="2857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5" name="Textfeld 44"/>
          <p:cNvSpPr txBox="1"/>
          <p:nvPr/>
        </p:nvSpPr>
        <p:spPr>
          <a:xfrm>
            <a:off x="5590450" y="1366175"/>
            <a:ext cx="965282" cy="338554"/>
          </a:xfrm>
          <a:prstGeom prst="rect">
            <a:avLst/>
          </a:prstGeom>
          <a:noFill/>
        </p:spPr>
        <p:txBody>
          <a:bodyPr wrap="square" rtlCol="0">
            <a:spAutoFit/>
          </a:bodyPr>
          <a:lstStyle/>
          <a:p>
            <a:r>
              <a:rPr lang="de-DE" b="0" dirty="0" err="1">
                <a:solidFill>
                  <a:srgbClr val="00B050"/>
                </a:solidFill>
              </a:rPr>
              <a:t>validate</a:t>
            </a:r>
            <a:endParaRPr lang="de-DE" b="0" dirty="0">
              <a:solidFill>
                <a:srgbClr val="00B050"/>
              </a:solidFill>
            </a:endParaRPr>
          </a:p>
        </p:txBody>
      </p:sp>
      <p:sp>
        <p:nvSpPr>
          <p:cNvPr id="34" name="Freihandform 33"/>
          <p:cNvSpPr/>
          <p:nvPr/>
        </p:nvSpPr>
        <p:spPr bwMode="auto">
          <a:xfrm>
            <a:off x="3275215" y="2876423"/>
            <a:ext cx="4031672" cy="548114"/>
          </a:xfrm>
          <a:custGeom>
            <a:avLst/>
            <a:gdLst>
              <a:gd name="connsiteX0" fmla="*/ 4031672 w 4031672"/>
              <a:gd name="connsiteY0" fmla="*/ 49876 h 548114"/>
              <a:gd name="connsiteX1" fmla="*/ 3075709 w 4031672"/>
              <a:gd name="connsiteY1" fmla="*/ 465512 h 548114"/>
              <a:gd name="connsiteX2" fmla="*/ 1097280 w 4031672"/>
              <a:gd name="connsiteY2" fmla="*/ 507076 h 548114"/>
              <a:gd name="connsiteX3" fmla="*/ 0 w 4031672"/>
              <a:gd name="connsiteY3" fmla="*/ 0 h 548114"/>
            </a:gdLst>
            <a:ahLst/>
            <a:cxnLst>
              <a:cxn ang="0">
                <a:pos x="connsiteX0" y="connsiteY0"/>
              </a:cxn>
              <a:cxn ang="0">
                <a:pos x="connsiteX1" y="connsiteY1"/>
              </a:cxn>
              <a:cxn ang="0">
                <a:pos x="connsiteX2" y="connsiteY2"/>
              </a:cxn>
              <a:cxn ang="0">
                <a:pos x="connsiteX3" y="connsiteY3"/>
              </a:cxn>
            </a:cxnLst>
            <a:rect l="l" t="t" r="r" b="b"/>
            <a:pathLst>
              <a:path w="4031672" h="548114">
                <a:moveTo>
                  <a:pt x="4031672" y="49876"/>
                </a:moveTo>
                <a:cubicBezTo>
                  <a:pt x="3798223" y="219594"/>
                  <a:pt x="3564774" y="389312"/>
                  <a:pt x="3075709" y="465512"/>
                </a:cubicBezTo>
                <a:cubicBezTo>
                  <a:pt x="2586644" y="541712"/>
                  <a:pt x="1609898" y="584661"/>
                  <a:pt x="1097280" y="507076"/>
                </a:cubicBezTo>
                <a:cubicBezTo>
                  <a:pt x="584662" y="429491"/>
                  <a:pt x="292331" y="214745"/>
                  <a:pt x="0" y="0"/>
                </a:cubicBezTo>
              </a:path>
            </a:pathLst>
          </a:custGeom>
          <a:noFill/>
          <a:ln w="2857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7" name="Textfeld 46"/>
          <p:cNvSpPr txBox="1"/>
          <p:nvPr/>
        </p:nvSpPr>
        <p:spPr>
          <a:xfrm>
            <a:off x="4808410" y="3104148"/>
            <a:ext cx="965282" cy="338554"/>
          </a:xfrm>
          <a:prstGeom prst="rect">
            <a:avLst/>
          </a:prstGeom>
          <a:noFill/>
        </p:spPr>
        <p:txBody>
          <a:bodyPr wrap="square" rtlCol="0">
            <a:spAutoFit/>
          </a:bodyPr>
          <a:lstStyle/>
          <a:p>
            <a:r>
              <a:rPr lang="de-DE" b="0" dirty="0" err="1">
                <a:solidFill>
                  <a:srgbClr val="FF0000"/>
                </a:solidFill>
              </a:rPr>
              <a:t>apply</a:t>
            </a:r>
            <a:endParaRPr lang="de-DE" b="0" dirty="0">
              <a:solidFill>
                <a:srgbClr val="FF0000"/>
              </a:solidFill>
            </a:endParaRPr>
          </a:p>
        </p:txBody>
      </p:sp>
      <p:sp>
        <p:nvSpPr>
          <p:cNvPr id="48" name="Textfeld 47"/>
          <p:cNvSpPr txBox="1"/>
          <p:nvPr/>
        </p:nvSpPr>
        <p:spPr>
          <a:xfrm>
            <a:off x="3504330" y="5032356"/>
            <a:ext cx="965282" cy="338554"/>
          </a:xfrm>
          <a:prstGeom prst="rect">
            <a:avLst/>
          </a:prstGeom>
          <a:noFill/>
        </p:spPr>
        <p:txBody>
          <a:bodyPr wrap="square" rtlCol="0">
            <a:spAutoFit/>
          </a:bodyPr>
          <a:lstStyle/>
          <a:p>
            <a:r>
              <a:rPr lang="de-DE" b="0" dirty="0" err="1"/>
              <a:t>create</a:t>
            </a:r>
            <a:endParaRPr lang="de-DE" b="0" dirty="0"/>
          </a:p>
        </p:txBody>
      </p:sp>
      <p:sp>
        <p:nvSpPr>
          <p:cNvPr id="49" name="Textfeld 48"/>
          <p:cNvSpPr txBox="1"/>
          <p:nvPr/>
        </p:nvSpPr>
        <p:spPr>
          <a:xfrm>
            <a:off x="1651684" y="6055342"/>
            <a:ext cx="1321724" cy="338554"/>
          </a:xfrm>
          <a:prstGeom prst="rect">
            <a:avLst/>
          </a:prstGeom>
          <a:noFill/>
        </p:spPr>
        <p:txBody>
          <a:bodyPr wrap="square" rtlCol="0">
            <a:spAutoFit/>
          </a:bodyPr>
          <a:lstStyle/>
          <a:p>
            <a:r>
              <a:rPr lang="de-DE" dirty="0">
                <a:solidFill>
                  <a:schemeClr val="accent2">
                    <a:lumMod val="75000"/>
                  </a:schemeClr>
                </a:solidFill>
              </a:rPr>
              <a:t>Reality</a:t>
            </a:r>
          </a:p>
        </p:txBody>
      </p:sp>
      <p:cxnSp>
        <p:nvCxnSpPr>
          <p:cNvPr id="50" name="Gerade Verbindung mit Pfeil 49"/>
          <p:cNvCxnSpPr/>
          <p:nvPr/>
        </p:nvCxnSpPr>
        <p:spPr bwMode="auto">
          <a:xfrm flipV="1">
            <a:off x="3564858" y="4814821"/>
            <a:ext cx="792063" cy="407084"/>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Textfeld 50"/>
          <p:cNvSpPr txBox="1"/>
          <p:nvPr/>
        </p:nvSpPr>
        <p:spPr>
          <a:xfrm>
            <a:off x="4252478" y="3902122"/>
            <a:ext cx="1321724" cy="584775"/>
          </a:xfrm>
          <a:prstGeom prst="rect">
            <a:avLst/>
          </a:prstGeom>
          <a:noFill/>
        </p:spPr>
        <p:txBody>
          <a:bodyPr wrap="square" rtlCol="0">
            <a:spAutoFit/>
          </a:bodyPr>
          <a:lstStyle/>
          <a:p>
            <a:r>
              <a:rPr lang="de-DE" dirty="0">
                <a:solidFill>
                  <a:schemeClr val="accent2">
                    <a:lumMod val="75000"/>
                  </a:schemeClr>
                </a:solidFill>
              </a:rPr>
              <a:t>Training</a:t>
            </a:r>
            <a:br>
              <a:rPr lang="de-DE" dirty="0">
                <a:solidFill>
                  <a:schemeClr val="accent2">
                    <a:lumMod val="75000"/>
                  </a:schemeClr>
                </a:solidFill>
              </a:rPr>
            </a:br>
            <a:r>
              <a:rPr lang="de-DE" dirty="0">
                <a:solidFill>
                  <a:schemeClr val="accent2">
                    <a:lumMod val="75000"/>
                  </a:schemeClr>
                </a:solidFill>
              </a:rPr>
              <a:t>Sample</a:t>
            </a:r>
          </a:p>
        </p:txBody>
      </p:sp>
      <p:pic>
        <p:nvPicPr>
          <p:cNvPr id="5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4352" y="4445423"/>
            <a:ext cx="834012" cy="834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Textfeld 54"/>
          <p:cNvSpPr txBox="1"/>
          <p:nvPr/>
        </p:nvSpPr>
        <p:spPr>
          <a:xfrm>
            <a:off x="5312351" y="4591271"/>
            <a:ext cx="523702" cy="461665"/>
          </a:xfrm>
          <a:prstGeom prst="rect">
            <a:avLst/>
          </a:prstGeom>
          <a:noFill/>
        </p:spPr>
        <p:txBody>
          <a:bodyPr wrap="square" rtlCol="0">
            <a:spAutoFit/>
          </a:bodyPr>
          <a:lstStyle/>
          <a:p>
            <a:r>
              <a:rPr lang="de-DE" sz="2400" dirty="0"/>
              <a:t>+</a:t>
            </a:r>
          </a:p>
        </p:txBody>
      </p:sp>
      <p:sp>
        <p:nvSpPr>
          <p:cNvPr id="56" name="Textfeld 55"/>
          <p:cNvSpPr txBox="1"/>
          <p:nvPr/>
        </p:nvSpPr>
        <p:spPr>
          <a:xfrm>
            <a:off x="5407122" y="4167778"/>
            <a:ext cx="1321724" cy="338554"/>
          </a:xfrm>
          <a:prstGeom prst="rect">
            <a:avLst/>
          </a:prstGeom>
          <a:noFill/>
        </p:spPr>
        <p:txBody>
          <a:bodyPr wrap="square" rtlCol="0">
            <a:spAutoFit/>
          </a:bodyPr>
          <a:lstStyle/>
          <a:p>
            <a:r>
              <a:rPr lang="de-DE" dirty="0" err="1">
                <a:solidFill>
                  <a:schemeClr val="accent2">
                    <a:lumMod val="75000"/>
                  </a:schemeClr>
                </a:solidFill>
              </a:rPr>
              <a:t>Algorithm</a:t>
            </a:r>
            <a:endParaRPr lang="de-DE" dirty="0">
              <a:solidFill>
                <a:schemeClr val="accent2">
                  <a:lumMod val="75000"/>
                </a:schemeClr>
              </a:solidFill>
            </a:endParaRPr>
          </a:p>
        </p:txBody>
      </p:sp>
      <p:sp>
        <p:nvSpPr>
          <p:cNvPr id="57" name="Textfeld 56"/>
          <p:cNvSpPr txBox="1"/>
          <p:nvPr/>
        </p:nvSpPr>
        <p:spPr>
          <a:xfrm>
            <a:off x="6330699" y="4523622"/>
            <a:ext cx="965282" cy="338554"/>
          </a:xfrm>
          <a:prstGeom prst="rect">
            <a:avLst/>
          </a:prstGeom>
          <a:noFill/>
        </p:spPr>
        <p:txBody>
          <a:bodyPr wrap="square" rtlCol="0">
            <a:spAutoFit/>
          </a:bodyPr>
          <a:lstStyle/>
          <a:p>
            <a:r>
              <a:rPr lang="de-DE" b="0" dirty="0" err="1"/>
              <a:t>build</a:t>
            </a:r>
            <a:endParaRPr lang="de-DE" b="0" dirty="0"/>
          </a:p>
        </p:txBody>
      </p:sp>
      <p:cxnSp>
        <p:nvCxnSpPr>
          <p:cNvPr id="58" name="Gerade Verbindung mit Pfeil 57"/>
          <p:cNvCxnSpPr/>
          <p:nvPr/>
        </p:nvCxnSpPr>
        <p:spPr bwMode="auto">
          <a:xfrm flipV="1">
            <a:off x="6468364" y="4814315"/>
            <a:ext cx="806335" cy="253"/>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5981" y="4594966"/>
            <a:ext cx="1281625" cy="1269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Textfeld 59"/>
          <p:cNvSpPr txBox="1"/>
          <p:nvPr/>
        </p:nvSpPr>
        <p:spPr>
          <a:xfrm>
            <a:off x="7255882" y="5864964"/>
            <a:ext cx="1321724" cy="584775"/>
          </a:xfrm>
          <a:prstGeom prst="rect">
            <a:avLst/>
          </a:prstGeom>
          <a:noFill/>
        </p:spPr>
        <p:txBody>
          <a:bodyPr wrap="square" rtlCol="0">
            <a:spAutoFit/>
          </a:bodyPr>
          <a:lstStyle/>
          <a:p>
            <a:r>
              <a:rPr lang="de-DE" dirty="0" err="1">
                <a:solidFill>
                  <a:schemeClr val="accent2">
                    <a:lumMod val="75000"/>
                  </a:schemeClr>
                </a:solidFill>
              </a:rPr>
              <a:t>Predictive</a:t>
            </a:r>
            <a:r>
              <a:rPr lang="de-DE" dirty="0">
                <a:solidFill>
                  <a:schemeClr val="accent2">
                    <a:lumMod val="75000"/>
                  </a:schemeClr>
                </a:solidFill>
              </a:rPr>
              <a:t> Model</a:t>
            </a:r>
          </a:p>
        </p:txBody>
      </p:sp>
      <p:sp>
        <p:nvSpPr>
          <p:cNvPr id="61" name="Freihandform 60"/>
          <p:cNvSpPr/>
          <p:nvPr/>
        </p:nvSpPr>
        <p:spPr bwMode="auto">
          <a:xfrm rot="21114900" flipV="1">
            <a:off x="5478071" y="5615166"/>
            <a:ext cx="1837129" cy="164455"/>
          </a:xfrm>
          <a:custGeom>
            <a:avLst/>
            <a:gdLst>
              <a:gd name="connsiteX0" fmla="*/ 2252749 w 2252749"/>
              <a:gd name="connsiteY0" fmla="*/ 375761 h 566954"/>
              <a:gd name="connsiteX1" fmla="*/ 1487978 w 2252749"/>
              <a:gd name="connsiteY1" fmla="*/ 68190 h 566954"/>
              <a:gd name="connsiteX2" fmla="*/ 731520 w 2252749"/>
              <a:gd name="connsiteY2" fmla="*/ 43252 h 566954"/>
              <a:gd name="connsiteX3" fmla="*/ 0 w 2252749"/>
              <a:gd name="connsiteY3" fmla="*/ 566954 h 566954"/>
            </a:gdLst>
            <a:ahLst/>
            <a:cxnLst>
              <a:cxn ang="0">
                <a:pos x="connsiteX0" y="connsiteY0"/>
              </a:cxn>
              <a:cxn ang="0">
                <a:pos x="connsiteX1" y="connsiteY1"/>
              </a:cxn>
              <a:cxn ang="0">
                <a:pos x="connsiteX2" y="connsiteY2"/>
              </a:cxn>
              <a:cxn ang="0">
                <a:pos x="connsiteX3" y="connsiteY3"/>
              </a:cxn>
            </a:cxnLst>
            <a:rect l="l" t="t" r="r" b="b"/>
            <a:pathLst>
              <a:path w="2252749" h="566954">
                <a:moveTo>
                  <a:pt x="2252749" y="375761"/>
                </a:moveTo>
                <a:cubicBezTo>
                  <a:pt x="1997132" y="249684"/>
                  <a:pt x="1741516" y="123608"/>
                  <a:pt x="1487978" y="68190"/>
                </a:cubicBezTo>
                <a:cubicBezTo>
                  <a:pt x="1234440" y="12772"/>
                  <a:pt x="979516" y="-39875"/>
                  <a:pt x="731520" y="43252"/>
                </a:cubicBezTo>
                <a:cubicBezTo>
                  <a:pt x="483524" y="126379"/>
                  <a:pt x="241762" y="346666"/>
                  <a:pt x="0" y="566954"/>
                </a:cubicBezTo>
              </a:path>
            </a:pathLst>
          </a:custGeom>
          <a:noFill/>
          <a:ln w="2857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62" name="Textfeld 61"/>
          <p:cNvSpPr txBox="1"/>
          <p:nvPr/>
        </p:nvSpPr>
        <p:spPr>
          <a:xfrm>
            <a:off x="6194820" y="5665251"/>
            <a:ext cx="1061062" cy="338554"/>
          </a:xfrm>
          <a:prstGeom prst="rect">
            <a:avLst/>
          </a:prstGeom>
          <a:noFill/>
        </p:spPr>
        <p:txBody>
          <a:bodyPr wrap="square" rtlCol="0">
            <a:spAutoFit/>
          </a:bodyPr>
          <a:lstStyle/>
          <a:p>
            <a:r>
              <a:rPr lang="de-DE" b="0" dirty="0" err="1">
                <a:solidFill>
                  <a:srgbClr val="00B050"/>
                </a:solidFill>
              </a:rPr>
              <a:t>validate</a:t>
            </a:r>
            <a:endParaRPr lang="de-DE" b="0" dirty="0">
              <a:solidFill>
                <a:srgbClr val="00B050"/>
              </a:solidFill>
            </a:endParaRPr>
          </a:p>
        </p:txBody>
      </p:sp>
      <p:sp>
        <p:nvSpPr>
          <p:cNvPr id="64" name="Textfeld 63"/>
          <p:cNvSpPr txBox="1"/>
          <p:nvPr/>
        </p:nvSpPr>
        <p:spPr>
          <a:xfrm>
            <a:off x="4808410" y="6260329"/>
            <a:ext cx="965282" cy="338554"/>
          </a:xfrm>
          <a:prstGeom prst="rect">
            <a:avLst/>
          </a:prstGeom>
          <a:noFill/>
        </p:spPr>
        <p:txBody>
          <a:bodyPr wrap="square" rtlCol="0">
            <a:spAutoFit/>
          </a:bodyPr>
          <a:lstStyle/>
          <a:p>
            <a:r>
              <a:rPr lang="de-DE" b="0" dirty="0" err="1">
                <a:solidFill>
                  <a:srgbClr val="FF0000"/>
                </a:solidFill>
              </a:rPr>
              <a:t>apply</a:t>
            </a:r>
            <a:endParaRPr lang="de-DE" b="0" dirty="0">
              <a:solidFill>
                <a:srgbClr val="FF0000"/>
              </a:solidFill>
            </a:endParaRPr>
          </a:p>
        </p:txBody>
      </p:sp>
      <p:sp>
        <p:nvSpPr>
          <p:cNvPr id="66" name="Textfeld 65"/>
          <p:cNvSpPr txBox="1"/>
          <p:nvPr/>
        </p:nvSpPr>
        <p:spPr>
          <a:xfrm>
            <a:off x="4222402" y="5976050"/>
            <a:ext cx="1381875" cy="338554"/>
          </a:xfrm>
          <a:prstGeom prst="rect">
            <a:avLst/>
          </a:prstGeom>
          <a:noFill/>
        </p:spPr>
        <p:txBody>
          <a:bodyPr wrap="square" rtlCol="0">
            <a:spAutoFit/>
          </a:bodyPr>
          <a:lstStyle/>
          <a:p>
            <a:r>
              <a:rPr lang="de-DE" dirty="0">
                <a:solidFill>
                  <a:schemeClr val="accent2">
                    <a:lumMod val="75000"/>
                  </a:schemeClr>
                </a:solidFill>
              </a:rPr>
              <a:t>Test Sample</a:t>
            </a:r>
          </a:p>
        </p:txBody>
      </p:sp>
      <p:cxnSp>
        <p:nvCxnSpPr>
          <p:cNvPr id="67" name="Gerade Verbindung mit Pfeil 66"/>
          <p:cNvCxnSpPr/>
          <p:nvPr/>
        </p:nvCxnSpPr>
        <p:spPr bwMode="auto">
          <a:xfrm>
            <a:off x="3564858" y="5221905"/>
            <a:ext cx="792062" cy="475491"/>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Textfeld 74"/>
          <p:cNvSpPr txBox="1"/>
          <p:nvPr/>
        </p:nvSpPr>
        <p:spPr>
          <a:xfrm>
            <a:off x="5495236" y="5228545"/>
            <a:ext cx="1156013" cy="338554"/>
          </a:xfrm>
          <a:prstGeom prst="rect">
            <a:avLst/>
          </a:prstGeom>
          <a:noFill/>
        </p:spPr>
        <p:txBody>
          <a:bodyPr wrap="square" rtlCol="0">
            <a:spAutoFit/>
          </a:bodyPr>
          <a:lstStyle/>
          <a:p>
            <a:pPr algn="l"/>
            <a:r>
              <a:rPr lang="de-DE" b="0" dirty="0" err="1">
                <a:solidFill>
                  <a:srgbClr val="00B050"/>
                </a:solidFill>
              </a:rPr>
              <a:t>adjust</a:t>
            </a:r>
            <a:endParaRPr lang="de-DE" b="0" dirty="0">
              <a:solidFill>
                <a:srgbClr val="00B050"/>
              </a:solidFill>
            </a:endParaRPr>
          </a:p>
        </p:txBody>
      </p:sp>
      <p:cxnSp>
        <p:nvCxnSpPr>
          <p:cNvPr id="76" name="Gerade Verbindung mit Pfeil 75"/>
          <p:cNvCxnSpPr/>
          <p:nvPr/>
        </p:nvCxnSpPr>
        <p:spPr bwMode="auto">
          <a:xfrm flipV="1">
            <a:off x="5351579" y="5128957"/>
            <a:ext cx="484474" cy="340027"/>
          </a:xfrm>
          <a:prstGeom prst="straightConnector1">
            <a:avLst/>
          </a:prstGeom>
          <a:solidFill>
            <a:schemeClr val="accent1"/>
          </a:solidFill>
          <a:ln w="2857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Rechteck 67"/>
          <p:cNvSpPr/>
          <p:nvPr/>
        </p:nvSpPr>
        <p:spPr>
          <a:xfrm>
            <a:off x="224469" y="3905575"/>
            <a:ext cx="3138424" cy="369332"/>
          </a:xfrm>
          <a:prstGeom prst="rect">
            <a:avLst/>
          </a:prstGeom>
        </p:spPr>
        <p:txBody>
          <a:bodyPr wrap="none">
            <a:spAutoFit/>
          </a:bodyPr>
          <a:lstStyle/>
          <a:p>
            <a:pPr algn="l"/>
            <a:r>
              <a:rPr lang="de-DE" sz="1800" dirty="0">
                <a:solidFill>
                  <a:schemeClr val="accent2">
                    <a:lumMod val="75000"/>
                  </a:schemeClr>
                </a:solidFill>
              </a:rPr>
              <a:t>Modern Analytics </a:t>
            </a:r>
            <a:r>
              <a:rPr lang="de-DE" sz="1800" dirty="0" err="1">
                <a:solidFill>
                  <a:schemeClr val="accent2">
                    <a:lumMod val="75000"/>
                  </a:schemeClr>
                </a:solidFill>
              </a:rPr>
              <a:t>Process</a:t>
            </a:r>
            <a:r>
              <a:rPr lang="de-DE" sz="1800" dirty="0">
                <a:solidFill>
                  <a:schemeClr val="accent2">
                    <a:lumMod val="75000"/>
                  </a:schemeClr>
                </a:solidFill>
              </a:rPr>
              <a:t>:</a:t>
            </a:r>
          </a:p>
        </p:txBody>
      </p:sp>
      <p:sp>
        <p:nvSpPr>
          <p:cNvPr id="79" name="Rechteck 78"/>
          <p:cNvSpPr/>
          <p:nvPr/>
        </p:nvSpPr>
        <p:spPr>
          <a:xfrm>
            <a:off x="224469" y="996524"/>
            <a:ext cx="3471912" cy="369332"/>
          </a:xfrm>
          <a:prstGeom prst="rect">
            <a:avLst/>
          </a:prstGeom>
        </p:spPr>
        <p:txBody>
          <a:bodyPr wrap="none">
            <a:spAutoFit/>
          </a:bodyPr>
          <a:lstStyle/>
          <a:p>
            <a:pPr algn="l"/>
            <a:r>
              <a:rPr lang="de-DE" sz="1800" dirty="0">
                <a:solidFill>
                  <a:schemeClr val="accent2">
                    <a:lumMod val="75000"/>
                  </a:schemeClr>
                </a:solidFill>
              </a:rPr>
              <a:t>Traditional Analytics </a:t>
            </a:r>
            <a:r>
              <a:rPr lang="de-DE" sz="1800" dirty="0" err="1">
                <a:solidFill>
                  <a:schemeClr val="accent2">
                    <a:lumMod val="75000"/>
                  </a:schemeClr>
                </a:solidFill>
              </a:rPr>
              <a:t>Process</a:t>
            </a:r>
            <a:r>
              <a:rPr lang="de-DE" sz="1800" dirty="0">
                <a:solidFill>
                  <a:schemeClr val="accent2">
                    <a:lumMod val="75000"/>
                  </a:schemeClr>
                </a:solidFill>
              </a:rPr>
              <a:t>:</a:t>
            </a:r>
          </a:p>
        </p:txBody>
      </p:sp>
      <p:sp>
        <p:nvSpPr>
          <p:cNvPr id="3" name="Ellipse 2"/>
          <p:cNvSpPr/>
          <p:nvPr/>
        </p:nvSpPr>
        <p:spPr bwMode="auto">
          <a:xfrm>
            <a:off x="1104677" y="1468948"/>
            <a:ext cx="2418097" cy="1726292"/>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nvGrpSpPr>
          <p:cNvPr id="9" name="Gruppieren 8"/>
          <p:cNvGrpSpPr/>
          <p:nvPr/>
        </p:nvGrpSpPr>
        <p:grpSpPr>
          <a:xfrm>
            <a:off x="4351413" y="2006001"/>
            <a:ext cx="1044000" cy="684000"/>
            <a:chOff x="4351413" y="2006001"/>
            <a:chExt cx="1044000" cy="684000"/>
          </a:xfrm>
        </p:grpSpPr>
        <p:pic>
          <p:nvPicPr>
            <p:cNvPr id="6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3658" y="2028014"/>
              <a:ext cx="962981" cy="589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0" name="Ellipse 69"/>
            <p:cNvSpPr/>
            <p:nvPr/>
          </p:nvSpPr>
          <p:spPr bwMode="auto">
            <a:xfrm>
              <a:off x="4351413" y="2006001"/>
              <a:ext cx="1044000" cy="684000"/>
            </a:xfrm>
            <a:prstGeom prst="ellipse">
              <a:avLst/>
            </a:prstGeom>
            <a:noFill/>
            <a:ln w="28575" cap="flat" cmpd="sng" algn="ctr">
              <a:solidFill>
                <a:srgbClr val="F0851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grpSp>
        <p:nvGrpSpPr>
          <p:cNvPr id="7" name="Gruppieren 6"/>
          <p:cNvGrpSpPr/>
          <p:nvPr/>
        </p:nvGrpSpPr>
        <p:grpSpPr>
          <a:xfrm>
            <a:off x="1103497" y="4366720"/>
            <a:ext cx="4340155" cy="1726489"/>
            <a:chOff x="1103497" y="4366720"/>
            <a:chExt cx="4340155" cy="1726489"/>
          </a:xfrm>
        </p:grpSpPr>
        <p:pic>
          <p:nvPicPr>
            <p:cNvPr id="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1199" y="4479212"/>
              <a:ext cx="962981" cy="589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3780" y="5331477"/>
              <a:ext cx="931050" cy="644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990" y="4366720"/>
              <a:ext cx="2441218" cy="1726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Ellipse 64"/>
            <p:cNvSpPr/>
            <p:nvPr/>
          </p:nvSpPr>
          <p:spPr bwMode="auto">
            <a:xfrm>
              <a:off x="1103497" y="4366917"/>
              <a:ext cx="2418097" cy="1726292"/>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71" name="Ellipse 70"/>
            <p:cNvSpPr/>
            <p:nvPr/>
          </p:nvSpPr>
          <p:spPr bwMode="auto">
            <a:xfrm>
              <a:off x="4391340" y="4437391"/>
              <a:ext cx="1044000" cy="684000"/>
            </a:xfrm>
            <a:prstGeom prst="ellipse">
              <a:avLst/>
            </a:prstGeom>
            <a:noFill/>
            <a:ln w="28575" cap="flat" cmpd="sng" algn="ctr">
              <a:solidFill>
                <a:srgbClr val="F0851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72" name="Ellipse 71"/>
            <p:cNvSpPr/>
            <p:nvPr/>
          </p:nvSpPr>
          <p:spPr bwMode="auto">
            <a:xfrm>
              <a:off x="4399652" y="5311763"/>
              <a:ext cx="1044000" cy="684000"/>
            </a:xfrm>
            <a:prstGeom prst="ellipse">
              <a:avLst/>
            </a:prstGeom>
            <a:noFill/>
            <a:ln w="28575"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sp>
        <p:nvSpPr>
          <p:cNvPr id="63" name="Freihandform 62"/>
          <p:cNvSpPr/>
          <p:nvPr/>
        </p:nvSpPr>
        <p:spPr bwMode="auto">
          <a:xfrm>
            <a:off x="3302490" y="5755404"/>
            <a:ext cx="4004397" cy="827806"/>
          </a:xfrm>
          <a:custGeom>
            <a:avLst/>
            <a:gdLst>
              <a:gd name="connsiteX0" fmla="*/ 4031672 w 4031672"/>
              <a:gd name="connsiteY0" fmla="*/ 49876 h 548114"/>
              <a:gd name="connsiteX1" fmla="*/ 3075709 w 4031672"/>
              <a:gd name="connsiteY1" fmla="*/ 465512 h 548114"/>
              <a:gd name="connsiteX2" fmla="*/ 1097280 w 4031672"/>
              <a:gd name="connsiteY2" fmla="*/ 507076 h 548114"/>
              <a:gd name="connsiteX3" fmla="*/ 0 w 4031672"/>
              <a:gd name="connsiteY3" fmla="*/ 0 h 548114"/>
            </a:gdLst>
            <a:ahLst/>
            <a:cxnLst>
              <a:cxn ang="0">
                <a:pos x="connsiteX0" y="connsiteY0"/>
              </a:cxn>
              <a:cxn ang="0">
                <a:pos x="connsiteX1" y="connsiteY1"/>
              </a:cxn>
              <a:cxn ang="0">
                <a:pos x="connsiteX2" y="connsiteY2"/>
              </a:cxn>
              <a:cxn ang="0">
                <a:pos x="connsiteX3" y="connsiteY3"/>
              </a:cxn>
            </a:cxnLst>
            <a:rect l="l" t="t" r="r" b="b"/>
            <a:pathLst>
              <a:path w="4031672" h="548114">
                <a:moveTo>
                  <a:pt x="4031672" y="49876"/>
                </a:moveTo>
                <a:cubicBezTo>
                  <a:pt x="3798223" y="219594"/>
                  <a:pt x="3564774" y="389312"/>
                  <a:pt x="3075709" y="465512"/>
                </a:cubicBezTo>
                <a:cubicBezTo>
                  <a:pt x="2586644" y="541712"/>
                  <a:pt x="1609898" y="584661"/>
                  <a:pt x="1097280" y="507076"/>
                </a:cubicBezTo>
                <a:cubicBezTo>
                  <a:pt x="584662" y="429491"/>
                  <a:pt x="292331" y="214745"/>
                  <a:pt x="0" y="0"/>
                </a:cubicBezTo>
              </a:path>
            </a:pathLst>
          </a:custGeom>
          <a:noFill/>
          <a:ln w="2857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13403855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0" grpId="0"/>
      <p:bldP spid="21" grpId="0"/>
      <p:bldP spid="36" grpId="0"/>
      <p:bldP spid="37" grpId="0"/>
      <p:bldP spid="41" grpId="0"/>
      <p:bldP spid="33" grpId="0" animBg="1"/>
      <p:bldP spid="45" grpId="0"/>
      <p:bldP spid="34" grpId="0" animBg="1"/>
      <p:bldP spid="47" grpId="0"/>
      <p:bldP spid="48" grpId="0"/>
      <p:bldP spid="49" grpId="0"/>
      <p:bldP spid="51" grpId="0"/>
      <p:bldP spid="55" grpId="0"/>
      <p:bldP spid="56" grpId="0"/>
      <p:bldP spid="57" grpId="0"/>
      <p:bldP spid="60" grpId="0"/>
      <p:bldP spid="61" grpId="0" animBg="1"/>
      <p:bldP spid="62" grpId="0"/>
      <p:bldP spid="64" grpId="0"/>
      <p:bldP spid="66" grpId="0"/>
      <p:bldP spid="75" grpId="0"/>
      <p:bldP spid="68" grpId="0"/>
      <p:bldP spid="63"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139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Systematic Sampling</a:t>
            </a:r>
          </a:p>
        </p:txBody>
      </p:sp>
      <p:sp>
        <p:nvSpPr>
          <p:cNvPr id="18" name="Textfeld 17"/>
          <p:cNvSpPr txBox="1"/>
          <p:nvPr/>
        </p:nvSpPr>
        <p:spPr>
          <a:xfrm>
            <a:off x="235989" y="1350893"/>
            <a:ext cx="1817255" cy="830997"/>
          </a:xfrm>
          <a:prstGeom prst="rect">
            <a:avLst/>
          </a:prstGeom>
          <a:noFill/>
        </p:spPr>
        <p:txBody>
          <a:bodyPr wrap="square" rtlCol="0">
            <a:spAutoFit/>
          </a:bodyPr>
          <a:lstStyle/>
          <a:p>
            <a:pPr algn="l"/>
            <a:r>
              <a:rPr lang="de-DE"/>
              <a:t>Choose </a:t>
            </a:r>
            <a:r>
              <a:rPr lang="de-DE" dirty="0" err="1"/>
              <a:t>every</a:t>
            </a:r>
            <a:r>
              <a:rPr lang="de-DE" dirty="0"/>
              <a:t> </a:t>
            </a:r>
            <a:r>
              <a:rPr lang="de-DE" dirty="0" err="1"/>
              <a:t>row</a:t>
            </a:r>
            <a:r>
              <a:rPr lang="de-DE" dirty="0"/>
              <a:t> </a:t>
            </a:r>
            <a:r>
              <a:rPr lang="de-DE" dirty="0" err="1"/>
              <a:t>with</a:t>
            </a:r>
            <a:r>
              <a:rPr lang="de-DE" dirty="0"/>
              <a:t> an </a:t>
            </a:r>
            <a:r>
              <a:rPr lang="de-DE" dirty="0" err="1"/>
              <a:t>even</a:t>
            </a:r>
            <a:r>
              <a:rPr lang="de-DE" dirty="0"/>
              <a:t> </a:t>
            </a:r>
            <a:r>
              <a:rPr lang="de-DE" dirty="0" err="1"/>
              <a:t>number</a:t>
            </a:r>
            <a:endParaRPr lang="de-DE" dirty="0"/>
          </a:p>
        </p:txBody>
      </p:sp>
      <p:pic>
        <p:nvPicPr>
          <p:cNvPr id="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609" y="1064809"/>
            <a:ext cx="4486275"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Rechteck 22"/>
          <p:cNvSpPr/>
          <p:nvPr/>
        </p:nvSpPr>
        <p:spPr bwMode="auto">
          <a:xfrm>
            <a:off x="2179609" y="2978729"/>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4" name="Rechteck 23"/>
          <p:cNvSpPr/>
          <p:nvPr/>
        </p:nvSpPr>
        <p:spPr bwMode="auto">
          <a:xfrm>
            <a:off x="2179609" y="1454808"/>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5" name="Rechteck 24"/>
          <p:cNvSpPr/>
          <p:nvPr/>
        </p:nvSpPr>
        <p:spPr bwMode="auto">
          <a:xfrm>
            <a:off x="2179609" y="1847394"/>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6" name="Rechteck 25"/>
          <p:cNvSpPr/>
          <p:nvPr/>
        </p:nvSpPr>
        <p:spPr bwMode="auto">
          <a:xfrm>
            <a:off x="2179609" y="5264723"/>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7" name="Rechteck 26"/>
          <p:cNvSpPr/>
          <p:nvPr/>
        </p:nvSpPr>
        <p:spPr bwMode="auto">
          <a:xfrm>
            <a:off x="2179609" y="2599114"/>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8" name="Rechteck 27"/>
          <p:cNvSpPr/>
          <p:nvPr/>
        </p:nvSpPr>
        <p:spPr bwMode="auto">
          <a:xfrm>
            <a:off x="2179609" y="2219997"/>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9" name="Rechteck 28"/>
          <p:cNvSpPr/>
          <p:nvPr/>
        </p:nvSpPr>
        <p:spPr bwMode="auto">
          <a:xfrm>
            <a:off x="2179609" y="3361115"/>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0" name="Rechteck 29"/>
          <p:cNvSpPr/>
          <p:nvPr/>
        </p:nvSpPr>
        <p:spPr bwMode="auto">
          <a:xfrm>
            <a:off x="2179609" y="4502729"/>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1" name="Textfeld 30"/>
          <p:cNvSpPr txBox="1"/>
          <p:nvPr/>
        </p:nvSpPr>
        <p:spPr>
          <a:xfrm>
            <a:off x="7080135" y="2551222"/>
            <a:ext cx="1116216" cy="707886"/>
          </a:xfrm>
          <a:prstGeom prst="rect">
            <a:avLst/>
          </a:prstGeom>
          <a:noFill/>
          <a:ln>
            <a:solidFill>
              <a:schemeClr val="tx1"/>
            </a:solidFill>
          </a:ln>
        </p:spPr>
        <p:txBody>
          <a:bodyPr wrap="square" rtlCol="0">
            <a:spAutoFit/>
          </a:bodyPr>
          <a:lstStyle/>
          <a:p>
            <a:pPr algn="l"/>
            <a:r>
              <a:rPr lang="de-DE" dirty="0">
                <a:solidFill>
                  <a:srgbClr val="FF0000"/>
                </a:solidFill>
              </a:rPr>
              <a:t>Yes = 1</a:t>
            </a:r>
          </a:p>
          <a:p>
            <a:pPr algn="l"/>
            <a:r>
              <a:rPr lang="de-DE" dirty="0" err="1">
                <a:solidFill>
                  <a:srgbClr val="00B050"/>
                </a:solidFill>
              </a:rPr>
              <a:t>No</a:t>
            </a:r>
            <a:r>
              <a:rPr lang="de-DE" dirty="0">
                <a:solidFill>
                  <a:srgbClr val="00B050"/>
                </a:solidFill>
              </a:rPr>
              <a:t> = 11</a:t>
            </a:r>
          </a:p>
        </p:txBody>
      </p:sp>
      <p:sp>
        <p:nvSpPr>
          <p:cNvPr id="32" name="Rechteck 31"/>
          <p:cNvSpPr/>
          <p:nvPr/>
        </p:nvSpPr>
        <p:spPr bwMode="auto">
          <a:xfrm>
            <a:off x="2179607" y="5657387"/>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3" name="Rechteck 32"/>
          <p:cNvSpPr/>
          <p:nvPr/>
        </p:nvSpPr>
        <p:spPr bwMode="auto">
          <a:xfrm>
            <a:off x="2179609" y="3748238"/>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4" name="Rechteck 33"/>
          <p:cNvSpPr/>
          <p:nvPr/>
        </p:nvSpPr>
        <p:spPr bwMode="auto">
          <a:xfrm>
            <a:off x="2187922" y="4125083"/>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5" name="Rechteck 34"/>
          <p:cNvSpPr/>
          <p:nvPr/>
        </p:nvSpPr>
        <p:spPr bwMode="auto">
          <a:xfrm>
            <a:off x="2187922" y="4881540"/>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20909175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609" y="1064809"/>
            <a:ext cx="4486275"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Random Sampling</a:t>
            </a:r>
          </a:p>
        </p:txBody>
      </p:sp>
      <p:sp>
        <p:nvSpPr>
          <p:cNvPr id="10" name="Rechteck 9"/>
          <p:cNvSpPr/>
          <p:nvPr/>
        </p:nvSpPr>
        <p:spPr bwMode="auto">
          <a:xfrm>
            <a:off x="2179609" y="2787530"/>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1" name="Rechteck 10"/>
          <p:cNvSpPr/>
          <p:nvPr/>
        </p:nvSpPr>
        <p:spPr bwMode="auto">
          <a:xfrm>
            <a:off x="2179609" y="1263609"/>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2" name="Rechteck 11"/>
          <p:cNvSpPr/>
          <p:nvPr/>
        </p:nvSpPr>
        <p:spPr bwMode="auto">
          <a:xfrm>
            <a:off x="2179609" y="1656195"/>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3" name="Rechteck 12"/>
          <p:cNvSpPr/>
          <p:nvPr/>
        </p:nvSpPr>
        <p:spPr bwMode="auto">
          <a:xfrm>
            <a:off x="2179609" y="5264723"/>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Rechteck 13"/>
          <p:cNvSpPr/>
          <p:nvPr/>
        </p:nvSpPr>
        <p:spPr bwMode="auto">
          <a:xfrm>
            <a:off x="2179609" y="2407915"/>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5" name="Rechteck 14"/>
          <p:cNvSpPr/>
          <p:nvPr/>
        </p:nvSpPr>
        <p:spPr bwMode="auto">
          <a:xfrm>
            <a:off x="2179609" y="3363191"/>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6" name="Rechteck 15"/>
          <p:cNvSpPr/>
          <p:nvPr/>
        </p:nvSpPr>
        <p:spPr bwMode="auto">
          <a:xfrm>
            <a:off x="2179609" y="3169916"/>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7" name="Rechteck 16"/>
          <p:cNvSpPr/>
          <p:nvPr/>
        </p:nvSpPr>
        <p:spPr bwMode="auto">
          <a:xfrm>
            <a:off x="2179609" y="4311530"/>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8" name="Textfeld 17"/>
          <p:cNvSpPr txBox="1"/>
          <p:nvPr/>
        </p:nvSpPr>
        <p:spPr>
          <a:xfrm>
            <a:off x="235989" y="1350893"/>
            <a:ext cx="1817255" cy="954107"/>
          </a:xfrm>
          <a:prstGeom prst="rect">
            <a:avLst/>
          </a:prstGeom>
          <a:noFill/>
        </p:spPr>
        <p:txBody>
          <a:bodyPr wrap="square" rtlCol="0">
            <a:spAutoFit/>
          </a:bodyPr>
          <a:lstStyle/>
          <a:p>
            <a:pPr algn="l"/>
            <a:r>
              <a:rPr lang="de-DE" dirty="0" err="1"/>
              <a:t>Creates</a:t>
            </a:r>
            <a:r>
              <a:rPr lang="de-DE" dirty="0"/>
              <a:t> </a:t>
            </a:r>
            <a:r>
              <a:rPr lang="de-DE" dirty="0" err="1"/>
              <a:t>totally</a:t>
            </a:r>
            <a:r>
              <a:rPr lang="de-DE" dirty="0"/>
              <a:t> </a:t>
            </a:r>
            <a:r>
              <a:rPr lang="de-DE" dirty="0" err="1"/>
              <a:t>random</a:t>
            </a:r>
            <a:r>
              <a:rPr lang="de-DE" dirty="0"/>
              <a:t> </a:t>
            </a:r>
            <a:r>
              <a:rPr lang="de-DE" dirty="0" err="1"/>
              <a:t>samples</a:t>
            </a:r>
            <a:endParaRPr lang="de-DE" dirty="0"/>
          </a:p>
          <a:p>
            <a:pPr algn="l"/>
            <a:r>
              <a:rPr lang="de-DE" dirty="0" err="1"/>
              <a:t>Example</a:t>
            </a:r>
            <a:r>
              <a:rPr lang="de-DE" dirty="0"/>
              <a:t>: 40%</a:t>
            </a:r>
          </a:p>
        </p:txBody>
      </p:sp>
      <p:sp>
        <p:nvSpPr>
          <p:cNvPr id="19" name="Textfeld 18"/>
          <p:cNvSpPr txBox="1"/>
          <p:nvPr/>
        </p:nvSpPr>
        <p:spPr>
          <a:xfrm>
            <a:off x="7080135" y="2551222"/>
            <a:ext cx="1116216" cy="707886"/>
          </a:xfrm>
          <a:prstGeom prst="rect">
            <a:avLst/>
          </a:prstGeom>
          <a:noFill/>
          <a:ln>
            <a:solidFill>
              <a:schemeClr val="tx1"/>
            </a:solidFill>
          </a:ln>
        </p:spPr>
        <p:txBody>
          <a:bodyPr wrap="square" rtlCol="0">
            <a:spAutoFit/>
          </a:bodyPr>
          <a:lstStyle/>
          <a:p>
            <a:pPr algn="l"/>
            <a:r>
              <a:rPr lang="de-DE" dirty="0">
                <a:solidFill>
                  <a:srgbClr val="FF0000"/>
                </a:solidFill>
              </a:rPr>
              <a:t>Yes = 1</a:t>
            </a:r>
          </a:p>
          <a:p>
            <a:pPr algn="l"/>
            <a:r>
              <a:rPr lang="de-DE" dirty="0" err="1">
                <a:solidFill>
                  <a:srgbClr val="00B050"/>
                </a:solidFill>
              </a:rPr>
              <a:t>No</a:t>
            </a:r>
            <a:r>
              <a:rPr lang="de-DE" dirty="0">
                <a:solidFill>
                  <a:srgbClr val="00B050"/>
                </a:solidFill>
              </a:rPr>
              <a:t> = 9</a:t>
            </a:r>
          </a:p>
        </p:txBody>
      </p:sp>
      <p:sp>
        <p:nvSpPr>
          <p:cNvPr id="20" name="Rechteck 19"/>
          <p:cNvSpPr/>
          <p:nvPr/>
        </p:nvSpPr>
        <p:spPr bwMode="auto">
          <a:xfrm>
            <a:off x="2179607" y="5657387"/>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1" name="Rechteck 20"/>
          <p:cNvSpPr/>
          <p:nvPr/>
        </p:nvSpPr>
        <p:spPr bwMode="auto">
          <a:xfrm>
            <a:off x="2179608" y="3739919"/>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12230630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9" grpId="0" animBg="1"/>
      <p:bldP spid="20" grpId="0" animBg="1"/>
      <p:bldP spid="21"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609" y="1064809"/>
            <a:ext cx="4486275"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Proportional Sampling</a:t>
            </a:r>
          </a:p>
        </p:txBody>
      </p:sp>
      <p:sp>
        <p:nvSpPr>
          <p:cNvPr id="4" name="Textfeld 3"/>
          <p:cNvSpPr txBox="1"/>
          <p:nvPr/>
        </p:nvSpPr>
        <p:spPr>
          <a:xfrm>
            <a:off x="235989" y="1350893"/>
            <a:ext cx="1817255" cy="1200329"/>
          </a:xfrm>
          <a:prstGeom prst="rect">
            <a:avLst/>
          </a:prstGeom>
          <a:noFill/>
        </p:spPr>
        <p:txBody>
          <a:bodyPr wrap="square" rtlCol="0">
            <a:spAutoFit/>
          </a:bodyPr>
          <a:lstStyle/>
          <a:p>
            <a:pPr algn="l"/>
            <a:r>
              <a:rPr lang="de-DE" dirty="0" err="1"/>
              <a:t>Creates</a:t>
            </a:r>
            <a:r>
              <a:rPr lang="de-DE" dirty="0"/>
              <a:t> proportional </a:t>
            </a:r>
            <a:r>
              <a:rPr lang="de-DE" dirty="0" err="1"/>
              <a:t>samples</a:t>
            </a:r>
            <a:endParaRPr lang="de-DE" dirty="0"/>
          </a:p>
          <a:p>
            <a:pPr algn="l"/>
            <a:r>
              <a:rPr lang="de-DE" dirty="0" err="1"/>
              <a:t>Example</a:t>
            </a:r>
            <a:r>
              <a:rPr lang="de-DE" dirty="0"/>
              <a:t>: 40%</a:t>
            </a:r>
          </a:p>
        </p:txBody>
      </p:sp>
      <p:sp>
        <p:nvSpPr>
          <p:cNvPr id="5" name="Rechteck 4"/>
          <p:cNvSpPr/>
          <p:nvPr/>
        </p:nvSpPr>
        <p:spPr bwMode="auto">
          <a:xfrm>
            <a:off x="2179609" y="4688378"/>
            <a:ext cx="4486275" cy="174567"/>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0" name="Rechteck 9"/>
          <p:cNvSpPr/>
          <p:nvPr/>
        </p:nvSpPr>
        <p:spPr bwMode="auto">
          <a:xfrm>
            <a:off x="2179609" y="2787530"/>
            <a:ext cx="4486275" cy="174567"/>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2" name="Rechteck 11"/>
          <p:cNvSpPr/>
          <p:nvPr/>
        </p:nvSpPr>
        <p:spPr bwMode="auto">
          <a:xfrm>
            <a:off x="2179609" y="1656195"/>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3" name="Rechteck 12"/>
          <p:cNvSpPr/>
          <p:nvPr/>
        </p:nvSpPr>
        <p:spPr bwMode="auto">
          <a:xfrm>
            <a:off x="2179609" y="5264723"/>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Rechteck 13"/>
          <p:cNvSpPr/>
          <p:nvPr/>
        </p:nvSpPr>
        <p:spPr bwMode="auto">
          <a:xfrm>
            <a:off x="2179609" y="2407915"/>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6" name="Rechteck 15"/>
          <p:cNvSpPr/>
          <p:nvPr/>
        </p:nvSpPr>
        <p:spPr bwMode="auto">
          <a:xfrm>
            <a:off x="2179609" y="3169916"/>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7" name="Rechteck 16"/>
          <p:cNvSpPr/>
          <p:nvPr/>
        </p:nvSpPr>
        <p:spPr bwMode="auto">
          <a:xfrm>
            <a:off x="2179609" y="4311530"/>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8" name="Rechteck 17"/>
          <p:cNvSpPr/>
          <p:nvPr/>
        </p:nvSpPr>
        <p:spPr bwMode="auto">
          <a:xfrm>
            <a:off x="2187922" y="3737148"/>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9" name="Textfeld 18"/>
          <p:cNvSpPr txBox="1"/>
          <p:nvPr/>
        </p:nvSpPr>
        <p:spPr>
          <a:xfrm>
            <a:off x="7080135" y="2551222"/>
            <a:ext cx="1116216" cy="707886"/>
          </a:xfrm>
          <a:prstGeom prst="rect">
            <a:avLst/>
          </a:prstGeom>
          <a:noFill/>
          <a:ln>
            <a:solidFill>
              <a:schemeClr val="tx1"/>
            </a:solidFill>
          </a:ln>
        </p:spPr>
        <p:txBody>
          <a:bodyPr wrap="square" rtlCol="0">
            <a:spAutoFit/>
          </a:bodyPr>
          <a:lstStyle/>
          <a:p>
            <a:pPr algn="l"/>
            <a:r>
              <a:rPr lang="de-DE" dirty="0">
                <a:solidFill>
                  <a:srgbClr val="FF0000"/>
                </a:solidFill>
              </a:rPr>
              <a:t>Yes = 2</a:t>
            </a:r>
          </a:p>
          <a:p>
            <a:pPr algn="l"/>
            <a:r>
              <a:rPr lang="de-DE" dirty="0" err="1">
                <a:solidFill>
                  <a:srgbClr val="00B050"/>
                </a:solidFill>
              </a:rPr>
              <a:t>No</a:t>
            </a:r>
            <a:r>
              <a:rPr lang="de-DE" dirty="0">
                <a:solidFill>
                  <a:srgbClr val="00B050"/>
                </a:solidFill>
              </a:rPr>
              <a:t> = 8</a:t>
            </a:r>
          </a:p>
        </p:txBody>
      </p:sp>
      <p:sp>
        <p:nvSpPr>
          <p:cNvPr id="20" name="Rechteck 19"/>
          <p:cNvSpPr/>
          <p:nvPr/>
        </p:nvSpPr>
        <p:spPr bwMode="auto">
          <a:xfrm>
            <a:off x="2187922" y="5659081"/>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1" name="Rechteck 20"/>
          <p:cNvSpPr/>
          <p:nvPr/>
        </p:nvSpPr>
        <p:spPr bwMode="auto">
          <a:xfrm>
            <a:off x="2179608" y="1272076"/>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25861296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animBg="1"/>
      <p:bldP spid="13" grpId="0" animBg="1"/>
      <p:bldP spid="14" grpId="0" animBg="1"/>
      <p:bldP spid="16" grpId="0" animBg="1"/>
      <p:bldP spid="17" grpId="0" animBg="1"/>
      <p:bldP spid="18" grpId="0" animBg="1"/>
      <p:bldP spid="19" grpId="0" animBg="1"/>
      <p:bldP spid="20" grpId="0" animBg="1"/>
      <p:bldP spid="21"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609" y="1064809"/>
            <a:ext cx="4486275"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Downsampling</a:t>
            </a:r>
            <a:endParaRPr lang="en-US" sz="2400" dirty="0"/>
          </a:p>
        </p:txBody>
      </p:sp>
      <p:sp>
        <p:nvSpPr>
          <p:cNvPr id="5" name="Rechteck 4"/>
          <p:cNvSpPr/>
          <p:nvPr/>
        </p:nvSpPr>
        <p:spPr bwMode="auto">
          <a:xfrm>
            <a:off x="2179609" y="4688378"/>
            <a:ext cx="4486275" cy="174567"/>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0" name="Rechteck 9"/>
          <p:cNvSpPr/>
          <p:nvPr/>
        </p:nvSpPr>
        <p:spPr bwMode="auto">
          <a:xfrm>
            <a:off x="2179609" y="2787530"/>
            <a:ext cx="4486275" cy="174567"/>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2" name="Rechteck 11"/>
          <p:cNvSpPr/>
          <p:nvPr/>
        </p:nvSpPr>
        <p:spPr bwMode="auto">
          <a:xfrm>
            <a:off x="2179609" y="1656195"/>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3" name="Rechteck 12"/>
          <p:cNvSpPr/>
          <p:nvPr/>
        </p:nvSpPr>
        <p:spPr bwMode="auto">
          <a:xfrm>
            <a:off x="2179609" y="5264723"/>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Rechteck 13"/>
          <p:cNvSpPr/>
          <p:nvPr/>
        </p:nvSpPr>
        <p:spPr bwMode="auto">
          <a:xfrm>
            <a:off x="2179609" y="2407915"/>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6" name="Rechteck 15"/>
          <p:cNvSpPr/>
          <p:nvPr/>
        </p:nvSpPr>
        <p:spPr bwMode="auto">
          <a:xfrm>
            <a:off x="2179609" y="3169916"/>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7" name="Rechteck 16"/>
          <p:cNvSpPr/>
          <p:nvPr/>
        </p:nvSpPr>
        <p:spPr bwMode="auto">
          <a:xfrm>
            <a:off x="2179609" y="4311530"/>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9" name="Rechteck 18"/>
          <p:cNvSpPr/>
          <p:nvPr/>
        </p:nvSpPr>
        <p:spPr bwMode="auto">
          <a:xfrm>
            <a:off x="2179609" y="1839075"/>
            <a:ext cx="4486275" cy="174567"/>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0" name="Rechteck 19"/>
          <p:cNvSpPr/>
          <p:nvPr/>
        </p:nvSpPr>
        <p:spPr bwMode="auto">
          <a:xfrm>
            <a:off x="2179608" y="3933878"/>
            <a:ext cx="4486275" cy="174567"/>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1" name="Rechteck 20"/>
          <p:cNvSpPr/>
          <p:nvPr/>
        </p:nvSpPr>
        <p:spPr bwMode="auto">
          <a:xfrm>
            <a:off x="2179609" y="5455916"/>
            <a:ext cx="4486275" cy="174567"/>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2" name="Textfeld 21"/>
          <p:cNvSpPr txBox="1"/>
          <p:nvPr/>
        </p:nvSpPr>
        <p:spPr>
          <a:xfrm>
            <a:off x="235989" y="1350893"/>
            <a:ext cx="1817255" cy="830997"/>
          </a:xfrm>
          <a:prstGeom prst="rect">
            <a:avLst/>
          </a:prstGeom>
          <a:noFill/>
        </p:spPr>
        <p:txBody>
          <a:bodyPr wrap="square" rtlCol="0">
            <a:spAutoFit/>
          </a:bodyPr>
          <a:lstStyle/>
          <a:p>
            <a:pPr algn="l"/>
            <a:r>
              <a:rPr lang="de-DE" dirty="0" err="1"/>
              <a:t>Creates</a:t>
            </a:r>
            <a:r>
              <a:rPr lang="de-DE" dirty="0"/>
              <a:t> </a:t>
            </a:r>
            <a:r>
              <a:rPr lang="de-DE" dirty="0" err="1"/>
              <a:t>balanced</a:t>
            </a:r>
            <a:r>
              <a:rPr lang="de-DE" dirty="0"/>
              <a:t> </a:t>
            </a:r>
            <a:r>
              <a:rPr lang="de-DE"/>
              <a:t>samples</a:t>
            </a:r>
            <a:endParaRPr lang="de-DE" dirty="0"/>
          </a:p>
        </p:txBody>
      </p:sp>
      <p:sp>
        <p:nvSpPr>
          <p:cNvPr id="23" name="Textfeld 22"/>
          <p:cNvSpPr txBox="1"/>
          <p:nvPr/>
        </p:nvSpPr>
        <p:spPr>
          <a:xfrm>
            <a:off x="7080135" y="2551222"/>
            <a:ext cx="1116216" cy="707886"/>
          </a:xfrm>
          <a:prstGeom prst="rect">
            <a:avLst/>
          </a:prstGeom>
          <a:noFill/>
          <a:ln>
            <a:solidFill>
              <a:schemeClr val="tx1"/>
            </a:solidFill>
          </a:ln>
        </p:spPr>
        <p:txBody>
          <a:bodyPr wrap="square" rtlCol="0">
            <a:spAutoFit/>
          </a:bodyPr>
          <a:lstStyle/>
          <a:p>
            <a:pPr algn="l"/>
            <a:r>
              <a:rPr lang="de-DE" dirty="0">
                <a:solidFill>
                  <a:srgbClr val="FF0000"/>
                </a:solidFill>
              </a:rPr>
              <a:t>Yes = 5</a:t>
            </a:r>
          </a:p>
          <a:p>
            <a:pPr algn="l"/>
            <a:r>
              <a:rPr lang="de-DE" dirty="0" err="1">
                <a:solidFill>
                  <a:srgbClr val="00B050"/>
                </a:solidFill>
              </a:rPr>
              <a:t>No</a:t>
            </a:r>
            <a:r>
              <a:rPr lang="de-DE" dirty="0">
                <a:solidFill>
                  <a:srgbClr val="00B050"/>
                </a:solidFill>
              </a:rPr>
              <a:t> = 5</a:t>
            </a:r>
          </a:p>
        </p:txBody>
      </p:sp>
    </p:spTree>
    <p:extLst>
      <p:ext uri="{BB962C8B-B14F-4D97-AF65-F5344CB8AC3E}">
        <p14:creationId xmlns:p14="http://schemas.microsoft.com/office/powerpoint/2010/main" val="18176304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animBg="1"/>
      <p:bldP spid="13" grpId="0" animBg="1"/>
      <p:bldP spid="14" grpId="0" animBg="1"/>
      <p:bldP spid="16" grpId="0" animBg="1"/>
      <p:bldP spid="17" grpId="0" animBg="1"/>
      <p:bldP spid="19" grpId="0" animBg="1"/>
      <p:bldP spid="20" grpId="0" animBg="1"/>
      <p:bldP spid="21" grpId="0" animBg="1"/>
      <p:bldP spid="23"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SMOTE</a:t>
            </a:r>
            <a:endParaRPr lang="en-US" sz="2400" dirty="0"/>
          </a:p>
        </p:txBody>
      </p:sp>
      <p:sp>
        <p:nvSpPr>
          <p:cNvPr id="18" name="Text Box 2"/>
          <p:cNvSpPr txBox="1">
            <a:spLocks noChangeArrowheads="1"/>
          </p:cNvSpPr>
          <p:nvPr/>
        </p:nvSpPr>
        <p:spPr bwMode="auto">
          <a:xfrm>
            <a:off x="177799" y="1051765"/>
            <a:ext cx="8744509" cy="4049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57188" indent="-357188" defTabSz="762000">
              <a:tabLst>
                <a:tab pos="536575" algn="l"/>
              </a:tabLst>
              <a:defRPr b="1">
                <a:solidFill>
                  <a:schemeClr val="tx1"/>
                </a:solidFill>
                <a:latin typeface="Arial" pitchFamily="34" charset="0"/>
              </a:defRPr>
            </a:lvl1pPr>
            <a:lvl2pPr marL="742950" indent="-285750" defTabSz="762000">
              <a:tabLst>
                <a:tab pos="536575" algn="l"/>
              </a:tabLst>
              <a:defRPr b="1">
                <a:solidFill>
                  <a:schemeClr val="tx1"/>
                </a:solidFill>
                <a:latin typeface="Arial" pitchFamily="34" charset="0"/>
              </a:defRPr>
            </a:lvl2pPr>
            <a:lvl3pPr marL="1143000" indent="-228600" defTabSz="762000">
              <a:tabLst>
                <a:tab pos="536575" algn="l"/>
              </a:tabLst>
              <a:defRPr b="1">
                <a:solidFill>
                  <a:schemeClr val="tx1"/>
                </a:solidFill>
                <a:latin typeface="Arial" pitchFamily="34" charset="0"/>
              </a:defRPr>
            </a:lvl3pPr>
            <a:lvl4pPr marL="1600200" indent="-228600" defTabSz="762000">
              <a:tabLst>
                <a:tab pos="536575" algn="l"/>
              </a:tabLst>
              <a:defRPr b="1">
                <a:solidFill>
                  <a:schemeClr val="tx1"/>
                </a:solidFill>
                <a:latin typeface="Arial" pitchFamily="34" charset="0"/>
              </a:defRPr>
            </a:lvl4pPr>
            <a:lvl5pPr marL="2057400" indent="-228600" defTabSz="762000">
              <a:tabLst>
                <a:tab pos="536575"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36575"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36575"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36575"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36575" algn="l"/>
              </a:tabLst>
              <a:defRPr b="1">
                <a:solidFill>
                  <a:schemeClr val="tx1"/>
                </a:solidFill>
                <a:latin typeface="Arial" pitchFamily="34" charset="0"/>
              </a:defRPr>
            </a:lvl9pPr>
          </a:lstStyle>
          <a:p>
            <a:pPr marL="0" indent="0" algn="l" eaLnBrk="1" fontAlgn="auto" hangingPunct="1">
              <a:spcBef>
                <a:spcPts val="600"/>
              </a:spcBef>
              <a:spcAft>
                <a:spcPts val="0"/>
              </a:spcAft>
              <a:defRPr/>
            </a:pPr>
            <a:r>
              <a:rPr lang="en-US" altLang="de-DE" sz="1800" kern="0">
                <a:solidFill>
                  <a:srgbClr val="000000"/>
                </a:solidFill>
                <a:ea typeface="+mn-ea"/>
              </a:rPr>
              <a:t>SMOTE (Synthetic Minority Oversampling Technique) is an oversampling technique where the synthetic samples are generated for the minority class. </a:t>
            </a:r>
          </a:p>
          <a:p>
            <a:pPr marL="0" indent="0" algn="l" eaLnBrk="1" fontAlgn="auto" hangingPunct="1">
              <a:spcBef>
                <a:spcPts val="600"/>
              </a:spcBef>
              <a:spcAft>
                <a:spcPts val="0"/>
              </a:spcAft>
              <a:defRPr/>
            </a:pPr>
            <a:r>
              <a:rPr lang="en-US" altLang="de-DE" sz="1800" kern="0">
                <a:solidFill>
                  <a:srgbClr val="000000"/>
                </a:solidFill>
                <a:ea typeface="+mn-ea"/>
              </a:rPr>
              <a:t>At first the total number of oversampling observations N is set up. Usually, it is selected such that the resulting class distribution is 1:1. Now, the iteration starts by first selecting a minority class instance at random. Next, the k nearest neighbors for that instance are obtained. For every neighbor calculate the difference as distance and </a:t>
            </a:r>
            <a:br>
              <a:rPr lang="en-US" altLang="de-DE" sz="1800" kern="0">
                <a:solidFill>
                  <a:srgbClr val="000000"/>
                </a:solidFill>
                <a:ea typeface="+mn-ea"/>
              </a:rPr>
            </a:br>
            <a:r>
              <a:rPr lang="en-US" altLang="de-DE" sz="1800" kern="0">
                <a:solidFill>
                  <a:srgbClr val="000000"/>
                </a:solidFill>
                <a:ea typeface="+mn-ea"/>
              </a:rPr>
              <a:t>multiply this difference by a </a:t>
            </a:r>
            <a:br>
              <a:rPr lang="en-US" altLang="de-DE" sz="1800" kern="0">
                <a:solidFill>
                  <a:srgbClr val="000000"/>
                </a:solidFill>
                <a:ea typeface="+mn-ea"/>
              </a:rPr>
            </a:br>
            <a:r>
              <a:rPr lang="en-US" altLang="de-DE" sz="1800" kern="0">
                <a:solidFill>
                  <a:srgbClr val="000000"/>
                </a:solidFill>
                <a:ea typeface="+mn-ea"/>
              </a:rPr>
              <a:t>random value between 0 and 1. </a:t>
            </a:r>
            <a:br>
              <a:rPr lang="en-US" altLang="de-DE" sz="1800" kern="0">
                <a:solidFill>
                  <a:srgbClr val="000000"/>
                </a:solidFill>
                <a:ea typeface="+mn-ea"/>
              </a:rPr>
            </a:br>
            <a:r>
              <a:rPr lang="en-US" altLang="de-DE" sz="1800" kern="0">
                <a:solidFill>
                  <a:srgbClr val="000000"/>
                </a:solidFill>
                <a:ea typeface="+mn-ea"/>
              </a:rPr>
              <a:t>Adding the result to the chosen </a:t>
            </a:r>
            <a:br>
              <a:rPr lang="en-US" altLang="de-DE" sz="1800" kern="0">
                <a:solidFill>
                  <a:srgbClr val="000000"/>
                </a:solidFill>
                <a:ea typeface="+mn-ea"/>
              </a:rPr>
            </a:br>
            <a:r>
              <a:rPr lang="en-US" altLang="de-DE" sz="1800" kern="0">
                <a:solidFill>
                  <a:srgbClr val="000000"/>
                </a:solidFill>
                <a:ea typeface="+mn-ea"/>
              </a:rPr>
              <a:t>instance creates a new synthetic </a:t>
            </a:r>
            <a:br>
              <a:rPr lang="en-US" altLang="de-DE" sz="1800" kern="0">
                <a:solidFill>
                  <a:srgbClr val="000000"/>
                </a:solidFill>
                <a:ea typeface="+mn-ea"/>
              </a:rPr>
            </a:br>
            <a:r>
              <a:rPr lang="en-US" altLang="de-DE" sz="1800" kern="0">
                <a:solidFill>
                  <a:srgbClr val="000000"/>
                </a:solidFill>
                <a:ea typeface="+mn-ea"/>
              </a:rPr>
              <a:t>instance. This is done until the </a:t>
            </a:r>
            <a:br>
              <a:rPr lang="en-US" altLang="de-DE" sz="1800" kern="0">
                <a:solidFill>
                  <a:srgbClr val="000000"/>
                </a:solidFill>
                <a:ea typeface="+mn-ea"/>
              </a:rPr>
            </a:br>
            <a:r>
              <a:rPr lang="en-US" altLang="de-DE" sz="1800" kern="0">
                <a:solidFill>
                  <a:srgbClr val="000000"/>
                </a:solidFill>
                <a:ea typeface="+mn-ea"/>
              </a:rPr>
              <a:t>number of needed instances is </a:t>
            </a:r>
            <a:br>
              <a:rPr lang="en-US" altLang="de-DE" sz="1800" kern="0">
                <a:solidFill>
                  <a:srgbClr val="000000"/>
                </a:solidFill>
                <a:ea typeface="+mn-ea"/>
              </a:rPr>
            </a:br>
            <a:r>
              <a:rPr lang="en-US" altLang="de-DE" sz="1800" kern="0">
                <a:solidFill>
                  <a:srgbClr val="000000"/>
                </a:solidFill>
                <a:ea typeface="+mn-ea"/>
              </a:rPr>
              <a:t>reached. </a:t>
            </a:r>
            <a:endParaRPr lang="en-US" altLang="de-DE" sz="1800" kern="0" dirty="0">
              <a:solidFill>
                <a:srgbClr val="000000"/>
              </a:solidFill>
              <a:ea typeface="+mn-ea"/>
            </a:endParaRPr>
          </a:p>
        </p:txBody>
      </p:sp>
      <p:pic>
        <p:nvPicPr>
          <p:cNvPr id="3" name="Grafik 2"/>
          <p:cNvPicPr>
            <a:picLocks noChangeAspect="1"/>
          </p:cNvPicPr>
          <p:nvPr/>
        </p:nvPicPr>
        <p:blipFill>
          <a:blip r:embed="rId2"/>
          <a:stretch>
            <a:fillRect/>
          </a:stretch>
        </p:blipFill>
        <p:spPr>
          <a:xfrm>
            <a:off x="3894666" y="2980267"/>
            <a:ext cx="4830905" cy="3269698"/>
          </a:xfrm>
          <a:prstGeom prst="rect">
            <a:avLst/>
          </a:prstGeom>
        </p:spPr>
      </p:pic>
      <p:sp>
        <p:nvSpPr>
          <p:cNvPr id="4" name="Rechteck 3"/>
          <p:cNvSpPr/>
          <p:nvPr/>
        </p:nvSpPr>
        <p:spPr>
          <a:xfrm>
            <a:off x="3792537" y="6111465"/>
            <a:ext cx="5359401" cy="276999"/>
          </a:xfrm>
          <a:prstGeom prst="rect">
            <a:avLst/>
          </a:prstGeom>
        </p:spPr>
        <p:txBody>
          <a:bodyPr wrap="square">
            <a:spAutoFit/>
          </a:bodyPr>
          <a:lstStyle/>
          <a:p>
            <a:r>
              <a:rPr lang="de-DE" sz="1200" b="0"/>
              <a:t>Source: https://github.com/minoue-xx/Oversampling-Imbalanced-Data</a:t>
            </a:r>
          </a:p>
        </p:txBody>
      </p:sp>
    </p:spTree>
    <p:extLst>
      <p:ext uri="{BB962C8B-B14F-4D97-AF65-F5344CB8AC3E}">
        <p14:creationId xmlns:p14="http://schemas.microsoft.com/office/powerpoint/2010/main" val="2090448222"/>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144</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Feature Engineering</a:t>
            </a:r>
          </a:p>
        </p:txBody>
      </p:sp>
      <p:sp>
        <p:nvSpPr>
          <p:cNvPr id="5" name="Text Box 2"/>
          <p:cNvSpPr txBox="1">
            <a:spLocks noChangeArrowheads="1"/>
          </p:cNvSpPr>
          <p:nvPr/>
        </p:nvSpPr>
        <p:spPr bwMode="auto">
          <a:xfrm>
            <a:off x="177799" y="1051765"/>
            <a:ext cx="8744509" cy="526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57188" indent="-357188" defTabSz="762000">
              <a:tabLst>
                <a:tab pos="536575" algn="l"/>
              </a:tabLst>
              <a:defRPr b="1">
                <a:solidFill>
                  <a:schemeClr val="tx1"/>
                </a:solidFill>
                <a:latin typeface="Arial" pitchFamily="34" charset="0"/>
              </a:defRPr>
            </a:lvl1pPr>
            <a:lvl2pPr marL="742950" indent="-285750" defTabSz="762000">
              <a:tabLst>
                <a:tab pos="536575" algn="l"/>
              </a:tabLst>
              <a:defRPr b="1">
                <a:solidFill>
                  <a:schemeClr val="tx1"/>
                </a:solidFill>
                <a:latin typeface="Arial" pitchFamily="34" charset="0"/>
              </a:defRPr>
            </a:lvl2pPr>
            <a:lvl3pPr marL="1143000" indent="-228600" defTabSz="762000">
              <a:tabLst>
                <a:tab pos="536575" algn="l"/>
              </a:tabLst>
              <a:defRPr b="1">
                <a:solidFill>
                  <a:schemeClr val="tx1"/>
                </a:solidFill>
                <a:latin typeface="Arial" pitchFamily="34" charset="0"/>
              </a:defRPr>
            </a:lvl3pPr>
            <a:lvl4pPr marL="1600200" indent="-228600" defTabSz="762000">
              <a:tabLst>
                <a:tab pos="536575" algn="l"/>
              </a:tabLst>
              <a:defRPr b="1">
                <a:solidFill>
                  <a:schemeClr val="tx1"/>
                </a:solidFill>
                <a:latin typeface="Arial" pitchFamily="34" charset="0"/>
              </a:defRPr>
            </a:lvl4pPr>
            <a:lvl5pPr marL="2057400" indent="-228600" defTabSz="762000">
              <a:tabLst>
                <a:tab pos="536575"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36575"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36575"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36575"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36575" algn="l"/>
              </a:tabLst>
              <a:defRPr b="1">
                <a:solidFill>
                  <a:schemeClr val="tx1"/>
                </a:solidFill>
                <a:latin typeface="Arial" pitchFamily="34" charset="0"/>
              </a:defRPr>
            </a:lvl9pPr>
          </a:lstStyle>
          <a:p>
            <a:pPr marL="0" indent="0" algn="l" eaLnBrk="1" fontAlgn="auto" hangingPunct="1">
              <a:spcBef>
                <a:spcPts val="600"/>
              </a:spcBef>
              <a:spcAft>
                <a:spcPts val="0"/>
              </a:spcAft>
              <a:defRPr/>
            </a:pPr>
            <a:r>
              <a:rPr lang="en-US" altLang="de-DE" sz="1800" kern="0" dirty="0">
                <a:solidFill>
                  <a:srgbClr val="000000"/>
                </a:solidFill>
              </a:rPr>
              <a:t>Feature engineering is the process of using domain knowledge of the data to create features that make machine learning algorithms work. If feature engineering is done correctly, it increases the predictive power of machine learning algorithms by creating features from raw data that help facilitate the machine learning process. </a:t>
            </a:r>
          </a:p>
          <a:p>
            <a:pPr marL="0" indent="0" algn="l" eaLnBrk="1" fontAlgn="auto" hangingPunct="1">
              <a:spcBef>
                <a:spcPts val="600"/>
              </a:spcBef>
              <a:spcAft>
                <a:spcPts val="0"/>
              </a:spcAft>
              <a:defRPr/>
            </a:pPr>
            <a:r>
              <a:rPr lang="en-US" altLang="de-DE" sz="1800" kern="0" dirty="0">
                <a:solidFill>
                  <a:srgbClr val="000000"/>
                </a:solidFill>
                <a:ea typeface="+mn-ea"/>
              </a:rPr>
              <a:t>A feature (variable, attribute) is depicted by a column in a dataset. Considering a generic two-dimensional dataset, each observation is depicted by a row and each feature by a column, which will have a specific value for an observation:</a:t>
            </a: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r>
              <a:rPr lang="en-US" altLang="de-DE" sz="1800" kern="0" dirty="0">
                <a:solidFill>
                  <a:srgbClr val="000000"/>
                </a:solidFill>
                <a:ea typeface="+mn-ea"/>
              </a:rPr>
              <a:t>Features can be of two major types. </a:t>
            </a:r>
            <a:r>
              <a:rPr lang="en-US" altLang="de-DE" sz="1800" kern="0" dirty="0">
                <a:solidFill>
                  <a:srgbClr val="FF0000"/>
                </a:solidFill>
                <a:ea typeface="+mn-ea"/>
              </a:rPr>
              <a:t>Raw features</a:t>
            </a:r>
            <a:r>
              <a:rPr lang="en-US" altLang="de-DE" sz="1800" kern="0" dirty="0">
                <a:solidFill>
                  <a:srgbClr val="000000"/>
                </a:solidFill>
                <a:ea typeface="+mn-ea"/>
              </a:rPr>
              <a:t> are obtained directly from the dataset with no extra data manipulation or engineering. </a:t>
            </a:r>
            <a:r>
              <a:rPr lang="en-US" altLang="de-DE" sz="1800" kern="0" dirty="0">
                <a:solidFill>
                  <a:srgbClr val="FF0000"/>
                </a:solidFill>
                <a:ea typeface="+mn-ea"/>
              </a:rPr>
              <a:t>Derived features</a:t>
            </a:r>
            <a:r>
              <a:rPr lang="en-US" altLang="de-DE" sz="1800" kern="0" dirty="0">
                <a:solidFill>
                  <a:srgbClr val="000000"/>
                </a:solidFill>
                <a:ea typeface="+mn-ea"/>
              </a:rPr>
              <a:t> are usually obtained from feature engineering, where we extract features from existing data attributes. A simple example would be creating a new feature “Age” from an employee dataset containing "Birthdate".</a:t>
            </a:r>
          </a:p>
        </p:txBody>
      </p:sp>
      <p:graphicFrame>
        <p:nvGraphicFramePr>
          <p:cNvPr id="6" name="Tabelle 5"/>
          <p:cNvGraphicFramePr>
            <a:graphicFrameLocks noGrp="1"/>
          </p:cNvGraphicFramePr>
          <p:nvPr>
            <p:extLst>
              <p:ext uri="{D42A27DB-BD31-4B8C-83A1-F6EECF244321}">
                <p14:modId xmlns:p14="http://schemas.microsoft.com/office/powerpoint/2010/main" val="2636411137"/>
              </p:ext>
            </p:extLst>
          </p:nvPr>
        </p:nvGraphicFramePr>
        <p:xfrm>
          <a:off x="3131689" y="3736611"/>
          <a:ext cx="2329544" cy="955675"/>
        </p:xfrm>
        <a:graphic>
          <a:graphicData uri="http://schemas.openxmlformats.org/drawingml/2006/table">
            <a:tbl>
              <a:tblPr/>
              <a:tblGrid>
                <a:gridCol w="322458">
                  <a:extLst>
                    <a:ext uri="{9D8B030D-6E8A-4147-A177-3AD203B41FA5}">
                      <a16:colId xmlns:a16="http://schemas.microsoft.com/office/drawing/2014/main" xmlns="" val="20003"/>
                    </a:ext>
                  </a:extLst>
                </a:gridCol>
                <a:gridCol w="648070">
                  <a:extLst>
                    <a:ext uri="{9D8B030D-6E8A-4147-A177-3AD203B41FA5}">
                      <a16:colId xmlns:a16="http://schemas.microsoft.com/office/drawing/2014/main" xmlns="" val="20000"/>
                    </a:ext>
                  </a:extLst>
                </a:gridCol>
                <a:gridCol w="679508">
                  <a:extLst>
                    <a:ext uri="{9D8B030D-6E8A-4147-A177-3AD203B41FA5}">
                      <a16:colId xmlns:a16="http://schemas.microsoft.com/office/drawing/2014/main" xmlns="" val="20001"/>
                    </a:ext>
                  </a:extLst>
                </a:gridCol>
                <a:gridCol w="679508">
                  <a:extLst>
                    <a:ext uri="{9D8B030D-6E8A-4147-A177-3AD203B41FA5}">
                      <a16:colId xmlns:a16="http://schemas.microsoft.com/office/drawing/2014/main" xmlns="" val="20002"/>
                    </a:ext>
                  </a:extLst>
                </a:gridCol>
              </a:tblGrid>
              <a:tr h="166526">
                <a:tc>
                  <a:txBody>
                    <a:bodyPr/>
                    <a:lstStyle/>
                    <a:p>
                      <a:pPr algn="r" fontAlgn="b"/>
                      <a:endParaRPr lang="de-DE" sz="1200" b="1" i="0" u="none" strike="noStrike" dirty="0">
                        <a:solidFill>
                          <a:srgbClr val="000000"/>
                        </a:solidFill>
                        <a:effectLst/>
                        <a:latin typeface="Calibri"/>
                      </a:endParaRPr>
                    </a:p>
                  </a:txBody>
                  <a:tcPr marL="8255" marR="8255" marT="8255" marB="0" anchor="b">
                    <a:lnL>
                      <a:noFill/>
                    </a:lnL>
                    <a:lnR>
                      <a:noFill/>
                    </a:lnR>
                    <a:lnT>
                      <a:noFill/>
                    </a:lnT>
                    <a:lnB>
                      <a:noFill/>
                    </a:lnB>
                  </a:tcPr>
                </a:tc>
                <a:tc>
                  <a:txBody>
                    <a:bodyPr/>
                    <a:lstStyle/>
                    <a:p>
                      <a:pPr algn="r" fontAlgn="b"/>
                      <a:r>
                        <a:rPr lang="de-DE" sz="1200" b="1" i="0" u="none" strike="noStrike" dirty="0">
                          <a:solidFill>
                            <a:srgbClr val="000000"/>
                          </a:solidFill>
                          <a:effectLst/>
                          <a:latin typeface="Calibri"/>
                        </a:rPr>
                        <a:t>Feature 1</a:t>
                      </a:r>
                    </a:p>
                  </a:txBody>
                  <a:tcPr marL="8255" marR="8255" marT="8255" marB="0" anchor="b">
                    <a:lnL>
                      <a:noFill/>
                    </a:lnL>
                    <a:lnR>
                      <a:noFill/>
                    </a:lnR>
                    <a:lnT>
                      <a:noFill/>
                    </a:lnT>
                    <a:lnB>
                      <a:noFill/>
                    </a:lnB>
                  </a:tcPr>
                </a:tc>
                <a:tc>
                  <a:txBody>
                    <a:bodyPr/>
                    <a:lstStyle/>
                    <a:p>
                      <a:pPr algn="r" fontAlgn="b"/>
                      <a:r>
                        <a:rPr lang="de-DE" sz="1200" b="1" i="0" u="none" strike="noStrike" dirty="0">
                          <a:solidFill>
                            <a:srgbClr val="000000"/>
                          </a:solidFill>
                          <a:effectLst/>
                          <a:latin typeface="Calibri"/>
                        </a:rPr>
                        <a:t>Feature 2</a:t>
                      </a:r>
                    </a:p>
                  </a:txBody>
                  <a:tcPr marL="8255" marR="8255" marT="8255" marB="0" anchor="b">
                    <a:lnL>
                      <a:noFill/>
                    </a:lnL>
                    <a:lnR>
                      <a:noFill/>
                    </a:lnR>
                    <a:lnT>
                      <a:noFill/>
                    </a:lnT>
                    <a:lnB>
                      <a:noFill/>
                    </a:lnB>
                  </a:tcPr>
                </a:tc>
                <a:tc>
                  <a:txBody>
                    <a:bodyPr/>
                    <a:lstStyle/>
                    <a:p>
                      <a:pPr algn="r" fontAlgn="b"/>
                      <a:r>
                        <a:rPr lang="de-DE" sz="1200" b="1" i="0" u="none" strike="noStrike" dirty="0">
                          <a:solidFill>
                            <a:srgbClr val="000000"/>
                          </a:solidFill>
                          <a:effectLst/>
                          <a:latin typeface="Calibri"/>
                        </a:rPr>
                        <a:t>Feature 3</a:t>
                      </a:r>
                    </a:p>
                  </a:txBody>
                  <a:tcPr marL="8255" marR="8255" marT="8255" marB="0" anchor="b">
                    <a:lnL>
                      <a:noFill/>
                    </a:lnL>
                    <a:lnR>
                      <a:noFill/>
                    </a:lnR>
                    <a:lnT>
                      <a:noFill/>
                    </a:lnT>
                    <a:lnB>
                      <a:noFill/>
                    </a:lnB>
                  </a:tcPr>
                </a:tc>
                <a:extLst>
                  <a:ext uri="{0D108BD9-81ED-4DB2-BD59-A6C34878D82A}">
                    <a16:rowId xmlns:a16="http://schemas.microsoft.com/office/drawing/2014/main" xmlns="" val="10000"/>
                  </a:ext>
                </a:extLst>
              </a:tr>
              <a:tr h="165100">
                <a:tc>
                  <a:txBody>
                    <a:bodyPr/>
                    <a:lstStyle/>
                    <a:p>
                      <a:pPr algn="ctr" fontAlgn="b"/>
                      <a:r>
                        <a:rPr lang="de-DE" sz="1200" b="0" i="0" u="none" strike="noStrike" dirty="0">
                          <a:solidFill>
                            <a:srgbClr val="000000"/>
                          </a:solidFill>
                          <a:effectLst/>
                          <a:latin typeface="Calibri"/>
                        </a:rPr>
                        <a:t>0</a:t>
                      </a:r>
                    </a:p>
                  </a:txBody>
                  <a:tcPr marL="8255" marR="8255" marT="8255" marB="0" anchor="b">
                    <a:lnL>
                      <a:noFill/>
                    </a:lnL>
                    <a:lnR>
                      <a:noFill/>
                    </a:lnR>
                    <a:lnT>
                      <a:noFill/>
                    </a:lnT>
                    <a:lnB>
                      <a:noFill/>
                    </a:lnB>
                  </a:tcPr>
                </a:tc>
                <a:tc>
                  <a:txBody>
                    <a:bodyPr/>
                    <a:lstStyle/>
                    <a:p>
                      <a:pPr algn="r" fontAlgn="b"/>
                      <a:r>
                        <a:rPr lang="de-DE" sz="1200" b="0" i="0" u="none" strike="noStrike" dirty="0">
                          <a:solidFill>
                            <a:srgbClr val="000000"/>
                          </a:solidFill>
                          <a:effectLst/>
                          <a:latin typeface="Calibri"/>
                        </a:rPr>
                        <a:t>18.38</a:t>
                      </a:r>
                    </a:p>
                  </a:txBody>
                  <a:tcPr marL="8255" marR="8255" marT="8255" marB="0" anchor="b">
                    <a:lnL>
                      <a:noFill/>
                    </a:lnL>
                    <a:lnR>
                      <a:noFill/>
                    </a:lnR>
                    <a:lnT>
                      <a:noFill/>
                    </a:lnT>
                    <a:lnB>
                      <a:noFill/>
                    </a:lnB>
                  </a:tcPr>
                </a:tc>
                <a:tc>
                  <a:txBody>
                    <a:bodyPr/>
                    <a:lstStyle/>
                    <a:p>
                      <a:pPr algn="r" fontAlgn="b"/>
                      <a:r>
                        <a:rPr lang="de-DE" sz="1200" b="0" i="0" u="none" strike="noStrike" dirty="0">
                          <a:solidFill>
                            <a:srgbClr val="000000"/>
                          </a:solidFill>
                          <a:effectLst/>
                          <a:latin typeface="Calibri"/>
                        </a:rPr>
                        <a:t>58.06</a:t>
                      </a:r>
                    </a:p>
                  </a:txBody>
                  <a:tcPr marL="8255" marR="8255" marT="8255" marB="0" anchor="b">
                    <a:lnL>
                      <a:noFill/>
                    </a:lnL>
                    <a:lnR>
                      <a:noFill/>
                    </a:lnR>
                    <a:lnT>
                      <a:noFill/>
                    </a:lnT>
                    <a:lnB>
                      <a:noFill/>
                    </a:lnB>
                  </a:tcPr>
                </a:tc>
                <a:tc>
                  <a:txBody>
                    <a:bodyPr/>
                    <a:lstStyle/>
                    <a:p>
                      <a:pPr algn="r" fontAlgn="b"/>
                      <a:r>
                        <a:rPr lang="de-DE" sz="1200" b="0" i="0" u="none" strike="noStrike">
                          <a:solidFill>
                            <a:srgbClr val="000000"/>
                          </a:solidFill>
                          <a:effectLst/>
                          <a:latin typeface="Calibri"/>
                        </a:rPr>
                        <a:t>-44.21</a:t>
                      </a:r>
                    </a:p>
                  </a:txBody>
                  <a:tcPr marL="8255" marR="8255" marT="8255" marB="0" anchor="b">
                    <a:lnL>
                      <a:noFill/>
                    </a:lnL>
                    <a:lnR>
                      <a:noFill/>
                    </a:lnR>
                    <a:lnT>
                      <a:noFill/>
                    </a:lnT>
                    <a:lnB>
                      <a:noFill/>
                    </a:lnB>
                  </a:tcPr>
                </a:tc>
                <a:extLst>
                  <a:ext uri="{0D108BD9-81ED-4DB2-BD59-A6C34878D82A}">
                    <a16:rowId xmlns:a16="http://schemas.microsoft.com/office/drawing/2014/main" xmlns="" val="10003"/>
                  </a:ext>
                </a:extLst>
              </a:tr>
              <a:tr h="165100">
                <a:tc>
                  <a:txBody>
                    <a:bodyPr/>
                    <a:lstStyle/>
                    <a:p>
                      <a:pPr algn="ctr" fontAlgn="b"/>
                      <a:r>
                        <a:rPr lang="de-DE" sz="1200" b="0" i="0" u="none" strike="noStrike" dirty="0">
                          <a:solidFill>
                            <a:srgbClr val="000000"/>
                          </a:solidFill>
                          <a:effectLst/>
                          <a:latin typeface="Calibri"/>
                        </a:rPr>
                        <a:t>1</a:t>
                      </a:r>
                    </a:p>
                  </a:txBody>
                  <a:tcPr marL="8255" marR="8255" marT="8255" marB="0" anchor="b">
                    <a:lnL>
                      <a:noFill/>
                    </a:lnL>
                    <a:lnR>
                      <a:noFill/>
                    </a:lnR>
                    <a:lnT>
                      <a:noFill/>
                    </a:lnT>
                    <a:lnB>
                      <a:noFill/>
                    </a:lnB>
                  </a:tcPr>
                </a:tc>
                <a:tc>
                  <a:txBody>
                    <a:bodyPr/>
                    <a:lstStyle/>
                    <a:p>
                      <a:pPr algn="r" fontAlgn="b"/>
                      <a:r>
                        <a:rPr lang="de-DE" sz="1200" b="0" i="0" u="none" strike="noStrike" dirty="0">
                          <a:solidFill>
                            <a:srgbClr val="000000"/>
                          </a:solidFill>
                          <a:effectLst/>
                          <a:latin typeface="Calibri"/>
                        </a:rPr>
                        <a:t>16.10</a:t>
                      </a:r>
                    </a:p>
                  </a:txBody>
                  <a:tcPr marL="8255" marR="8255" marT="8255" marB="0" anchor="b">
                    <a:lnL>
                      <a:noFill/>
                    </a:lnL>
                    <a:lnR>
                      <a:noFill/>
                    </a:lnR>
                    <a:lnT>
                      <a:noFill/>
                    </a:lnT>
                    <a:lnB>
                      <a:noFill/>
                    </a:lnB>
                  </a:tcPr>
                </a:tc>
                <a:tc>
                  <a:txBody>
                    <a:bodyPr/>
                    <a:lstStyle/>
                    <a:p>
                      <a:pPr algn="r" fontAlgn="b"/>
                      <a:r>
                        <a:rPr lang="de-DE" sz="1200" b="0" i="0" u="none" strike="noStrike" dirty="0">
                          <a:solidFill>
                            <a:srgbClr val="000000"/>
                          </a:solidFill>
                          <a:effectLst/>
                          <a:latin typeface="Calibri"/>
                        </a:rPr>
                        <a:t>35.39</a:t>
                      </a:r>
                    </a:p>
                  </a:txBody>
                  <a:tcPr marL="8255" marR="8255" marT="8255" marB="0" anchor="b">
                    <a:lnL>
                      <a:noFill/>
                    </a:lnL>
                    <a:lnR>
                      <a:noFill/>
                    </a:lnR>
                    <a:lnT>
                      <a:noFill/>
                    </a:lnT>
                    <a:lnB>
                      <a:noFill/>
                    </a:lnB>
                  </a:tcPr>
                </a:tc>
                <a:tc>
                  <a:txBody>
                    <a:bodyPr/>
                    <a:lstStyle/>
                    <a:p>
                      <a:pPr algn="r" fontAlgn="b"/>
                      <a:r>
                        <a:rPr lang="de-DE" sz="1200" b="0" i="0" u="none" strike="noStrike">
                          <a:solidFill>
                            <a:srgbClr val="000000"/>
                          </a:solidFill>
                          <a:effectLst/>
                          <a:latin typeface="Calibri"/>
                        </a:rPr>
                        <a:t>77.35</a:t>
                      </a:r>
                    </a:p>
                  </a:txBody>
                  <a:tcPr marL="8255" marR="8255" marT="8255" marB="0" anchor="b">
                    <a:lnL>
                      <a:noFill/>
                    </a:lnL>
                    <a:lnR>
                      <a:noFill/>
                    </a:lnR>
                    <a:lnT>
                      <a:noFill/>
                    </a:lnT>
                    <a:lnB>
                      <a:noFill/>
                    </a:lnB>
                  </a:tcPr>
                </a:tc>
                <a:extLst>
                  <a:ext uri="{0D108BD9-81ED-4DB2-BD59-A6C34878D82A}">
                    <a16:rowId xmlns:a16="http://schemas.microsoft.com/office/drawing/2014/main" xmlns="" val="10004"/>
                  </a:ext>
                </a:extLst>
              </a:tr>
              <a:tr h="165100">
                <a:tc>
                  <a:txBody>
                    <a:bodyPr/>
                    <a:lstStyle/>
                    <a:p>
                      <a:pPr algn="ctr" fontAlgn="b"/>
                      <a:r>
                        <a:rPr lang="de-DE" sz="1200" b="0" i="0" u="none" strike="noStrike" dirty="0">
                          <a:solidFill>
                            <a:srgbClr val="000000"/>
                          </a:solidFill>
                          <a:effectLst/>
                          <a:latin typeface="Calibri"/>
                        </a:rPr>
                        <a:t>2</a:t>
                      </a:r>
                    </a:p>
                  </a:txBody>
                  <a:tcPr marL="8255" marR="8255" marT="8255" marB="0" anchor="b">
                    <a:lnL>
                      <a:noFill/>
                    </a:lnL>
                    <a:lnR>
                      <a:noFill/>
                    </a:lnR>
                    <a:lnT>
                      <a:noFill/>
                    </a:lnT>
                    <a:lnB>
                      <a:noFill/>
                    </a:lnB>
                  </a:tcPr>
                </a:tc>
                <a:tc>
                  <a:txBody>
                    <a:bodyPr/>
                    <a:lstStyle/>
                    <a:p>
                      <a:pPr algn="r" fontAlgn="b"/>
                      <a:r>
                        <a:rPr lang="de-DE" sz="1200" b="0" i="0" u="none" strike="noStrike">
                          <a:solidFill>
                            <a:srgbClr val="000000"/>
                          </a:solidFill>
                          <a:effectLst/>
                          <a:latin typeface="Calibri"/>
                        </a:rPr>
                        <a:t>23.14</a:t>
                      </a:r>
                    </a:p>
                  </a:txBody>
                  <a:tcPr marL="8255" marR="8255" marT="8255" marB="0" anchor="b">
                    <a:lnL>
                      <a:noFill/>
                    </a:lnL>
                    <a:lnR>
                      <a:noFill/>
                    </a:lnR>
                    <a:lnT>
                      <a:noFill/>
                    </a:lnT>
                    <a:lnB>
                      <a:noFill/>
                    </a:lnB>
                  </a:tcPr>
                </a:tc>
                <a:tc>
                  <a:txBody>
                    <a:bodyPr/>
                    <a:lstStyle/>
                    <a:p>
                      <a:pPr algn="r" fontAlgn="b"/>
                      <a:r>
                        <a:rPr lang="de-DE" sz="1200" b="0" i="0" u="none" strike="noStrike" dirty="0">
                          <a:solidFill>
                            <a:srgbClr val="000000"/>
                          </a:solidFill>
                          <a:effectLst/>
                          <a:latin typeface="Calibri"/>
                        </a:rPr>
                        <a:t>230.44</a:t>
                      </a:r>
                    </a:p>
                  </a:txBody>
                  <a:tcPr marL="8255" marR="8255" marT="8255" marB="0" anchor="b">
                    <a:lnL>
                      <a:noFill/>
                    </a:lnL>
                    <a:lnR>
                      <a:noFill/>
                    </a:lnR>
                    <a:lnT>
                      <a:noFill/>
                    </a:lnT>
                    <a:lnB>
                      <a:noFill/>
                    </a:lnB>
                  </a:tcPr>
                </a:tc>
                <a:tc>
                  <a:txBody>
                    <a:bodyPr/>
                    <a:lstStyle/>
                    <a:p>
                      <a:pPr algn="r" fontAlgn="b"/>
                      <a:r>
                        <a:rPr lang="de-DE" sz="1200" b="0" i="0" u="none" strike="noStrike">
                          <a:solidFill>
                            <a:srgbClr val="000000"/>
                          </a:solidFill>
                          <a:effectLst/>
                          <a:latin typeface="Calibri"/>
                        </a:rPr>
                        <a:t>-71.79</a:t>
                      </a:r>
                    </a:p>
                  </a:txBody>
                  <a:tcPr marL="8255" marR="8255" marT="8255" marB="0" anchor="b">
                    <a:lnL>
                      <a:noFill/>
                    </a:lnL>
                    <a:lnR>
                      <a:noFill/>
                    </a:lnR>
                    <a:lnT>
                      <a:noFill/>
                    </a:lnT>
                    <a:lnB>
                      <a:noFill/>
                    </a:lnB>
                  </a:tcPr>
                </a:tc>
                <a:extLst>
                  <a:ext uri="{0D108BD9-81ED-4DB2-BD59-A6C34878D82A}">
                    <a16:rowId xmlns:a16="http://schemas.microsoft.com/office/drawing/2014/main" xmlns="" val="10005"/>
                  </a:ext>
                </a:extLst>
              </a:tr>
              <a:tr h="165100">
                <a:tc>
                  <a:txBody>
                    <a:bodyPr/>
                    <a:lstStyle/>
                    <a:p>
                      <a:pPr algn="ctr" fontAlgn="b"/>
                      <a:r>
                        <a:rPr lang="de-DE" sz="1200" b="0" i="0" u="none" strike="noStrike" dirty="0">
                          <a:solidFill>
                            <a:srgbClr val="000000"/>
                          </a:solidFill>
                          <a:effectLst/>
                          <a:latin typeface="Calibri"/>
                        </a:rPr>
                        <a:t>3</a:t>
                      </a:r>
                    </a:p>
                  </a:txBody>
                  <a:tcPr marL="8255" marR="8255" marT="8255" marB="0" anchor="b">
                    <a:lnL>
                      <a:noFill/>
                    </a:lnL>
                    <a:lnR>
                      <a:noFill/>
                    </a:lnR>
                    <a:lnT>
                      <a:noFill/>
                    </a:lnT>
                    <a:lnB>
                      <a:noFill/>
                    </a:lnB>
                  </a:tcPr>
                </a:tc>
                <a:tc>
                  <a:txBody>
                    <a:bodyPr/>
                    <a:lstStyle/>
                    <a:p>
                      <a:pPr algn="r" fontAlgn="b"/>
                      <a:r>
                        <a:rPr lang="de-DE" sz="1200" b="0" i="0" u="none" strike="noStrike">
                          <a:solidFill>
                            <a:srgbClr val="000000"/>
                          </a:solidFill>
                          <a:effectLst/>
                          <a:latin typeface="Calibri"/>
                        </a:rPr>
                        <a:t>24.77</a:t>
                      </a:r>
                    </a:p>
                  </a:txBody>
                  <a:tcPr marL="8255" marR="8255" marT="8255" marB="0" anchor="b">
                    <a:lnL>
                      <a:noFill/>
                    </a:lnL>
                    <a:lnR>
                      <a:noFill/>
                    </a:lnR>
                    <a:lnT>
                      <a:noFill/>
                    </a:lnT>
                    <a:lnB>
                      <a:noFill/>
                    </a:lnB>
                  </a:tcPr>
                </a:tc>
                <a:tc>
                  <a:txBody>
                    <a:bodyPr/>
                    <a:lstStyle/>
                    <a:p>
                      <a:pPr algn="r" fontAlgn="b"/>
                      <a:r>
                        <a:rPr lang="de-DE" sz="1200" b="0" i="0" u="none" strike="noStrike" dirty="0">
                          <a:solidFill>
                            <a:srgbClr val="000000"/>
                          </a:solidFill>
                          <a:effectLst/>
                          <a:latin typeface="Calibri"/>
                        </a:rPr>
                        <a:t>206.83</a:t>
                      </a:r>
                    </a:p>
                  </a:txBody>
                  <a:tcPr marL="8255" marR="8255" marT="8255" marB="0" anchor="b">
                    <a:lnL>
                      <a:noFill/>
                    </a:lnL>
                    <a:lnR>
                      <a:noFill/>
                    </a:lnR>
                    <a:lnT>
                      <a:noFill/>
                    </a:lnT>
                    <a:lnB>
                      <a:noFill/>
                    </a:lnB>
                  </a:tcPr>
                </a:tc>
                <a:tc>
                  <a:txBody>
                    <a:bodyPr/>
                    <a:lstStyle/>
                    <a:p>
                      <a:pPr algn="r" fontAlgn="b"/>
                      <a:r>
                        <a:rPr lang="de-DE" sz="1200" b="0" i="0" u="none" strike="noStrike" dirty="0">
                          <a:solidFill>
                            <a:srgbClr val="000000"/>
                          </a:solidFill>
                          <a:effectLst/>
                          <a:latin typeface="Calibri"/>
                        </a:rPr>
                        <a:t>46.13</a:t>
                      </a:r>
                    </a:p>
                  </a:txBody>
                  <a:tcPr marL="8255" marR="8255" marT="8255" marB="0" anchor="b">
                    <a:lnL>
                      <a:noFill/>
                    </a:lnL>
                    <a:lnR>
                      <a:noFill/>
                    </a:lnR>
                    <a:lnT>
                      <a:noFill/>
                    </a:lnT>
                    <a:lnB>
                      <a:noFill/>
                    </a:lnB>
                  </a:tcPr>
                </a:tc>
                <a:extLst>
                  <a:ext uri="{0D108BD9-81ED-4DB2-BD59-A6C34878D82A}">
                    <a16:rowId xmlns:a16="http://schemas.microsoft.com/office/drawing/2014/main" xmlns="" val="10006"/>
                  </a:ext>
                </a:extLst>
              </a:tr>
            </a:tbl>
          </a:graphicData>
        </a:graphic>
      </p:graphicFrame>
      <p:sp>
        <p:nvSpPr>
          <p:cNvPr id="2" name="Rechteckiger Pfeil 1"/>
          <p:cNvSpPr/>
          <p:nvPr/>
        </p:nvSpPr>
        <p:spPr bwMode="auto">
          <a:xfrm rot="16200000" flipH="1">
            <a:off x="4461968" y="3414316"/>
            <a:ext cx="176169" cy="486561"/>
          </a:xfrm>
          <a:prstGeom prst="ben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 name="Textfeld 2"/>
          <p:cNvSpPr txBox="1"/>
          <p:nvPr/>
        </p:nvSpPr>
        <p:spPr>
          <a:xfrm>
            <a:off x="4742999" y="3447790"/>
            <a:ext cx="1895912" cy="276999"/>
          </a:xfrm>
          <a:prstGeom prst="rect">
            <a:avLst/>
          </a:prstGeom>
          <a:noFill/>
        </p:spPr>
        <p:txBody>
          <a:bodyPr wrap="square" rtlCol="0">
            <a:spAutoFit/>
          </a:bodyPr>
          <a:lstStyle/>
          <a:p>
            <a:pPr algn="l"/>
            <a:r>
              <a:rPr lang="de-DE" sz="1200" dirty="0"/>
              <a:t>Columns (Features)</a:t>
            </a:r>
          </a:p>
        </p:txBody>
      </p:sp>
      <p:sp>
        <p:nvSpPr>
          <p:cNvPr id="4" name="Pfeil nach rechts 3"/>
          <p:cNvSpPr/>
          <p:nvPr/>
        </p:nvSpPr>
        <p:spPr bwMode="auto">
          <a:xfrm>
            <a:off x="2835479" y="4236439"/>
            <a:ext cx="276837" cy="100668"/>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9" name="Textfeld 8"/>
          <p:cNvSpPr txBox="1"/>
          <p:nvPr/>
        </p:nvSpPr>
        <p:spPr>
          <a:xfrm>
            <a:off x="935795" y="4114718"/>
            <a:ext cx="1895912" cy="276999"/>
          </a:xfrm>
          <a:prstGeom prst="rect">
            <a:avLst/>
          </a:prstGeom>
          <a:noFill/>
        </p:spPr>
        <p:txBody>
          <a:bodyPr wrap="square" rtlCol="0">
            <a:spAutoFit/>
          </a:bodyPr>
          <a:lstStyle/>
          <a:p>
            <a:pPr algn="r"/>
            <a:r>
              <a:rPr lang="de-DE" sz="1200" dirty="0" err="1"/>
              <a:t>Rows</a:t>
            </a:r>
            <a:r>
              <a:rPr lang="de-DE" sz="1200" dirty="0"/>
              <a:t> (</a:t>
            </a:r>
            <a:r>
              <a:rPr lang="de-DE" sz="1200" dirty="0" err="1"/>
              <a:t>Observations</a:t>
            </a:r>
            <a:r>
              <a:rPr lang="de-DE" sz="1200" dirty="0"/>
              <a:t>)</a:t>
            </a:r>
          </a:p>
        </p:txBody>
      </p:sp>
      <p:sp>
        <p:nvSpPr>
          <p:cNvPr id="7" name="Rechteck 6"/>
          <p:cNvSpPr/>
          <p:nvPr/>
        </p:nvSpPr>
        <p:spPr>
          <a:xfrm>
            <a:off x="2156393" y="6283384"/>
            <a:ext cx="6375211" cy="461665"/>
          </a:xfrm>
          <a:prstGeom prst="rect">
            <a:avLst/>
          </a:prstGeom>
        </p:spPr>
        <p:txBody>
          <a:bodyPr wrap="square">
            <a:spAutoFit/>
          </a:bodyPr>
          <a:lstStyle/>
          <a:p>
            <a:pPr marL="720725" indent="-720725" algn="l"/>
            <a:r>
              <a:rPr lang="en-US" sz="1200" b="0" dirty="0"/>
              <a:t>Sources:	Sarkar, D.: Understanding Feature Engineering, towardsdatascience.com and </a:t>
            </a:r>
            <a:br>
              <a:rPr lang="en-US" sz="1200" b="0" dirty="0"/>
            </a:br>
            <a:r>
              <a:rPr lang="en-US" sz="1200" b="0" dirty="0" err="1"/>
              <a:t>Shekhar</a:t>
            </a:r>
            <a:r>
              <a:rPr lang="en-US" sz="1200" b="0" dirty="0"/>
              <a:t>, A.: What Is Feature Engineering for Machine Learning?, medium.com.</a:t>
            </a:r>
            <a:endParaRPr lang="de-DE" sz="1200" b="0" dirty="0"/>
          </a:p>
        </p:txBody>
      </p:sp>
    </p:spTree>
    <p:extLst>
      <p:ext uri="{BB962C8B-B14F-4D97-AF65-F5344CB8AC3E}">
        <p14:creationId xmlns:p14="http://schemas.microsoft.com/office/powerpoint/2010/main" val="24949879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145</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Variants of Feature Engineering</a:t>
            </a:r>
          </a:p>
        </p:txBody>
      </p:sp>
      <p:sp>
        <p:nvSpPr>
          <p:cNvPr id="5" name="Text Box 2"/>
          <p:cNvSpPr txBox="1">
            <a:spLocks noChangeArrowheads="1"/>
          </p:cNvSpPr>
          <p:nvPr/>
        </p:nvSpPr>
        <p:spPr bwMode="auto">
          <a:xfrm>
            <a:off x="177798" y="1185989"/>
            <a:ext cx="8764865" cy="531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57188" indent="-357188" defTabSz="762000">
              <a:tabLst>
                <a:tab pos="536575" algn="l"/>
              </a:tabLst>
              <a:defRPr b="1">
                <a:solidFill>
                  <a:schemeClr val="tx1"/>
                </a:solidFill>
                <a:latin typeface="Arial" pitchFamily="34" charset="0"/>
              </a:defRPr>
            </a:lvl1pPr>
            <a:lvl2pPr marL="742950" indent="-285750" defTabSz="762000">
              <a:tabLst>
                <a:tab pos="536575" algn="l"/>
              </a:tabLst>
              <a:defRPr b="1">
                <a:solidFill>
                  <a:schemeClr val="tx1"/>
                </a:solidFill>
                <a:latin typeface="Arial" pitchFamily="34" charset="0"/>
              </a:defRPr>
            </a:lvl2pPr>
            <a:lvl3pPr marL="1143000" indent="-228600" defTabSz="762000">
              <a:tabLst>
                <a:tab pos="536575" algn="l"/>
              </a:tabLst>
              <a:defRPr b="1">
                <a:solidFill>
                  <a:schemeClr val="tx1"/>
                </a:solidFill>
                <a:latin typeface="Arial" pitchFamily="34" charset="0"/>
              </a:defRPr>
            </a:lvl3pPr>
            <a:lvl4pPr marL="1600200" indent="-228600" defTabSz="762000">
              <a:tabLst>
                <a:tab pos="536575" algn="l"/>
              </a:tabLst>
              <a:defRPr b="1">
                <a:solidFill>
                  <a:schemeClr val="tx1"/>
                </a:solidFill>
                <a:latin typeface="Arial" pitchFamily="34" charset="0"/>
              </a:defRPr>
            </a:lvl4pPr>
            <a:lvl5pPr marL="2057400" indent="-228600" defTabSz="762000">
              <a:tabLst>
                <a:tab pos="536575"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36575"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36575"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36575"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36575" algn="l"/>
              </a:tabLst>
              <a:defRPr b="1">
                <a:solidFill>
                  <a:schemeClr val="tx1"/>
                </a:solidFill>
                <a:latin typeface="Arial" pitchFamily="34" charset="0"/>
              </a:defRPr>
            </a:lvl9pPr>
          </a:lstStyle>
          <a:p>
            <a:pPr algn="l" eaLnBrk="1" fontAlgn="auto" hangingPunct="1">
              <a:spcBef>
                <a:spcPts val="600"/>
              </a:spcBef>
              <a:spcAft>
                <a:spcPts val="0"/>
              </a:spcAft>
              <a:buFont typeface="+mj-lt"/>
              <a:buAutoNum type="arabicPeriod"/>
              <a:defRPr/>
            </a:pPr>
            <a:r>
              <a:rPr lang="en-US" altLang="de-DE" sz="1800" kern="0" dirty="0">
                <a:solidFill>
                  <a:srgbClr val="000000"/>
                </a:solidFill>
              </a:rPr>
              <a:t>Transformation</a:t>
            </a:r>
            <a:br>
              <a:rPr lang="en-US" altLang="de-DE" sz="1800" kern="0" dirty="0">
                <a:solidFill>
                  <a:srgbClr val="000000"/>
                </a:solidFill>
              </a:rPr>
            </a:br>
            <a:r>
              <a:rPr lang="en-US" altLang="de-DE" sz="1800" b="0" kern="0" dirty="0">
                <a:solidFill>
                  <a:srgbClr val="000000"/>
                </a:solidFill>
                <a:sym typeface="Symbol" pitchFamily="18" charset="2"/>
              </a:rPr>
              <a:t></a:t>
            </a:r>
            <a:r>
              <a:rPr lang="en-US" altLang="de-DE" sz="1800" b="0" kern="0" dirty="0">
                <a:solidFill>
                  <a:srgbClr val="000000"/>
                </a:solidFill>
              </a:rPr>
              <a:t>	convert features (e.g. birth date to age)</a:t>
            </a:r>
            <a:br>
              <a:rPr lang="en-US" altLang="de-DE" sz="1800" b="0" kern="0" dirty="0">
                <a:solidFill>
                  <a:srgbClr val="000000"/>
                </a:solidFill>
              </a:rPr>
            </a:br>
            <a:r>
              <a:rPr lang="en-US" altLang="de-DE" sz="1800" b="0" kern="0" dirty="0">
                <a:solidFill>
                  <a:srgbClr val="000000"/>
                </a:solidFill>
                <a:sym typeface="Symbol" pitchFamily="18" charset="2"/>
              </a:rPr>
              <a:t></a:t>
            </a:r>
            <a:r>
              <a:rPr lang="en-US" altLang="de-DE" sz="1800" b="0" kern="0" dirty="0">
                <a:solidFill>
                  <a:srgbClr val="000000"/>
                </a:solidFill>
              </a:rPr>
              <a:t>	build lag structures (e.g. time-lags)</a:t>
            </a:r>
            <a:br>
              <a:rPr lang="en-US" altLang="de-DE" sz="1800" b="0" kern="0" dirty="0">
                <a:solidFill>
                  <a:srgbClr val="000000"/>
                </a:solidFill>
              </a:rPr>
            </a:br>
            <a:r>
              <a:rPr lang="en-US" altLang="de-DE" sz="1800" b="0" kern="0" dirty="0">
                <a:solidFill>
                  <a:srgbClr val="000000"/>
                </a:solidFill>
                <a:sym typeface="Symbol" pitchFamily="18" charset="2"/>
              </a:rPr>
              <a:t></a:t>
            </a:r>
            <a:r>
              <a:rPr lang="en-US" altLang="de-DE" sz="1800" b="0" kern="0" dirty="0">
                <a:solidFill>
                  <a:srgbClr val="000000"/>
                </a:solidFill>
              </a:rPr>
              <a:t>	normalization / standardization / scaling</a:t>
            </a:r>
          </a:p>
          <a:p>
            <a:pPr lvl="0" algn="l" eaLnBrk="1" fontAlgn="auto" hangingPunct="1">
              <a:spcBef>
                <a:spcPts val="600"/>
              </a:spcBef>
              <a:spcAft>
                <a:spcPts val="0"/>
              </a:spcAft>
              <a:buFont typeface="+mj-lt"/>
              <a:buAutoNum type="arabicPeriod"/>
              <a:defRPr/>
            </a:pPr>
            <a:r>
              <a:rPr lang="en-US" altLang="de-DE" sz="1800" kern="0" dirty="0">
                <a:solidFill>
                  <a:srgbClr val="000000"/>
                </a:solidFill>
                <a:ea typeface="+mn-ea"/>
              </a:rPr>
              <a:t>Type Conversion </a:t>
            </a:r>
            <a:br>
              <a:rPr lang="en-US" altLang="de-DE" sz="1800" kern="0" dirty="0">
                <a:solidFill>
                  <a:srgbClr val="000000"/>
                </a:solidFill>
                <a:ea typeface="+mn-ea"/>
              </a:rPr>
            </a:br>
            <a:r>
              <a:rPr lang="en-US" altLang="de-DE" sz="1800" b="0" kern="0" dirty="0">
                <a:solidFill>
                  <a:srgbClr val="000000"/>
                </a:solidFill>
                <a:ea typeface="+mn-ea"/>
                <a:sym typeface="Symbol" pitchFamily="18" charset="2"/>
              </a:rPr>
              <a:t></a:t>
            </a:r>
            <a:r>
              <a:rPr lang="en-US" altLang="de-DE" sz="1800" b="0" kern="0" dirty="0">
                <a:solidFill>
                  <a:srgbClr val="000000"/>
                </a:solidFill>
                <a:ea typeface="+mn-ea"/>
              </a:rPr>
              <a:t>	if numerical</a:t>
            </a:r>
            <a:r>
              <a:rPr lang="en-US" altLang="de-DE" sz="1800" kern="0" dirty="0">
                <a:solidFill>
                  <a:srgbClr val="000000"/>
                </a:solidFill>
                <a:ea typeface="+mn-ea"/>
              </a:rPr>
              <a:t> </a:t>
            </a:r>
            <a:r>
              <a:rPr lang="en-US" altLang="de-DE" sz="1800" b="0" kern="0" dirty="0">
                <a:solidFill>
                  <a:srgbClr val="000000"/>
                </a:solidFill>
                <a:ea typeface="+mn-ea"/>
              </a:rPr>
              <a:t>type is needed</a:t>
            </a:r>
            <a:r>
              <a:rPr lang="en-US" altLang="de-DE" sz="1800" b="0" kern="0">
                <a:solidFill>
                  <a:srgbClr val="000000"/>
                </a:solidFill>
                <a:ea typeface="+mn-ea"/>
              </a:rPr>
              <a:t>, transformation of </a:t>
            </a:r>
            <a:r>
              <a:rPr lang="en-US" altLang="de-DE" sz="1800" b="0" kern="0" dirty="0">
                <a:solidFill>
                  <a:srgbClr val="000000"/>
                </a:solidFill>
                <a:ea typeface="+mn-ea"/>
              </a:rPr>
              <a:t>categorical into numerical data </a:t>
            </a:r>
            <a:br>
              <a:rPr lang="en-US" altLang="de-DE" sz="1800" b="0" kern="0" dirty="0">
                <a:solidFill>
                  <a:srgbClr val="000000"/>
                </a:solidFill>
                <a:ea typeface="+mn-ea"/>
              </a:rPr>
            </a:br>
            <a:r>
              <a:rPr lang="en-US" altLang="de-DE" sz="1800" b="0" kern="0" dirty="0">
                <a:solidFill>
                  <a:srgbClr val="000000"/>
                </a:solidFill>
                <a:ea typeface="+mn-ea"/>
              </a:rPr>
              <a:t>	using dummy features </a:t>
            </a:r>
            <a:br>
              <a:rPr lang="en-US" altLang="de-DE" sz="1800" b="0" kern="0" dirty="0">
                <a:solidFill>
                  <a:srgbClr val="000000"/>
                </a:solidFill>
                <a:ea typeface="+mn-ea"/>
              </a:rPr>
            </a:br>
            <a:r>
              <a:rPr lang="en-US" altLang="de-DE" sz="1800" b="0" kern="0" dirty="0">
                <a:solidFill>
                  <a:srgbClr val="000000"/>
                </a:solidFill>
                <a:ea typeface="+mn-ea"/>
                <a:sym typeface="Symbol" pitchFamily="18" charset="2"/>
              </a:rPr>
              <a:t></a:t>
            </a:r>
            <a:r>
              <a:rPr lang="en-US" altLang="de-DE" sz="1800" b="0" kern="0" dirty="0">
                <a:solidFill>
                  <a:srgbClr val="000000"/>
                </a:solidFill>
                <a:ea typeface="+mn-ea"/>
              </a:rPr>
              <a:t>	if categorical</a:t>
            </a:r>
            <a:r>
              <a:rPr lang="en-US" altLang="de-DE" sz="1800" kern="0" dirty="0">
                <a:solidFill>
                  <a:srgbClr val="000000"/>
                </a:solidFill>
                <a:ea typeface="+mn-ea"/>
              </a:rPr>
              <a:t> </a:t>
            </a:r>
            <a:r>
              <a:rPr lang="en-US" altLang="de-DE" sz="1800" b="0" kern="0" dirty="0">
                <a:solidFill>
                  <a:srgbClr val="000000"/>
                </a:solidFill>
                <a:ea typeface="+mn-ea"/>
              </a:rPr>
              <a:t>type is needed or more informative, discretize</a:t>
            </a:r>
            <a:r>
              <a:rPr lang="en-US" altLang="de-DE" sz="1800" kern="0" dirty="0">
                <a:solidFill>
                  <a:srgbClr val="000000"/>
                </a:solidFill>
                <a:ea typeface="+mn-ea"/>
              </a:rPr>
              <a:t> </a:t>
            </a:r>
            <a:r>
              <a:rPr lang="en-US" altLang="de-DE" sz="1800" b="0" kern="0" dirty="0">
                <a:solidFill>
                  <a:srgbClr val="000000"/>
                </a:solidFill>
                <a:ea typeface="+mn-ea"/>
              </a:rPr>
              <a:t>numerical</a:t>
            </a:r>
            <a:br>
              <a:rPr lang="en-US" altLang="de-DE" sz="1800" b="0" kern="0" dirty="0">
                <a:solidFill>
                  <a:srgbClr val="000000"/>
                </a:solidFill>
                <a:ea typeface="+mn-ea"/>
              </a:rPr>
            </a:br>
            <a:r>
              <a:rPr lang="en-US" altLang="de-DE" sz="1800" b="0" kern="0" dirty="0">
                <a:solidFill>
                  <a:srgbClr val="000000"/>
                </a:solidFill>
                <a:ea typeface="+mn-ea"/>
              </a:rPr>
              <a:t>	features (e.g. income to income classes like poor and rich)</a:t>
            </a:r>
            <a:endParaRPr lang="en-US" altLang="de-DE" sz="1800" kern="0" dirty="0">
              <a:solidFill>
                <a:srgbClr val="000000"/>
              </a:solidFill>
              <a:ea typeface="+mn-ea"/>
            </a:endParaRPr>
          </a:p>
          <a:p>
            <a:pPr lvl="0" algn="l" eaLnBrk="1" fontAlgn="auto" hangingPunct="1">
              <a:spcBef>
                <a:spcPts val="600"/>
              </a:spcBef>
              <a:spcAft>
                <a:spcPts val="0"/>
              </a:spcAft>
              <a:buFont typeface="+mj-lt"/>
              <a:buAutoNum type="arabicPeriod"/>
              <a:defRPr/>
            </a:pPr>
            <a:r>
              <a:rPr lang="en-US" altLang="de-DE" sz="1800" kern="0" dirty="0">
                <a:solidFill>
                  <a:srgbClr val="000000"/>
                </a:solidFill>
              </a:rPr>
              <a:t>Feature Combination</a:t>
            </a:r>
            <a:br>
              <a:rPr lang="en-US" altLang="de-DE" sz="1800" kern="0" dirty="0">
                <a:solidFill>
                  <a:srgbClr val="000000"/>
                </a:solidFill>
              </a:rPr>
            </a:br>
            <a:r>
              <a:rPr lang="en-US" altLang="de-DE" sz="1800" b="0" kern="0" dirty="0">
                <a:solidFill>
                  <a:srgbClr val="000000"/>
                </a:solidFill>
                <a:sym typeface="Symbol" pitchFamily="18" charset="2"/>
              </a:rPr>
              <a:t></a:t>
            </a:r>
            <a:r>
              <a:rPr lang="en-US" altLang="de-DE" sz="1800" b="0" kern="0" dirty="0">
                <a:solidFill>
                  <a:srgbClr val="000000"/>
                </a:solidFill>
              </a:rPr>
              <a:t>	create interaction features (e.g. </a:t>
            </a:r>
            <a:r>
              <a:rPr lang="en-US" altLang="de-DE" sz="1800" b="0" kern="0" dirty="0" err="1">
                <a:solidFill>
                  <a:srgbClr val="000000"/>
                </a:solidFill>
              </a:rPr>
              <a:t>school_score</a:t>
            </a:r>
            <a:r>
              <a:rPr lang="en-US" altLang="de-DE" sz="1800" b="0" kern="0" dirty="0">
                <a:solidFill>
                  <a:srgbClr val="000000"/>
                </a:solidFill>
              </a:rPr>
              <a:t> = </a:t>
            </a:r>
            <a:r>
              <a:rPr lang="en-US" altLang="de-DE" sz="1800" b="0" kern="0" dirty="0" err="1">
                <a:solidFill>
                  <a:srgbClr val="000000"/>
                </a:solidFill>
              </a:rPr>
              <a:t>num_schools</a:t>
            </a:r>
            <a:r>
              <a:rPr lang="en-US" altLang="de-DE" sz="1800" b="0" kern="0" dirty="0">
                <a:solidFill>
                  <a:srgbClr val="000000"/>
                </a:solidFill>
              </a:rPr>
              <a:t> x </a:t>
            </a:r>
            <a:r>
              <a:rPr lang="en-US" altLang="de-DE" sz="1800" b="0" kern="0" dirty="0" err="1">
                <a:solidFill>
                  <a:srgbClr val="000000"/>
                </a:solidFill>
              </a:rPr>
              <a:t>median_school</a:t>
            </a:r>
            <a:r>
              <a:rPr lang="en-US" altLang="de-DE" sz="1800" b="0" kern="0" dirty="0">
                <a:solidFill>
                  <a:srgbClr val="000000"/>
                </a:solidFill>
              </a:rPr>
              <a:t> 	with </a:t>
            </a:r>
            <a:r>
              <a:rPr lang="en-US" altLang="de-DE" sz="1800" b="0" kern="0" dirty="0" err="1">
                <a:solidFill>
                  <a:srgbClr val="000000"/>
                </a:solidFill>
              </a:rPr>
              <a:t>num_school</a:t>
            </a:r>
            <a:r>
              <a:rPr lang="en-US" altLang="de-DE" sz="1800" b="0" kern="0" dirty="0">
                <a:solidFill>
                  <a:srgbClr val="000000"/>
                </a:solidFill>
              </a:rPr>
              <a:t> = number of schools within 5 miles of a property and</a:t>
            </a:r>
            <a:br>
              <a:rPr lang="en-US" altLang="de-DE" sz="1800" b="0" kern="0" dirty="0">
                <a:solidFill>
                  <a:srgbClr val="000000"/>
                </a:solidFill>
              </a:rPr>
            </a:br>
            <a:r>
              <a:rPr lang="en-US" altLang="de-DE" sz="1800" b="0" kern="0" dirty="0">
                <a:solidFill>
                  <a:srgbClr val="000000"/>
                </a:solidFill>
              </a:rPr>
              <a:t>	</a:t>
            </a:r>
            <a:r>
              <a:rPr lang="en-US" altLang="de-DE" sz="1800" b="0" kern="0" dirty="0" err="1">
                <a:solidFill>
                  <a:srgbClr val="000000"/>
                </a:solidFill>
              </a:rPr>
              <a:t>median_school</a:t>
            </a:r>
            <a:r>
              <a:rPr lang="en-US" altLang="de-DE" sz="1800" b="0" kern="0" dirty="0">
                <a:solidFill>
                  <a:srgbClr val="000000"/>
                </a:solidFill>
              </a:rPr>
              <a:t> = median quality score of those schools</a:t>
            </a:r>
            <a:br>
              <a:rPr lang="en-US" altLang="de-DE" sz="1800" b="0" kern="0" dirty="0">
                <a:solidFill>
                  <a:srgbClr val="000000"/>
                </a:solidFill>
              </a:rPr>
            </a:br>
            <a:r>
              <a:rPr lang="en-US" altLang="de-DE" sz="1800" b="0" kern="0" dirty="0">
                <a:solidFill>
                  <a:srgbClr val="000000"/>
                </a:solidFill>
                <a:sym typeface="Symbol" pitchFamily="18" charset="2"/>
              </a:rPr>
              <a:t></a:t>
            </a:r>
            <a:r>
              <a:rPr lang="en-US" altLang="de-DE" sz="1800" b="0" kern="0" dirty="0">
                <a:solidFill>
                  <a:srgbClr val="000000"/>
                </a:solidFill>
              </a:rPr>
              <a:t>	combine categories (e.g. because they have very few observations or they </a:t>
            </a:r>
            <a:br>
              <a:rPr lang="en-US" altLang="de-DE" sz="1800" b="0" kern="0" dirty="0">
                <a:solidFill>
                  <a:srgbClr val="000000"/>
                </a:solidFill>
              </a:rPr>
            </a:br>
            <a:r>
              <a:rPr lang="en-US" altLang="de-DE" sz="1800" b="0" kern="0" dirty="0">
                <a:solidFill>
                  <a:srgbClr val="000000"/>
                </a:solidFill>
              </a:rPr>
              <a:t>	would result in too many dummy features)</a:t>
            </a:r>
          </a:p>
          <a:p>
            <a:pPr algn="l" eaLnBrk="1" fontAlgn="auto" hangingPunct="1">
              <a:spcBef>
                <a:spcPts val="600"/>
              </a:spcBef>
              <a:spcAft>
                <a:spcPts val="0"/>
              </a:spcAft>
              <a:buFont typeface="+mj-lt"/>
              <a:buAutoNum type="arabicPeriod"/>
              <a:defRPr/>
            </a:pPr>
            <a:r>
              <a:rPr lang="en-US" altLang="de-DE" sz="1800" kern="0" dirty="0">
                <a:solidFill>
                  <a:srgbClr val="000000"/>
                </a:solidFill>
              </a:rPr>
              <a:t>Feature Composition</a:t>
            </a:r>
            <a:br>
              <a:rPr lang="en-US" altLang="de-DE" sz="1800" kern="0" dirty="0">
                <a:solidFill>
                  <a:srgbClr val="000000"/>
                </a:solidFill>
              </a:rPr>
            </a:br>
            <a:r>
              <a:rPr lang="en-US" altLang="de-DE" sz="1800" b="0" kern="0" dirty="0">
                <a:solidFill>
                  <a:srgbClr val="000000"/>
                </a:solidFill>
                <a:sym typeface="Symbol" pitchFamily="18" charset="2"/>
              </a:rPr>
              <a:t></a:t>
            </a:r>
            <a:r>
              <a:rPr lang="en-US" altLang="de-DE" sz="1800" b="0" kern="0" dirty="0">
                <a:solidFill>
                  <a:srgbClr val="000000"/>
                </a:solidFill>
              </a:rPr>
              <a:t>	build ratios (e.g. returns from prices)</a:t>
            </a:r>
            <a:br>
              <a:rPr lang="en-US" altLang="de-DE" sz="1800" b="0" kern="0" dirty="0">
                <a:solidFill>
                  <a:srgbClr val="000000"/>
                </a:solidFill>
              </a:rPr>
            </a:br>
            <a:r>
              <a:rPr lang="en-US" altLang="de-DE" sz="1800" b="0" kern="0" dirty="0">
                <a:solidFill>
                  <a:srgbClr val="000000"/>
                </a:solidFill>
                <a:sym typeface="Symbol" pitchFamily="18" charset="2"/>
              </a:rPr>
              <a:t></a:t>
            </a:r>
            <a:r>
              <a:rPr lang="en-US" altLang="de-DE" sz="1800" b="0" kern="0" dirty="0">
                <a:solidFill>
                  <a:srgbClr val="000000"/>
                </a:solidFill>
              </a:rPr>
              <a:t>	Principal Component Analysis (Dimensionality Reduction)</a:t>
            </a:r>
          </a:p>
        </p:txBody>
      </p:sp>
    </p:spTree>
    <p:extLst>
      <p:ext uri="{BB962C8B-B14F-4D97-AF65-F5344CB8AC3E}">
        <p14:creationId xmlns:p14="http://schemas.microsoft.com/office/powerpoint/2010/main" val="591982062"/>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146</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Scaling</a:t>
            </a:r>
          </a:p>
        </p:txBody>
      </p:sp>
      <p:sp>
        <p:nvSpPr>
          <p:cNvPr id="5" name="Text Box 2"/>
          <p:cNvSpPr txBox="1">
            <a:spLocks noChangeArrowheads="1"/>
          </p:cNvSpPr>
          <p:nvPr/>
        </p:nvSpPr>
        <p:spPr bwMode="auto">
          <a:xfrm>
            <a:off x="206891" y="1066345"/>
            <a:ext cx="8764865" cy="4911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57188" indent="-357188" defTabSz="762000">
              <a:tabLst>
                <a:tab pos="536575" algn="l"/>
              </a:tabLst>
              <a:defRPr b="1">
                <a:solidFill>
                  <a:schemeClr val="tx1"/>
                </a:solidFill>
                <a:latin typeface="Arial" pitchFamily="34" charset="0"/>
              </a:defRPr>
            </a:lvl1pPr>
            <a:lvl2pPr marL="742950" indent="-285750" defTabSz="762000">
              <a:tabLst>
                <a:tab pos="536575" algn="l"/>
              </a:tabLst>
              <a:defRPr b="1">
                <a:solidFill>
                  <a:schemeClr val="tx1"/>
                </a:solidFill>
                <a:latin typeface="Arial" pitchFamily="34" charset="0"/>
              </a:defRPr>
            </a:lvl2pPr>
            <a:lvl3pPr marL="1143000" indent="-228600" defTabSz="762000">
              <a:tabLst>
                <a:tab pos="536575" algn="l"/>
              </a:tabLst>
              <a:defRPr b="1">
                <a:solidFill>
                  <a:schemeClr val="tx1"/>
                </a:solidFill>
                <a:latin typeface="Arial" pitchFamily="34" charset="0"/>
              </a:defRPr>
            </a:lvl3pPr>
            <a:lvl4pPr marL="1600200" indent="-228600" defTabSz="762000">
              <a:tabLst>
                <a:tab pos="536575" algn="l"/>
              </a:tabLst>
              <a:defRPr b="1">
                <a:solidFill>
                  <a:schemeClr val="tx1"/>
                </a:solidFill>
                <a:latin typeface="Arial" pitchFamily="34" charset="0"/>
              </a:defRPr>
            </a:lvl4pPr>
            <a:lvl5pPr marL="2057400" indent="-228600" defTabSz="762000">
              <a:tabLst>
                <a:tab pos="536575"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36575"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36575"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36575"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36575" algn="l"/>
              </a:tabLst>
              <a:defRPr b="1">
                <a:solidFill>
                  <a:schemeClr val="tx1"/>
                </a:solidFill>
                <a:latin typeface="Arial" pitchFamily="34" charset="0"/>
              </a:defRPr>
            </a:lvl9pPr>
          </a:lstStyle>
          <a:p>
            <a:pPr marL="0" indent="0" algn="l" eaLnBrk="1" fontAlgn="auto" hangingPunct="1">
              <a:spcBef>
                <a:spcPts val="600"/>
              </a:spcBef>
              <a:spcAft>
                <a:spcPts val="0"/>
              </a:spcAft>
              <a:defRPr/>
            </a:pPr>
            <a:r>
              <a:rPr lang="en-US" altLang="de-DE" sz="1800" kern="0" dirty="0">
                <a:solidFill>
                  <a:srgbClr val="000000"/>
                </a:solidFill>
              </a:rPr>
              <a:t>Most datasets contain features highly varying in magnitudes, units and range. Most machine learning algorithms have problems with this because they use distance measures or calculate gradients. The features with high magnitudes will weigh in a lot more in the distance calculations than features with low magnitudes and gradients may end up taking a long time or are not accurately calculable.</a:t>
            </a:r>
          </a:p>
          <a:p>
            <a:pPr marL="0" indent="0" algn="l" eaLnBrk="1" fontAlgn="auto" hangingPunct="1">
              <a:spcBef>
                <a:spcPts val="600"/>
              </a:spcBef>
              <a:spcAft>
                <a:spcPts val="0"/>
              </a:spcAft>
              <a:defRPr/>
            </a:pPr>
            <a:r>
              <a:rPr lang="en-US" altLang="de-DE" sz="1800" kern="0" dirty="0">
                <a:solidFill>
                  <a:srgbClr val="000000"/>
                </a:solidFill>
              </a:rPr>
              <a:t>To overcome this effect, we scale the features to bring them to the same level of magnitudes. The two most discussed scaling methods are Normalization and Standardization. </a:t>
            </a:r>
          </a:p>
          <a:p>
            <a:pPr marL="0" indent="0" algn="l" eaLnBrk="1" fontAlgn="auto" hangingPunct="1">
              <a:spcBef>
                <a:spcPts val="600"/>
              </a:spcBef>
              <a:spcAft>
                <a:spcPts val="0"/>
              </a:spcAft>
              <a:defRPr/>
            </a:pPr>
            <a:r>
              <a:rPr lang="en-US" altLang="de-DE" sz="1800" kern="0" dirty="0">
                <a:solidFill>
                  <a:srgbClr val="000000"/>
                </a:solidFill>
              </a:rPr>
              <a:t>Normalization typically means to rescale </a:t>
            </a:r>
            <a:br>
              <a:rPr lang="en-US" altLang="de-DE" sz="1800" kern="0" dirty="0">
                <a:solidFill>
                  <a:srgbClr val="000000"/>
                </a:solidFill>
              </a:rPr>
            </a:br>
            <a:r>
              <a:rPr lang="en-US" altLang="de-DE" sz="1800" kern="0" dirty="0">
                <a:solidFill>
                  <a:srgbClr val="000000"/>
                </a:solidFill>
              </a:rPr>
              <a:t>the values into a range of [0,1]: </a:t>
            </a:r>
          </a:p>
          <a:p>
            <a:pPr marL="0" indent="0" algn="l" eaLnBrk="1" fontAlgn="auto" hangingPunct="1">
              <a:spcBef>
                <a:spcPts val="600"/>
              </a:spcBef>
              <a:spcAft>
                <a:spcPts val="0"/>
              </a:spcAft>
              <a:defRPr/>
            </a:pPr>
            <a:r>
              <a:rPr lang="en-US" altLang="de-DE" sz="1800" kern="0" dirty="0">
                <a:solidFill>
                  <a:srgbClr val="000000"/>
                </a:solidFill>
              </a:rPr>
              <a:t>Standardization typically means to rescale </a:t>
            </a:r>
            <a:br>
              <a:rPr lang="en-US" altLang="de-DE" sz="1800" kern="0" dirty="0">
                <a:solidFill>
                  <a:srgbClr val="000000"/>
                </a:solidFill>
              </a:rPr>
            </a:br>
            <a:r>
              <a:rPr lang="en-US" altLang="de-DE" sz="1800" kern="0" dirty="0">
                <a:solidFill>
                  <a:srgbClr val="000000"/>
                </a:solidFill>
              </a:rPr>
              <a:t>data to have a mean of 0 and a standard </a:t>
            </a:r>
            <a:br>
              <a:rPr lang="en-US" altLang="de-DE" sz="1800" kern="0" dirty="0">
                <a:solidFill>
                  <a:srgbClr val="000000"/>
                </a:solidFill>
              </a:rPr>
            </a:br>
            <a:r>
              <a:rPr lang="en-US" altLang="de-DE" sz="1800" kern="0" dirty="0">
                <a:solidFill>
                  <a:srgbClr val="000000"/>
                </a:solidFill>
              </a:rPr>
              <a:t>deviation of 1 (Z scores):</a:t>
            </a:r>
          </a:p>
          <a:p>
            <a:pPr marL="0" indent="0" algn="l" eaLnBrk="1" fontAlgn="auto" hangingPunct="1">
              <a:spcBef>
                <a:spcPts val="600"/>
              </a:spcBef>
              <a:spcAft>
                <a:spcPts val="0"/>
              </a:spcAft>
              <a:defRPr/>
            </a:pPr>
            <a:endParaRPr lang="en-US" altLang="de-DE" sz="1800" kern="0" dirty="0">
              <a:solidFill>
                <a:srgbClr val="000000"/>
              </a:solidFill>
            </a:endParaRPr>
          </a:p>
          <a:p>
            <a:pPr marL="0" indent="0" algn="l" eaLnBrk="1" fontAlgn="auto" hangingPunct="1">
              <a:spcBef>
                <a:spcPts val="600"/>
              </a:spcBef>
              <a:spcAft>
                <a:spcPts val="0"/>
              </a:spcAft>
              <a:defRPr/>
            </a:pPr>
            <a:r>
              <a:rPr lang="en-US" altLang="de-DE" sz="1800" kern="0" dirty="0">
                <a:solidFill>
                  <a:srgbClr val="000000"/>
                </a:solidFill>
              </a:rPr>
              <a:t>If necessary scaling can be inverted:</a:t>
            </a:r>
          </a:p>
        </p:txBody>
      </p:sp>
      <p:graphicFrame>
        <p:nvGraphicFramePr>
          <p:cNvPr id="6" name="Object 9"/>
          <p:cNvGraphicFramePr>
            <a:graphicFrameLocks noChangeAspect="1"/>
          </p:cNvGraphicFramePr>
          <p:nvPr/>
        </p:nvGraphicFramePr>
        <p:xfrm>
          <a:off x="5153700" y="3621832"/>
          <a:ext cx="2007519" cy="853195"/>
        </p:xfrm>
        <a:graphic>
          <a:graphicData uri="http://schemas.openxmlformats.org/presentationml/2006/ole">
            <mc:AlternateContent xmlns:mc="http://schemas.openxmlformats.org/markup-compatibility/2006">
              <mc:Choice xmlns:v="urn:schemas-microsoft-com:vml" Requires="v">
                <p:oleObj spid="_x0000_s2054" name="Formel" r:id="rId3" imgW="1016000" imgH="431800" progId="Equation.3">
                  <p:embed/>
                </p:oleObj>
              </mc:Choice>
              <mc:Fallback>
                <p:oleObj name="Formel" r:id="rId3" imgW="1016000" imgH="431800" progId="Equation.3">
                  <p:embed/>
                  <p:pic>
                    <p:nvPicPr>
                      <p:cNvPr id="6"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700" y="3621832"/>
                        <a:ext cx="2007519" cy="853195"/>
                      </a:xfrm>
                      <a:prstGeom prst="rect">
                        <a:avLst/>
                      </a:prstGeom>
                      <a:noFill/>
                      <a:ln>
                        <a:noFill/>
                      </a:ln>
                      <a:effectLst/>
                    </p:spPr>
                  </p:pic>
                </p:oleObj>
              </mc:Fallback>
            </mc:AlternateContent>
          </a:graphicData>
        </a:graphic>
      </p:graphicFrame>
      <p:graphicFrame>
        <p:nvGraphicFramePr>
          <p:cNvPr id="7" name="Object 9"/>
          <p:cNvGraphicFramePr>
            <a:graphicFrameLocks noChangeAspect="1"/>
          </p:cNvGraphicFramePr>
          <p:nvPr/>
        </p:nvGraphicFramePr>
        <p:xfrm>
          <a:off x="5153700" y="4660385"/>
          <a:ext cx="1379538" cy="777875"/>
        </p:xfrm>
        <a:graphic>
          <a:graphicData uri="http://schemas.openxmlformats.org/presentationml/2006/ole">
            <mc:AlternateContent xmlns:mc="http://schemas.openxmlformats.org/markup-compatibility/2006">
              <mc:Choice xmlns:v="urn:schemas-microsoft-com:vml" Requires="v">
                <p:oleObj spid="_x0000_s2055" name="Formel" r:id="rId5" imgW="698400" imgH="393480" progId="Equation.3">
                  <p:embed/>
                </p:oleObj>
              </mc:Choice>
              <mc:Fallback>
                <p:oleObj name="Formel" r:id="rId5" imgW="698400" imgH="393480" progId="Equation.3">
                  <p:embed/>
                  <p:pic>
                    <p:nvPicPr>
                      <p:cNvPr id="7" name="Object 9"/>
                      <p:cNvPicPr>
                        <a:picLocks noChangeAspect="1" noChangeArrowheads="1"/>
                      </p:cNvPicPr>
                      <p:nvPr/>
                    </p:nvPicPr>
                    <p:blipFill>
                      <a:blip r:embed="rId6"/>
                      <a:srcRect/>
                      <a:stretch>
                        <a:fillRect/>
                      </a:stretch>
                    </p:blipFill>
                    <p:spPr bwMode="auto">
                      <a:xfrm>
                        <a:off x="5153700" y="4660385"/>
                        <a:ext cx="1379538" cy="777875"/>
                      </a:xfrm>
                      <a:prstGeom prst="rect">
                        <a:avLst/>
                      </a:prstGeom>
                      <a:noFill/>
                      <a:ln>
                        <a:noFill/>
                      </a:ln>
                      <a:effectLst/>
                    </p:spPr>
                  </p:pic>
                </p:oleObj>
              </mc:Fallback>
            </mc:AlternateContent>
          </a:graphicData>
        </a:graphic>
      </p:graphicFrame>
      <p:graphicFrame>
        <p:nvGraphicFramePr>
          <p:cNvPr id="8" name="Object 9"/>
          <p:cNvGraphicFramePr>
            <a:graphicFrameLocks noChangeAspect="1"/>
          </p:cNvGraphicFramePr>
          <p:nvPr/>
        </p:nvGraphicFramePr>
        <p:xfrm>
          <a:off x="833404" y="5977562"/>
          <a:ext cx="3286125" cy="452437"/>
        </p:xfrm>
        <a:graphic>
          <a:graphicData uri="http://schemas.openxmlformats.org/presentationml/2006/ole">
            <mc:AlternateContent xmlns:mc="http://schemas.openxmlformats.org/markup-compatibility/2006">
              <mc:Choice xmlns:v="urn:schemas-microsoft-com:vml" Requires="v">
                <p:oleObj spid="_x0000_s2056" name="Formel" r:id="rId7" imgW="1663560" imgH="228600" progId="Equation.3">
                  <p:embed/>
                </p:oleObj>
              </mc:Choice>
              <mc:Fallback>
                <p:oleObj name="Formel" r:id="rId7" imgW="1663560" imgH="228600" progId="Equation.3">
                  <p:embed/>
                  <p:pic>
                    <p:nvPicPr>
                      <p:cNvPr id="8" name="Object 9"/>
                      <p:cNvPicPr>
                        <a:picLocks noChangeAspect="1" noChangeArrowheads="1"/>
                      </p:cNvPicPr>
                      <p:nvPr/>
                    </p:nvPicPr>
                    <p:blipFill>
                      <a:blip r:embed="rId8"/>
                      <a:srcRect/>
                      <a:stretch>
                        <a:fillRect/>
                      </a:stretch>
                    </p:blipFill>
                    <p:spPr bwMode="auto">
                      <a:xfrm>
                        <a:off x="833404" y="5977562"/>
                        <a:ext cx="3286125" cy="452437"/>
                      </a:xfrm>
                      <a:prstGeom prst="rect">
                        <a:avLst/>
                      </a:prstGeom>
                      <a:noFill/>
                      <a:ln>
                        <a:noFill/>
                      </a:ln>
                      <a:effectLst/>
                    </p:spPr>
                  </p:pic>
                </p:oleObj>
              </mc:Fallback>
            </mc:AlternateContent>
          </a:graphicData>
        </a:graphic>
      </p:graphicFrame>
      <p:graphicFrame>
        <p:nvGraphicFramePr>
          <p:cNvPr id="9" name="Object 9"/>
          <p:cNvGraphicFramePr>
            <a:graphicFrameLocks noChangeAspect="1"/>
          </p:cNvGraphicFramePr>
          <p:nvPr/>
        </p:nvGraphicFramePr>
        <p:xfrm>
          <a:off x="5405444" y="5991055"/>
          <a:ext cx="1755775" cy="425450"/>
        </p:xfrm>
        <a:graphic>
          <a:graphicData uri="http://schemas.openxmlformats.org/presentationml/2006/ole">
            <mc:AlternateContent xmlns:mc="http://schemas.openxmlformats.org/markup-compatibility/2006">
              <mc:Choice xmlns:v="urn:schemas-microsoft-com:vml" Requires="v">
                <p:oleObj spid="_x0000_s2057" name="Formel" r:id="rId9" imgW="888840" imgH="215640" progId="Equation.3">
                  <p:embed/>
                </p:oleObj>
              </mc:Choice>
              <mc:Fallback>
                <p:oleObj name="Formel" r:id="rId9" imgW="888840" imgH="215640" progId="Equation.3">
                  <p:embed/>
                  <p:pic>
                    <p:nvPicPr>
                      <p:cNvPr id="9" name="Object 9"/>
                      <p:cNvPicPr>
                        <a:picLocks noChangeAspect="1" noChangeArrowheads="1"/>
                      </p:cNvPicPr>
                      <p:nvPr/>
                    </p:nvPicPr>
                    <p:blipFill>
                      <a:blip r:embed="rId10"/>
                      <a:srcRect/>
                      <a:stretch>
                        <a:fillRect/>
                      </a:stretch>
                    </p:blipFill>
                    <p:spPr bwMode="auto">
                      <a:xfrm>
                        <a:off x="5405444" y="5991055"/>
                        <a:ext cx="1755775" cy="425450"/>
                      </a:xfrm>
                      <a:prstGeom prst="rect">
                        <a:avLst/>
                      </a:prstGeom>
                      <a:noFill/>
                      <a:ln>
                        <a:noFill/>
                      </a:ln>
                      <a:effectLst/>
                    </p:spPr>
                  </p:pic>
                </p:oleObj>
              </mc:Fallback>
            </mc:AlternateContent>
          </a:graphicData>
        </a:graphic>
      </p:graphicFrame>
      <p:sp>
        <p:nvSpPr>
          <p:cNvPr id="2" name="Textfeld 1"/>
          <p:cNvSpPr txBox="1"/>
          <p:nvPr/>
        </p:nvSpPr>
        <p:spPr>
          <a:xfrm>
            <a:off x="4297964" y="6034503"/>
            <a:ext cx="746760" cy="338554"/>
          </a:xfrm>
          <a:prstGeom prst="rect">
            <a:avLst/>
          </a:prstGeom>
          <a:noFill/>
        </p:spPr>
        <p:txBody>
          <a:bodyPr wrap="square" rtlCol="0">
            <a:spAutoFit/>
          </a:bodyPr>
          <a:lstStyle/>
          <a:p>
            <a:r>
              <a:rPr lang="de-DE" dirty="0"/>
              <a:t>resp.</a:t>
            </a:r>
          </a:p>
        </p:txBody>
      </p:sp>
    </p:spTree>
    <p:extLst>
      <p:ext uri="{BB962C8B-B14F-4D97-AF65-F5344CB8AC3E}">
        <p14:creationId xmlns:p14="http://schemas.microsoft.com/office/powerpoint/2010/main" val="6758834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147</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Type Conversion (Encoding)</a:t>
            </a:r>
          </a:p>
        </p:txBody>
      </p:sp>
      <p:sp>
        <p:nvSpPr>
          <p:cNvPr id="5" name="Text Box 2"/>
          <p:cNvSpPr txBox="1">
            <a:spLocks noChangeArrowheads="1"/>
          </p:cNvSpPr>
          <p:nvPr/>
        </p:nvSpPr>
        <p:spPr bwMode="auto">
          <a:xfrm>
            <a:off x="177799" y="1051765"/>
            <a:ext cx="8630641" cy="5619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57188" indent="-357188" defTabSz="762000">
              <a:tabLst>
                <a:tab pos="536575" algn="l"/>
              </a:tabLst>
              <a:defRPr b="1">
                <a:solidFill>
                  <a:schemeClr val="tx1"/>
                </a:solidFill>
                <a:latin typeface="Arial" pitchFamily="34" charset="0"/>
              </a:defRPr>
            </a:lvl1pPr>
            <a:lvl2pPr marL="742950" indent="-285750" defTabSz="762000">
              <a:tabLst>
                <a:tab pos="536575" algn="l"/>
              </a:tabLst>
              <a:defRPr b="1">
                <a:solidFill>
                  <a:schemeClr val="tx1"/>
                </a:solidFill>
                <a:latin typeface="Arial" pitchFamily="34" charset="0"/>
              </a:defRPr>
            </a:lvl2pPr>
            <a:lvl3pPr marL="1143000" indent="-228600" defTabSz="762000">
              <a:tabLst>
                <a:tab pos="536575" algn="l"/>
              </a:tabLst>
              <a:defRPr b="1">
                <a:solidFill>
                  <a:schemeClr val="tx1"/>
                </a:solidFill>
                <a:latin typeface="Arial" pitchFamily="34" charset="0"/>
              </a:defRPr>
            </a:lvl3pPr>
            <a:lvl4pPr marL="1600200" indent="-228600" defTabSz="762000">
              <a:tabLst>
                <a:tab pos="536575" algn="l"/>
              </a:tabLst>
              <a:defRPr b="1">
                <a:solidFill>
                  <a:schemeClr val="tx1"/>
                </a:solidFill>
                <a:latin typeface="Arial" pitchFamily="34" charset="0"/>
              </a:defRPr>
            </a:lvl4pPr>
            <a:lvl5pPr marL="2057400" indent="-228600" defTabSz="762000">
              <a:tabLst>
                <a:tab pos="536575"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36575"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36575"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36575"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36575" algn="l"/>
              </a:tabLst>
              <a:defRPr b="1">
                <a:solidFill>
                  <a:schemeClr val="tx1"/>
                </a:solidFill>
                <a:latin typeface="Arial" pitchFamily="34" charset="0"/>
              </a:defRPr>
            </a:lvl9pPr>
          </a:lstStyle>
          <a:p>
            <a:pPr marL="0" indent="0" algn="l" eaLnBrk="1" fontAlgn="auto" hangingPunct="1">
              <a:spcBef>
                <a:spcPts val="600"/>
              </a:spcBef>
              <a:spcAft>
                <a:spcPts val="0"/>
              </a:spcAft>
              <a:defRPr/>
            </a:pPr>
            <a:r>
              <a:rPr lang="en-US" altLang="de-DE" sz="1800" kern="0" dirty="0">
                <a:solidFill>
                  <a:srgbClr val="000000"/>
                </a:solidFill>
              </a:rPr>
              <a:t>Many machine learning algorithms cannot work with categorical data directly. To convert categorical data to numbers, there exist two variants:</a:t>
            </a:r>
          </a:p>
          <a:p>
            <a:pPr marL="0" indent="0" algn="l" eaLnBrk="1" fontAlgn="auto" hangingPunct="1">
              <a:spcBef>
                <a:spcPts val="600"/>
              </a:spcBef>
              <a:spcAft>
                <a:spcPts val="0"/>
              </a:spcAft>
              <a:defRPr/>
            </a:pPr>
            <a:r>
              <a:rPr lang="en-US" altLang="de-DE" sz="1800" kern="0" dirty="0">
                <a:solidFill>
                  <a:srgbClr val="FF0000"/>
                </a:solidFill>
              </a:rPr>
              <a:t>Label encoding</a:t>
            </a:r>
            <a:r>
              <a:rPr lang="en-US" altLang="de-DE" sz="1800" kern="0" dirty="0">
                <a:solidFill>
                  <a:srgbClr val="000000"/>
                </a:solidFill>
              </a:rPr>
              <a:t> refers to transforming the word labels into numerical form so that the algorithms can understand how to operate on them. Every categorical value is assigned to one numerical value, e.g. young -&gt; 1, </a:t>
            </a:r>
            <a:r>
              <a:rPr lang="en-US" altLang="de-DE" sz="1800" kern="0" dirty="0" err="1">
                <a:solidFill>
                  <a:srgbClr val="000000"/>
                </a:solidFill>
              </a:rPr>
              <a:t>middle_age</a:t>
            </a:r>
            <a:r>
              <a:rPr lang="en-US" altLang="de-DE" sz="1800" kern="0" dirty="0">
                <a:solidFill>
                  <a:srgbClr val="000000"/>
                </a:solidFill>
              </a:rPr>
              <a:t> -&gt; 2, old -&gt; 3. This only works in specific situations where you have somewhat continuous-like data, e.g. if the categorical feature is ordinal.</a:t>
            </a:r>
          </a:p>
          <a:p>
            <a:pPr marL="0" indent="0" algn="l" eaLnBrk="1" fontAlgn="auto" hangingPunct="1">
              <a:spcBef>
                <a:spcPts val="600"/>
              </a:spcBef>
              <a:spcAft>
                <a:spcPts val="0"/>
              </a:spcAft>
              <a:defRPr/>
            </a:pPr>
            <a:r>
              <a:rPr lang="en-US" altLang="de-DE" sz="1800" kern="0" dirty="0">
                <a:solidFill>
                  <a:srgbClr val="FF0000"/>
                </a:solidFill>
              </a:rPr>
              <a:t>One hot encoding</a:t>
            </a:r>
            <a:r>
              <a:rPr lang="en-US" altLang="de-DE" sz="1800" kern="0" dirty="0">
                <a:solidFill>
                  <a:srgbClr val="000000"/>
                </a:solidFill>
              </a:rPr>
              <a:t> is a representation of a categorical variable as binary vectors. Every categorical value is assigned to an artificial binary variable. If the corresponding categorical value occurs in a data row the value of its binary replacement is equal to 1 else 0, e.g. </a:t>
            </a:r>
          </a:p>
          <a:p>
            <a:pPr marL="0" indent="0" algn="l" eaLnBrk="1" fontAlgn="auto" hangingPunct="1">
              <a:spcBef>
                <a:spcPts val="600"/>
              </a:spcBef>
              <a:spcAft>
                <a:spcPts val="0"/>
              </a:spcAft>
              <a:defRPr/>
            </a:pPr>
            <a:endParaRPr lang="en-US" altLang="de-DE" sz="1800" kern="0" dirty="0">
              <a:solidFill>
                <a:srgbClr val="000000"/>
              </a:solidFill>
            </a:endParaRPr>
          </a:p>
          <a:p>
            <a:pPr marL="0" indent="0" algn="l" eaLnBrk="1" fontAlgn="auto" hangingPunct="1">
              <a:spcBef>
                <a:spcPts val="600"/>
              </a:spcBef>
              <a:spcAft>
                <a:spcPts val="0"/>
              </a:spcAft>
              <a:defRPr/>
            </a:pPr>
            <a:endParaRPr lang="en-US" altLang="de-DE" sz="1800" kern="0" dirty="0">
              <a:solidFill>
                <a:srgbClr val="000000"/>
              </a:solidFill>
            </a:endParaRPr>
          </a:p>
          <a:p>
            <a:pPr marL="0" indent="0" algn="l" eaLnBrk="1" fontAlgn="auto" hangingPunct="1">
              <a:spcBef>
                <a:spcPts val="600"/>
              </a:spcBef>
              <a:spcAft>
                <a:spcPts val="0"/>
              </a:spcAft>
              <a:defRPr/>
            </a:pPr>
            <a:endParaRPr lang="en-US" altLang="de-DE" sz="1800" kern="0" dirty="0">
              <a:solidFill>
                <a:srgbClr val="000000"/>
              </a:solidFill>
            </a:endParaRPr>
          </a:p>
          <a:p>
            <a:pPr marL="0" indent="0" algn="l" eaLnBrk="1" fontAlgn="auto" hangingPunct="1">
              <a:spcBef>
                <a:spcPts val="600"/>
              </a:spcBef>
              <a:spcAft>
                <a:spcPts val="0"/>
              </a:spcAft>
              <a:defRPr/>
            </a:pPr>
            <a:endParaRPr lang="en-US" altLang="de-DE" sz="1800" kern="0" dirty="0">
              <a:solidFill>
                <a:srgbClr val="000000"/>
              </a:solidFill>
            </a:endParaRPr>
          </a:p>
          <a:p>
            <a:pPr marL="0" indent="0" algn="l" eaLnBrk="1" fontAlgn="auto" hangingPunct="1">
              <a:spcBef>
                <a:spcPts val="600"/>
              </a:spcBef>
              <a:spcAft>
                <a:spcPts val="0"/>
              </a:spcAft>
              <a:defRPr/>
            </a:pPr>
            <a:r>
              <a:rPr lang="en-US" altLang="de-DE" sz="1800" kern="0" dirty="0">
                <a:solidFill>
                  <a:srgbClr val="000000"/>
                </a:solidFill>
              </a:rPr>
              <a:t>It is usual when creating dummy variables to have one less variable than the number of categories present to avoid perfect collinearity (dummy variable trap).</a:t>
            </a:r>
          </a:p>
        </p:txBody>
      </p:sp>
      <p:sp>
        <p:nvSpPr>
          <p:cNvPr id="8" name="Pfeil nach rechts 7"/>
          <p:cNvSpPr/>
          <p:nvPr/>
        </p:nvSpPr>
        <p:spPr bwMode="auto">
          <a:xfrm>
            <a:off x="2383022" y="4678182"/>
            <a:ext cx="813733" cy="494951"/>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pic>
        <p:nvPicPr>
          <p:cNvPr id="3" name="Grafik 2"/>
          <p:cNvPicPr>
            <a:picLocks noChangeAspect="1"/>
          </p:cNvPicPr>
          <p:nvPr/>
        </p:nvPicPr>
        <p:blipFill>
          <a:blip r:embed="rId2"/>
          <a:stretch>
            <a:fillRect/>
          </a:stretch>
        </p:blipFill>
        <p:spPr>
          <a:xfrm>
            <a:off x="1593965" y="4329360"/>
            <a:ext cx="622080" cy="1399680"/>
          </a:xfrm>
          <a:prstGeom prst="rect">
            <a:avLst/>
          </a:prstGeom>
        </p:spPr>
      </p:pic>
      <p:pic>
        <p:nvPicPr>
          <p:cNvPr id="4" name="Grafik 3"/>
          <p:cNvPicPr>
            <a:picLocks noChangeAspect="1"/>
          </p:cNvPicPr>
          <p:nvPr/>
        </p:nvPicPr>
        <p:blipFill>
          <a:blip r:embed="rId3"/>
          <a:stretch>
            <a:fillRect/>
          </a:stretch>
        </p:blipFill>
        <p:spPr>
          <a:xfrm>
            <a:off x="3363732" y="4323012"/>
            <a:ext cx="3975480" cy="1389960"/>
          </a:xfrm>
          <a:prstGeom prst="rect">
            <a:avLst/>
          </a:prstGeom>
        </p:spPr>
      </p:pic>
    </p:spTree>
    <p:extLst>
      <p:ext uri="{BB962C8B-B14F-4D97-AF65-F5344CB8AC3E}">
        <p14:creationId xmlns:p14="http://schemas.microsoft.com/office/powerpoint/2010/main" val="32949910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148</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Example of Feature Engineering (I)</a:t>
            </a:r>
          </a:p>
        </p:txBody>
      </p:sp>
      <p:sp>
        <p:nvSpPr>
          <p:cNvPr id="5" name="Text Box 2"/>
          <p:cNvSpPr txBox="1">
            <a:spLocks noChangeArrowheads="1"/>
          </p:cNvSpPr>
          <p:nvPr/>
        </p:nvSpPr>
        <p:spPr bwMode="auto">
          <a:xfrm>
            <a:off x="177799" y="1051765"/>
            <a:ext cx="8630641" cy="514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57188" indent="-357188" defTabSz="762000">
              <a:tabLst>
                <a:tab pos="536575" algn="l"/>
              </a:tabLst>
              <a:defRPr b="1">
                <a:solidFill>
                  <a:schemeClr val="tx1"/>
                </a:solidFill>
                <a:latin typeface="Arial" pitchFamily="34" charset="0"/>
              </a:defRPr>
            </a:lvl1pPr>
            <a:lvl2pPr marL="742950" indent="-285750" defTabSz="762000">
              <a:tabLst>
                <a:tab pos="536575" algn="l"/>
              </a:tabLst>
              <a:defRPr b="1">
                <a:solidFill>
                  <a:schemeClr val="tx1"/>
                </a:solidFill>
                <a:latin typeface="Arial" pitchFamily="34" charset="0"/>
              </a:defRPr>
            </a:lvl2pPr>
            <a:lvl3pPr marL="1143000" indent="-228600" defTabSz="762000">
              <a:tabLst>
                <a:tab pos="536575" algn="l"/>
              </a:tabLst>
              <a:defRPr b="1">
                <a:solidFill>
                  <a:schemeClr val="tx1"/>
                </a:solidFill>
                <a:latin typeface="Arial" pitchFamily="34" charset="0"/>
              </a:defRPr>
            </a:lvl3pPr>
            <a:lvl4pPr marL="1600200" indent="-228600" defTabSz="762000">
              <a:tabLst>
                <a:tab pos="536575" algn="l"/>
              </a:tabLst>
              <a:defRPr b="1">
                <a:solidFill>
                  <a:schemeClr val="tx1"/>
                </a:solidFill>
                <a:latin typeface="Arial" pitchFamily="34" charset="0"/>
              </a:defRPr>
            </a:lvl4pPr>
            <a:lvl5pPr marL="2057400" indent="-228600" defTabSz="762000">
              <a:tabLst>
                <a:tab pos="536575"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36575"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36575"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36575"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36575" algn="l"/>
              </a:tabLst>
              <a:defRPr b="1">
                <a:solidFill>
                  <a:schemeClr val="tx1"/>
                </a:solidFill>
                <a:latin typeface="Arial" pitchFamily="34" charset="0"/>
              </a:defRPr>
            </a:lvl9pPr>
          </a:lstStyle>
          <a:p>
            <a:pPr marL="0" indent="0" algn="l" eaLnBrk="1" fontAlgn="auto" hangingPunct="1">
              <a:spcBef>
                <a:spcPts val="600"/>
              </a:spcBef>
              <a:spcAft>
                <a:spcPts val="0"/>
              </a:spcAft>
              <a:defRPr/>
            </a:pPr>
            <a:r>
              <a:rPr lang="en-US" altLang="de-DE" sz="1800" kern="0" dirty="0">
                <a:solidFill>
                  <a:srgbClr val="000000"/>
                </a:solidFill>
              </a:rPr>
              <a:t>Data sets often contain date/time features. These features are rarely useful in their original form because they only contain ongoing values. However, they can be useful for extracting cyclical factors, such as weekly or seasonal effects. Suppose, we are given a data "flight date time vs status". Then, given the date-time data, we have to predict the status of the flight.</a:t>
            </a: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r>
              <a:rPr lang="en-US" altLang="de-DE" sz="1800" kern="0" dirty="0">
                <a:solidFill>
                  <a:srgbClr val="000000"/>
                </a:solidFill>
                <a:ea typeface="+mn-ea"/>
              </a:rPr>
              <a:t>But the status of the flight may depend on the hour of the day, not on the date-time. To analyze this, we will create the new feature "</a:t>
            </a:r>
            <a:r>
              <a:rPr lang="en-US" altLang="de-DE" sz="1800" kern="0" dirty="0" err="1">
                <a:solidFill>
                  <a:srgbClr val="000000"/>
                </a:solidFill>
                <a:ea typeface="+mn-ea"/>
              </a:rPr>
              <a:t>Hour_Of_Day</a:t>
            </a:r>
            <a:r>
              <a:rPr lang="en-US" altLang="de-DE" sz="1800" kern="0" dirty="0">
                <a:solidFill>
                  <a:srgbClr val="000000"/>
                </a:solidFill>
                <a:ea typeface="+mn-ea"/>
              </a:rPr>
              <a:t>". Using the "</a:t>
            </a:r>
            <a:r>
              <a:rPr lang="en-US" altLang="de-DE" sz="1800" kern="0" dirty="0" err="1">
                <a:solidFill>
                  <a:srgbClr val="000000"/>
                </a:solidFill>
                <a:ea typeface="+mn-ea"/>
              </a:rPr>
              <a:t>Hour_Of_Day</a:t>
            </a:r>
            <a:r>
              <a:rPr lang="en-US" altLang="de-DE" sz="1800" kern="0" dirty="0">
                <a:solidFill>
                  <a:srgbClr val="000000"/>
                </a:solidFill>
                <a:ea typeface="+mn-ea"/>
              </a:rPr>
              <a:t>" feature, the machine will learn better as this feature is directly related to the status of the flight.</a:t>
            </a:r>
          </a:p>
        </p:txBody>
      </p:sp>
      <p:sp>
        <p:nvSpPr>
          <p:cNvPr id="7" name="Rechteck 6"/>
          <p:cNvSpPr/>
          <p:nvPr/>
        </p:nvSpPr>
        <p:spPr>
          <a:xfrm>
            <a:off x="2156393" y="6283384"/>
            <a:ext cx="6375211" cy="276999"/>
          </a:xfrm>
          <a:prstGeom prst="rect">
            <a:avLst/>
          </a:prstGeom>
        </p:spPr>
        <p:txBody>
          <a:bodyPr wrap="square">
            <a:spAutoFit/>
          </a:bodyPr>
          <a:lstStyle/>
          <a:p>
            <a:pPr marL="628650" indent="-628650" algn="l"/>
            <a:r>
              <a:rPr lang="en-US" sz="1200" b="0" dirty="0"/>
              <a:t>Source: </a:t>
            </a:r>
            <a:r>
              <a:rPr lang="en-US" sz="1200" b="0" dirty="0" err="1"/>
              <a:t>Shekhar</a:t>
            </a:r>
            <a:r>
              <a:rPr lang="en-US" sz="1200" b="0" dirty="0"/>
              <a:t>, A.: What Is Feature Engineering for Machine Learning?, medium.com.</a:t>
            </a:r>
            <a:endParaRPr lang="de-DE" sz="1200" b="0" dirty="0"/>
          </a:p>
        </p:txBody>
      </p:sp>
      <p:pic>
        <p:nvPicPr>
          <p:cNvPr id="139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652" y="2633094"/>
            <a:ext cx="3100304" cy="2224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9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484" y="2633094"/>
            <a:ext cx="2395879" cy="2224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Pfeil nach rechts 7"/>
          <p:cNvSpPr/>
          <p:nvPr/>
        </p:nvSpPr>
        <p:spPr bwMode="auto">
          <a:xfrm>
            <a:off x="4152550" y="3439486"/>
            <a:ext cx="813733" cy="494951"/>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411819393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From the Past to the Present</a:t>
            </a:r>
          </a:p>
        </p:txBody>
      </p:sp>
      <p:sp>
        <p:nvSpPr>
          <p:cNvPr id="5" name="Rechteck 4"/>
          <p:cNvSpPr/>
          <p:nvPr/>
        </p:nvSpPr>
        <p:spPr>
          <a:xfrm>
            <a:off x="52122" y="4553077"/>
            <a:ext cx="9030350" cy="903005"/>
          </a:xfrm>
          <a:prstGeom prst="rect">
            <a:avLst/>
          </a:prstGeom>
          <a:solidFill>
            <a:srgbClr val="C0504D">
              <a:lumMod val="20000"/>
              <a:lumOff val="80000"/>
            </a:srgb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6" name="Gerade Verbindung 5"/>
          <p:cNvCxnSpPr/>
          <p:nvPr/>
        </p:nvCxnSpPr>
        <p:spPr>
          <a:xfrm>
            <a:off x="8108685" y="2233527"/>
            <a:ext cx="0" cy="2385365"/>
          </a:xfrm>
          <a:prstGeom prst="line">
            <a:avLst/>
          </a:prstGeom>
          <a:noFill/>
          <a:ln w="19050" cap="flat" cmpd="sng" algn="ctr">
            <a:solidFill>
              <a:sysClr val="windowText" lastClr="000000"/>
            </a:solidFill>
            <a:prstDash val="solid"/>
          </a:ln>
          <a:effectLst/>
        </p:spPr>
      </p:cxnSp>
      <p:cxnSp>
        <p:nvCxnSpPr>
          <p:cNvPr id="7" name="Gerade Verbindung 6"/>
          <p:cNvCxnSpPr/>
          <p:nvPr/>
        </p:nvCxnSpPr>
        <p:spPr>
          <a:xfrm>
            <a:off x="7651485" y="2240868"/>
            <a:ext cx="0" cy="2378024"/>
          </a:xfrm>
          <a:prstGeom prst="line">
            <a:avLst/>
          </a:prstGeom>
          <a:noFill/>
          <a:ln w="19050" cap="flat" cmpd="sng" algn="ctr">
            <a:solidFill>
              <a:sysClr val="windowText" lastClr="000000"/>
            </a:solidFill>
            <a:prstDash val="solid"/>
          </a:ln>
          <a:effectLst/>
        </p:spPr>
      </p:cxnSp>
      <p:sp>
        <p:nvSpPr>
          <p:cNvPr id="8" name="Rechteck 7"/>
          <p:cNvSpPr/>
          <p:nvPr/>
        </p:nvSpPr>
        <p:spPr>
          <a:xfrm>
            <a:off x="52122" y="3596245"/>
            <a:ext cx="9030350" cy="903005"/>
          </a:xfrm>
          <a:prstGeom prst="rect">
            <a:avLst/>
          </a:prstGeom>
          <a:solidFill>
            <a:srgbClr val="EEECE1">
              <a:lumMod val="90000"/>
            </a:srgb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9" name="Gerade Verbindung 8"/>
          <p:cNvCxnSpPr/>
          <p:nvPr/>
        </p:nvCxnSpPr>
        <p:spPr>
          <a:xfrm>
            <a:off x="5167806" y="2237338"/>
            <a:ext cx="0" cy="1412447"/>
          </a:xfrm>
          <a:prstGeom prst="line">
            <a:avLst/>
          </a:prstGeom>
          <a:noFill/>
          <a:ln w="19050" cap="flat" cmpd="sng" algn="ctr">
            <a:solidFill>
              <a:sysClr val="windowText" lastClr="000000"/>
            </a:solidFill>
            <a:prstDash val="solid"/>
          </a:ln>
          <a:effectLst/>
        </p:spPr>
      </p:cxnSp>
      <p:cxnSp>
        <p:nvCxnSpPr>
          <p:cNvPr id="10" name="Gerade Verbindung 9"/>
          <p:cNvCxnSpPr/>
          <p:nvPr/>
        </p:nvCxnSpPr>
        <p:spPr>
          <a:xfrm>
            <a:off x="7384730" y="2233527"/>
            <a:ext cx="0" cy="1412447"/>
          </a:xfrm>
          <a:prstGeom prst="line">
            <a:avLst/>
          </a:prstGeom>
          <a:noFill/>
          <a:ln w="19050" cap="flat" cmpd="sng" algn="ctr">
            <a:solidFill>
              <a:sysClr val="windowText" lastClr="000000"/>
            </a:solidFill>
            <a:prstDash val="solid"/>
          </a:ln>
          <a:effectLst/>
        </p:spPr>
      </p:cxnSp>
      <p:cxnSp>
        <p:nvCxnSpPr>
          <p:cNvPr id="11" name="Gerade Verbindung 10"/>
          <p:cNvCxnSpPr/>
          <p:nvPr/>
        </p:nvCxnSpPr>
        <p:spPr>
          <a:xfrm>
            <a:off x="7592869" y="2246003"/>
            <a:ext cx="0" cy="1412447"/>
          </a:xfrm>
          <a:prstGeom prst="line">
            <a:avLst/>
          </a:prstGeom>
          <a:noFill/>
          <a:ln w="19050" cap="flat" cmpd="sng" algn="ctr">
            <a:solidFill>
              <a:sysClr val="windowText" lastClr="000000"/>
            </a:solidFill>
            <a:prstDash val="solid"/>
          </a:ln>
          <a:effectLst/>
        </p:spPr>
      </p:cxnSp>
      <p:sp>
        <p:nvSpPr>
          <p:cNvPr id="12" name="Rechteck 11"/>
          <p:cNvSpPr/>
          <p:nvPr/>
        </p:nvSpPr>
        <p:spPr>
          <a:xfrm>
            <a:off x="52122" y="2644727"/>
            <a:ext cx="9030350" cy="903005"/>
          </a:xfrm>
          <a:prstGeom prst="rect">
            <a:avLst/>
          </a:prstGeom>
          <a:solidFill>
            <a:srgbClr val="F79646">
              <a:lumMod val="40000"/>
              <a:lumOff val="60000"/>
            </a:srgb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3" name="Gerade Verbindung 12"/>
          <p:cNvCxnSpPr/>
          <p:nvPr/>
        </p:nvCxnSpPr>
        <p:spPr>
          <a:xfrm>
            <a:off x="628186" y="2233527"/>
            <a:ext cx="0" cy="486515"/>
          </a:xfrm>
          <a:prstGeom prst="line">
            <a:avLst/>
          </a:prstGeom>
          <a:noFill/>
          <a:ln w="19050" cap="flat" cmpd="sng" algn="ctr">
            <a:solidFill>
              <a:sysClr val="windowText" lastClr="000000"/>
            </a:solidFill>
            <a:prstDash val="solid"/>
          </a:ln>
          <a:effectLst/>
        </p:spPr>
      </p:cxnSp>
      <p:cxnSp>
        <p:nvCxnSpPr>
          <p:cNvPr id="14" name="Gerade Verbindung 13"/>
          <p:cNvCxnSpPr/>
          <p:nvPr/>
        </p:nvCxnSpPr>
        <p:spPr>
          <a:xfrm>
            <a:off x="2446388" y="1988840"/>
            <a:ext cx="0" cy="252028"/>
          </a:xfrm>
          <a:prstGeom prst="line">
            <a:avLst/>
          </a:prstGeom>
          <a:noFill/>
          <a:ln w="19050" cap="flat" cmpd="sng" algn="ctr">
            <a:solidFill>
              <a:sysClr val="windowText" lastClr="000000"/>
            </a:solidFill>
            <a:prstDash val="solid"/>
          </a:ln>
          <a:effectLst/>
        </p:spPr>
      </p:cxnSp>
      <p:cxnSp>
        <p:nvCxnSpPr>
          <p:cNvPr id="15" name="Gerade Verbindung 14"/>
          <p:cNvCxnSpPr/>
          <p:nvPr/>
        </p:nvCxnSpPr>
        <p:spPr>
          <a:xfrm flipH="1">
            <a:off x="628186" y="2240868"/>
            <a:ext cx="7848872" cy="0"/>
          </a:xfrm>
          <a:prstGeom prst="line">
            <a:avLst/>
          </a:prstGeom>
          <a:noFill/>
          <a:ln w="19050" cap="flat" cmpd="sng" algn="ctr">
            <a:solidFill>
              <a:sysClr val="windowText" lastClr="000000"/>
            </a:solidFill>
            <a:prstDash val="solid"/>
            <a:headEnd type="triangle" w="med" len="med"/>
            <a:tailEnd type="none" w="med" len="med"/>
          </a:ln>
          <a:effectLst/>
        </p:spPr>
      </p:cxnSp>
      <p:cxnSp>
        <p:nvCxnSpPr>
          <p:cNvPr id="16" name="Gerade Verbindung 15"/>
          <p:cNvCxnSpPr/>
          <p:nvPr/>
        </p:nvCxnSpPr>
        <p:spPr>
          <a:xfrm>
            <a:off x="4264590" y="1988840"/>
            <a:ext cx="0" cy="252028"/>
          </a:xfrm>
          <a:prstGeom prst="line">
            <a:avLst/>
          </a:prstGeom>
          <a:noFill/>
          <a:ln w="19050" cap="flat" cmpd="sng" algn="ctr">
            <a:solidFill>
              <a:sysClr val="windowText" lastClr="000000"/>
            </a:solidFill>
            <a:prstDash val="solid"/>
          </a:ln>
          <a:effectLst/>
        </p:spPr>
      </p:cxnSp>
      <p:cxnSp>
        <p:nvCxnSpPr>
          <p:cNvPr id="17" name="Gerade Verbindung 16"/>
          <p:cNvCxnSpPr/>
          <p:nvPr/>
        </p:nvCxnSpPr>
        <p:spPr>
          <a:xfrm>
            <a:off x="7900994" y="1993976"/>
            <a:ext cx="0" cy="246892"/>
          </a:xfrm>
          <a:prstGeom prst="line">
            <a:avLst/>
          </a:prstGeom>
          <a:noFill/>
          <a:ln w="19050" cap="flat" cmpd="sng" algn="ctr">
            <a:solidFill>
              <a:sysClr val="windowText" lastClr="000000"/>
            </a:solidFill>
            <a:prstDash val="solid"/>
          </a:ln>
          <a:effectLst/>
        </p:spPr>
      </p:cxnSp>
      <p:cxnSp>
        <p:nvCxnSpPr>
          <p:cNvPr id="18" name="Gerade Verbindung 17"/>
          <p:cNvCxnSpPr>
            <a:stCxn id="22" idx="2"/>
          </p:cNvCxnSpPr>
          <p:nvPr/>
        </p:nvCxnSpPr>
        <p:spPr>
          <a:xfrm>
            <a:off x="6082792" y="1993976"/>
            <a:ext cx="0" cy="246892"/>
          </a:xfrm>
          <a:prstGeom prst="line">
            <a:avLst/>
          </a:prstGeom>
          <a:noFill/>
          <a:ln w="19050" cap="flat" cmpd="sng" algn="ctr">
            <a:solidFill>
              <a:sysClr val="windowText" lastClr="000000"/>
            </a:solidFill>
            <a:prstDash val="solid"/>
          </a:ln>
          <a:effectLst/>
        </p:spPr>
      </p:cxnSp>
      <p:sp>
        <p:nvSpPr>
          <p:cNvPr id="19" name="Textfeld 18"/>
          <p:cNvSpPr txBox="1"/>
          <p:nvPr/>
        </p:nvSpPr>
        <p:spPr>
          <a:xfrm>
            <a:off x="52122" y="2708920"/>
            <a:ext cx="1152128" cy="830997"/>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1654 </a:t>
            </a:r>
            <a:r>
              <a:rPr lang="de-DE" sz="1200" b="0" dirty="0" err="1">
                <a:solidFill>
                  <a:prstClr val="black"/>
                </a:solidFill>
                <a:latin typeface="Calibri"/>
                <a:ea typeface="+mn-ea"/>
              </a:rPr>
              <a:t>Mathematical</a:t>
            </a:r>
            <a:r>
              <a:rPr lang="de-DE" sz="1200" b="0" dirty="0">
                <a:solidFill>
                  <a:prstClr val="black"/>
                </a:solidFill>
                <a:latin typeface="Calibri"/>
                <a:ea typeface="+mn-ea"/>
              </a:rPr>
              <a:t> </a:t>
            </a:r>
            <a:r>
              <a:rPr lang="de-DE" sz="1200" b="0" dirty="0" err="1">
                <a:solidFill>
                  <a:prstClr val="black"/>
                </a:solidFill>
                <a:latin typeface="Calibri"/>
                <a:ea typeface="+mn-ea"/>
              </a:rPr>
              <a:t>Theory</a:t>
            </a:r>
            <a:r>
              <a:rPr lang="de-DE" sz="1200" b="0" dirty="0">
                <a:solidFill>
                  <a:prstClr val="black"/>
                </a:solidFill>
                <a:latin typeface="Calibri"/>
                <a:ea typeface="+mn-ea"/>
              </a:rPr>
              <a:t> </a:t>
            </a:r>
            <a:r>
              <a:rPr lang="de-DE" sz="1200" b="0" dirty="0" err="1">
                <a:solidFill>
                  <a:prstClr val="black"/>
                </a:solidFill>
                <a:latin typeface="Calibri"/>
                <a:ea typeface="+mn-ea"/>
              </a:rPr>
              <a:t>of</a:t>
            </a:r>
            <a:r>
              <a:rPr lang="de-DE" sz="1200" b="0" dirty="0">
                <a:solidFill>
                  <a:prstClr val="black"/>
                </a:solidFill>
                <a:latin typeface="Calibri"/>
                <a:ea typeface="+mn-ea"/>
              </a:rPr>
              <a:t> </a:t>
            </a:r>
            <a:r>
              <a:rPr lang="de-DE" sz="1200" b="0" dirty="0" err="1">
                <a:solidFill>
                  <a:prstClr val="black"/>
                </a:solidFill>
                <a:latin typeface="Calibri"/>
                <a:ea typeface="+mn-ea"/>
              </a:rPr>
              <a:t>Probability</a:t>
            </a:r>
            <a:endParaRPr lang="de-DE" sz="1200" b="0" dirty="0">
              <a:solidFill>
                <a:prstClr val="black"/>
              </a:solidFill>
              <a:latin typeface="Calibri"/>
              <a:ea typeface="+mn-ea"/>
            </a:endParaRPr>
          </a:p>
        </p:txBody>
      </p:sp>
      <p:sp>
        <p:nvSpPr>
          <p:cNvPr id="20" name="Textfeld 19"/>
          <p:cNvSpPr txBox="1"/>
          <p:nvPr/>
        </p:nvSpPr>
        <p:spPr>
          <a:xfrm>
            <a:off x="2050344" y="1624644"/>
            <a:ext cx="792088" cy="369332"/>
          </a:xfrm>
          <a:prstGeom prst="rect">
            <a:avLst/>
          </a:prstGeom>
          <a:noFill/>
        </p:spPr>
        <p:txBody>
          <a:bodyPr wrap="square" rtlCol="0">
            <a:spAutoFit/>
          </a:bodyPr>
          <a:lstStyle/>
          <a:p>
            <a:pPr eaLnBrk="1" fontAlgn="auto" hangingPunct="1">
              <a:spcBef>
                <a:spcPts val="0"/>
              </a:spcBef>
              <a:spcAft>
                <a:spcPts val="0"/>
              </a:spcAft>
            </a:pPr>
            <a:r>
              <a:rPr lang="de-DE" sz="1800" b="0" dirty="0">
                <a:solidFill>
                  <a:prstClr val="black"/>
                </a:solidFill>
                <a:latin typeface="Calibri"/>
                <a:ea typeface="+mn-ea"/>
              </a:rPr>
              <a:t>1700</a:t>
            </a:r>
          </a:p>
        </p:txBody>
      </p:sp>
      <p:sp>
        <p:nvSpPr>
          <p:cNvPr id="21" name="Textfeld 20"/>
          <p:cNvSpPr txBox="1"/>
          <p:nvPr/>
        </p:nvSpPr>
        <p:spPr>
          <a:xfrm>
            <a:off x="3868546" y="1624644"/>
            <a:ext cx="792088" cy="369332"/>
          </a:xfrm>
          <a:prstGeom prst="rect">
            <a:avLst/>
          </a:prstGeom>
          <a:noFill/>
        </p:spPr>
        <p:txBody>
          <a:bodyPr wrap="square" rtlCol="0">
            <a:spAutoFit/>
          </a:bodyPr>
          <a:lstStyle/>
          <a:p>
            <a:pPr eaLnBrk="1" fontAlgn="auto" hangingPunct="1">
              <a:spcBef>
                <a:spcPts val="0"/>
              </a:spcBef>
              <a:spcAft>
                <a:spcPts val="0"/>
              </a:spcAft>
            </a:pPr>
            <a:r>
              <a:rPr lang="de-DE" sz="1800" b="0" dirty="0">
                <a:solidFill>
                  <a:prstClr val="black"/>
                </a:solidFill>
                <a:latin typeface="Calibri"/>
                <a:ea typeface="+mn-ea"/>
              </a:rPr>
              <a:t>1800</a:t>
            </a:r>
          </a:p>
        </p:txBody>
      </p:sp>
      <p:sp>
        <p:nvSpPr>
          <p:cNvPr id="22" name="Textfeld 21"/>
          <p:cNvSpPr txBox="1"/>
          <p:nvPr/>
        </p:nvSpPr>
        <p:spPr>
          <a:xfrm>
            <a:off x="5686748" y="1624644"/>
            <a:ext cx="792088" cy="369332"/>
          </a:xfrm>
          <a:prstGeom prst="rect">
            <a:avLst/>
          </a:prstGeom>
          <a:noFill/>
        </p:spPr>
        <p:txBody>
          <a:bodyPr wrap="square" rtlCol="0">
            <a:spAutoFit/>
          </a:bodyPr>
          <a:lstStyle/>
          <a:p>
            <a:pPr eaLnBrk="1" fontAlgn="auto" hangingPunct="1">
              <a:spcBef>
                <a:spcPts val="0"/>
              </a:spcBef>
              <a:spcAft>
                <a:spcPts val="0"/>
              </a:spcAft>
            </a:pPr>
            <a:r>
              <a:rPr lang="de-DE" sz="1800" b="0" dirty="0">
                <a:solidFill>
                  <a:prstClr val="black"/>
                </a:solidFill>
                <a:latin typeface="Calibri"/>
                <a:ea typeface="+mn-ea"/>
              </a:rPr>
              <a:t>1900</a:t>
            </a:r>
          </a:p>
        </p:txBody>
      </p:sp>
      <p:sp>
        <p:nvSpPr>
          <p:cNvPr id="23" name="Textfeld 22"/>
          <p:cNvSpPr txBox="1"/>
          <p:nvPr/>
        </p:nvSpPr>
        <p:spPr>
          <a:xfrm>
            <a:off x="7504950" y="1624644"/>
            <a:ext cx="792088" cy="369332"/>
          </a:xfrm>
          <a:prstGeom prst="rect">
            <a:avLst/>
          </a:prstGeom>
          <a:noFill/>
        </p:spPr>
        <p:txBody>
          <a:bodyPr wrap="square" rtlCol="0">
            <a:spAutoFit/>
          </a:bodyPr>
          <a:lstStyle/>
          <a:p>
            <a:pPr eaLnBrk="1" fontAlgn="auto" hangingPunct="1">
              <a:spcBef>
                <a:spcPts val="0"/>
              </a:spcBef>
              <a:spcAft>
                <a:spcPts val="0"/>
              </a:spcAft>
            </a:pPr>
            <a:r>
              <a:rPr lang="de-DE" sz="1800" b="0" dirty="0">
                <a:solidFill>
                  <a:prstClr val="black"/>
                </a:solidFill>
                <a:latin typeface="Calibri"/>
                <a:ea typeface="+mn-ea"/>
              </a:rPr>
              <a:t>2000</a:t>
            </a:r>
          </a:p>
        </p:txBody>
      </p:sp>
      <p:sp>
        <p:nvSpPr>
          <p:cNvPr id="24" name="Textfeld 23"/>
          <p:cNvSpPr txBox="1"/>
          <p:nvPr/>
        </p:nvSpPr>
        <p:spPr>
          <a:xfrm>
            <a:off x="2555798" y="2708920"/>
            <a:ext cx="938934" cy="646331"/>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1733 Normal Distribution</a:t>
            </a:r>
          </a:p>
        </p:txBody>
      </p:sp>
      <p:sp>
        <p:nvSpPr>
          <p:cNvPr id="26" name="Textfeld 25"/>
          <p:cNvSpPr txBox="1"/>
          <p:nvPr/>
        </p:nvSpPr>
        <p:spPr>
          <a:xfrm>
            <a:off x="3744566" y="2708920"/>
            <a:ext cx="876993" cy="646331"/>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1795 </a:t>
            </a:r>
            <a:br>
              <a:rPr lang="de-DE" sz="1200" b="0" dirty="0">
                <a:solidFill>
                  <a:prstClr val="black"/>
                </a:solidFill>
                <a:latin typeface="Calibri"/>
                <a:ea typeface="+mn-ea"/>
              </a:rPr>
            </a:br>
            <a:r>
              <a:rPr lang="de-DE" sz="1200" b="0" dirty="0">
                <a:solidFill>
                  <a:prstClr val="black"/>
                </a:solidFill>
                <a:latin typeface="Calibri"/>
                <a:ea typeface="+mn-ea"/>
              </a:rPr>
              <a:t>OLS Regression</a:t>
            </a:r>
          </a:p>
        </p:txBody>
      </p:sp>
      <p:sp>
        <p:nvSpPr>
          <p:cNvPr id="28" name="Textfeld 27"/>
          <p:cNvSpPr txBox="1"/>
          <p:nvPr/>
        </p:nvSpPr>
        <p:spPr>
          <a:xfrm>
            <a:off x="5310721" y="2708919"/>
            <a:ext cx="938934" cy="461665"/>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1888 </a:t>
            </a:r>
            <a:r>
              <a:rPr lang="de-DE" sz="1200" b="0" dirty="0" err="1">
                <a:solidFill>
                  <a:prstClr val="black"/>
                </a:solidFill>
                <a:latin typeface="Calibri"/>
                <a:ea typeface="+mn-ea"/>
              </a:rPr>
              <a:t>Correlation</a:t>
            </a:r>
            <a:endParaRPr lang="de-DE" sz="1200" b="0" dirty="0">
              <a:solidFill>
                <a:prstClr val="black"/>
              </a:solidFill>
              <a:latin typeface="Calibri"/>
              <a:ea typeface="+mn-ea"/>
            </a:endParaRPr>
          </a:p>
        </p:txBody>
      </p:sp>
      <p:sp>
        <p:nvSpPr>
          <p:cNvPr id="30" name="Textfeld 29"/>
          <p:cNvSpPr txBox="1"/>
          <p:nvPr/>
        </p:nvSpPr>
        <p:spPr>
          <a:xfrm>
            <a:off x="6249655" y="2708919"/>
            <a:ext cx="938934" cy="646331"/>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1937 </a:t>
            </a:r>
            <a:r>
              <a:rPr lang="de-DE" sz="1200" b="0" dirty="0" err="1">
                <a:solidFill>
                  <a:prstClr val="black"/>
                </a:solidFill>
                <a:latin typeface="Calibri"/>
                <a:ea typeface="+mn-ea"/>
              </a:rPr>
              <a:t>Confidence</a:t>
            </a:r>
            <a:r>
              <a:rPr lang="de-DE" sz="1200" b="0" dirty="0">
                <a:solidFill>
                  <a:prstClr val="black"/>
                </a:solidFill>
                <a:latin typeface="Calibri"/>
                <a:ea typeface="+mn-ea"/>
              </a:rPr>
              <a:t> </a:t>
            </a:r>
            <a:r>
              <a:rPr lang="de-DE" sz="1200" b="0" dirty="0" err="1">
                <a:solidFill>
                  <a:prstClr val="black"/>
                </a:solidFill>
                <a:latin typeface="Calibri"/>
                <a:ea typeface="+mn-ea"/>
              </a:rPr>
              <a:t>Interval</a:t>
            </a:r>
            <a:endParaRPr lang="de-DE" sz="1200" b="0" dirty="0">
              <a:solidFill>
                <a:prstClr val="black"/>
              </a:solidFill>
              <a:latin typeface="Calibri"/>
              <a:ea typeface="+mn-ea"/>
            </a:endParaRPr>
          </a:p>
        </p:txBody>
      </p:sp>
      <p:sp>
        <p:nvSpPr>
          <p:cNvPr id="32" name="Textfeld 31"/>
          <p:cNvSpPr txBox="1"/>
          <p:nvPr/>
        </p:nvSpPr>
        <p:spPr>
          <a:xfrm>
            <a:off x="7248937" y="2708920"/>
            <a:ext cx="938934" cy="830997"/>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1989 </a:t>
            </a:r>
            <a:r>
              <a:rPr lang="de-DE" sz="1200" b="0" dirty="0" err="1">
                <a:solidFill>
                  <a:prstClr val="black"/>
                </a:solidFill>
                <a:latin typeface="Calibri"/>
                <a:ea typeface="+mn-ea"/>
              </a:rPr>
              <a:t>Neural</a:t>
            </a:r>
            <a:r>
              <a:rPr lang="de-DE" sz="1200" b="0" dirty="0">
                <a:solidFill>
                  <a:prstClr val="black"/>
                </a:solidFill>
                <a:latin typeface="Calibri"/>
                <a:ea typeface="+mn-ea"/>
              </a:rPr>
              <a:t> Networks</a:t>
            </a:r>
            <a:br>
              <a:rPr lang="de-DE" sz="1200" b="0" dirty="0">
                <a:solidFill>
                  <a:prstClr val="black"/>
                </a:solidFill>
                <a:latin typeface="Calibri"/>
                <a:ea typeface="+mn-ea"/>
              </a:rPr>
            </a:br>
            <a:r>
              <a:rPr lang="de-DE" sz="1200" b="0" dirty="0">
                <a:solidFill>
                  <a:prstClr val="black"/>
                </a:solidFill>
                <a:latin typeface="Calibri"/>
                <a:ea typeface="+mn-ea"/>
              </a:rPr>
              <a:t>(ML)</a:t>
            </a:r>
          </a:p>
        </p:txBody>
      </p:sp>
      <p:cxnSp>
        <p:nvCxnSpPr>
          <p:cNvPr id="25" name="Gerade Verbindung 24"/>
          <p:cNvCxnSpPr/>
          <p:nvPr/>
        </p:nvCxnSpPr>
        <p:spPr>
          <a:xfrm>
            <a:off x="3025265" y="2246004"/>
            <a:ext cx="0" cy="462916"/>
          </a:xfrm>
          <a:prstGeom prst="line">
            <a:avLst/>
          </a:prstGeom>
          <a:noFill/>
          <a:ln w="19050" cap="flat" cmpd="sng" algn="ctr">
            <a:solidFill>
              <a:sysClr val="windowText" lastClr="000000"/>
            </a:solidFill>
            <a:prstDash val="solid"/>
          </a:ln>
          <a:effectLst/>
        </p:spPr>
      </p:cxnSp>
      <p:cxnSp>
        <p:nvCxnSpPr>
          <p:cNvPr id="27" name="Gerade Verbindung 26"/>
          <p:cNvCxnSpPr/>
          <p:nvPr/>
        </p:nvCxnSpPr>
        <p:spPr>
          <a:xfrm>
            <a:off x="4186975" y="2246004"/>
            <a:ext cx="0" cy="462916"/>
          </a:xfrm>
          <a:prstGeom prst="line">
            <a:avLst/>
          </a:prstGeom>
          <a:noFill/>
          <a:ln w="19050" cap="flat" cmpd="sng" algn="ctr">
            <a:solidFill>
              <a:sysClr val="windowText" lastClr="000000"/>
            </a:solidFill>
            <a:prstDash val="solid"/>
          </a:ln>
          <a:effectLst/>
        </p:spPr>
      </p:cxnSp>
      <p:cxnSp>
        <p:nvCxnSpPr>
          <p:cNvPr id="29" name="Gerade Verbindung 28"/>
          <p:cNvCxnSpPr/>
          <p:nvPr/>
        </p:nvCxnSpPr>
        <p:spPr>
          <a:xfrm>
            <a:off x="5780188" y="2246003"/>
            <a:ext cx="0" cy="462916"/>
          </a:xfrm>
          <a:prstGeom prst="line">
            <a:avLst/>
          </a:prstGeom>
          <a:noFill/>
          <a:ln w="19050" cap="flat" cmpd="sng" algn="ctr">
            <a:solidFill>
              <a:sysClr val="windowText" lastClr="000000"/>
            </a:solidFill>
            <a:prstDash val="solid"/>
          </a:ln>
          <a:effectLst/>
        </p:spPr>
      </p:cxnSp>
      <p:cxnSp>
        <p:nvCxnSpPr>
          <p:cNvPr id="31" name="Gerade Verbindung 30"/>
          <p:cNvCxnSpPr/>
          <p:nvPr/>
        </p:nvCxnSpPr>
        <p:spPr>
          <a:xfrm>
            <a:off x="6719122" y="2246003"/>
            <a:ext cx="0" cy="462916"/>
          </a:xfrm>
          <a:prstGeom prst="line">
            <a:avLst/>
          </a:prstGeom>
          <a:noFill/>
          <a:ln w="19050" cap="flat" cmpd="sng" algn="ctr">
            <a:solidFill>
              <a:sysClr val="windowText" lastClr="000000"/>
            </a:solidFill>
            <a:prstDash val="solid"/>
          </a:ln>
          <a:effectLst/>
        </p:spPr>
      </p:cxnSp>
      <p:cxnSp>
        <p:nvCxnSpPr>
          <p:cNvPr id="33" name="Gerade Verbindung 32"/>
          <p:cNvCxnSpPr/>
          <p:nvPr/>
        </p:nvCxnSpPr>
        <p:spPr>
          <a:xfrm>
            <a:off x="7718404" y="2246004"/>
            <a:ext cx="0" cy="462916"/>
          </a:xfrm>
          <a:prstGeom prst="line">
            <a:avLst/>
          </a:prstGeom>
          <a:noFill/>
          <a:ln w="19050" cap="flat" cmpd="sng" algn="ctr">
            <a:solidFill>
              <a:sysClr val="windowText" lastClr="000000"/>
            </a:solidFill>
            <a:prstDash val="solid"/>
          </a:ln>
          <a:effectLst/>
        </p:spPr>
      </p:cxnSp>
      <p:sp>
        <p:nvSpPr>
          <p:cNvPr id="34" name="Textfeld 33"/>
          <p:cNvSpPr txBox="1"/>
          <p:nvPr/>
        </p:nvSpPr>
        <p:spPr>
          <a:xfrm>
            <a:off x="8285327" y="2893585"/>
            <a:ext cx="785186" cy="276999"/>
          </a:xfrm>
          <a:prstGeom prst="rect">
            <a:avLst/>
          </a:prstGeom>
          <a:noFill/>
        </p:spPr>
        <p:txBody>
          <a:bodyPr wrap="square" rtlCol="0">
            <a:spAutoFit/>
          </a:bodyPr>
          <a:lstStyle/>
          <a:p>
            <a:pPr eaLnBrk="1" fontAlgn="auto" hangingPunct="1">
              <a:spcBef>
                <a:spcPts val="0"/>
              </a:spcBef>
              <a:spcAft>
                <a:spcPts val="0"/>
              </a:spcAft>
            </a:pPr>
            <a:r>
              <a:rPr lang="de-DE" sz="1200" dirty="0" err="1">
                <a:solidFill>
                  <a:prstClr val="black"/>
                </a:solidFill>
                <a:latin typeface="Calibri"/>
                <a:ea typeface="+mn-ea"/>
              </a:rPr>
              <a:t>Methods</a:t>
            </a:r>
            <a:endParaRPr lang="de-DE" sz="1200" dirty="0">
              <a:solidFill>
                <a:prstClr val="black"/>
              </a:solidFill>
              <a:latin typeface="Calibri"/>
              <a:ea typeface="+mn-ea"/>
            </a:endParaRPr>
          </a:p>
        </p:txBody>
      </p:sp>
      <p:sp>
        <p:nvSpPr>
          <p:cNvPr id="35" name="Textfeld 34"/>
          <p:cNvSpPr txBox="1"/>
          <p:nvPr/>
        </p:nvSpPr>
        <p:spPr>
          <a:xfrm>
            <a:off x="4831051" y="3646863"/>
            <a:ext cx="673509" cy="646331"/>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1850 Slide </a:t>
            </a:r>
            <a:r>
              <a:rPr lang="de-DE" sz="1200" b="0" dirty="0" err="1">
                <a:solidFill>
                  <a:prstClr val="black"/>
                </a:solidFill>
                <a:latin typeface="Calibri"/>
                <a:ea typeface="+mn-ea"/>
              </a:rPr>
              <a:t>Rule</a:t>
            </a:r>
            <a:endParaRPr lang="de-DE" sz="1200" b="0" dirty="0">
              <a:solidFill>
                <a:prstClr val="black"/>
              </a:solidFill>
              <a:latin typeface="Calibri"/>
              <a:ea typeface="+mn-ea"/>
            </a:endParaRPr>
          </a:p>
        </p:txBody>
      </p:sp>
      <p:sp>
        <p:nvSpPr>
          <p:cNvPr id="36" name="Textfeld 35"/>
          <p:cNvSpPr txBox="1"/>
          <p:nvPr/>
        </p:nvSpPr>
        <p:spPr>
          <a:xfrm>
            <a:off x="6438429" y="3646863"/>
            <a:ext cx="1105596" cy="646331"/>
          </a:xfrm>
          <a:prstGeom prst="rect">
            <a:avLst/>
          </a:prstGeom>
          <a:noFill/>
        </p:spPr>
        <p:txBody>
          <a:bodyPr wrap="square" rtlCol="0">
            <a:spAutoFit/>
          </a:bodyPr>
          <a:lstStyle/>
          <a:p>
            <a:pPr algn="r" eaLnBrk="1" fontAlgn="auto" hangingPunct="1">
              <a:spcBef>
                <a:spcPts val="0"/>
              </a:spcBef>
              <a:spcAft>
                <a:spcPts val="0"/>
              </a:spcAft>
            </a:pPr>
            <a:r>
              <a:rPr lang="de-DE" sz="1200" b="0" dirty="0">
                <a:solidFill>
                  <a:prstClr val="black"/>
                </a:solidFill>
                <a:latin typeface="Calibri"/>
                <a:ea typeface="+mn-ea"/>
              </a:rPr>
              <a:t>1972 </a:t>
            </a:r>
            <a:br>
              <a:rPr lang="de-DE" sz="1200" b="0" dirty="0">
                <a:solidFill>
                  <a:prstClr val="black"/>
                </a:solidFill>
                <a:latin typeface="Calibri"/>
                <a:ea typeface="+mn-ea"/>
              </a:rPr>
            </a:br>
            <a:r>
              <a:rPr lang="de-DE" sz="1200" b="0" dirty="0">
                <a:solidFill>
                  <a:prstClr val="black"/>
                </a:solidFill>
                <a:latin typeface="Calibri"/>
                <a:ea typeface="+mn-ea"/>
              </a:rPr>
              <a:t>Pocket </a:t>
            </a:r>
            <a:r>
              <a:rPr lang="de-DE" sz="1200" b="0" dirty="0" err="1">
                <a:solidFill>
                  <a:prstClr val="black"/>
                </a:solidFill>
                <a:latin typeface="Calibri"/>
                <a:ea typeface="+mn-ea"/>
              </a:rPr>
              <a:t>Calculator</a:t>
            </a:r>
            <a:endParaRPr lang="de-DE" sz="1200" b="0" dirty="0">
              <a:solidFill>
                <a:prstClr val="black"/>
              </a:solidFill>
              <a:latin typeface="Calibri"/>
              <a:ea typeface="+mn-ea"/>
            </a:endParaRPr>
          </a:p>
        </p:txBody>
      </p:sp>
      <p:sp>
        <p:nvSpPr>
          <p:cNvPr id="37" name="Textfeld 36"/>
          <p:cNvSpPr txBox="1"/>
          <p:nvPr/>
        </p:nvSpPr>
        <p:spPr>
          <a:xfrm>
            <a:off x="7444111" y="3646863"/>
            <a:ext cx="950607" cy="646331"/>
          </a:xfrm>
          <a:prstGeom prst="rect">
            <a:avLst/>
          </a:prstGeom>
          <a:noFill/>
        </p:spPr>
        <p:txBody>
          <a:bodyPr wrap="square" rtlCol="0">
            <a:spAutoFit/>
          </a:bodyPr>
          <a:lstStyle/>
          <a:p>
            <a:pPr algn="l" eaLnBrk="1" fontAlgn="auto" hangingPunct="1">
              <a:spcBef>
                <a:spcPts val="0"/>
              </a:spcBef>
              <a:spcAft>
                <a:spcPts val="0"/>
              </a:spcAft>
            </a:pPr>
            <a:r>
              <a:rPr lang="de-DE" sz="1200" b="0" dirty="0">
                <a:solidFill>
                  <a:prstClr val="black"/>
                </a:solidFill>
                <a:latin typeface="Calibri"/>
                <a:ea typeface="+mn-ea"/>
              </a:rPr>
              <a:t>1981 Personal Computer</a:t>
            </a:r>
          </a:p>
        </p:txBody>
      </p:sp>
      <p:cxnSp>
        <p:nvCxnSpPr>
          <p:cNvPr id="38" name="Gerade Verbindung mit Pfeil 37"/>
          <p:cNvCxnSpPr/>
          <p:nvPr/>
        </p:nvCxnSpPr>
        <p:spPr>
          <a:xfrm flipH="1">
            <a:off x="759088" y="3970028"/>
            <a:ext cx="4017107" cy="0"/>
          </a:xfrm>
          <a:prstGeom prst="straightConnector1">
            <a:avLst/>
          </a:prstGeom>
          <a:noFill/>
          <a:ln w="19050" cap="flat" cmpd="sng" algn="ctr">
            <a:solidFill>
              <a:sysClr val="windowText" lastClr="000000"/>
            </a:solidFill>
            <a:prstDash val="solid"/>
            <a:tailEnd type="arrow"/>
          </a:ln>
          <a:effectLst/>
        </p:spPr>
      </p:cxnSp>
      <p:sp>
        <p:nvSpPr>
          <p:cNvPr id="39" name="Textfeld 38"/>
          <p:cNvSpPr txBox="1"/>
          <p:nvPr/>
        </p:nvSpPr>
        <p:spPr>
          <a:xfrm>
            <a:off x="1001363" y="3693029"/>
            <a:ext cx="3565934" cy="276999"/>
          </a:xfrm>
          <a:prstGeom prst="rect">
            <a:avLst/>
          </a:prstGeom>
          <a:noFill/>
        </p:spPr>
        <p:txBody>
          <a:bodyPr wrap="square" rtlCol="0">
            <a:spAutoFit/>
          </a:bodyPr>
          <a:lstStyle/>
          <a:p>
            <a:pPr eaLnBrk="1" fontAlgn="auto" hangingPunct="1">
              <a:spcBef>
                <a:spcPts val="0"/>
              </a:spcBef>
              <a:spcAft>
                <a:spcPts val="0"/>
              </a:spcAft>
            </a:pPr>
            <a:r>
              <a:rPr lang="de-DE" sz="1200" b="0" dirty="0" err="1">
                <a:solidFill>
                  <a:prstClr val="black"/>
                </a:solidFill>
                <a:latin typeface="Calibri"/>
                <a:ea typeface="+mn-ea"/>
              </a:rPr>
              <a:t>Abacus</a:t>
            </a:r>
            <a:r>
              <a:rPr lang="de-DE" sz="1200" b="0" dirty="0">
                <a:solidFill>
                  <a:prstClr val="black"/>
                </a:solidFill>
                <a:latin typeface="Calibri"/>
                <a:ea typeface="+mn-ea"/>
              </a:rPr>
              <a:t>, </a:t>
            </a:r>
            <a:r>
              <a:rPr lang="de-DE" sz="1200" b="0" dirty="0" err="1">
                <a:solidFill>
                  <a:prstClr val="black"/>
                </a:solidFill>
                <a:latin typeface="Calibri"/>
                <a:ea typeface="+mn-ea"/>
              </a:rPr>
              <a:t>Calculating</a:t>
            </a:r>
            <a:r>
              <a:rPr lang="de-DE" sz="1200" b="0" dirty="0">
                <a:solidFill>
                  <a:prstClr val="black"/>
                </a:solidFill>
                <a:latin typeface="Calibri"/>
                <a:ea typeface="+mn-ea"/>
              </a:rPr>
              <a:t>-Table, Lists, </a:t>
            </a:r>
            <a:r>
              <a:rPr lang="de-DE" sz="1200" b="0" dirty="0" err="1">
                <a:solidFill>
                  <a:prstClr val="black"/>
                </a:solidFill>
                <a:latin typeface="Calibri"/>
                <a:ea typeface="+mn-ea"/>
              </a:rPr>
              <a:t>and</a:t>
            </a:r>
            <a:r>
              <a:rPr lang="de-DE" sz="1200" b="0" dirty="0">
                <a:solidFill>
                  <a:prstClr val="black"/>
                </a:solidFill>
                <a:latin typeface="Calibri"/>
                <a:ea typeface="+mn-ea"/>
              </a:rPr>
              <a:t> </a:t>
            </a:r>
            <a:r>
              <a:rPr lang="de-DE" sz="1200" b="0" dirty="0" err="1">
                <a:solidFill>
                  <a:prstClr val="black"/>
                </a:solidFill>
                <a:latin typeface="Calibri"/>
                <a:ea typeface="+mn-ea"/>
              </a:rPr>
              <a:t>Tables</a:t>
            </a:r>
            <a:endParaRPr lang="de-DE" sz="1200" b="0" dirty="0">
              <a:solidFill>
                <a:prstClr val="black"/>
              </a:solidFill>
              <a:latin typeface="Calibri"/>
              <a:ea typeface="+mn-ea"/>
            </a:endParaRPr>
          </a:p>
        </p:txBody>
      </p:sp>
      <p:sp>
        <p:nvSpPr>
          <p:cNvPr id="40" name="Textfeld 39"/>
          <p:cNvSpPr txBox="1"/>
          <p:nvPr/>
        </p:nvSpPr>
        <p:spPr>
          <a:xfrm>
            <a:off x="8297286" y="3739195"/>
            <a:ext cx="785186" cy="461665"/>
          </a:xfrm>
          <a:prstGeom prst="rect">
            <a:avLst/>
          </a:prstGeom>
          <a:noFill/>
        </p:spPr>
        <p:txBody>
          <a:bodyPr wrap="square" rtlCol="0">
            <a:spAutoFit/>
          </a:bodyPr>
          <a:lstStyle/>
          <a:p>
            <a:pPr eaLnBrk="1" fontAlgn="auto" hangingPunct="1">
              <a:spcBef>
                <a:spcPts val="0"/>
              </a:spcBef>
              <a:spcAft>
                <a:spcPts val="0"/>
              </a:spcAft>
            </a:pPr>
            <a:r>
              <a:rPr lang="de-DE" sz="1200" dirty="0" err="1">
                <a:solidFill>
                  <a:prstClr val="black"/>
                </a:solidFill>
                <a:latin typeface="Calibri"/>
                <a:ea typeface="+mn-ea"/>
              </a:rPr>
              <a:t>Calcula-tion</a:t>
            </a:r>
            <a:endParaRPr lang="de-DE" sz="1200" dirty="0">
              <a:solidFill>
                <a:prstClr val="black"/>
              </a:solidFill>
              <a:latin typeface="Calibri"/>
              <a:ea typeface="+mn-ea"/>
            </a:endParaRPr>
          </a:p>
        </p:txBody>
      </p:sp>
      <p:pic>
        <p:nvPicPr>
          <p:cNvPr id="4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0606" y="4266855"/>
            <a:ext cx="9144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9038" y="4008111"/>
            <a:ext cx="410592" cy="486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feld 42"/>
          <p:cNvSpPr txBox="1"/>
          <p:nvPr/>
        </p:nvSpPr>
        <p:spPr>
          <a:xfrm>
            <a:off x="7363087" y="4665785"/>
            <a:ext cx="576982" cy="646331"/>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1985 </a:t>
            </a:r>
            <a:br>
              <a:rPr lang="de-DE" sz="1200" b="0" dirty="0">
                <a:solidFill>
                  <a:prstClr val="black"/>
                </a:solidFill>
                <a:latin typeface="Calibri"/>
                <a:ea typeface="+mn-ea"/>
              </a:rPr>
            </a:br>
            <a:r>
              <a:rPr lang="de-DE" sz="1200" b="0" dirty="0">
                <a:solidFill>
                  <a:prstClr val="black"/>
                </a:solidFill>
                <a:latin typeface="Calibri"/>
                <a:ea typeface="+mn-ea"/>
              </a:rPr>
              <a:t>Data </a:t>
            </a:r>
            <a:br>
              <a:rPr lang="de-DE" sz="1200" b="0" dirty="0">
                <a:solidFill>
                  <a:prstClr val="black"/>
                </a:solidFill>
                <a:latin typeface="Calibri"/>
                <a:ea typeface="+mn-ea"/>
              </a:rPr>
            </a:br>
            <a:r>
              <a:rPr lang="de-DE" sz="1200" b="0" dirty="0">
                <a:solidFill>
                  <a:prstClr val="black"/>
                </a:solidFill>
                <a:latin typeface="Calibri"/>
                <a:ea typeface="+mn-ea"/>
              </a:rPr>
              <a:t>Bases</a:t>
            </a:r>
          </a:p>
        </p:txBody>
      </p:sp>
      <p:sp>
        <p:nvSpPr>
          <p:cNvPr id="44" name="Textfeld 43"/>
          <p:cNvSpPr txBox="1"/>
          <p:nvPr/>
        </p:nvSpPr>
        <p:spPr>
          <a:xfrm>
            <a:off x="7828382" y="4665785"/>
            <a:ext cx="563816" cy="646331"/>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2012</a:t>
            </a:r>
          </a:p>
          <a:p>
            <a:pPr eaLnBrk="1" fontAlgn="auto" hangingPunct="1">
              <a:spcBef>
                <a:spcPts val="0"/>
              </a:spcBef>
              <a:spcAft>
                <a:spcPts val="0"/>
              </a:spcAft>
            </a:pPr>
            <a:r>
              <a:rPr lang="de-DE" sz="1200" b="0" dirty="0">
                <a:solidFill>
                  <a:prstClr val="black"/>
                </a:solidFill>
                <a:latin typeface="Calibri"/>
                <a:ea typeface="+mn-ea"/>
              </a:rPr>
              <a:t>Big </a:t>
            </a:r>
            <a:br>
              <a:rPr lang="de-DE" sz="1200" b="0" dirty="0">
                <a:solidFill>
                  <a:prstClr val="black"/>
                </a:solidFill>
                <a:latin typeface="Calibri"/>
                <a:ea typeface="+mn-ea"/>
              </a:rPr>
            </a:br>
            <a:r>
              <a:rPr lang="de-DE" sz="1200" b="0" dirty="0">
                <a:solidFill>
                  <a:prstClr val="black"/>
                </a:solidFill>
                <a:latin typeface="Calibri"/>
                <a:ea typeface="+mn-ea"/>
              </a:rPr>
              <a:t>Data</a:t>
            </a:r>
          </a:p>
        </p:txBody>
      </p:sp>
      <p:cxnSp>
        <p:nvCxnSpPr>
          <p:cNvPr id="45" name="Gerade Verbindung mit Pfeil 44"/>
          <p:cNvCxnSpPr/>
          <p:nvPr/>
        </p:nvCxnSpPr>
        <p:spPr>
          <a:xfrm flipH="1">
            <a:off x="759088" y="4988950"/>
            <a:ext cx="6560187" cy="0"/>
          </a:xfrm>
          <a:prstGeom prst="straightConnector1">
            <a:avLst/>
          </a:prstGeom>
          <a:noFill/>
          <a:ln w="19050" cap="flat" cmpd="sng" algn="ctr">
            <a:solidFill>
              <a:sysClr val="windowText" lastClr="000000"/>
            </a:solidFill>
            <a:prstDash val="solid"/>
            <a:tailEnd type="arrow"/>
          </a:ln>
          <a:effectLst/>
        </p:spPr>
      </p:cxnSp>
      <p:sp>
        <p:nvSpPr>
          <p:cNvPr id="46" name="Textfeld 45"/>
          <p:cNvSpPr txBox="1"/>
          <p:nvPr/>
        </p:nvSpPr>
        <p:spPr>
          <a:xfrm>
            <a:off x="2446388" y="4711951"/>
            <a:ext cx="3565934" cy="276999"/>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Data on Paper</a:t>
            </a:r>
          </a:p>
        </p:txBody>
      </p:sp>
      <p:sp>
        <p:nvSpPr>
          <p:cNvPr id="47" name="Textfeld 46"/>
          <p:cNvSpPr txBox="1"/>
          <p:nvPr/>
        </p:nvSpPr>
        <p:spPr>
          <a:xfrm>
            <a:off x="8285327" y="4850450"/>
            <a:ext cx="785186" cy="276999"/>
          </a:xfrm>
          <a:prstGeom prst="rect">
            <a:avLst/>
          </a:prstGeom>
          <a:noFill/>
        </p:spPr>
        <p:txBody>
          <a:bodyPr wrap="square" rtlCol="0">
            <a:spAutoFit/>
          </a:bodyPr>
          <a:lstStyle/>
          <a:p>
            <a:pPr eaLnBrk="1" fontAlgn="auto" hangingPunct="1">
              <a:spcBef>
                <a:spcPts val="0"/>
              </a:spcBef>
              <a:spcAft>
                <a:spcPts val="0"/>
              </a:spcAft>
            </a:pPr>
            <a:r>
              <a:rPr lang="de-DE" sz="1200" dirty="0">
                <a:solidFill>
                  <a:prstClr val="black"/>
                </a:solidFill>
                <a:latin typeface="Calibri"/>
                <a:ea typeface="+mn-ea"/>
              </a:rPr>
              <a:t>Data</a:t>
            </a:r>
          </a:p>
        </p:txBody>
      </p:sp>
      <p:pic>
        <p:nvPicPr>
          <p:cNvPr id="122882" name="Picture 2" descr="D:\Dropbox\Lehre\Digital Analytics\Rechentafe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55799" y="3989390"/>
            <a:ext cx="877358" cy="49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1104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288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2" grpId="0" animBg="1"/>
      <p:bldP spid="19" grpId="0"/>
      <p:bldP spid="24" grpId="0"/>
      <p:bldP spid="26" grpId="0"/>
      <p:bldP spid="28" grpId="0"/>
      <p:bldP spid="30" grpId="0"/>
      <p:bldP spid="32" grpId="0"/>
      <p:bldP spid="34" grpId="0"/>
      <p:bldP spid="35" grpId="0"/>
      <p:bldP spid="36" grpId="0"/>
      <p:bldP spid="37" grpId="0"/>
      <p:bldP spid="39" grpId="0"/>
      <p:bldP spid="40" grpId="0"/>
      <p:bldP spid="43" grpId="0"/>
      <p:bldP spid="44" grpId="0"/>
      <p:bldP spid="46" grpId="0"/>
      <p:bldP spid="47"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149</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Example of Feature Engineering (II)</a:t>
            </a:r>
          </a:p>
        </p:txBody>
      </p:sp>
      <p:sp>
        <p:nvSpPr>
          <p:cNvPr id="5" name="Text Box 2"/>
          <p:cNvSpPr txBox="1">
            <a:spLocks noChangeArrowheads="1"/>
          </p:cNvSpPr>
          <p:nvPr/>
        </p:nvSpPr>
        <p:spPr bwMode="auto">
          <a:xfrm>
            <a:off x="177799" y="1185989"/>
            <a:ext cx="8790032" cy="1833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57188" indent="-357188" defTabSz="762000">
              <a:tabLst>
                <a:tab pos="536575" algn="l"/>
              </a:tabLst>
              <a:defRPr b="1">
                <a:solidFill>
                  <a:schemeClr val="tx1"/>
                </a:solidFill>
                <a:latin typeface="Arial" pitchFamily="34" charset="0"/>
              </a:defRPr>
            </a:lvl1pPr>
            <a:lvl2pPr marL="742950" indent="-285750" defTabSz="762000">
              <a:tabLst>
                <a:tab pos="536575" algn="l"/>
              </a:tabLst>
              <a:defRPr b="1">
                <a:solidFill>
                  <a:schemeClr val="tx1"/>
                </a:solidFill>
                <a:latin typeface="Arial" pitchFamily="34" charset="0"/>
              </a:defRPr>
            </a:lvl2pPr>
            <a:lvl3pPr marL="1143000" indent="-228600" defTabSz="762000">
              <a:tabLst>
                <a:tab pos="536575" algn="l"/>
              </a:tabLst>
              <a:defRPr b="1">
                <a:solidFill>
                  <a:schemeClr val="tx1"/>
                </a:solidFill>
                <a:latin typeface="Arial" pitchFamily="34" charset="0"/>
              </a:defRPr>
            </a:lvl3pPr>
            <a:lvl4pPr marL="1600200" indent="-228600" defTabSz="762000">
              <a:tabLst>
                <a:tab pos="536575" algn="l"/>
              </a:tabLst>
              <a:defRPr b="1">
                <a:solidFill>
                  <a:schemeClr val="tx1"/>
                </a:solidFill>
                <a:latin typeface="Arial" pitchFamily="34" charset="0"/>
              </a:defRPr>
            </a:lvl4pPr>
            <a:lvl5pPr marL="2057400" indent="-228600" defTabSz="762000">
              <a:tabLst>
                <a:tab pos="536575"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36575"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36575"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36575"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36575" algn="l"/>
              </a:tabLst>
              <a:defRPr b="1">
                <a:solidFill>
                  <a:schemeClr val="tx1"/>
                </a:solidFill>
                <a:latin typeface="Arial" pitchFamily="34" charset="0"/>
              </a:defRPr>
            </a:lvl9pPr>
          </a:lstStyle>
          <a:p>
            <a:pPr marL="0" indent="0" algn="l" eaLnBrk="1" fontAlgn="auto" hangingPunct="1">
              <a:spcBef>
                <a:spcPts val="600"/>
              </a:spcBef>
              <a:spcAft>
                <a:spcPts val="0"/>
              </a:spcAft>
              <a:defRPr/>
            </a:pPr>
            <a:r>
              <a:rPr lang="en-US" altLang="de-DE" sz="1800" kern="0" dirty="0">
                <a:solidFill>
                  <a:srgbClr val="000000"/>
                </a:solidFill>
              </a:rPr>
              <a:t>Suppose we are given the latitude, longitude and other data with the objective to predict the target feature "</a:t>
            </a:r>
            <a:r>
              <a:rPr lang="en-US" altLang="de-DE" sz="1800" kern="0" dirty="0" err="1">
                <a:solidFill>
                  <a:srgbClr val="000000"/>
                </a:solidFill>
              </a:rPr>
              <a:t>Price_Of_House</a:t>
            </a:r>
            <a:r>
              <a:rPr lang="en-US" altLang="de-DE" sz="1800" kern="0" dirty="0">
                <a:solidFill>
                  <a:srgbClr val="000000"/>
                </a:solidFill>
              </a:rPr>
              <a:t>". Latitude and longitude are not of use in this context if they are alone. So, we will combine the latitude and the longitude to make one feature. </a:t>
            </a:r>
          </a:p>
          <a:p>
            <a:pPr marL="0" indent="0" algn="l" eaLnBrk="1" fontAlgn="auto" hangingPunct="1">
              <a:spcBef>
                <a:spcPts val="600"/>
              </a:spcBef>
              <a:spcAft>
                <a:spcPts val="0"/>
              </a:spcAft>
              <a:defRPr/>
            </a:pPr>
            <a:r>
              <a:rPr lang="en-US" altLang="de-DE" sz="1800" kern="0" dirty="0">
                <a:solidFill>
                  <a:srgbClr val="000000"/>
                </a:solidFill>
                <a:ea typeface="+mn-ea"/>
              </a:rPr>
              <a:t>In other cases, it might be appropriate to transform latitude and longitude into categories which reflect regions, for example</a:t>
            </a:r>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2298" y="3019441"/>
            <a:ext cx="5343845" cy="3347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2081948"/>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150</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Example of Feature Engineering (III)</a:t>
            </a:r>
          </a:p>
        </p:txBody>
      </p:sp>
      <p:sp>
        <p:nvSpPr>
          <p:cNvPr id="5" name="Text Box 2"/>
          <p:cNvSpPr txBox="1">
            <a:spLocks noChangeArrowheads="1"/>
          </p:cNvSpPr>
          <p:nvPr/>
        </p:nvSpPr>
        <p:spPr bwMode="auto">
          <a:xfrm>
            <a:off x="327171" y="1122018"/>
            <a:ext cx="8640660" cy="5342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57188" indent="-357188" defTabSz="762000">
              <a:tabLst>
                <a:tab pos="536575" algn="l"/>
              </a:tabLst>
              <a:defRPr b="1">
                <a:solidFill>
                  <a:schemeClr val="tx1"/>
                </a:solidFill>
                <a:latin typeface="Arial" pitchFamily="34" charset="0"/>
              </a:defRPr>
            </a:lvl1pPr>
            <a:lvl2pPr marL="742950" indent="-285750" defTabSz="762000">
              <a:tabLst>
                <a:tab pos="536575" algn="l"/>
              </a:tabLst>
              <a:defRPr b="1">
                <a:solidFill>
                  <a:schemeClr val="tx1"/>
                </a:solidFill>
                <a:latin typeface="Arial" pitchFamily="34" charset="0"/>
              </a:defRPr>
            </a:lvl2pPr>
            <a:lvl3pPr marL="1143000" indent="-228600" defTabSz="762000">
              <a:tabLst>
                <a:tab pos="536575" algn="l"/>
              </a:tabLst>
              <a:defRPr b="1">
                <a:solidFill>
                  <a:schemeClr val="tx1"/>
                </a:solidFill>
                <a:latin typeface="Arial" pitchFamily="34" charset="0"/>
              </a:defRPr>
            </a:lvl3pPr>
            <a:lvl4pPr marL="1600200" indent="-228600" defTabSz="762000">
              <a:tabLst>
                <a:tab pos="536575" algn="l"/>
              </a:tabLst>
              <a:defRPr b="1">
                <a:solidFill>
                  <a:schemeClr val="tx1"/>
                </a:solidFill>
                <a:latin typeface="Arial" pitchFamily="34" charset="0"/>
              </a:defRPr>
            </a:lvl4pPr>
            <a:lvl5pPr marL="2057400" indent="-228600" defTabSz="762000">
              <a:tabLst>
                <a:tab pos="536575"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36575"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36575"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36575"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36575" algn="l"/>
              </a:tabLst>
              <a:defRPr b="1">
                <a:solidFill>
                  <a:schemeClr val="tx1"/>
                </a:solidFill>
                <a:latin typeface="Arial" pitchFamily="34" charset="0"/>
              </a:defRPr>
            </a:lvl9pPr>
          </a:lstStyle>
          <a:p>
            <a:pPr marL="0" indent="0" algn="l" eaLnBrk="1" fontAlgn="auto" hangingPunct="1">
              <a:spcBef>
                <a:spcPts val="600"/>
              </a:spcBef>
              <a:spcAft>
                <a:spcPts val="0"/>
              </a:spcAft>
              <a:defRPr/>
            </a:pPr>
            <a:r>
              <a:rPr lang="en-US" altLang="de-DE" sz="1800" kern="0" dirty="0">
                <a:solidFill>
                  <a:srgbClr val="000000"/>
                </a:solidFill>
              </a:rPr>
              <a:t>Suppose we are given a feature "</a:t>
            </a:r>
            <a:r>
              <a:rPr lang="en-US" altLang="de-DE" sz="1800" kern="0" dirty="0" err="1">
                <a:solidFill>
                  <a:srgbClr val="000000"/>
                </a:solidFill>
              </a:rPr>
              <a:t>Marital_Status</a:t>
            </a:r>
            <a:r>
              <a:rPr lang="en-US" altLang="de-DE" sz="1800" kern="0" dirty="0">
                <a:solidFill>
                  <a:srgbClr val="000000"/>
                </a:solidFill>
              </a:rPr>
              <a:t>" and other data with the objective to classify customers into "Creditworthy" and "</a:t>
            </a:r>
            <a:r>
              <a:rPr lang="en-US" altLang="de-DE" sz="1800" kern="0" dirty="0" err="1">
                <a:solidFill>
                  <a:srgbClr val="000000"/>
                </a:solidFill>
              </a:rPr>
              <a:t>Not_Creditworthy</a:t>
            </a:r>
            <a:r>
              <a:rPr lang="en-US" altLang="de-DE" sz="1800" kern="0" dirty="0">
                <a:solidFill>
                  <a:srgbClr val="000000"/>
                </a:solidFill>
              </a:rPr>
              <a:t>". In the data set the martial status has many different values, for example </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single living alone</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single living with his parents</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married living together</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married living separately</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divorced</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divorced but living together</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registered partnerships</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living in marriage-like community</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widowed</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a:t>
            </a:r>
          </a:p>
          <a:p>
            <a:pPr marL="0" indent="0" algn="l" eaLnBrk="1" fontAlgn="auto" hangingPunct="1">
              <a:spcBef>
                <a:spcPts val="600"/>
              </a:spcBef>
              <a:spcAft>
                <a:spcPts val="0"/>
              </a:spcAft>
              <a:defRPr/>
            </a:pPr>
            <a:r>
              <a:rPr lang="en-US" altLang="de-DE" sz="1800" kern="0" dirty="0">
                <a:solidFill>
                  <a:srgbClr val="000000"/>
                </a:solidFill>
                <a:ea typeface="+mn-ea"/>
              </a:rPr>
              <a:t>To avoid a transformation into too many and maybe dominating dummy features, we can group the similar classes, e.g. in single, married, widowed.</a:t>
            </a:r>
          </a:p>
          <a:p>
            <a:pPr marL="0" indent="0" algn="l" eaLnBrk="1" fontAlgn="auto" hangingPunct="1">
              <a:spcBef>
                <a:spcPts val="600"/>
              </a:spcBef>
              <a:spcAft>
                <a:spcPts val="0"/>
              </a:spcAft>
              <a:defRPr/>
            </a:pPr>
            <a:r>
              <a:rPr lang="en-US" altLang="de-DE" sz="1800" kern="0" dirty="0">
                <a:solidFill>
                  <a:srgbClr val="000000"/>
                </a:solidFill>
                <a:ea typeface="+mn-ea"/>
              </a:rPr>
              <a:t>If there exist some remaining sparse classes which cannot be assigned in a meaningful way they can be joined into a single "other" class.</a:t>
            </a:r>
          </a:p>
        </p:txBody>
      </p:sp>
    </p:spTree>
    <p:extLst>
      <p:ext uri="{BB962C8B-B14F-4D97-AF65-F5344CB8AC3E}">
        <p14:creationId xmlns:p14="http://schemas.microsoft.com/office/powerpoint/2010/main" val="716771909"/>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426339" y="1183555"/>
            <a:ext cx="8280888" cy="5218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just">
              <a:spcBef>
                <a:spcPts val="600"/>
              </a:spcBef>
            </a:pPr>
            <a:r>
              <a:rPr lang="en-US" altLang="de-DE" sz="1800" dirty="0"/>
              <a:t>The partitioning of the data in </a:t>
            </a:r>
            <a:r>
              <a:rPr lang="en-US" altLang="de-DE" sz="1800" dirty="0">
                <a:solidFill>
                  <a:srgbClr val="FF0000"/>
                </a:solidFill>
              </a:rPr>
              <a:t>Training and Test Data</a:t>
            </a:r>
            <a:r>
              <a:rPr lang="en-US" altLang="de-DE" sz="1800" dirty="0"/>
              <a:t> has the aim to proof if the analytical results can be generalized. The analysis (e.g. the development of a classifier) is carried out on the basis of training data. Subsequently, the results are applied to the test data. If the results are significantly worse than the training data, the model is not generalizable, which is called overfitting.</a:t>
            </a:r>
          </a:p>
          <a:p>
            <a:pPr algn="just">
              <a:spcBef>
                <a:spcPts val="600"/>
              </a:spcBef>
            </a:pPr>
            <a:endParaRPr lang="en-US" altLang="de-DE" sz="1800" dirty="0"/>
          </a:p>
          <a:p>
            <a:pPr algn="just">
              <a:spcBef>
                <a:spcPts val="600"/>
              </a:spcBef>
            </a:pPr>
            <a:endParaRPr lang="en-US" altLang="de-DE" sz="1800" dirty="0"/>
          </a:p>
          <a:p>
            <a:pPr algn="just">
              <a:spcBef>
                <a:spcPts val="600"/>
              </a:spcBef>
            </a:pPr>
            <a:endParaRPr lang="en-US" altLang="de-DE" sz="1800" dirty="0"/>
          </a:p>
          <a:p>
            <a:pPr algn="just">
              <a:spcBef>
                <a:spcPts val="600"/>
              </a:spcBef>
            </a:pPr>
            <a:endParaRPr lang="en-US" altLang="de-DE" sz="1800" dirty="0"/>
          </a:p>
          <a:p>
            <a:pPr algn="just">
              <a:spcBef>
                <a:spcPts val="600"/>
              </a:spcBef>
            </a:pPr>
            <a:endParaRPr lang="en-US" altLang="de-DE" sz="1800" dirty="0"/>
          </a:p>
          <a:p>
            <a:pPr algn="just">
              <a:spcBef>
                <a:spcPts val="600"/>
              </a:spcBef>
            </a:pPr>
            <a:r>
              <a:rPr lang="en-US" altLang="de-DE" sz="1800" dirty="0"/>
              <a:t>The partitioning of the data in training and test data can be carried out in the following ways: </a:t>
            </a:r>
          </a:p>
          <a:p>
            <a:pPr lvl="1" algn="just">
              <a:spcBef>
                <a:spcPts val="600"/>
              </a:spcBef>
              <a:buFont typeface="Symbol" pitchFamily="18" charset="2"/>
              <a:buChar char="·"/>
            </a:pPr>
            <a:r>
              <a:rPr lang="en-US" altLang="de-DE" sz="1800" dirty="0"/>
              <a:t>By random/stratified/... sampling (problem with the repeatability)</a:t>
            </a:r>
          </a:p>
          <a:p>
            <a:pPr lvl="1" algn="just">
              <a:spcBef>
                <a:spcPts val="600"/>
              </a:spcBef>
              <a:buFont typeface="Symbol" pitchFamily="18" charset="2"/>
              <a:buChar char="·"/>
            </a:pPr>
            <a:r>
              <a:rPr lang="en-US" altLang="de-DE" sz="1800" dirty="0"/>
              <a:t>according to a list</a:t>
            </a:r>
          </a:p>
          <a:p>
            <a:pPr lvl="1" algn="just">
              <a:spcBef>
                <a:spcPts val="600"/>
              </a:spcBef>
              <a:buFont typeface="Symbol" pitchFamily="18" charset="2"/>
              <a:buChar char="·"/>
            </a:pPr>
            <a:r>
              <a:rPr lang="en-US" altLang="de-DE" sz="1800" dirty="0"/>
              <a:t>according to rules (e.g. the first/last 50 records or every twelfth)</a:t>
            </a:r>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Partitioning the Data</a:t>
            </a:r>
          </a:p>
        </p:txBody>
      </p:sp>
      <p:pic>
        <p:nvPicPr>
          <p:cNvPr id="1024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058" y="3037507"/>
            <a:ext cx="6017450" cy="1395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151</a:t>
            </a:fld>
            <a:endParaRPr lang="en-US" sz="800" dirty="0">
              <a:solidFill>
                <a:schemeClr val="bg1"/>
              </a:solidFill>
            </a:endParaRPr>
          </a:p>
        </p:txBody>
      </p:sp>
    </p:spTree>
    <p:extLst>
      <p:ext uri="{BB962C8B-B14F-4D97-AF65-F5344CB8AC3E}">
        <p14:creationId xmlns:p14="http://schemas.microsoft.com/office/powerpoint/2010/main" val="4177937673"/>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Applying Training and Test Data </a:t>
            </a:r>
          </a:p>
        </p:txBody>
      </p:sp>
      <p:graphicFrame>
        <p:nvGraphicFramePr>
          <p:cNvPr id="2" name="Objekt 1"/>
          <p:cNvGraphicFramePr>
            <a:graphicFrameLocks noGrp="1" noChangeAspect="1"/>
          </p:cNvGraphicFramePr>
          <p:nvPr>
            <p:extLst>
              <p:ext uri="{D42A27DB-BD31-4B8C-83A1-F6EECF244321}">
                <p14:modId xmlns:p14="http://schemas.microsoft.com/office/powerpoint/2010/main" val="3360767459"/>
              </p:ext>
            </p:extLst>
          </p:nvPr>
        </p:nvGraphicFramePr>
        <p:xfrm>
          <a:off x="1074385" y="1147157"/>
          <a:ext cx="7158122" cy="5336770"/>
        </p:xfrm>
        <a:graphic>
          <a:graphicData uri="http://schemas.openxmlformats.org/presentationml/2006/ole">
            <mc:AlternateContent xmlns:mc="http://schemas.openxmlformats.org/markup-compatibility/2006">
              <mc:Choice xmlns:v="urn:schemas-microsoft-com:vml" Requires="v">
                <p:oleObj spid="_x0000_s3075" name="Visio" r:id="rId3" imgW="8424875" imgH="6279741" progId="Visio.Drawing.6">
                  <p:embed/>
                </p:oleObj>
              </mc:Choice>
              <mc:Fallback>
                <p:oleObj name="Visio" r:id="rId3" imgW="8424875" imgH="6279741" progId="Visio.Drawing.6">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385" y="1147157"/>
                        <a:ext cx="7158122" cy="5336770"/>
                      </a:xfrm>
                      <a:prstGeom prst="rect">
                        <a:avLst/>
                      </a:prstGeom>
                      <a:noFill/>
                      <a:ln>
                        <a:noFill/>
                      </a:ln>
                      <a:effectLst/>
                    </p:spPr>
                  </p:pic>
                </p:oleObj>
              </mc:Fallback>
            </mc:AlternateContent>
          </a:graphicData>
        </a:graphic>
      </p:graphicFrame>
      <p:sp>
        <p:nvSpPr>
          <p:cNvPr id="5" name="Textfeld 4"/>
          <p:cNvSpPr txBox="1"/>
          <p:nvPr/>
        </p:nvSpPr>
        <p:spPr>
          <a:xfrm>
            <a:off x="3217025" y="6195249"/>
            <a:ext cx="5461462" cy="276999"/>
          </a:xfrm>
          <a:prstGeom prst="rect">
            <a:avLst/>
          </a:prstGeom>
          <a:noFill/>
        </p:spPr>
        <p:txBody>
          <a:bodyPr wrap="square" rtlCol="0">
            <a:spAutoFit/>
          </a:bodyPr>
          <a:lstStyle/>
          <a:p>
            <a:pPr algn="l"/>
            <a:r>
              <a:rPr lang="en-US" sz="1200" b="0" dirty="0">
                <a:solidFill>
                  <a:srgbClr val="000000"/>
                </a:solidFill>
                <a:latin typeface="Arial" pitchFamily="34" charset="0"/>
                <a:ea typeface="+mn-ea"/>
              </a:rPr>
              <a:t>Source: http://www.cs.kent.edu/~jin/BigData/Lecture10-ML-Classification.pptx</a:t>
            </a:r>
          </a:p>
        </p:txBody>
      </p:sp>
      <p:sp>
        <p:nvSpPr>
          <p:cNvPr id="6"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152</a:t>
            </a:fld>
            <a:endParaRPr lang="en-US" sz="800" dirty="0">
              <a:solidFill>
                <a:schemeClr val="bg1"/>
              </a:solidFill>
            </a:endParaRPr>
          </a:p>
        </p:txBody>
      </p:sp>
    </p:spTree>
    <p:extLst>
      <p:ext uri="{BB962C8B-B14F-4D97-AF65-F5344CB8AC3E}">
        <p14:creationId xmlns:p14="http://schemas.microsoft.com/office/powerpoint/2010/main" val="3019051675"/>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Partitioning</a:t>
            </a:r>
          </a:p>
        </p:txBody>
      </p:sp>
      <p:pic>
        <p:nvPicPr>
          <p:cNvPr id="12595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4479" y="1865255"/>
            <a:ext cx="4486275"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Textfeld 30"/>
          <p:cNvSpPr txBox="1"/>
          <p:nvPr/>
        </p:nvSpPr>
        <p:spPr>
          <a:xfrm>
            <a:off x="468744" y="2052109"/>
            <a:ext cx="1817255" cy="1692771"/>
          </a:xfrm>
          <a:prstGeom prst="rect">
            <a:avLst/>
          </a:prstGeom>
          <a:noFill/>
        </p:spPr>
        <p:txBody>
          <a:bodyPr wrap="square" rtlCol="0">
            <a:spAutoFit/>
          </a:bodyPr>
          <a:lstStyle/>
          <a:p>
            <a:pPr algn="l"/>
            <a:r>
              <a:rPr lang="de-DE" dirty="0" err="1"/>
              <a:t>Partitions</a:t>
            </a:r>
            <a:r>
              <a:rPr lang="de-DE" dirty="0"/>
              <a:t> </a:t>
            </a:r>
            <a:r>
              <a:rPr lang="de-DE" dirty="0" err="1"/>
              <a:t>into</a:t>
            </a:r>
            <a:r>
              <a:rPr lang="de-DE" dirty="0"/>
              <a:t> </a:t>
            </a:r>
            <a:r>
              <a:rPr lang="de-DE" dirty="0" err="1"/>
              <a:t>training</a:t>
            </a:r>
            <a:r>
              <a:rPr lang="de-DE" dirty="0"/>
              <a:t> </a:t>
            </a:r>
            <a:r>
              <a:rPr lang="de-DE" dirty="0" err="1"/>
              <a:t>and</a:t>
            </a:r>
            <a:r>
              <a:rPr lang="de-DE" dirty="0"/>
              <a:t> </a:t>
            </a:r>
            <a:r>
              <a:rPr lang="de-DE" dirty="0" err="1"/>
              <a:t>test</a:t>
            </a:r>
            <a:r>
              <a:rPr lang="de-DE" dirty="0"/>
              <a:t> </a:t>
            </a:r>
            <a:r>
              <a:rPr lang="de-DE" dirty="0" err="1"/>
              <a:t>data</a:t>
            </a:r>
            <a:endParaRPr lang="de-DE" dirty="0"/>
          </a:p>
          <a:p>
            <a:pPr algn="l"/>
            <a:r>
              <a:rPr lang="de-DE" dirty="0" err="1"/>
              <a:t>Example</a:t>
            </a:r>
            <a:r>
              <a:rPr lang="de-DE" dirty="0"/>
              <a:t>:</a:t>
            </a:r>
            <a:br>
              <a:rPr lang="de-DE" dirty="0"/>
            </a:br>
            <a:r>
              <a:rPr lang="de-DE" dirty="0">
                <a:solidFill>
                  <a:srgbClr val="0070C0"/>
                </a:solidFill>
              </a:rPr>
              <a:t>Training = 60%</a:t>
            </a:r>
            <a:r>
              <a:rPr lang="de-DE" dirty="0"/>
              <a:t> </a:t>
            </a:r>
            <a:r>
              <a:rPr lang="de-DE" dirty="0">
                <a:solidFill>
                  <a:srgbClr val="FFC000"/>
                </a:solidFill>
              </a:rPr>
              <a:t>Test = 40%</a:t>
            </a:r>
          </a:p>
        </p:txBody>
      </p:sp>
      <p:sp>
        <p:nvSpPr>
          <p:cNvPr id="2" name="Pfeil nach rechts 1"/>
          <p:cNvSpPr/>
          <p:nvPr/>
        </p:nvSpPr>
        <p:spPr bwMode="auto">
          <a:xfrm flipH="1">
            <a:off x="7169724" y="2100474"/>
            <a:ext cx="423949" cy="129982"/>
          </a:xfrm>
          <a:prstGeom prst="rightArrow">
            <a:avLst/>
          </a:prstGeom>
          <a:solidFill>
            <a:srgbClr val="2FA6FF"/>
          </a:solidFill>
          <a:ln w="12700" cap="flat" cmpd="sng" algn="ctr">
            <a:solidFill>
              <a:srgbClr val="0070C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2" name="Pfeil nach rechts 31"/>
          <p:cNvSpPr/>
          <p:nvPr/>
        </p:nvSpPr>
        <p:spPr bwMode="auto">
          <a:xfrm flipH="1">
            <a:off x="7169724" y="2478200"/>
            <a:ext cx="423949" cy="129982"/>
          </a:xfrm>
          <a:prstGeom prst="rightArrow">
            <a:avLst/>
          </a:prstGeom>
          <a:solidFill>
            <a:srgbClr val="2FA6FF"/>
          </a:solidFill>
          <a:ln w="12700" cap="flat" cmpd="sng" algn="ctr">
            <a:solidFill>
              <a:srgbClr val="0070C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3" name="Pfeil nach rechts 32"/>
          <p:cNvSpPr/>
          <p:nvPr/>
        </p:nvSpPr>
        <p:spPr bwMode="auto">
          <a:xfrm flipH="1">
            <a:off x="7169724" y="3422515"/>
            <a:ext cx="423949" cy="129982"/>
          </a:xfrm>
          <a:prstGeom prst="rightArrow">
            <a:avLst/>
          </a:prstGeom>
          <a:solidFill>
            <a:srgbClr val="2FA6FF"/>
          </a:solidFill>
          <a:ln w="12700" cap="flat" cmpd="sng" algn="ctr">
            <a:solidFill>
              <a:srgbClr val="0070C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4" name="Pfeil nach rechts 33"/>
          <p:cNvSpPr/>
          <p:nvPr/>
        </p:nvSpPr>
        <p:spPr bwMode="auto">
          <a:xfrm flipH="1">
            <a:off x="7169724" y="3800245"/>
            <a:ext cx="423949" cy="129982"/>
          </a:xfrm>
          <a:prstGeom prst="rightArrow">
            <a:avLst/>
          </a:prstGeom>
          <a:solidFill>
            <a:srgbClr val="2FA6FF"/>
          </a:solidFill>
          <a:ln w="12700" cap="flat" cmpd="sng" algn="ctr">
            <a:solidFill>
              <a:srgbClr val="0070C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5" name="Pfeil nach rechts 34"/>
          <p:cNvSpPr/>
          <p:nvPr/>
        </p:nvSpPr>
        <p:spPr bwMode="auto">
          <a:xfrm flipH="1">
            <a:off x="7169724" y="2667063"/>
            <a:ext cx="423949" cy="129982"/>
          </a:xfrm>
          <a:prstGeom prst="rightArrow">
            <a:avLst/>
          </a:prstGeom>
          <a:solidFill>
            <a:srgbClr val="2FA6FF"/>
          </a:solidFill>
          <a:ln w="12700" cap="flat" cmpd="sng" algn="ctr">
            <a:solidFill>
              <a:srgbClr val="0070C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6" name="Pfeil nach rechts 35"/>
          <p:cNvSpPr/>
          <p:nvPr/>
        </p:nvSpPr>
        <p:spPr bwMode="auto">
          <a:xfrm flipH="1">
            <a:off x="7169724" y="3233652"/>
            <a:ext cx="423949" cy="129982"/>
          </a:xfrm>
          <a:prstGeom prst="rightArrow">
            <a:avLst/>
          </a:prstGeom>
          <a:solidFill>
            <a:srgbClr val="2FA6FF"/>
          </a:solidFill>
          <a:ln w="12700" cap="flat" cmpd="sng" algn="ctr">
            <a:solidFill>
              <a:srgbClr val="0070C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7" name="Pfeil nach rechts 36"/>
          <p:cNvSpPr/>
          <p:nvPr/>
        </p:nvSpPr>
        <p:spPr bwMode="auto">
          <a:xfrm flipH="1">
            <a:off x="7169724" y="2855926"/>
            <a:ext cx="423949" cy="129982"/>
          </a:xfrm>
          <a:prstGeom prst="rightArrow">
            <a:avLst/>
          </a:prstGeom>
          <a:solidFill>
            <a:srgbClr val="FFC000"/>
          </a:solidFill>
          <a:ln w="12700" cap="flat" cmpd="sng" algn="ctr">
            <a:solidFill>
              <a:srgbClr val="FFC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0" name="Pfeil nach rechts 39"/>
          <p:cNvSpPr/>
          <p:nvPr/>
        </p:nvSpPr>
        <p:spPr bwMode="auto">
          <a:xfrm flipH="1">
            <a:off x="7169724" y="2289337"/>
            <a:ext cx="423949" cy="129982"/>
          </a:xfrm>
          <a:prstGeom prst="rightArrow">
            <a:avLst/>
          </a:prstGeom>
          <a:solidFill>
            <a:srgbClr val="FFC000"/>
          </a:solidFill>
          <a:ln w="12700" cap="flat" cmpd="sng" algn="ctr">
            <a:solidFill>
              <a:srgbClr val="FFC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2" name="Pfeil nach rechts 41"/>
          <p:cNvSpPr/>
          <p:nvPr/>
        </p:nvSpPr>
        <p:spPr bwMode="auto">
          <a:xfrm flipH="1">
            <a:off x="7169724" y="3044789"/>
            <a:ext cx="423949" cy="129982"/>
          </a:xfrm>
          <a:prstGeom prst="rightArrow">
            <a:avLst/>
          </a:prstGeom>
          <a:solidFill>
            <a:srgbClr val="FFC000"/>
          </a:solidFill>
          <a:ln w="12700" cap="flat" cmpd="sng" algn="ctr">
            <a:solidFill>
              <a:srgbClr val="FFC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4" name="Pfeil nach rechts 43"/>
          <p:cNvSpPr/>
          <p:nvPr/>
        </p:nvSpPr>
        <p:spPr bwMode="auto">
          <a:xfrm flipH="1">
            <a:off x="7169724" y="3611378"/>
            <a:ext cx="423949" cy="129982"/>
          </a:xfrm>
          <a:prstGeom prst="rightArrow">
            <a:avLst/>
          </a:prstGeom>
          <a:solidFill>
            <a:srgbClr val="FFC000"/>
          </a:solidFill>
          <a:ln w="12700" cap="flat" cmpd="sng" algn="ctr">
            <a:solidFill>
              <a:srgbClr val="FFC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13669715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2" grpId="0" animBg="1"/>
      <p:bldP spid="33" grpId="0" animBg="1"/>
      <p:bldP spid="34" grpId="0" animBg="1"/>
      <p:bldP spid="35" grpId="0" animBg="1"/>
      <p:bldP spid="36" grpId="0" animBg="1"/>
      <p:bldP spid="37" grpId="0" animBg="1"/>
      <p:bldP spid="40" grpId="0" animBg="1"/>
      <p:bldP spid="42" grpId="0" animBg="1"/>
      <p:bldP spid="44"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154</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Exploratory Data Analysis</a:t>
            </a:r>
          </a:p>
        </p:txBody>
      </p:sp>
      <p:sp>
        <p:nvSpPr>
          <p:cNvPr id="2" name="Textfeld 1"/>
          <p:cNvSpPr txBox="1"/>
          <p:nvPr/>
        </p:nvSpPr>
        <p:spPr>
          <a:xfrm>
            <a:off x="615142" y="1271847"/>
            <a:ext cx="7897091" cy="5047536"/>
          </a:xfrm>
          <a:prstGeom prst="rect">
            <a:avLst/>
          </a:prstGeom>
          <a:noFill/>
        </p:spPr>
        <p:txBody>
          <a:bodyPr wrap="square" rtlCol="0">
            <a:spAutoFit/>
          </a:bodyPr>
          <a:lstStyle/>
          <a:p>
            <a:pPr algn="l"/>
            <a:r>
              <a:rPr lang="en-US" sz="1800" dirty="0"/>
              <a:t>In Exploratory Data Analysis (EDA), there is no hypothesis and there is no model. </a:t>
            </a:r>
          </a:p>
          <a:p>
            <a:pPr algn="l"/>
            <a:r>
              <a:rPr lang="en-US" sz="1800" dirty="0"/>
              <a:t>People are not very good at looking at a column of numbers or a whole data table and then determining important characteristics of the data. EDA techniques have been devised as an aid in this situation.</a:t>
            </a:r>
          </a:p>
          <a:p>
            <a:pPr algn="l"/>
            <a:r>
              <a:rPr lang="en-US" sz="1800" dirty="0"/>
              <a:t>Reasons for EDA:</a:t>
            </a:r>
          </a:p>
          <a:p>
            <a:pPr marL="357188" indent="-174625" algn="l">
              <a:spcBef>
                <a:spcPts val="600"/>
              </a:spcBef>
              <a:buSzPct val="130000"/>
              <a:buFont typeface="Arial" panose="020B0604020202020204" pitchFamily="34" charset="0"/>
              <a:buChar char="•"/>
            </a:pPr>
            <a:r>
              <a:rPr lang="en-US" sz="1800" dirty="0"/>
              <a:t>gain intuition about the data</a:t>
            </a:r>
          </a:p>
          <a:p>
            <a:pPr marL="357188" indent="-174625" algn="l">
              <a:spcBef>
                <a:spcPts val="600"/>
              </a:spcBef>
              <a:buSzPct val="130000"/>
              <a:buFont typeface="Arial" panose="020B0604020202020204" pitchFamily="34" charset="0"/>
              <a:buChar char="•"/>
            </a:pPr>
            <a:r>
              <a:rPr lang="en-US" sz="1800" dirty="0"/>
              <a:t>make comparisons between distributions</a:t>
            </a:r>
          </a:p>
          <a:p>
            <a:pPr marL="357188" indent="-174625" algn="l">
              <a:spcBef>
                <a:spcPts val="600"/>
              </a:spcBef>
              <a:buSzPct val="130000"/>
              <a:buFont typeface="Arial" panose="020B0604020202020204" pitchFamily="34" charset="0"/>
              <a:buChar char="•"/>
            </a:pPr>
            <a:r>
              <a:rPr lang="en-US" sz="1800" dirty="0"/>
              <a:t>sanity checking (making sure the data is on the scale </a:t>
            </a:r>
            <a:br>
              <a:rPr lang="en-US" sz="1800" dirty="0"/>
            </a:br>
            <a:r>
              <a:rPr lang="en-US" sz="1800" dirty="0"/>
              <a:t>you expect, in the format you thought it should be)</a:t>
            </a:r>
          </a:p>
          <a:p>
            <a:pPr marL="357188" indent="-174625" algn="l">
              <a:spcBef>
                <a:spcPts val="600"/>
              </a:spcBef>
              <a:buSzPct val="130000"/>
              <a:buFont typeface="Arial" panose="020B0604020202020204" pitchFamily="34" charset="0"/>
              <a:buChar char="•"/>
            </a:pPr>
            <a:r>
              <a:rPr lang="en-US" sz="1800" dirty="0"/>
              <a:t>find out where data is missing or if there are outliers</a:t>
            </a:r>
          </a:p>
          <a:p>
            <a:pPr marL="357188" indent="-174625" algn="l">
              <a:spcBef>
                <a:spcPts val="600"/>
              </a:spcBef>
              <a:buSzPct val="130000"/>
              <a:buFont typeface="Arial" panose="020B0604020202020204" pitchFamily="34" charset="0"/>
              <a:buChar char="•"/>
            </a:pPr>
            <a:r>
              <a:rPr lang="en-US" sz="1800" dirty="0"/>
              <a:t>summarize the data</a:t>
            </a:r>
          </a:p>
          <a:p>
            <a:pPr algn="l"/>
            <a:r>
              <a:rPr lang="en-US" sz="1800" dirty="0"/>
              <a:t>Exploratory data analysis is generally cross-classed in two ways. First, each method is either non-graphical or graphical. And second, each method is either univariate or multivariate.</a:t>
            </a:r>
          </a:p>
        </p:txBody>
      </p:sp>
    </p:spTree>
    <p:extLst>
      <p:ext uri="{BB962C8B-B14F-4D97-AF65-F5344CB8AC3E}">
        <p14:creationId xmlns:p14="http://schemas.microsoft.com/office/powerpoint/2010/main" val="4072837477"/>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155</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Univariate Non-Graphical EDA</a:t>
            </a:r>
          </a:p>
        </p:txBody>
      </p:sp>
      <p:sp>
        <p:nvSpPr>
          <p:cNvPr id="2" name="Textfeld 1"/>
          <p:cNvSpPr txBox="1"/>
          <p:nvPr/>
        </p:nvSpPr>
        <p:spPr>
          <a:xfrm>
            <a:off x="315883" y="1197033"/>
            <a:ext cx="8628612" cy="3554819"/>
          </a:xfrm>
          <a:prstGeom prst="rect">
            <a:avLst/>
          </a:prstGeom>
          <a:noFill/>
        </p:spPr>
        <p:txBody>
          <a:bodyPr wrap="square" rtlCol="0">
            <a:spAutoFit/>
          </a:bodyPr>
          <a:lstStyle/>
          <a:p>
            <a:pPr algn="l"/>
            <a:r>
              <a:rPr lang="en-US" sz="1800" dirty="0"/>
              <a:t>Non-graphical exploratory data analysis is the first step when beginning to analyze the data. This preliminary data analysis step focuses on four points:</a:t>
            </a:r>
          </a:p>
          <a:p>
            <a:pPr marL="357188" indent="-174625" algn="l">
              <a:buSzPct val="130000"/>
              <a:buFont typeface="Arial" panose="020B0604020202020204" pitchFamily="34" charset="0"/>
              <a:buChar char="•"/>
            </a:pPr>
            <a:r>
              <a:rPr lang="en-US" sz="1800" dirty="0"/>
              <a:t>measures of central tendency, i.e. mean and median. The median, known as 50th percentile, is more resistant to outliers.</a:t>
            </a:r>
          </a:p>
          <a:p>
            <a:pPr marL="357188" indent="-174625" algn="l">
              <a:buSzPct val="130000"/>
              <a:buFont typeface="Arial" panose="020B0604020202020204" pitchFamily="34" charset="0"/>
              <a:buChar char="•"/>
            </a:pPr>
            <a:r>
              <a:rPr lang="en-US" sz="1800" dirty="0"/>
              <a:t>measures of spread, i.e. variance, standard deviation, and interquartile range</a:t>
            </a:r>
          </a:p>
          <a:p>
            <a:pPr marL="357188" indent="-174625" algn="l">
              <a:buSzPct val="130000"/>
              <a:buFont typeface="Arial" panose="020B0604020202020204" pitchFamily="34" charset="0"/>
              <a:buChar char="•"/>
            </a:pPr>
            <a:r>
              <a:rPr lang="en-US" sz="1800" dirty="0"/>
              <a:t>the shape of the distribution</a:t>
            </a:r>
          </a:p>
          <a:p>
            <a:pPr marL="357188" indent="-174625" algn="l">
              <a:buSzPct val="130000"/>
              <a:buFont typeface="Arial" panose="020B0604020202020204" pitchFamily="34" charset="0"/>
              <a:buChar char="•"/>
            </a:pPr>
            <a:r>
              <a:rPr lang="en-US" sz="1800" dirty="0"/>
              <a:t>the existence of outliers</a:t>
            </a:r>
          </a:p>
          <a:p>
            <a:pPr algn="l"/>
            <a:r>
              <a:rPr lang="en-US" sz="1800" dirty="0"/>
              <a:t>The characteristics of interest for a categorical variable are simply the range of values and the frequency of occurrence for each value.</a:t>
            </a:r>
          </a:p>
        </p:txBody>
      </p:sp>
      <p:pic>
        <p:nvPicPr>
          <p:cNvPr id="131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619" y="4751851"/>
            <a:ext cx="6411090" cy="1848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5883873"/>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Tests on Outliers</a:t>
            </a:r>
          </a:p>
        </p:txBody>
      </p:sp>
      <p:sp>
        <p:nvSpPr>
          <p:cNvPr id="4" name="Text Box 2"/>
          <p:cNvSpPr txBox="1">
            <a:spLocks noChangeArrowheads="1"/>
          </p:cNvSpPr>
          <p:nvPr/>
        </p:nvSpPr>
        <p:spPr bwMode="auto">
          <a:xfrm>
            <a:off x="253594" y="1377509"/>
            <a:ext cx="8690901" cy="41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534988" indent="-266700"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l"/>
            <a:r>
              <a:rPr lang="en-US" altLang="de-DE" sz="1800" dirty="0"/>
              <a:t>Outlier are data objects, which are clearly different from the others. </a:t>
            </a:r>
          </a:p>
          <a:p>
            <a:pPr algn="l"/>
            <a:r>
              <a:rPr lang="en-US" altLang="de-DE" sz="1800" dirty="0"/>
              <a:t>Usually, the detection of outliers is an unsupervised process, because they are not known before analyses.</a:t>
            </a:r>
          </a:p>
          <a:p>
            <a:pPr algn="l"/>
            <a:r>
              <a:rPr lang="en-US" altLang="de-DE" sz="1800" dirty="0"/>
              <a:t>In the case of </a:t>
            </a:r>
            <a:r>
              <a:rPr lang="en-US" altLang="de-DE" sz="1800" dirty="0">
                <a:solidFill>
                  <a:srgbClr val="FF0000"/>
                </a:solidFill>
              </a:rPr>
              <a:t>numerical attributes</a:t>
            </a:r>
            <a:r>
              <a:rPr lang="en-US" altLang="de-DE" sz="1800" dirty="0"/>
              <a:t> the </a:t>
            </a:r>
            <a:r>
              <a:rPr lang="en-US" altLang="de-DE" sz="1800" dirty="0" err="1"/>
              <a:t>Interquartil</a:t>
            </a:r>
            <a:r>
              <a:rPr lang="en-US" altLang="de-DE" sz="1800" dirty="0"/>
              <a:t> Range can be used. Here, an outlier is defined if the attribute lies outside the interval </a:t>
            </a:r>
          </a:p>
          <a:p>
            <a:pPr algn="l"/>
            <a:endParaRPr lang="en-US" altLang="de-DE" sz="1800" dirty="0"/>
          </a:p>
          <a:p>
            <a:pPr algn="l"/>
            <a:r>
              <a:rPr lang="en-US" altLang="de-DE" sz="1800" dirty="0"/>
              <a:t>Usually, k has a value between 1.5 and 3. The bigger k, the more different  the values must be to be classified as outliers.</a:t>
            </a:r>
          </a:p>
          <a:p>
            <a:pPr algn="l"/>
            <a:endParaRPr lang="en-US" altLang="de-DE" sz="1800" dirty="0"/>
          </a:p>
          <a:p>
            <a:pPr algn="l">
              <a:spcBef>
                <a:spcPts val="2400"/>
              </a:spcBef>
            </a:pPr>
            <a:r>
              <a:rPr lang="en-US" altLang="de-DE" sz="1800" dirty="0"/>
              <a:t>Can be visualized by a </a:t>
            </a:r>
            <a:br>
              <a:rPr lang="en-US" altLang="de-DE" sz="1800" dirty="0"/>
            </a:br>
            <a:r>
              <a:rPr lang="en-US" altLang="de-DE" sz="1800" dirty="0"/>
              <a:t>Box-and-Whisker Plot:  </a:t>
            </a:r>
          </a:p>
        </p:txBody>
      </p:sp>
      <p:graphicFrame>
        <p:nvGraphicFramePr>
          <p:cNvPr id="6" name="Object 4"/>
          <p:cNvGraphicFramePr>
            <a:graphicFrameLocks noChangeAspect="1"/>
          </p:cNvGraphicFramePr>
          <p:nvPr>
            <p:extLst>
              <p:ext uri="{D42A27DB-BD31-4B8C-83A1-F6EECF244321}">
                <p14:modId xmlns:p14="http://schemas.microsoft.com/office/powerpoint/2010/main" val="1646021593"/>
              </p:ext>
            </p:extLst>
          </p:nvPr>
        </p:nvGraphicFramePr>
        <p:xfrm>
          <a:off x="1146175" y="3171825"/>
          <a:ext cx="5688013" cy="363538"/>
        </p:xfrm>
        <a:graphic>
          <a:graphicData uri="http://schemas.openxmlformats.org/presentationml/2006/ole">
            <mc:AlternateContent xmlns:mc="http://schemas.openxmlformats.org/markup-compatibility/2006">
              <mc:Choice xmlns:v="urn:schemas-microsoft-com:vml" Requires="v">
                <p:oleObj spid="_x0000_s4099" name="Formel" r:id="rId3" imgW="3174840" imgH="228600" progId="Equation.3">
                  <p:embed/>
                </p:oleObj>
              </mc:Choice>
              <mc:Fallback>
                <p:oleObj name="Formel" r:id="rId3" imgW="3174840" imgH="228600" progId="Equation.3">
                  <p:embed/>
                  <p:pic>
                    <p:nvPicPr>
                      <p:cNvPr id="0" name=""/>
                      <p:cNvPicPr>
                        <a:picLocks noChangeAspect="1" noChangeArrowheads="1"/>
                      </p:cNvPicPr>
                      <p:nvPr/>
                    </p:nvPicPr>
                    <p:blipFill>
                      <a:blip r:embed="rId4"/>
                      <a:srcRect/>
                      <a:stretch>
                        <a:fillRect/>
                      </a:stretch>
                    </p:blipFill>
                    <p:spPr bwMode="auto">
                      <a:xfrm>
                        <a:off x="1146175" y="3171825"/>
                        <a:ext cx="5688013"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 name="Picture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9490" y="4424314"/>
            <a:ext cx="5555046" cy="1666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231430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Handling Outliers</a:t>
            </a:r>
          </a:p>
        </p:txBody>
      </p:sp>
      <p:sp>
        <p:nvSpPr>
          <p:cNvPr id="4" name="Text Box 2"/>
          <p:cNvSpPr txBox="1">
            <a:spLocks noChangeArrowheads="1"/>
          </p:cNvSpPr>
          <p:nvPr/>
        </p:nvSpPr>
        <p:spPr bwMode="auto">
          <a:xfrm>
            <a:off x="253594" y="1098545"/>
            <a:ext cx="8690901" cy="3307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534988" indent="-266700"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l"/>
            <a:r>
              <a:rPr lang="en-US" altLang="de-DE" sz="1800" dirty="0"/>
              <a:t>Outlier have to be </a:t>
            </a:r>
            <a:r>
              <a:rPr lang="en-US" altLang="de-DE" sz="1800" dirty="0">
                <a:solidFill>
                  <a:srgbClr val="FF0000"/>
                </a:solidFill>
              </a:rPr>
              <a:t>eliminated</a:t>
            </a:r>
            <a:r>
              <a:rPr lang="en-US" altLang="de-DE" sz="1800" dirty="0"/>
              <a:t> if they</a:t>
            </a:r>
          </a:p>
          <a:p>
            <a:pPr lvl="1" algn="l">
              <a:spcBef>
                <a:spcPct val="30000"/>
              </a:spcBef>
              <a:buFontTx/>
              <a:buAutoNum type="arabicPeriod"/>
            </a:pPr>
            <a:r>
              <a:rPr lang="en-US" altLang="de-DE" sz="1800" dirty="0"/>
              <a:t>would bias the analysis, e.g. if 9 persons have an age between 20 and 30 and the 10th person is 80 years old.</a:t>
            </a:r>
          </a:p>
          <a:p>
            <a:pPr lvl="1" algn="l">
              <a:spcBef>
                <a:spcPct val="30000"/>
              </a:spcBef>
              <a:buFontTx/>
              <a:buAutoNum type="arabicPeriod"/>
            </a:pPr>
            <a:r>
              <a:rPr lang="en-US" altLang="de-DE" sz="1800" dirty="0"/>
              <a:t>are erogenous data, e.g. as a result of input errors or a defect sensor.</a:t>
            </a:r>
          </a:p>
          <a:p>
            <a:pPr algn="l"/>
            <a:r>
              <a:rPr lang="en-US" altLang="de-DE" sz="1800" dirty="0"/>
              <a:t>It is not always acceptable to drop an observation just because it is an outlier.  They can be legitimate observations and are sometimes interesting ones.  It’s important to investigate the nature of the outlier before deciding.</a:t>
            </a:r>
          </a:p>
          <a:p>
            <a:pPr algn="l"/>
            <a:r>
              <a:rPr lang="en-US" altLang="de-DE" sz="1800" dirty="0"/>
              <a:t>In those cases where you shouldn’t drop the outlier, one option is to try a transformation. </a:t>
            </a:r>
            <a:r>
              <a:rPr lang="en-US" altLang="de-DE" sz="1800" dirty="0">
                <a:solidFill>
                  <a:srgbClr val="FF0000"/>
                </a:solidFill>
              </a:rPr>
              <a:t>Log transformations </a:t>
            </a:r>
            <a:r>
              <a:rPr lang="en-US" altLang="de-DE" sz="1800" dirty="0"/>
              <a:t>pull in high numbers.  This can reduce the impact of a single point if the outlier is an independent variable.</a:t>
            </a:r>
          </a:p>
        </p:txBody>
      </p:sp>
      <p:pic>
        <p:nvPicPr>
          <p:cNvPr id="99330" name="Picture 2" descr="https://www.analyticsvidhya.com/wp-content/uploads/2015/02/Transformation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388" y="4452740"/>
            <a:ext cx="7098224" cy="209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198133"/>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158</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Univariate Graphical EDA</a:t>
            </a:r>
          </a:p>
        </p:txBody>
      </p:sp>
      <p:sp>
        <p:nvSpPr>
          <p:cNvPr id="2" name="Textfeld 1"/>
          <p:cNvSpPr txBox="1"/>
          <p:nvPr/>
        </p:nvSpPr>
        <p:spPr>
          <a:xfrm>
            <a:off x="315883" y="1197033"/>
            <a:ext cx="8495607" cy="2723823"/>
          </a:xfrm>
          <a:prstGeom prst="rect">
            <a:avLst/>
          </a:prstGeom>
          <a:noFill/>
        </p:spPr>
        <p:txBody>
          <a:bodyPr wrap="square" rtlCol="0">
            <a:spAutoFit/>
          </a:bodyPr>
          <a:lstStyle/>
          <a:p>
            <a:pPr algn="l"/>
            <a:r>
              <a:rPr lang="en-US" sz="1800" dirty="0"/>
              <a:t>Non-graphical and graphical EDA methods complement each other, they have the same focus. While the non-graphical methods are quantitative and objective, they do not give a full picture of the data. The distribution of a variable tells us what values the variable takes and how often each value occurs.</a:t>
            </a:r>
          </a:p>
          <a:p>
            <a:pPr algn="l"/>
            <a:r>
              <a:rPr lang="en-US" sz="1800" dirty="0"/>
              <a:t>Types of displays:</a:t>
            </a:r>
          </a:p>
          <a:p>
            <a:pPr algn="l"/>
            <a:r>
              <a:rPr lang="en-US" sz="1800" dirty="0"/>
              <a:t>for numerical variables: Histograms, Boxplots, Quantile-normal plots, …</a:t>
            </a:r>
          </a:p>
          <a:p>
            <a:pPr algn="l"/>
            <a:r>
              <a:rPr lang="en-US" sz="1800" dirty="0"/>
              <a:t>for categorical variables: Pie charts, Bar graphs, …</a:t>
            </a:r>
          </a:p>
        </p:txBody>
      </p:sp>
      <p:pic>
        <p:nvPicPr>
          <p:cNvPr id="1229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009" y="4162077"/>
            <a:ext cx="2373710" cy="2147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3774" y="4162075"/>
            <a:ext cx="2529678" cy="2147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035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7766" y="4162075"/>
            <a:ext cx="2253274" cy="2352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310153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Evolution of Analytics</a:t>
            </a:r>
          </a:p>
        </p:txBody>
      </p:sp>
      <p:pic>
        <p:nvPicPr>
          <p:cNvPr id="115714" name="Picture 2" descr="Bildergebnis für machine lear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571" y="1291067"/>
            <a:ext cx="8774640" cy="4784269"/>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p:cNvSpPr txBox="1"/>
          <p:nvPr/>
        </p:nvSpPr>
        <p:spPr>
          <a:xfrm>
            <a:off x="217571" y="6184808"/>
            <a:ext cx="5625884" cy="276999"/>
          </a:xfrm>
          <a:prstGeom prst="rect">
            <a:avLst/>
          </a:prstGeom>
          <a:noFill/>
        </p:spPr>
        <p:txBody>
          <a:bodyPr wrap="square" rtlCol="0">
            <a:spAutoFit/>
          </a:bodyPr>
          <a:lstStyle/>
          <a:p>
            <a:pPr algn="l"/>
            <a:r>
              <a:rPr lang="de-DE" sz="1200" b="0" dirty="0"/>
              <a:t>Source: http://juxt.pro/blog/posts/machine-learning-with-clojure.html</a:t>
            </a:r>
          </a:p>
        </p:txBody>
      </p:sp>
    </p:spTree>
    <p:extLst>
      <p:ext uri="{BB962C8B-B14F-4D97-AF65-F5344CB8AC3E}">
        <p14:creationId xmlns:p14="http://schemas.microsoft.com/office/powerpoint/2010/main" val="610040983"/>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159</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Multivariate Non-Graphical EDA</a:t>
            </a:r>
          </a:p>
        </p:txBody>
      </p:sp>
      <p:sp>
        <p:nvSpPr>
          <p:cNvPr id="2" name="Textfeld 1"/>
          <p:cNvSpPr txBox="1"/>
          <p:nvPr/>
        </p:nvSpPr>
        <p:spPr>
          <a:xfrm>
            <a:off x="315883" y="1197033"/>
            <a:ext cx="8628612" cy="923330"/>
          </a:xfrm>
          <a:prstGeom prst="rect">
            <a:avLst/>
          </a:prstGeom>
          <a:noFill/>
        </p:spPr>
        <p:txBody>
          <a:bodyPr wrap="square" rtlCol="0">
            <a:spAutoFit/>
          </a:bodyPr>
          <a:lstStyle/>
          <a:p>
            <a:pPr algn="l"/>
            <a:r>
              <a:rPr lang="en-US" sz="1800" dirty="0"/>
              <a:t>Multivariate non-graphical EDA techniques generally show the relationship between two or more variables in the form of either cross-tabulation for categorical variables or correlation statistics for numerical variables.</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1295" y="2244350"/>
            <a:ext cx="5283200" cy="234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84" y="4427731"/>
            <a:ext cx="4527050" cy="2176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1291573"/>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160</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Multivariate Graphical EDA</a:t>
            </a:r>
          </a:p>
        </p:txBody>
      </p:sp>
      <p:sp>
        <p:nvSpPr>
          <p:cNvPr id="2" name="Textfeld 1"/>
          <p:cNvSpPr txBox="1"/>
          <p:nvPr/>
        </p:nvSpPr>
        <p:spPr>
          <a:xfrm>
            <a:off x="315883" y="1197033"/>
            <a:ext cx="8628612" cy="646331"/>
          </a:xfrm>
          <a:prstGeom prst="rect">
            <a:avLst/>
          </a:prstGeom>
          <a:noFill/>
        </p:spPr>
        <p:txBody>
          <a:bodyPr wrap="square" rtlCol="0">
            <a:spAutoFit/>
          </a:bodyPr>
          <a:lstStyle/>
          <a:p>
            <a:pPr algn="l"/>
            <a:r>
              <a:rPr lang="en-US" sz="1800" dirty="0"/>
              <a:t>Multivariate graphical EDA techniques are scatterplots for numerical variables, </a:t>
            </a:r>
            <a:r>
              <a:rPr lang="en-US" sz="1800" dirty="0" err="1"/>
              <a:t>Barcharts</a:t>
            </a:r>
            <a:r>
              <a:rPr lang="en-US" sz="1800" dirty="0"/>
              <a:t> for categorical variables, or Boxplots for mixed types.</a:t>
            </a:r>
          </a:p>
        </p:txBody>
      </p:sp>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1229" y="3918561"/>
            <a:ext cx="2401341" cy="2473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13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275" y="3918561"/>
            <a:ext cx="2407226" cy="247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03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515" y="1843364"/>
            <a:ext cx="6641348" cy="1985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3169270"/>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320C76EF-A7B4-473B-98F7-4EC7CE127C2A}" type="slidenum">
              <a:rPr lang="en-US" sz="800" smtClean="0">
                <a:solidFill>
                  <a:schemeClr val="bg1"/>
                </a:solidFill>
              </a:rPr>
              <a:pPr/>
              <a:t>161</a:t>
            </a:fld>
            <a:endParaRPr lang="en-US" sz="800" dirty="0">
              <a:solidFill>
                <a:schemeClr val="bg1"/>
              </a:solidFill>
            </a:endParaRPr>
          </a:p>
        </p:txBody>
      </p:sp>
      <p:sp>
        <p:nvSpPr>
          <p:cNvPr id="83971" name="Rectangle 2"/>
          <p:cNvSpPr>
            <a:spLocks noChangeArrowheads="1"/>
          </p:cNvSpPr>
          <p:nvPr/>
        </p:nvSpPr>
        <p:spPr bwMode="auto">
          <a:xfrm>
            <a:off x="142875" y="539750"/>
            <a:ext cx="2623732"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en-US" sz="2400" dirty="0"/>
              <a:t>Touring Diagram</a:t>
            </a:r>
          </a:p>
        </p:txBody>
      </p:sp>
      <p:pic>
        <p:nvPicPr>
          <p:cNvPr id="83972" name="Picture 5" descr="Touring"/>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63675" y="1090613"/>
            <a:ext cx="6016625" cy="551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62387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B676FB7A-3B51-4978-A014-69D0876ECE91}" type="slidenum">
              <a:rPr lang="de-DE" sz="800" smtClean="0">
                <a:solidFill>
                  <a:schemeClr val="bg1"/>
                </a:solidFill>
              </a:rPr>
              <a:pPr/>
              <a:t>162</a:t>
            </a:fld>
            <a:endParaRPr lang="de-DE" sz="800">
              <a:solidFill>
                <a:schemeClr val="bg1"/>
              </a:solidFill>
            </a:endParaRPr>
          </a:p>
        </p:txBody>
      </p:sp>
      <p:sp>
        <p:nvSpPr>
          <p:cNvPr id="95235" name="Rectangle 2"/>
          <p:cNvSpPr>
            <a:spLocks noChangeArrowheads="1"/>
          </p:cNvSpPr>
          <p:nvPr/>
        </p:nvSpPr>
        <p:spPr bwMode="auto">
          <a:xfrm>
            <a:off x="141288" y="557214"/>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1002244" y="2105558"/>
            <a:ext cx="6706580" cy="2798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solidFill>
                  <a:srgbClr val="C00000"/>
                </a:solidFill>
              </a:rPr>
              <a:t>4.4	Methods, Algorithms and Applications</a:t>
            </a:r>
          </a:p>
          <a:p>
            <a:pPr marL="896938" algn="l">
              <a:lnSpc>
                <a:spcPts val="2500"/>
              </a:lnSpc>
              <a:spcBef>
                <a:spcPts val="600"/>
              </a:spcBef>
              <a:tabLst>
                <a:tab pos="269875" algn="l"/>
              </a:tabLst>
            </a:pPr>
            <a:r>
              <a:rPr lang="en-US" sz="2400"/>
              <a:t>	4.4.1	Classification</a:t>
            </a:r>
          </a:p>
          <a:p>
            <a:pPr marL="896938" algn="l">
              <a:lnSpc>
                <a:spcPts val="2500"/>
              </a:lnSpc>
              <a:spcBef>
                <a:spcPts val="600"/>
              </a:spcBef>
              <a:tabLst>
                <a:tab pos="269875" algn="l"/>
              </a:tabLst>
            </a:pPr>
            <a:r>
              <a:rPr lang="en-US" sz="2400"/>
              <a:t>	4.4.2	Regression</a:t>
            </a:r>
          </a:p>
        </p:txBody>
      </p:sp>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163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Categories in Machine Learning</a:t>
            </a:r>
          </a:p>
        </p:txBody>
      </p:sp>
      <p:pic>
        <p:nvPicPr>
          <p:cNvPr id="25" name="Bild 1" descr="http://api.ning.com:80/files/oX3dxcXIhM7jRhPtJe78gL3ZFmxoNyzKU*AMWnYETctnED1COUEKiMBhgdzyvOysa53i-oL9bcqWUlO3fBP8TXtP4RkG*XQE/reinforcementstructure.jpg?width=600">
            <a:hlinkClick r:id="rId2" tgtFrame="&quot;_self&quot;"/>
          </p:cNvPr>
          <p:cNvPicPr/>
          <p:nvPr/>
        </p:nvPicPr>
        <p:blipFill>
          <a:blip r:embed="rId3">
            <a:extLst>
              <a:ext uri="{28A0092B-C50C-407E-A947-70E740481C1C}">
                <a14:useLocalDpi xmlns:a14="http://schemas.microsoft.com/office/drawing/2010/main" val="0"/>
              </a:ext>
            </a:extLst>
          </a:blip>
          <a:srcRect/>
          <a:stretch>
            <a:fillRect/>
          </a:stretch>
        </p:blipFill>
        <p:spPr bwMode="auto">
          <a:xfrm>
            <a:off x="925582" y="1328419"/>
            <a:ext cx="7214566" cy="1722893"/>
          </a:xfrm>
          <a:prstGeom prst="rect">
            <a:avLst/>
          </a:prstGeom>
          <a:noFill/>
          <a:ln>
            <a:noFill/>
          </a:ln>
        </p:spPr>
      </p:pic>
      <p:pic>
        <p:nvPicPr>
          <p:cNvPr id="1105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768" y="3691556"/>
            <a:ext cx="3129584" cy="27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05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2865" y="3691556"/>
            <a:ext cx="3458196" cy="2385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Pfeil nach oben und unten 3"/>
          <p:cNvSpPr/>
          <p:nvPr/>
        </p:nvSpPr>
        <p:spPr bwMode="auto">
          <a:xfrm>
            <a:off x="2017642" y="3101007"/>
            <a:ext cx="218661" cy="477079"/>
          </a:xfrm>
          <a:prstGeom prst="upDown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9" name="Pfeil nach oben und unten 28"/>
          <p:cNvSpPr/>
          <p:nvPr/>
        </p:nvSpPr>
        <p:spPr bwMode="auto">
          <a:xfrm>
            <a:off x="4933120" y="3101007"/>
            <a:ext cx="218661" cy="477079"/>
          </a:xfrm>
          <a:prstGeom prst="upDown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2478919612"/>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164</a:t>
            </a:fld>
            <a:endParaRPr lang="en-US" sz="800" dirty="0">
              <a:solidFill>
                <a:schemeClr val="bg1"/>
              </a:solidFill>
            </a:endParaRPr>
          </a:p>
        </p:txBody>
      </p:sp>
      <p:sp>
        <p:nvSpPr>
          <p:cNvPr id="4" name="Text Box 27"/>
          <p:cNvSpPr txBox="1">
            <a:spLocks noChangeArrowheads="1"/>
          </p:cNvSpPr>
          <p:nvPr/>
        </p:nvSpPr>
        <p:spPr bwMode="auto">
          <a:xfrm>
            <a:off x="3500072" y="1985119"/>
            <a:ext cx="2081294" cy="1110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spcBef>
                <a:spcPct val="0"/>
              </a:spcBef>
            </a:pPr>
            <a:r>
              <a:rPr lang="en-US" altLang="de-DE" dirty="0">
                <a:ea typeface="MS PGothic" pitchFamily="34" charset="-128"/>
              </a:rPr>
              <a:t>Classification:</a:t>
            </a:r>
          </a:p>
          <a:p>
            <a:pPr>
              <a:spcBef>
                <a:spcPct val="0"/>
              </a:spcBef>
            </a:pPr>
            <a:r>
              <a:rPr lang="en-US" altLang="de-DE" sz="1600" dirty="0">
                <a:solidFill>
                  <a:srgbClr val="FF3300"/>
                </a:solidFill>
                <a:ea typeface="MS PGothic" pitchFamily="34" charset="-128"/>
              </a:rPr>
              <a:t>„To which segment does the new object belong to?"</a:t>
            </a:r>
          </a:p>
        </p:txBody>
      </p:sp>
      <p:grpSp>
        <p:nvGrpSpPr>
          <p:cNvPr id="12" name="Gruppieren 11"/>
          <p:cNvGrpSpPr/>
          <p:nvPr/>
        </p:nvGrpSpPr>
        <p:grpSpPr>
          <a:xfrm>
            <a:off x="384341" y="1359108"/>
            <a:ext cx="3421063" cy="2387600"/>
            <a:chOff x="4470400" y="4102100"/>
            <a:chExt cx="3421063" cy="2387600"/>
          </a:xfrm>
        </p:grpSpPr>
        <p:grpSp>
          <p:nvGrpSpPr>
            <p:cNvPr id="13" name="Group 35"/>
            <p:cNvGrpSpPr>
              <a:grpSpLocks/>
            </p:cNvGrpSpPr>
            <p:nvPr/>
          </p:nvGrpSpPr>
          <p:grpSpPr bwMode="auto">
            <a:xfrm>
              <a:off x="4470400" y="4102100"/>
              <a:ext cx="3051175" cy="2387600"/>
              <a:chOff x="131" y="1736"/>
              <a:chExt cx="2097" cy="1656"/>
            </a:xfrm>
          </p:grpSpPr>
          <p:pic>
            <p:nvPicPr>
              <p:cNvPr id="23" name="Picture 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 y="1860"/>
                <a:ext cx="2067" cy="1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4" name="Group 37"/>
              <p:cNvGrpSpPr>
                <a:grpSpLocks/>
              </p:cNvGrpSpPr>
              <p:nvPr/>
            </p:nvGrpSpPr>
            <p:grpSpPr bwMode="auto">
              <a:xfrm>
                <a:off x="131" y="1736"/>
                <a:ext cx="2097" cy="1656"/>
                <a:chOff x="142" y="1368"/>
                <a:chExt cx="2272" cy="1656"/>
              </a:xfrm>
            </p:grpSpPr>
            <p:sp>
              <p:nvSpPr>
                <p:cNvPr id="25" name="Line 38"/>
                <p:cNvSpPr>
                  <a:spLocks noChangeShapeType="1"/>
                </p:cNvSpPr>
                <p:nvPr/>
              </p:nvSpPr>
              <p:spPr bwMode="auto">
                <a:xfrm>
                  <a:off x="144" y="1368"/>
                  <a:ext cx="0" cy="1656"/>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26" name="Line 39"/>
                <p:cNvSpPr>
                  <a:spLocks noChangeShapeType="1"/>
                </p:cNvSpPr>
                <p:nvPr/>
              </p:nvSpPr>
              <p:spPr bwMode="auto">
                <a:xfrm>
                  <a:off x="142" y="3018"/>
                  <a:ext cx="227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27" name="Line 40"/>
                <p:cNvSpPr>
                  <a:spLocks noChangeShapeType="1"/>
                </p:cNvSpPr>
                <p:nvPr/>
              </p:nvSpPr>
              <p:spPr bwMode="auto">
                <a:xfrm flipV="1">
                  <a:off x="144" y="1984"/>
                  <a:ext cx="1320" cy="103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grpSp>
        </p:grpSp>
        <p:sp>
          <p:nvSpPr>
            <p:cNvPr id="14" name="Oval 41"/>
            <p:cNvSpPr>
              <a:spLocks noChangeArrowheads="1"/>
            </p:cNvSpPr>
            <p:nvPr/>
          </p:nvSpPr>
          <p:spPr bwMode="auto">
            <a:xfrm>
              <a:off x="5295900" y="4187825"/>
              <a:ext cx="1700213" cy="766763"/>
            </a:xfrm>
            <a:prstGeom prst="ellipse">
              <a:avLst/>
            </a:prstGeom>
            <a:noFill/>
            <a:ln w="28575" algn="ctr">
              <a:solidFill>
                <a:srgbClr val="66FFCC"/>
              </a:solidFill>
              <a:round/>
              <a:headEnd/>
              <a:tailEnd/>
            </a:ln>
            <a:effectLst/>
            <a:extLst>
              <a:ext uri="{909E8E84-426E-40DD-AFC4-6F175D3DCCD1}">
                <a14:hiddenFill xmlns:a14="http://schemas.microsoft.com/office/drawing/2010/main">
                  <a:solidFill>
                    <a:srgbClr val="66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endParaRPr lang="de-DE" altLang="de-DE"/>
            </a:p>
          </p:txBody>
        </p:sp>
        <p:sp>
          <p:nvSpPr>
            <p:cNvPr id="15" name="Oval 42"/>
            <p:cNvSpPr>
              <a:spLocks noChangeArrowheads="1"/>
            </p:cNvSpPr>
            <p:nvPr/>
          </p:nvSpPr>
          <p:spPr bwMode="auto">
            <a:xfrm>
              <a:off x="4502150" y="4891088"/>
              <a:ext cx="719138" cy="784225"/>
            </a:xfrm>
            <a:prstGeom prst="ellipse">
              <a:avLst/>
            </a:prstGeom>
            <a:noFill/>
            <a:ln w="28575" algn="ctr">
              <a:solidFill>
                <a:schemeClr val="hlink"/>
              </a:solidFill>
              <a:round/>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endParaRPr lang="de-DE" altLang="de-DE"/>
            </a:p>
          </p:txBody>
        </p:sp>
        <p:sp>
          <p:nvSpPr>
            <p:cNvPr id="16" name="Oval 43"/>
            <p:cNvSpPr>
              <a:spLocks noChangeArrowheads="1"/>
            </p:cNvSpPr>
            <p:nvPr/>
          </p:nvSpPr>
          <p:spPr bwMode="auto">
            <a:xfrm>
              <a:off x="5257800" y="4973638"/>
              <a:ext cx="906463" cy="592137"/>
            </a:xfrm>
            <a:prstGeom prst="ellipse">
              <a:avLst/>
            </a:prstGeom>
            <a:noFill/>
            <a:ln w="28575" algn="ctr">
              <a:solidFill>
                <a:srgbClr val="33CCCC"/>
              </a:solidFill>
              <a:round/>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endParaRPr lang="de-DE" altLang="de-DE"/>
            </a:p>
          </p:txBody>
        </p:sp>
        <p:sp>
          <p:nvSpPr>
            <p:cNvPr id="17" name="Oval 44"/>
            <p:cNvSpPr>
              <a:spLocks noChangeArrowheads="1"/>
            </p:cNvSpPr>
            <p:nvPr/>
          </p:nvSpPr>
          <p:spPr bwMode="auto">
            <a:xfrm>
              <a:off x="6367463" y="4992688"/>
              <a:ext cx="730250" cy="728662"/>
            </a:xfrm>
            <a:prstGeom prst="ellipse">
              <a:avLst/>
            </a:prstGeom>
            <a:noFill/>
            <a:ln w="28575" algn="ctr">
              <a:solidFill>
                <a:srgbClr val="FF3300"/>
              </a:solidFill>
              <a:round/>
              <a:headEnd/>
              <a:tailEn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endParaRPr lang="de-DE" altLang="de-DE"/>
            </a:p>
          </p:txBody>
        </p:sp>
        <p:sp>
          <p:nvSpPr>
            <p:cNvPr id="18" name="Oval 45"/>
            <p:cNvSpPr>
              <a:spLocks noChangeArrowheads="1"/>
            </p:cNvSpPr>
            <p:nvPr/>
          </p:nvSpPr>
          <p:spPr bwMode="auto">
            <a:xfrm>
              <a:off x="5159375" y="5603875"/>
              <a:ext cx="1081088" cy="647700"/>
            </a:xfrm>
            <a:prstGeom prst="ellipse">
              <a:avLst/>
            </a:prstGeom>
            <a:noFill/>
            <a:ln w="28575" algn="ctr">
              <a:solidFill>
                <a:srgbClr val="800000"/>
              </a:solidFill>
              <a:round/>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endParaRPr lang="de-DE" altLang="de-DE"/>
            </a:p>
          </p:txBody>
        </p:sp>
        <p:sp>
          <p:nvSpPr>
            <p:cNvPr id="19" name="Oval 46"/>
            <p:cNvSpPr>
              <a:spLocks noChangeArrowheads="1"/>
            </p:cNvSpPr>
            <p:nvPr/>
          </p:nvSpPr>
          <p:spPr bwMode="auto">
            <a:xfrm>
              <a:off x="6396038" y="5781675"/>
              <a:ext cx="1211262" cy="592138"/>
            </a:xfrm>
            <a:prstGeom prst="ellipse">
              <a:avLst/>
            </a:prstGeom>
            <a:noFill/>
            <a:ln w="28575" algn="ctr">
              <a:solidFill>
                <a:srgbClr val="0033CC"/>
              </a:solidFill>
              <a:round/>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endParaRPr lang="de-DE" altLang="de-DE"/>
            </a:p>
          </p:txBody>
        </p:sp>
        <p:pic>
          <p:nvPicPr>
            <p:cNvPr id="20" name="Picture 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5738" y="4718050"/>
              <a:ext cx="77787" cy="6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Line 48"/>
            <p:cNvSpPr>
              <a:spLocks noChangeShapeType="1"/>
            </p:cNvSpPr>
            <p:nvPr/>
          </p:nvSpPr>
          <p:spPr bwMode="auto">
            <a:xfrm>
              <a:off x="6664325" y="4748213"/>
              <a:ext cx="981075" cy="0"/>
            </a:xfrm>
            <a:prstGeom prst="line">
              <a:avLst/>
            </a:prstGeom>
            <a:noFill/>
            <a:ln w="12700">
              <a:solidFill>
                <a:srgbClr val="D0362A"/>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de-DE"/>
            </a:p>
          </p:txBody>
        </p:sp>
        <p:sp>
          <p:nvSpPr>
            <p:cNvPr id="22" name="Text Box 49"/>
            <p:cNvSpPr txBox="1">
              <a:spLocks noChangeArrowheads="1"/>
            </p:cNvSpPr>
            <p:nvPr/>
          </p:nvSpPr>
          <p:spPr bwMode="auto">
            <a:xfrm>
              <a:off x="7569200" y="4570413"/>
              <a:ext cx="3222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r>
                <a:rPr lang="en-US" altLang="de-DE" sz="1600">
                  <a:solidFill>
                    <a:srgbClr val="FF3300"/>
                  </a:solidFill>
                  <a:ea typeface="MS PGothic" pitchFamily="34" charset="-128"/>
                </a:rPr>
                <a:t>?</a:t>
              </a:r>
            </a:p>
          </p:txBody>
        </p:sp>
      </p:grpSp>
      <p:sp>
        <p:nvSpPr>
          <p:cNvPr id="28" name="Text Box 4"/>
          <p:cNvSpPr txBox="1">
            <a:spLocks noChangeArrowheads="1"/>
          </p:cNvSpPr>
          <p:nvPr/>
        </p:nvSpPr>
        <p:spPr bwMode="auto">
          <a:xfrm>
            <a:off x="7413791" y="4650867"/>
            <a:ext cx="1605518" cy="1079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pPr>
              <a:spcBef>
                <a:spcPct val="0"/>
              </a:spcBef>
            </a:pPr>
            <a:r>
              <a:rPr lang="en-US" dirty="0"/>
              <a:t>Regression:</a:t>
            </a:r>
          </a:p>
          <a:p>
            <a:pPr algn="l">
              <a:spcBef>
                <a:spcPct val="0"/>
              </a:spcBef>
            </a:pPr>
            <a:r>
              <a:rPr lang="en-US" dirty="0">
                <a:solidFill>
                  <a:srgbClr val="FF3300"/>
                </a:solidFill>
              </a:rPr>
              <a:t>"What is the target </a:t>
            </a:r>
            <a:r>
              <a:rPr lang="en-US" i="1" u="sng" dirty="0">
                <a:solidFill>
                  <a:srgbClr val="FF3300"/>
                </a:solidFill>
              </a:rPr>
              <a:t>value</a:t>
            </a:r>
            <a:r>
              <a:rPr lang="en-US" dirty="0">
                <a:solidFill>
                  <a:srgbClr val="FF3300"/>
                </a:solidFill>
              </a:rPr>
              <a:t> of the object."</a:t>
            </a:r>
          </a:p>
        </p:txBody>
      </p:sp>
      <p:grpSp>
        <p:nvGrpSpPr>
          <p:cNvPr id="29" name="Group 30"/>
          <p:cNvGrpSpPr>
            <a:grpSpLocks/>
          </p:cNvGrpSpPr>
          <p:nvPr/>
        </p:nvGrpSpPr>
        <p:grpSpPr bwMode="auto">
          <a:xfrm>
            <a:off x="4172140" y="3957000"/>
            <a:ext cx="3051175" cy="2387600"/>
            <a:chOff x="131" y="1736"/>
            <a:chExt cx="2097" cy="1656"/>
          </a:xfrm>
        </p:grpSpPr>
        <p:pic>
          <p:nvPicPr>
            <p:cNvPr id="30" name="Picture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 y="1860"/>
              <a:ext cx="2067" cy="1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 name="Group 32"/>
            <p:cNvGrpSpPr>
              <a:grpSpLocks/>
            </p:cNvGrpSpPr>
            <p:nvPr/>
          </p:nvGrpSpPr>
          <p:grpSpPr bwMode="auto">
            <a:xfrm>
              <a:off x="131" y="1736"/>
              <a:ext cx="2097" cy="1656"/>
              <a:chOff x="142" y="1368"/>
              <a:chExt cx="2272" cy="1656"/>
            </a:xfrm>
          </p:grpSpPr>
          <p:sp>
            <p:nvSpPr>
              <p:cNvPr id="32" name="Line 33"/>
              <p:cNvSpPr>
                <a:spLocks noChangeShapeType="1"/>
              </p:cNvSpPr>
              <p:nvPr/>
            </p:nvSpPr>
            <p:spPr bwMode="auto">
              <a:xfrm>
                <a:off x="144" y="1368"/>
                <a:ext cx="0" cy="1656"/>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33" name="Line 34"/>
              <p:cNvSpPr>
                <a:spLocks noChangeShapeType="1"/>
              </p:cNvSpPr>
              <p:nvPr/>
            </p:nvSpPr>
            <p:spPr bwMode="auto">
              <a:xfrm>
                <a:off x="142" y="3018"/>
                <a:ext cx="227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34" name="Line 35"/>
              <p:cNvSpPr>
                <a:spLocks noChangeShapeType="1"/>
              </p:cNvSpPr>
              <p:nvPr/>
            </p:nvSpPr>
            <p:spPr bwMode="auto">
              <a:xfrm flipV="1">
                <a:off x="144" y="1984"/>
                <a:ext cx="1320" cy="103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grpSp>
      </p:grpSp>
      <p:pic>
        <p:nvPicPr>
          <p:cNvPr id="35" name="Picture 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657" y="4602567"/>
            <a:ext cx="77787" cy="6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Line 48"/>
          <p:cNvSpPr>
            <a:spLocks noChangeShapeType="1"/>
          </p:cNvSpPr>
          <p:nvPr/>
        </p:nvSpPr>
        <p:spPr bwMode="auto">
          <a:xfrm>
            <a:off x="6352244" y="4632730"/>
            <a:ext cx="981075" cy="0"/>
          </a:xfrm>
          <a:prstGeom prst="line">
            <a:avLst/>
          </a:prstGeom>
          <a:noFill/>
          <a:ln w="12700">
            <a:solidFill>
              <a:srgbClr val="D0362A"/>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dirty="0"/>
          </a:p>
        </p:txBody>
      </p:sp>
      <p:sp>
        <p:nvSpPr>
          <p:cNvPr id="37" name="Text Box 49"/>
          <p:cNvSpPr txBox="1">
            <a:spLocks noChangeArrowheads="1"/>
          </p:cNvSpPr>
          <p:nvPr/>
        </p:nvSpPr>
        <p:spPr bwMode="auto">
          <a:xfrm>
            <a:off x="7257119" y="4454930"/>
            <a:ext cx="322263"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r>
              <a:rPr lang="en-US" altLang="de-DE" sz="1600" dirty="0">
                <a:solidFill>
                  <a:srgbClr val="FF3300"/>
                </a:solidFill>
                <a:ea typeface="MS PGothic" pitchFamily="34" charset="-128"/>
              </a:rPr>
              <a:t>?</a:t>
            </a:r>
          </a:p>
        </p:txBody>
      </p:sp>
      <p:sp>
        <p:nvSpPr>
          <p:cNvPr id="38"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Supervised Learning</a:t>
            </a:r>
          </a:p>
        </p:txBody>
      </p:sp>
    </p:spTree>
    <p:extLst>
      <p:ext uri="{BB962C8B-B14F-4D97-AF65-F5344CB8AC3E}">
        <p14:creationId xmlns:p14="http://schemas.microsoft.com/office/powerpoint/2010/main" val="3093699292"/>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165</a:t>
            </a:fld>
            <a:endParaRPr lang="en-US" sz="800" dirty="0">
              <a:solidFill>
                <a:schemeClr val="bg1"/>
              </a:solidFill>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4766" y="2369785"/>
            <a:ext cx="4605069" cy="2829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28"/>
          <p:cNvGrpSpPr>
            <a:grpSpLocks/>
          </p:cNvGrpSpPr>
          <p:nvPr/>
        </p:nvGrpSpPr>
        <p:grpSpPr bwMode="auto">
          <a:xfrm>
            <a:off x="398271" y="1396965"/>
            <a:ext cx="3051175" cy="2387600"/>
            <a:chOff x="131" y="1736"/>
            <a:chExt cx="2097" cy="1656"/>
          </a:xfrm>
        </p:grpSpPr>
        <p:pic>
          <p:nvPicPr>
            <p:cNvPr id="8"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 y="1860"/>
              <a:ext cx="2067" cy="1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30"/>
            <p:cNvGrpSpPr>
              <a:grpSpLocks/>
            </p:cNvGrpSpPr>
            <p:nvPr/>
          </p:nvGrpSpPr>
          <p:grpSpPr bwMode="auto">
            <a:xfrm>
              <a:off x="131" y="1736"/>
              <a:ext cx="2097" cy="1656"/>
              <a:chOff x="142" y="1368"/>
              <a:chExt cx="2272" cy="1656"/>
            </a:xfrm>
          </p:grpSpPr>
          <p:sp>
            <p:nvSpPr>
              <p:cNvPr id="10" name="Line 31"/>
              <p:cNvSpPr>
                <a:spLocks noChangeShapeType="1"/>
              </p:cNvSpPr>
              <p:nvPr/>
            </p:nvSpPr>
            <p:spPr bwMode="auto">
              <a:xfrm>
                <a:off x="144" y="1368"/>
                <a:ext cx="0" cy="1656"/>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11" name="Line 32"/>
              <p:cNvSpPr>
                <a:spLocks noChangeShapeType="1"/>
              </p:cNvSpPr>
              <p:nvPr/>
            </p:nvSpPr>
            <p:spPr bwMode="auto">
              <a:xfrm>
                <a:off x="142" y="3018"/>
                <a:ext cx="227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12" name="Line 33"/>
              <p:cNvSpPr>
                <a:spLocks noChangeShapeType="1"/>
              </p:cNvSpPr>
              <p:nvPr/>
            </p:nvSpPr>
            <p:spPr bwMode="auto">
              <a:xfrm flipV="1">
                <a:off x="144" y="1984"/>
                <a:ext cx="1320" cy="103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grpSp>
      </p:grpSp>
      <p:sp>
        <p:nvSpPr>
          <p:cNvPr id="13" name="Text Box 34"/>
          <p:cNvSpPr txBox="1">
            <a:spLocks noChangeArrowheads="1"/>
          </p:cNvSpPr>
          <p:nvPr/>
        </p:nvSpPr>
        <p:spPr bwMode="auto">
          <a:xfrm>
            <a:off x="398271" y="3953634"/>
            <a:ext cx="2811462" cy="110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spcBef>
                <a:spcPct val="0"/>
              </a:spcBef>
            </a:pPr>
            <a:r>
              <a:rPr lang="en-US" altLang="de-DE" dirty="0">
                <a:ea typeface="MS PGothic" pitchFamily="34" charset="-128"/>
              </a:rPr>
              <a:t>Segmentation (Clustering):</a:t>
            </a:r>
          </a:p>
          <a:p>
            <a:pPr>
              <a:spcBef>
                <a:spcPct val="0"/>
              </a:spcBef>
            </a:pPr>
            <a:r>
              <a:rPr lang="en-US" altLang="de-DE" sz="1600" dirty="0">
                <a:solidFill>
                  <a:srgbClr val="FF3300"/>
                </a:solidFill>
                <a:ea typeface="MS PGothic" pitchFamily="34" charset="-128"/>
              </a:rPr>
              <a:t>"In how many and which segments can the data be partitioned?"</a:t>
            </a:r>
          </a:p>
        </p:txBody>
      </p:sp>
      <p:sp>
        <p:nvSpPr>
          <p:cNvPr id="1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Unsupervised Learning</a:t>
            </a:r>
          </a:p>
        </p:txBody>
      </p:sp>
      <p:sp>
        <p:nvSpPr>
          <p:cNvPr id="16" name="Text Box 34"/>
          <p:cNvSpPr txBox="1">
            <a:spLocks noChangeArrowheads="1"/>
          </p:cNvSpPr>
          <p:nvPr/>
        </p:nvSpPr>
        <p:spPr bwMode="auto">
          <a:xfrm>
            <a:off x="5230735" y="5313801"/>
            <a:ext cx="2811462" cy="1079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spcBef>
                <a:spcPct val="0"/>
              </a:spcBef>
            </a:pPr>
            <a:r>
              <a:rPr lang="en-US" altLang="de-DE" dirty="0">
                <a:ea typeface="MS PGothic" pitchFamily="34" charset="-128"/>
              </a:rPr>
              <a:t>Association:</a:t>
            </a:r>
          </a:p>
          <a:p>
            <a:pPr>
              <a:spcBef>
                <a:spcPct val="0"/>
              </a:spcBef>
            </a:pPr>
            <a:r>
              <a:rPr lang="en-US" altLang="de-DE" sz="1600" dirty="0">
                <a:solidFill>
                  <a:srgbClr val="FF3300"/>
                </a:solidFill>
                <a:ea typeface="MS PGothic" pitchFamily="34" charset="-128"/>
              </a:rPr>
              <a:t>"Detect the strength and the direction of relationships in my data."</a:t>
            </a:r>
          </a:p>
        </p:txBody>
      </p:sp>
    </p:spTree>
    <p:extLst>
      <p:ext uri="{BB962C8B-B14F-4D97-AF65-F5344CB8AC3E}">
        <p14:creationId xmlns:p14="http://schemas.microsoft.com/office/powerpoint/2010/main" val="1634620197"/>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166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Supervised and Unsupervised Learning</a:t>
            </a:r>
          </a:p>
        </p:txBody>
      </p:sp>
      <p:sp>
        <p:nvSpPr>
          <p:cNvPr id="2" name="Textfeld 1"/>
          <p:cNvSpPr txBox="1"/>
          <p:nvPr/>
        </p:nvSpPr>
        <p:spPr>
          <a:xfrm>
            <a:off x="448887" y="1213658"/>
            <a:ext cx="7331826" cy="5232202"/>
          </a:xfrm>
          <a:prstGeom prst="rect">
            <a:avLst/>
          </a:prstGeom>
          <a:noFill/>
        </p:spPr>
        <p:txBody>
          <a:bodyPr wrap="square" rtlCol="0">
            <a:spAutoFit/>
          </a:bodyPr>
          <a:lstStyle/>
          <a:p>
            <a:pPr algn="l"/>
            <a:r>
              <a:rPr lang="en-US" sz="1800" dirty="0"/>
              <a:t>Supervised Learning:</a:t>
            </a:r>
          </a:p>
          <a:p>
            <a:pPr marL="468313" indent="-285750" algn="l">
              <a:spcBef>
                <a:spcPts val="600"/>
              </a:spcBef>
              <a:buSzPct val="130000"/>
              <a:buFont typeface="Arial" panose="020B0604020202020204" pitchFamily="34" charset="0"/>
              <a:buChar char="•"/>
            </a:pPr>
            <a:r>
              <a:rPr lang="en-US" sz="1800" dirty="0"/>
              <a:t>Goal: predict a </a:t>
            </a:r>
            <a:r>
              <a:rPr lang="en-US" sz="1800" dirty="0">
                <a:solidFill>
                  <a:srgbClr val="FF0000"/>
                </a:solidFill>
              </a:rPr>
              <a:t>target</a:t>
            </a:r>
            <a:r>
              <a:rPr lang="en-US" sz="1800" dirty="0"/>
              <a:t> or </a:t>
            </a:r>
            <a:r>
              <a:rPr lang="en-US" sz="1800" dirty="0">
                <a:solidFill>
                  <a:srgbClr val="FF0000"/>
                </a:solidFill>
              </a:rPr>
              <a:t>outcome</a:t>
            </a:r>
            <a:r>
              <a:rPr lang="en-US" sz="1800" dirty="0"/>
              <a:t> variable </a:t>
            </a:r>
          </a:p>
          <a:p>
            <a:pPr marL="468313" indent="-285750" algn="l">
              <a:spcBef>
                <a:spcPts val="600"/>
              </a:spcBef>
              <a:buSzPct val="130000"/>
              <a:buFont typeface="Arial" panose="020B0604020202020204" pitchFamily="34" charset="0"/>
              <a:buChar char="•"/>
            </a:pPr>
            <a:r>
              <a:rPr lang="en-US" sz="1800" dirty="0"/>
              <a:t>Training data where target value is known</a:t>
            </a:r>
          </a:p>
          <a:p>
            <a:pPr marL="468313" indent="-285750" algn="l">
              <a:spcBef>
                <a:spcPts val="600"/>
              </a:spcBef>
              <a:buSzPct val="130000"/>
              <a:buFont typeface="Arial" panose="020B0604020202020204" pitchFamily="34" charset="0"/>
              <a:buChar char="•"/>
            </a:pPr>
            <a:r>
              <a:rPr lang="en-US" sz="1800" dirty="0"/>
              <a:t>Score to test data where value is not known</a:t>
            </a:r>
          </a:p>
          <a:p>
            <a:pPr algn="l"/>
            <a:endParaRPr lang="en-US" sz="1800" dirty="0"/>
          </a:p>
          <a:p>
            <a:pPr algn="l"/>
            <a:endParaRPr lang="en-US" sz="1800" dirty="0"/>
          </a:p>
          <a:p>
            <a:pPr algn="l"/>
            <a:endParaRPr lang="en-US" sz="1800" dirty="0"/>
          </a:p>
          <a:p>
            <a:pPr algn="l"/>
            <a:endParaRPr lang="en-US" sz="1800" dirty="0"/>
          </a:p>
          <a:p>
            <a:pPr algn="l"/>
            <a:endParaRPr lang="en-US" sz="1800" dirty="0"/>
          </a:p>
          <a:p>
            <a:pPr algn="l">
              <a:spcBef>
                <a:spcPts val="3000"/>
              </a:spcBef>
            </a:pPr>
            <a:r>
              <a:rPr lang="en-US" sz="1800" dirty="0"/>
              <a:t>Unsupervised Learning:</a:t>
            </a:r>
          </a:p>
          <a:p>
            <a:pPr marL="468313" indent="-285750" algn="l">
              <a:spcBef>
                <a:spcPts val="600"/>
              </a:spcBef>
              <a:buSzPct val="130000"/>
              <a:buFont typeface="Arial" panose="020B0604020202020204" pitchFamily="34" charset="0"/>
              <a:buChar char="•"/>
            </a:pPr>
            <a:r>
              <a:rPr lang="en-US" sz="1800" dirty="0"/>
              <a:t>Goal: detect patterns</a:t>
            </a:r>
          </a:p>
          <a:p>
            <a:pPr marL="468313" indent="-285750" algn="l">
              <a:spcBef>
                <a:spcPts val="600"/>
              </a:spcBef>
              <a:buSzPct val="130000"/>
              <a:buFont typeface="Arial" panose="020B0604020202020204" pitchFamily="34" charset="0"/>
              <a:buChar char="•"/>
            </a:pPr>
            <a:r>
              <a:rPr lang="en-US" sz="1800" dirty="0"/>
              <a:t>Grouping of cases based on similarities in input values</a:t>
            </a:r>
          </a:p>
          <a:p>
            <a:pPr marL="468313" indent="-285750" algn="l">
              <a:spcBef>
                <a:spcPts val="600"/>
              </a:spcBef>
              <a:buSzPct val="130000"/>
              <a:buFont typeface="Arial" panose="020B0604020202020204" pitchFamily="34" charset="0"/>
              <a:buChar char="•"/>
            </a:pPr>
            <a:r>
              <a:rPr lang="en-US" sz="1800" dirty="0"/>
              <a:t>There is no target (outcome) variable</a:t>
            </a:r>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3766" y="2792699"/>
            <a:ext cx="3624350" cy="1766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076" y="2792699"/>
            <a:ext cx="4167620" cy="1969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hteckiger Pfeil 2"/>
          <p:cNvSpPr/>
          <p:nvPr/>
        </p:nvSpPr>
        <p:spPr bwMode="auto">
          <a:xfrm flipH="1" flipV="1">
            <a:off x="5104015" y="4621876"/>
            <a:ext cx="573578" cy="689956"/>
          </a:xfrm>
          <a:prstGeom prst="ben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 name="180-Grad-Pfeil 3"/>
          <p:cNvSpPr/>
          <p:nvPr/>
        </p:nvSpPr>
        <p:spPr bwMode="auto">
          <a:xfrm rot="16200000">
            <a:off x="-722232" y="2180095"/>
            <a:ext cx="2124000" cy="432000"/>
          </a:xfrm>
          <a:prstGeom prst="uturnArrow">
            <a:avLst>
              <a:gd name="adj1" fmla="val 28226"/>
              <a:gd name="adj2" fmla="val 25000"/>
              <a:gd name="adj3" fmla="val 25000"/>
              <a:gd name="adj4" fmla="val 43750"/>
              <a:gd name="adj5" fmla="val 75000"/>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950815498"/>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167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Use Cases Quiz</a:t>
            </a:r>
          </a:p>
        </p:txBody>
      </p:sp>
      <p:sp>
        <p:nvSpPr>
          <p:cNvPr id="2" name="Textfeld 1"/>
          <p:cNvSpPr txBox="1"/>
          <p:nvPr/>
        </p:nvSpPr>
        <p:spPr>
          <a:xfrm>
            <a:off x="407324" y="1160759"/>
            <a:ext cx="8013469" cy="5139869"/>
          </a:xfrm>
          <a:prstGeom prst="rect">
            <a:avLst/>
          </a:prstGeom>
          <a:noFill/>
        </p:spPr>
        <p:txBody>
          <a:bodyPr wrap="square" rtlCol="0">
            <a:spAutoFit/>
          </a:bodyPr>
          <a:lstStyle/>
          <a:p>
            <a:pPr algn="l">
              <a:spcBef>
                <a:spcPts val="1200"/>
              </a:spcBef>
            </a:pPr>
            <a:r>
              <a:rPr lang="en-US" dirty="0"/>
              <a:t>Online Shop for </a:t>
            </a:r>
            <a:r>
              <a:rPr lang="en-US"/>
              <a:t>Electronic products</a:t>
            </a:r>
            <a:r>
              <a:rPr lang="en-US" dirty="0"/>
              <a:t>:</a:t>
            </a:r>
          </a:p>
          <a:p>
            <a:pPr marL="357188" indent="-174625" algn="l">
              <a:spcBef>
                <a:spcPts val="1200"/>
              </a:spcBef>
              <a:buFont typeface="Arial" panose="020B0604020202020204" pitchFamily="34" charset="0"/>
              <a:buChar char="•"/>
            </a:pPr>
            <a:r>
              <a:rPr lang="en-US" dirty="0"/>
              <a:t>Management of Customer Termination </a:t>
            </a:r>
            <a:r>
              <a:rPr lang="en-US"/>
              <a:t>(Churn </a:t>
            </a:r>
            <a:r>
              <a:rPr lang="en-US" dirty="0"/>
              <a:t>Management)</a:t>
            </a:r>
          </a:p>
          <a:p>
            <a:pPr marL="357188" indent="-174625" algn="l">
              <a:spcBef>
                <a:spcPts val="1200"/>
              </a:spcBef>
              <a:buFont typeface="Arial" panose="020B0604020202020204" pitchFamily="34" charset="0"/>
              <a:buChar char="•"/>
            </a:pPr>
            <a:r>
              <a:rPr lang="en-US" dirty="0"/>
              <a:t>Returns Management</a:t>
            </a:r>
          </a:p>
          <a:p>
            <a:pPr marL="357188" indent="-174625" algn="l">
              <a:spcBef>
                <a:spcPts val="1200"/>
              </a:spcBef>
              <a:buFont typeface="Arial" panose="020B0604020202020204" pitchFamily="34" charset="0"/>
              <a:buChar char="•"/>
            </a:pPr>
            <a:r>
              <a:rPr lang="en-US" dirty="0"/>
              <a:t>Identify similar Regions for Advertising</a:t>
            </a:r>
          </a:p>
          <a:p>
            <a:pPr marL="357188" indent="-174625" algn="l">
              <a:spcBef>
                <a:spcPts val="1200"/>
              </a:spcBef>
              <a:buFont typeface="Arial" panose="020B0604020202020204" pitchFamily="34" charset="0"/>
              <a:buChar char="•"/>
            </a:pPr>
            <a:r>
              <a:rPr lang="en-US" dirty="0"/>
              <a:t>Sales Forecasts for Supply and Inventory Management</a:t>
            </a:r>
          </a:p>
          <a:p>
            <a:pPr marL="357188" indent="-174625" algn="l">
              <a:spcBef>
                <a:spcPts val="1200"/>
              </a:spcBef>
              <a:buFont typeface="Arial" panose="020B0604020202020204" pitchFamily="34" charset="0"/>
              <a:buChar char="•"/>
            </a:pPr>
            <a:r>
              <a:rPr lang="en-US" dirty="0"/>
              <a:t>Automatically assign new Products into existing Product Categories</a:t>
            </a:r>
          </a:p>
          <a:p>
            <a:pPr marL="357188" indent="-174625" algn="l">
              <a:spcBef>
                <a:spcPts val="1200"/>
              </a:spcBef>
              <a:buFont typeface="Arial" panose="020B0604020202020204" pitchFamily="34" charset="0"/>
              <a:buChar char="•"/>
            </a:pPr>
            <a:r>
              <a:rPr lang="en-US" dirty="0"/>
              <a:t>Grouping of similar Customers</a:t>
            </a:r>
          </a:p>
          <a:p>
            <a:pPr marL="357188" indent="-174625" algn="l">
              <a:spcBef>
                <a:spcPts val="1200"/>
              </a:spcBef>
              <a:buFont typeface="Arial" panose="020B0604020202020204" pitchFamily="34" charset="0"/>
              <a:buChar char="•"/>
            </a:pPr>
            <a:r>
              <a:rPr lang="en-US" dirty="0"/>
              <a:t>Voucher Management</a:t>
            </a:r>
          </a:p>
          <a:p>
            <a:pPr marL="357188" indent="-174625" algn="l">
              <a:spcBef>
                <a:spcPts val="1200"/>
              </a:spcBef>
              <a:buFont typeface="Arial" panose="020B0604020202020204" pitchFamily="34" charset="0"/>
              <a:buChar char="•"/>
            </a:pPr>
            <a:r>
              <a:rPr lang="en-US" dirty="0"/>
              <a:t>Analysis of frequently sold Product Combinations</a:t>
            </a:r>
          </a:p>
          <a:p>
            <a:pPr marL="357188" indent="-174625" algn="l">
              <a:spcBef>
                <a:spcPts val="1200"/>
              </a:spcBef>
              <a:buFont typeface="Arial" panose="020B0604020202020204" pitchFamily="34" charset="0"/>
              <a:buChar char="•"/>
            </a:pPr>
            <a:r>
              <a:rPr lang="en-US" dirty="0"/>
              <a:t>Fraud Detection</a:t>
            </a:r>
          </a:p>
          <a:p>
            <a:pPr marL="357188" indent="-174625" algn="l">
              <a:spcBef>
                <a:spcPts val="1200"/>
              </a:spcBef>
              <a:buFont typeface="Arial" panose="020B0604020202020204" pitchFamily="34" charset="0"/>
              <a:buChar char="•"/>
            </a:pPr>
            <a:r>
              <a:rPr lang="en-US" dirty="0"/>
              <a:t>Structuring the Competitors</a:t>
            </a:r>
          </a:p>
          <a:p>
            <a:pPr marL="357188" indent="-174625" algn="l">
              <a:spcBef>
                <a:spcPts val="1200"/>
              </a:spcBef>
              <a:buFont typeface="Arial" panose="020B0604020202020204" pitchFamily="34" charset="0"/>
              <a:buChar char="•"/>
            </a:pPr>
            <a:r>
              <a:rPr lang="en-US" dirty="0"/>
              <a:t>Analysis of Sales Sequences</a:t>
            </a:r>
          </a:p>
          <a:p>
            <a:pPr marL="357188" indent="-174625" algn="l">
              <a:spcBef>
                <a:spcPts val="1200"/>
              </a:spcBef>
              <a:buFont typeface="Arial" panose="020B0604020202020204" pitchFamily="34" charset="0"/>
              <a:buChar char="•"/>
            </a:pPr>
            <a:r>
              <a:rPr lang="en-US" dirty="0"/>
              <a:t>...</a:t>
            </a:r>
          </a:p>
        </p:txBody>
      </p:sp>
      <p:sp>
        <p:nvSpPr>
          <p:cNvPr id="3" name="Rechteck 2"/>
          <p:cNvSpPr/>
          <p:nvPr/>
        </p:nvSpPr>
        <p:spPr bwMode="auto">
          <a:xfrm>
            <a:off x="6824750" y="1579417"/>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9" name="Rechteck 8"/>
          <p:cNvSpPr/>
          <p:nvPr/>
        </p:nvSpPr>
        <p:spPr bwMode="auto">
          <a:xfrm>
            <a:off x="3182620" y="1959032"/>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1" name="Rechteck 10"/>
          <p:cNvSpPr/>
          <p:nvPr/>
        </p:nvSpPr>
        <p:spPr bwMode="auto">
          <a:xfrm>
            <a:off x="4862946" y="2352502"/>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2" name="Rechteck 11"/>
          <p:cNvSpPr/>
          <p:nvPr/>
        </p:nvSpPr>
        <p:spPr bwMode="auto">
          <a:xfrm>
            <a:off x="7633855" y="3144981"/>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3" name="Rechteck 12"/>
          <p:cNvSpPr/>
          <p:nvPr/>
        </p:nvSpPr>
        <p:spPr bwMode="auto">
          <a:xfrm>
            <a:off x="6364778" y="2748741"/>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Rechteck 13"/>
          <p:cNvSpPr/>
          <p:nvPr/>
        </p:nvSpPr>
        <p:spPr bwMode="auto">
          <a:xfrm>
            <a:off x="3990109" y="3530638"/>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5" name="Rechteck 14"/>
          <p:cNvSpPr/>
          <p:nvPr/>
        </p:nvSpPr>
        <p:spPr bwMode="auto">
          <a:xfrm>
            <a:off x="3143827" y="3959629"/>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6" name="Rechteck 15"/>
          <p:cNvSpPr/>
          <p:nvPr/>
        </p:nvSpPr>
        <p:spPr bwMode="auto">
          <a:xfrm>
            <a:off x="5882640" y="4344785"/>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7" name="Rechteck 16"/>
          <p:cNvSpPr/>
          <p:nvPr/>
        </p:nvSpPr>
        <p:spPr bwMode="auto">
          <a:xfrm>
            <a:off x="2676699" y="4746567"/>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8" name="Rechteck 17"/>
          <p:cNvSpPr/>
          <p:nvPr/>
        </p:nvSpPr>
        <p:spPr bwMode="auto">
          <a:xfrm>
            <a:off x="3887584" y="5164976"/>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9" name="Rechteck 18"/>
          <p:cNvSpPr/>
          <p:nvPr/>
        </p:nvSpPr>
        <p:spPr bwMode="auto">
          <a:xfrm>
            <a:off x="3887585" y="5566758"/>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1050733523"/>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168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Reinforcement Learning</a:t>
            </a:r>
          </a:p>
        </p:txBody>
      </p:sp>
      <p:sp>
        <p:nvSpPr>
          <p:cNvPr id="2" name="Textfeld 1"/>
          <p:cNvSpPr txBox="1"/>
          <p:nvPr/>
        </p:nvSpPr>
        <p:spPr>
          <a:xfrm>
            <a:off x="177800" y="1130531"/>
            <a:ext cx="8741755" cy="5355312"/>
          </a:xfrm>
          <a:prstGeom prst="rect">
            <a:avLst/>
          </a:prstGeom>
          <a:noFill/>
        </p:spPr>
        <p:txBody>
          <a:bodyPr wrap="square" rtlCol="0">
            <a:spAutoFit/>
          </a:bodyPr>
          <a:lstStyle/>
          <a:p>
            <a:pPr algn="just"/>
            <a:r>
              <a:rPr lang="en-US" sz="1800" dirty="0"/>
              <a:t>The solution to many of the problems in our lives cannot be automated. This is not because current computers are </a:t>
            </a:r>
            <a:r>
              <a:rPr lang="en-US" sz="1800"/>
              <a:t>too slow, </a:t>
            </a:r>
            <a:r>
              <a:rPr lang="en-US" sz="1800" dirty="0"/>
              <a:t>but simply because it is too difficult for humans to determine what the program should do.</a:t>
            </a:r>
          </a:p>
          <a:p>
            <a:pPr algn="just"/>
            <a:r>
              <a:rPr lang="en-US" sz="1800" dirty="0"/>
              <a:t>Supervised learning is a general method for training an </a:t>
            </a:r>
            <a:r>
              <a:rPr lang="en-US" sz="1800" dirty="0" err="1"/>
              <a:t>approximator</a:t>
            </a:r>
            <a:r>
              <a:rPr lang="en-US" sz="1800" dirty="0"/>
              <a:t>. However, supervised learning requires sample input-output pairs from the domain to be learned. </a:t>
            </a:r>
          </a:p>
          <a:p>
            <a:pPr algn="just"/>
            <a:r>
              <a:rPr lang="en-US" sz="1800" dirty="0"/>
              <a:t>For example, we might not know the best way to program a computer to recognize an infrared picture of a tank, but we do have a large collection of infrared pictures, and we do know whether each picture contains a tank or not. Supervised learning could look at all the examples with answers, and learn how to recognize tanks in general.</a:t>
            </a:r>
          </a:p>
          <a:p>
            <a:pPr algn="just"/>
            <a:r>
              <a:rPr lang="en-US" sz="1800" dirty="0"/>
              <a:t>Unfortunately, there are many situations where we don’t know the correct answers that supervised learning requires. For example, in a self-driving car, the question would be the set of all sensor readings at a given time, and the answer would be how the controls should react during the next millisecond. </a:t>
            </a:r>
          </a:p>
          <a:p>
            <a:pPr algn="just"/>
            <a:r>
              <a:rPr lang="en-US" sz="1800" dirty="0"/>
              <a:t>For these cases there exist a different approach known as reinforcement learning.</a:t>
            </a:r>
          </a:p>
        </p:txBody>
      </p:sp>
    </p:spTree>
    <p:extLst>
      <p:ext uri="{BB962C8B-B14F-4D97-AF65-F5344CB8AC3E}">
        <p14:creationId xmlns:p14="http://schemas.microsoft.com/office/powerpoint/2010/main" val="241085107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16</a:t>
            </a:fld>
            <a:endParaRPr lang="en-US" sz="800" dirty="0">
              <a:solidFill>
                <a:schemeClr val="bg1"/>
              </a:solidFill>
            </a:endParaRPr>
          </a:p>
        </p:txBody>
      </p:sp>
      <p:sp>
        <p:nvSpPr>
          <p:cNvPr id="4099" name="Rectangle 2"/>
          <p:cNvSpPr>
            <a:spLocks noChangeArrowheads="1"/>
          </p:cNvSpPr>
          <p:nvPr/>
        </p:nvSpPr>
        <p:spPr bwMode="auto">
          <a:xfrm>
            <a:off x="177799" y="534988"/>
            <a:ext cx="6738389"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Types of Analytics (I)</a:t>
            </a:r>
          </a:p>
        </p:txBody>
      </p:sp>
      <p:sp>
        <p:nvSpPr>
          <p:cNvPr id="4" name="Textfeld 3"/>
          <p:cNvSpPr txBox="1"/>
          <p:nvPr/>
        </p:nvSpPr>
        <p:spPr>
          <a:xfrm>
            <a:off x="778917" y="6230405"/>
            <a:ext cx="2801389" cy="276999"/>
          </a:xfrm>
          <a:prstGeom prst="rect">
            <a:avLst/>
          </a:prstGeom>
          <a:noFill/>
        </p:spPr>
        <p:txBody>
          <a:bodyPr wrap="square" rtlCol="0">
            <a:spAutoFit/>
          </a:bodyPr>
          <a:lstStyle/>
          <a:p>
            <a:pPr algn="l"/>
            <a:r>
              <a:rPr lang="de-DE" sz="1200" b="0" dirty="0"/>
              <a:t>Source: </a:t>
            </a:r>
            <a:r>
              <a:rPr lang="de-DE" sz="1200" b="0" dirty="0" err="1"/>
              <a:t>Schmarzo</a:t>
            </a:r>
            <a:r>
              <a:rPr lang="de-DE" sz="1200" b="0" dirty="0"/>
              <a:t>, p. 88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99" y="1720889"/>
            <a:ext cx="8653992" cy="3948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hteck 1"/>
          <p:cNvSpPr/>
          <p:nvPr/>
        </p:nvSpPr>
        <p:spPr bwMode="auto">
          <a:xfrm>
            <a:off x="1496291" y="4297680"/>
            <a:ext cx="1554480" cy="665018"/>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 name="Textfeld 2"/>
          <p:cNvSpPr txBox="1"/>
          <p:nvPr/>
        </p:nvSpPr>
        <p:spPr>
          <a:xfrm>
            <a:off x="1620983" y="4339240"/>
            <a:ext cx="1288472" cy="584775"/>
          </a:xfrm>
          <a:prstGeom prst="rect">
            <a:avLst/>
          </a:prstGeom>
          <a:noFill/>
        </p:spPr>
        <p:txBody>
          <a:bodyPr wrap="square" rtlCol="0">
            <a:spAutoFit/>
          </a:bodyPr>
          <a:lstStyle/>
          <a:p>
            <a:r>
              <a:rPr lang="de-DE" dirty="0" err="1">
                <a:latin typeface="Calibri" panose="020F0502020204030204" pitchFamily="34" charset="0"/>
              </a:rPr>
              <a:t>Descriptive</a:t>
            </a:r>
            <a:r>
              <a:rPr lang="de-DE" dirty="0">
                <a:latin typeface="Calibri" panose="020F0502020204030204" pitchFamily="34" charset="0"/>
              </a:rPr>
              <a:t/>
            </a:r>
            <a:br>
              <a:rPr lang="de-DE" dirty="0">
                <a:latin typeface="Calibri" panose="020F0502020204030204" pitchFamily="34" charset="0"/>
              </a:rPr>
            </a:br>
            <a:r>
              <a:rPr lang="de-DE" dirty="0">
                <a:latin typeface="Calibri" panose="020F0502020204030204" pitchFamily="34" charset="0"/>
              </a:rPr>
              <a:t>Analytics</a:t>
            </a:r>
          </a:p>
        </p:txBody>
      </p:sp>
      <p:sp>
        <p:nvSpPr>
          <p:cNvPr id="8" name="Rechteck 7"/>
          <p:cNvSpPr/>
          <p:nvPr/>
        </p:nvSpPr>
        <p:spPr bwMode="auto">
          <a:xfrm>
            <a:off x="2425931" y="3120038"/>
            <a:ext cx="1554480" cy="82800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9" name="Textfeld 8"/>
          <p:cNvSpPr txBox="1"/>
          <p:nvPr/>
        </p:nvSpPr>
        <p:spPr>
          <a:xfrm>
            <a:off x="2425931" y="3114772"/>
            <a:ext cx="1554480" cy="830997"/>
          </a:xfrm>
          <a:prstGeom prst="rect">
            <a:avLst/>
          </a:prstGeom>
          <a:noFill/>
        </p:spPr>
        <p:txBody>
          <a:bodyPr wrap="square" rtlCol="0">
            <a:spAutoFit/>
          </a:bodyPr>
          <a:lstStyle/>
          <a:p>
            <a:r>
              <a:rPr lang="de-DE" dirty="0" err="1">
                <a:latin typeface="Calibri" panose="020F0502020204030204" pitchFamily="34" charset="0"/>
              </a:rPr>
              <a:t>Predictive</a:t>
            </a:r>
            <a:r>
              <a:rPr lang="de-DE" dirty="0">
                <a:latin typeface="Calibri" panose="020F0502020204030204" pitchFamily="34" charset="0"/>
              </a:rPr>
              <a:t> /</a:t>
            </a:r>
            <a:br>
              <a:rPr lang="de-DE" dirty="0">
                <a:latin typeface="Calibri" panose="020F0502020204030204" pitchFamily="34" charset="0"/>
              </a:rPr>
            </a:br>
            <a:r>
              <a:rPr lang="de-DE" dirty="0" err="1">
                <a:latin typeface="Calibri" panose="020F0502020204030204" pitchFamily="34" charset="0"/>
              </a:rPr>
              <a:t>Prescriptive</a:t>
            </a:r>
            <a:r>
              <a:rPr lang="de-DE" dirty="0">
                <a:latin typeface="Calibri" panose="020F0502020204030204" pitchFamily="34" charset="0"/>
              </a:rPr>
              <a:t/>
            </a:r>
            <a:br>
              <a:rPr lang="de-DE" dirty="0">
                <a:latin typeface="Calibri" panose="020F0502020204030204" pitchFamily="34" charset="0"/>
              </a:rPr>
            </a:br>
            <a:r>
              <a:rPr lang="de-DE" dirty="0">
                <a:latin typeface="Calibri" panose="020F0502020204030204" pitchFamily="34" charset="0"/>
              </a:rPr>
              <a:t>Analytics</a:t>
            </a:r>
          </a:p>
        </p:txBody>
      </p:sp>
    </p:spTree>
    <p:extLst>
      <p:ext uri="{BB962C8B-B14F-4D97-AF65-F5344CB8AC3E}">
        <p14:creationId xmlns:p14="http://schemas.microsoft.com/office/powerpoint/2010/main" val="2622815154"/>
      </p:ext>
    </p:extLst>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169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Reinforcement Learning</a:t>
            </a:r>
          </a:p>
        </p:txBody>
      </p:sp>
      <p:pic>
        <p:nvPicPr>
          <p:cNvPr id="9" name="Bild 3" descr="http://api.ning.com:80/files/oX3dxcXIhM63wblu1*Mm9JDXVyojP2*WLaw-h8l*BIfsjrpfHLwT-b5NKuMPhZmk6N1HN5ik6HI-thI66-Q*xkmTpwu5abd9/RLdiagram.jpg?width=400">
            <a:hlinkClick r:id="rId2" tgtFrame="&quot;_self&quo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60552" y="1539704"/>
            <a:ext cx="5352498" cy="3612199"/>
          </a:xfrm>
          <a:prstGeom prst="rect">
            <a:avLst/>
          </a:prstGeom>
          <a:noFill/>
          <a:ln>
            <a:noFill/>
          </a:ln>
        </p:spPr>
      </p:pic>
      <p:sp>
        <p:nvSpPr>
          <p:cNvPr id="2" name="Textfeld 1"/>
          <p:cNvSpPr txBox="1"/>
          <p:nvPr/>
        </p:nvSpPr>
        <p:spPr>
          <a:xfrm>
            <a:off x="432262" y="5469774"/>
            <a:ext cx="8071658" cy="646331"/>
          </a:xfrm>
          <a:prstGeom prst="rect">
            <a:avLst/>
          </a:prstGeom>
          <a:noFill/>
        </p:spPr>
        <p:txBody>
          <a:bodyPr wrap="square" rtlCol="0">
            <a:spAutoFit/>
          </a:bodyPr>
          <a:lstStyle/>
          <a:p>
            <a:pPr algn="just"/>
            <a:r>
              <a:rPr lang="de-DE" sz="1800" dirty="0"/>
              <a:t>The </a:t>
            </a:r>
            <a:r>
              <a:rPr lang="de-DE" sz="1800" dirty="0" err="1"/>
              <a:t>agent</a:t>
            </a:r>
            <a:r>
              <a:rPr lang="de-DE" sz="1800" dirty="0"/>
              <a:t> </a:t>
            </a:r>
            <a:r>
              <a:rPr lang="de-DE" sz="1800" dirty="0" err="1"/>
              <a:t>learns</a:t>
            </a:r>
            <a:r>
              <a:rPr lang="de-DE" sz="1800" dirty="0"/>
              <a:t> </a:t>
            </a:r>
            <a:r>
              <a:rPr lang="de-DE" sz="1800" dirty="0" err="1"/>
              <a:t>how</a:t>
            </a:r>
            <a:r>
              <a:rPr lang="de-DE" sz="1800" dirty="0"/>
              <a:t> </a:t>
            </a:r>
            <a:r>
              <a:rPr lang="de-DE" sz="1800" dirty="0" err="1"/>
              <a:t>to</a:t>
            </a:r>
            <a:r>
              <a:rPr lang="de-DE" sz="1800" dirty="0"/>
              <a:t> </a:t>
            </a:r>
            <a:r>
              <a:rPr lang="en-US" sz="1800" dirty="0"/>
              <a:t>achieve a given goal by trial-and-error interactions with its environment by maximizing a reward.</a:t>
            </a:r>
          </a:p>
        </p:txBody>
      </p:sp>
    </p:spTree>
    <p:extLst>
      <p:ext uri="{BB962C8B-B14F-4D97-AF65-F5344CB8AC3E}">
        <p14:creationId xmlns:p14="http://schemas.microsoft.com/office/powerpoint/2010/main" val="174343057"/>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52966" y="464209"/>
            <a:ext cx="844391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defPPr>
              <a:defRPr lang="de-DE"/>
            </a:defPPr>
            <a:lvl1pPr algn="l" defTabSz="762000">
              <a:lnSpc>
                <a:spcPct val="90000"/>
              </a:lnSpc>
              <a:defRPr sz="2400"/>
            </a:lvl1pPr>
          </a:lstStyle>
          <a:p>
            <a:r>
              <a:rPr lang="de-DE" dirty="0" err="1"/>
              <a:t>AlphaGo</a:t>
            </a:r>
            <a:endParaRPr lang="de-DE" dirty="0"/>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170</a:t>
            </a:fld>
            <a:endParaRPr lang="de-DE" altLang="de-DE"/>
          </a:p>
        </p:txBody>
      </p:sp>
      <p:grpSp>
        <p:nvGrpSpPr>
          <p:cNvPr id="2" name="Gruppieren 1"/>
          <p:cNvGrpSpPr/>
          <p:nvPr/>
        </p:nvGrpSpPr>
        <p:grpSpPr>
          <a:xfrm>
            <a:off x="3477733" y="3378238"/>
            <a:ext cx="5235923" cy="3313471"/>
            <a:chOff x="344488" y="1383925"/>
            <a:chExt cx="8352390" cy="5108315"/>
          </a:xfrm>
        </p:grpSpPr>
        <p:pic>
          <p:nvPicPr>
            <p:cNvPr id="6153" name="Picture 9" descr="Ähnliches Fot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488" y="1383925"/>
              <a:ext cx="7140058" cy="356644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1239" y="3965170"/>
              <a:ext cx="4555639" cy="252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Rechteck 2"/>
          <p:cNvSpPr/>
          <p:nvPr/>
        </p:nvSpPr>
        <p:spPr>
          <a:xfrm>
            <a:off x="383458" y="1228398"/>
            <a:ext cx="8524568" cy="5355312"/>
          </a:xfrm>
          <a:prstGeom prst="rect">
            <a:avLst/>
          </a:prstGeom>
        </p:spPr>
        <p:txBody>
          <a:bodyPr wrap="square">
            <a:spAutoFit/>
          </a:bodyPr>
          <a:lstStyle/>
          <a:p>
            <a:pPr algn="l"/>
            <a:r>
              <a:rPr lang="en-US" sz="1800" dirty="0"/>
              <a:t>Go is one of the hardest games in the world for AI because of the huge number of different game scenarios and moves. The number of potential legal board positions is greater than the number of atoms in the universe.</a:t>
            </a:r>
            <a:endParaRPr lang="de-DE" sz="1800" dirty="0"/>
          </a:p>
          <a:p>
            <a:pPr algn="l"/>
            <a:r>
              <a:rPr lang="en-US" sz="1800" dirty="0"/>
              <a:t>The core of </a:t>
            </a:r>
            <a:r>
              <a:rPr lang="en-US" sz="1800" dirty="0" err="1"/>
              <a:t>AlphaGo</a:t>
            </a:r>
            <a:r>
              <a:rPr lang="en-US" sz="1800" dirty="0"/>
              <a:t> is a deep neural network. It was initially trained to learn playing by using a database of around 30 million recorded historical moves. After the training, the system was cloned and it was trained further playing large numbers of games against other instances of itself, using reinforcement learning to </a:t>
            </a:r>
            <a:br>
              <a:rPr lang="en-US" sz="1800" dirty="0"/>
            </a:br>
            <a:r>
              <a:rPr lang="en-US" sz="1800" dirty="0"/>
              <a:t>improve its play. During </a:t>
            </a:r>
            <a:br>
              <a:rPr lang="en-US" sz="1800" dirty="0"/>
            </a:br>
            <a:r>
              <a:rPr lang="en-US" sz="1800" dirty="0"/>
              <a:t>this training </a:t>
            </a:r>
            <a:r>
              <a:rPr lang="en-US" sz="1800" dirty="0" err="1"/>
              <a:t>AlphaGo</a:t>
            </a:r>
            <a:r>
              <a:rPr lang="en-US" sz="1800" dirty="0"/>
              <a:t> </a:t>
            </a:r>
            <a:br>
              <a:rPr lang="en-US" sz="1800" dirty="0"/>
            </a:br>
            <a:r>
              <a:rPr lang="en-US" sz="1800" dirty="0"/>
              <a:t>learned new strategies </a:t>
            </a:r>
            <a:br>
              <a:rPr lang="en-US" sz="1800" dirty="0"/>
            </a:br>
            <a:r>
              <a:rPr lang="en-US" sz="1800" dirty="0"/>
              <a:t>which were never played </a:t>
            </a:r>
            <a:br>
              <a:rPr lang="en-US" sz="1800" dirty="0"/>
            </a:br>
            <a:r>
              <a:rPr lang="en-US" sz="1800" dirty="0"/>
              <a:t>by humans.</a:t>
            </a:r>
          </a:p>
          <a:p>
            <a:pPr algn="l"/>
            <a:r>
              <a:rPr lang="en-US" sz="1800" dirty="0"/>
              <a:t>A newer version named </a:t>
            </a:r>
            <a:br>
              <a:rPr lang="en-US" sz="1800" dirty="0"/>
            </a:br>
            <a:r>
              <a:rPr lang="en-US" sz="1800" dirty="0" err="1"/>
              <a:t>AlphaGo</a:t>
            </a:r>
            <a:r>
              <a:rPr lang="en-US" sz="1800" dirty="0"/>
              <a:t> Zero skips the </a:t>
            </a:r>
            <a:br>
              <a:rPr lang="en-US" sz="1800" dirty="0"/>
            </a:br>
            <a:r>
              <a:rPr lang="en-US" sz="1800" dirty="0"/>
              <a:t>step of being trained and learns to play </a:t>
            </a:r>
            <a:r>
              <a:rPr lang="en-US" sz="1800"/>
              <a:t>simply </a:t>
            </a:r>
            <a:br>
              <a:rPr lang="en-US" sz="1800"/>
            </a:br>
            <a:r>
              <a:rPr lang="en-US" sz="1800"/>
              <a:t>by </a:t>
            </a:r>
            <a:r>
              <a:rPr lang="en-US" sz="1800" dirty="0"/>
              <a:t>playing games against itself, starting </a:t>
            </a:r>
            <a:r>
              <a:rPr lang="en-US" sz="1800"/>
              <a:t>from </a:t>
            </a:r>
            <a:br>
              <a:rPr lang="en-US" sz="1800"/>
            </a:br>
            <a:r>
              <a:rPr lang="en-US" sz="1800"/>
              <a:t>completely </a:t>
            </a:r>
            <a:r>
              <a:rPr lang="en-US" sz="1800" dirty="0"/>
              <a:t>random play.</a:t>
            </a:r>
            <a:endParaRPr lang="de-DE" sz="1800" dirty="0"/>
          </a:p>
        </p:txBody>
      </p:sp>
    </p:spTree>
    <p:extLst>
      <p:ext uri="{BB962C8B-B14F-4D97-AF65-F5344CB8AC3E}">
        <p14:creationId xmlns:p14="http://schemas.microsoft.com/office/powerpoint/2010/main" val="2829711951"/>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52966" y="464209"/>
            <a:ext cx="844391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defPPr>
              <a:defRPr lang="de-DE"/>
            </a:defPPr>
            <a:lvl1pPr algn="l" defTabSz="762000">
              <a:lnSpc>
                <a:spcPct val="90000"/>
              </a:lnSpc>
              <a:defRPr sz="2400"/>
            </a:lvl1pPr>
          </a:lstStyle>
          <a:p>
            <a:r>
              <a:rPr lang="de-DE" dirty="0" err="1"/>
              <a:t>Libratus</a:t>
            </a:r>
            <a:endParaRPr lang="de-DE" dirty="0"/>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171</a:t>
            </a:fld>
            <a:endParaRPr lang="de-DE" altLang="de-DE"/>
          </a:p>
        </p:txBody>
      </p:sp>
      <p:sp>
        <p:nvSpPr>
          <p:cNvPr id="2" name="Textfeld 1"/>
          <p:cNvSpPr txBox="1"/>
          <p:nvPr/>
        </p:nvSpPr>
        <p:spPr>
          <a:xfrm>
            <a:off x="589935" y="1347019"/>
            <a:ext cx="8106943" cy="3416320"/>
          </a:xfrm>
          <a:prstGeom prst="rect">
            <a:avLst/>
          </a:prstGeom>
          <a:noFill/>
        </p:spPr>
        <p:txBody>
          <a:bodyPr wrap="square" rtlCol="0">
            <a:spAutoFit/>
          </a:bodyPr>
          <a:lstStyle/>
          <a:p>
            <a:pPr algn="l"/>
            <a:r>
              <a:rPr lang="en-US" sz="1800" dirty="0"/>
              <a:t>An artificial intelligence called </a:t>
            </a:r>
            <a:r>
              <a:rPr lang="en-US" sz="1800" dirty="0" err="1"/>
              <a:t>Libratus</a:t>
            </a:r>
            <a:r>
              <a:rPr lang="en-US" sz="1800" dirty="0"/>
              <a:t> has beaten four of the world’s best poker players in a grueling 20-day tournament in January 2017.</a:t>
            </a:r>
          </a:p>
          <a:p>
            <a:pPr algn="l"/>
            <a:r>
              <a:rPr lang="en-US" sz="1800" dirty="0"/>
              <a:t>Poker is more difficult because it’s a game with imperfect information. With chess and Go, each player can see the entire board, but with poker, players don’t get to see each other’s hands. Furthermore, the AI is required to bluff and correctly interpret misleading information in order to win.</a:t>
            </a:r>
          </a:p>
          <a:p>
            <a:pPr algn="l"/>
            <a:r>
              <a:rPr lang="en-US" sz="1800" dirty="0"/>
              <a:t>“We didn’t tell </a:t>
            </a:r>
            <a:r>
              <a:rPr lang="en-US" sz="1800" dirty="0" err="1"/>
              <a:t>Libratus</a:t>
            </a:r>
            <a:r>
              <a:rPr lang="en-US" sz="1800" dirty="0"/>
              <a:t> how to play poker. We gave it the rules of poker and said ‘learn on your own’.” The AI started playing randomly but over the course of playing trillions of hands was able to refine its approach and arrive at a winning strategy.</a:t>
            </a:r>
            <a:endParaRPr lang="de-DE" sz="1800" dirty="0"/>
          </a:p>
        </p:txBody>
      </p:sp>
      <p:pic>
        <p:nvPicPr>
          <p:cNvPr id="1177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4922" y="4570474"/>
            <a:ext cx="4060723" cy="2010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2288536"/>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52966" y="464209"/>
            <a:ext cx="844391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defPPr>
              <a:defRPr lang="de-DE"/>
            </a:defPPr>
            <a:lvl1pPr algn="l" defTabSz="762000">
              <a:lnSpc>
                <a:spcPct val="90000"/>
              </a:lnSpc>
              <a:defRPr sz="2400"/>
            </a:lvl1pPr>
          </a:lstStyle>
          <a:p>
            <a:r>
              <a:rPr lang="de-DE"/>
              <a:t>Types of Artificial Intelligence</a:t>
            </a:r>
            <a:endParaRPr lang="de-DE" dirty="0"/>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172</a:t>
            </a:fld>
            <a:endParaRPr lang="de-DE" altLang="de-DE"/>
          </a:p>
        </p:txBody>
      </p:sp>
      <p:sp>
        <p:nvSpPr>
          <p:cNvPr id="2" name="Textfeld 1"/>
          <p:cNvSpPr txBox="1"/>
          <p:nvPr/>
        </p:nvSpPr>
        <p:spPr>
          <a:xfrm>
            <a:off x="522202" y="1804218"/>
            <a:ext cx="8174676" cy="3416320"/>
          </a:xfrm>
          <a:prstGeom prst="rect">
            <a:avLst/>
          </a:prstGeom>
          <a:noFill/>
        </p:spPr>
        <p:txBody>
          <a:bodyPr wrap="square" rtlCol="0">
            <a:spAutoFit/>
          </a:bodyPr>
          <a:lstStyle/>
          <a:p>
            <a:pPr algn="l"/>
            <a:r>
              <a:rPr lang="en-US" sz="1800">
                <a:solidFill>
                  <a:srgbClr val="FF0000"/>
                </a:solidFill>
              </a:rPr>
              <a:t>Discriminative AI</a:t>
            </a:r>
            <a:r>
              <a:rPr lang="en-US" sz="1800"/>
              <a:t> is designed to differentiate and classify input, but not to create new content. Examples include image or speech recognition, credit scoring or stock price prediction.</a:t>
            </a:r>
          </a:p>
          <a:p>
            <a:pPr algn="l"/>
            <a:r>
              <a:rPr lang="en-US" sz="1800">
                <a:solidFill>
                  <a:srgbClr val="FF0000"/>
                </a:solidFill>
              </a:rPr>
              <a:t>Generative AI</a:t>
            </a:r>
            <a:r>
              <a:rPr lang="en-US" sz="1800"/>
              <a:t> is able to generate new content based on existing information and user specifications. This includes texts, images, videos, program code, etc. The generated content can often hardly be distinguished from human-generated content. As things stand at present, however, they are pure recombinations of learned knowledge.</a:t>
            </a:r>
          </a:p>
          <a:p>
            <a:pPr algn="l"/>
            <a:r>
              <a:rPr lang="en-US" sz="1800"/>
              <a:t>Well-known examples of generative AI are language models for generating text, such as GPT-3 or GPT-4, and the chatbot ChatGPT based on them, or image generators such as Stable Diffusion and DALL-E.</a:t>
            </a:r>
            <a:endParaRPr lang="de-DE" sz="1800" dirty="0"/>
          </a:p>
        </p:txBody>
      </p:sp>
    </p:spTree>
    <p:extLst>
      <p:ext uri="{BB962C8B-B14F-4D97-AF65-F5344CB8AC3E}">
        <p14:creationId xmlns:p14="http://schemas.microsoft.com/office/powerpoint/2010/main" val="1274489721"/>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52966" y="464209"/>
            <a:ext cx="844391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defPPr>
              <a:defRPr lang="de-DE"/>
            </a:defPPr>
            <a:lvl1pPr algn="l" defTabSz="762000">
              <a:lnSpc>
                <a:spcPct val="90000"/>
              </a:lnSpc>
              <a:defRPr sz="2400"/>
            </a:lvl1pPr>
          </a:lstStyle>
          <a:p>
            <a:r>
              <a:rPr lang="de-DE"/>
              <a:t>ChatGPT</a:t>
            </a:r>
            <a:endParaRPr lang="de-DE" dirty="0"/>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173</a:t>
            </a:fld>
            <a:endParaRPr lang="de-DE" altLang="de-DE"/>
          </a:p>
        </p:txBody>
      </p:sp>
      <p:sp>
        <p:nvSpPr>
          <p:cNvPr id="2" name="Textfeld 1"/>
          <p:cNvSpPr txBox="1"/>
          <p:nvPr/>
        </p:nvSpPr>
        <p:spPr>
          <a:xfrm>
            <a:off x="513735" y="1922752"/>
            <a:ext cx="8106943" cy="3139321"/>
          </a:xfrm>
          <a:prstGeom prst="rect">
            <a:avLst/>
          </a:prstGeom>
          <a:noFill/>
        </p:spPr>
        <p:txBody>
          <a:bodyPr wrap="square" rtlCol="0">
            <a:spAutoFit/>
          </a:bodyPr>
          <a:lstStyle/>
          <a:p>
            <a:pPr algn="l"/>
            <a:r>
              <a:rPr lang="en-US" sz="1800"/>
              <a:t>ChatGPT is a generative AI that produces human-like text and communicates with humans.</a:t>
            </a:r>
          </a:p>
          <a:p>
            <a:pPr algn="l"/>
            <a:r>
              <a:rPr lang="en-US" sz="1800"/>
              <a:t>The "GPT" in ChatGPT comes from the language model of the same name, which was extended for ChatGPT with various components for communication and quality assurance. </a:t>
            </a:r>
          </a:p>
          <a:p>
            <a:pPr algn="l"/>
            <a:r>
              <a:rPr lang="en-US" sz="1800"/>
              <a:t>GPT is based on a huge neural network that essentially represents the language model. While the first GPT-3 has 175 billion parameters, the newer GPT-4 already has 1 trillion parameters. Compared to GPT-3, GPT-4 is therefore more intelligent, can deal with more extensive questions and conversations and makes fewer factual errors.</a:t>
            </a:r>
            <a:endParaRPr lang="de-DE" sz="1800" dirty="0"/>
          </a:p>
        </p:txBody>
      </p:sp>
    </p:spTree>
    <p:extLst>
      <p:ext uri="{BB962C8B-B14F-4D97-AF65-F5344CB8AC3E}">
        <p14:creationId xmlns:p14="http://schemas.microsoft.com/office/powerpoint/2010/main" val="2667955991"/>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52966" y="464209"/>
            <a:ext cx="844391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defPPr>
              <a:defRPr lang="de-DE"/>
            </a:defPPr>
            <a:lvl1pPr algn="l" defTabSz="762000">
              <a:lnSpc>
                <a:spcPct val="90000"/>
              </a:lnSpc>
              <a:defRPr sz="2400"/>
            </a:lvl1pPr>
          </a:lstStyle>
          <a:p>
            <a:r>
              <a:rPr lang="de-DE"/>
              <a:t>ChatGPT - Approach</a:t>
            </a:r>
            <a:endParaRPr lang="de-DE" dirty="0"/>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174</a:t>
            </a:fld>
            <a:endParaRPr lang="de-DE" altLang="de-DE"/>
          </a:p>
        </p:txBody>
      </p:sp>
      <p:sp>
        <p:nvSpPr>
          <p:cNvPr id="5" name="Textfeld 4"/>
          <p:cNvSpPr txBox="1"/>
          <p:nvPr/>
        </p:nvSpPr>
        <p:spPr>
          <a:xfrm>
            <a:off x="312115" y="1150831"/>
            <a:ext cx="8519767" cy="646331"/>
          </a:xfrm>
          <a:prstGeom prst="rect">
            <a:avLst/>
          </a:prstGeom>
          <a:noFill/>
        </p:spPr>
        <p:txBody>
          <a:bodyPr wrap="square" rtlCol="0">
            <a:spAutoFit/>
          </a:bodyPr>
          <a:lstStyle/>
          <a:p>
            <a:pPr algn="l"/>
            <a:r>
              <a:rPr lang="en-US" sz="1800"/>
              <a:t>ChatGPT generates its response word by word via a sequence of probabilities, with each new word depending on the previous ones. </a:t>
            </a:r>
            <a:endParaRPr lang="de-DE" sz="1800" dirty="0"/>
          </a:p>
        </p:txBody>
      </p:sp>
      <p:pic>
        <p:nvPicPr>
          <p:cNvPr id="6" name="Grafik 5"/>
          <p:cNvPicPr/>
          <p:nvPr/>
        </p:nvPicPr>
        <p:blipFill>
          <a:blip r:embed="rId3"/>
          <a:stretch>
            <a:fillRect/>
          </a:stretch>
        </p:blipFill>
        <p:spPr>
          <a:xfrm>
            <a:off x="252966" y="2037448"/>
            <a:ext cx="4064633" cy="1768321"/>
          </a:xfrm>
          <a:prstGeom prst="rect">
            <a:avLst/>
          </a:prstGeom>
        </p:spPr>
      </p:pic>
      <p:pic>
        <p:nvPicPr>
          <p:cNvPr id="7" name="Grafik 6"/>
          <p:cNvPicPr/>
          <p:nvPr/>
        </p:nvPicPr>
        <p:blipFill>
          <a:blip r:embed="rId4"/>
          <a:stretch>
            <a:fillRect/>
          </a:stretch>
        </p:blipFill>
        <p:spPr>
          <a:xfrm>
            <a:off x="5040269" y="1925975"/>
            <a:ext cx="3900531" cy="1991266"/>
          </a:xfrm>
          <a:prstGeom prst="rect">
            <a:avLst/>
          </a:prstGeom>
        </p:spPr>
      </p:pic>
      <p:sp>
        <p:nvSpPr>
          <p:cNvPr id="8" name="Pfeil nach rechts 7"/>
          <p:cNvSpPr/>
          <p:nvPr/>
        </p:nvSpPr>
        <p:spPr bwMode="auto">
          <a:xfrm>
            <a:off x="4501953" y="2801026"/>
            <a:ext cx="331840" cy="241165"/>
          </a:xfrm>
          <a:prstGeom prst="rightArrow">
            <a:avLst/>
          </a:prstGeom>
          <a:solidFill>
            <a:schemeClr val="accent1"/>
          </a:solidFill>
          <a:ln w="254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defTabSz="685800">
              <a:spcBef>
                <a:spcPct val="0"/>
              </a:spcBef>
            </a:pPr>
            <a:endParaRPr lang="de-DE" sz="1050" b="0">
              <a:latin typeface="Arial" pitchFamily="34" charset="0"/>
              <a:ea typeface="ＭＳ Ｐゴシック" pitchFamily="34" charset="-128"/>
            </a:endParaRPr>
          </a:p>
        </p:txBody>
      </p:sp>
      <p:sp>
        <p:nvSpPr>
          <p:cNvPr id="9" name="Textfeld 8"/>
          <p:cNvSpPr txBox="1"/>
          <p:nvPr/>
        </p:nvSpPr>
        <p:spPr>
          <a:xfrm>
            <a:off x="312116" y="4046055"/>
            <a:ext cx="8628684" cy="646331"/>
          </a:xfrm>
          <a:prstGeom prst="rect">
            <a:avLst/>
          </a:prstGeom>
          <a:noFill/>
        </p:spPr>
        <p:txBody>
          <a:bodyPr wrap="square" rtlCol="0">
            <a:spAutoFit/>
          </a:bodyPr>
          <a:lstStyle/>
          <a:p>
            <a:pPr algn="l"/>
            <a:r>
              <a:rPr lang="en-US" sz="1800"/>
              <a:t>The most probable word is not always selected; instead, randomization takes place. This means that different variants can be created for the same task. </a:t>
            </a:r>
            <a:endParaRPr lang="de-DE" sz="1800" dirty="0"/>
          </a:p>
        </p:txBody>
      </p:sp>
      <p:pic>
        <p:nvPicPr>
          <p:cNvPr id="10" name="Grafik 9"/>
          <p:cNvPicPr>
            <a:picLocks noChangeAspect="1"/>
          </p:cNvPicPr>
          <p:nvPr/>
        </p:nvPicPr>
        <p:blipFill>
          <a:blip r:embed="rId5"/>
          <a:stretch>
            <a:fillRect/>
          </a:stretch>
        </p:blipFill>
        <p:spPr>
          <a:xfrm>
            <a:off x="2155378" y="4778905"/>
            <a:ext cx="5558352" cy="1632214"/>
          </a:xfrm>
          <a:prstGeom prst="rect">
            <a:avLst/>
          </a:prstGeom>
        </p:spPr>
      </p:pic>
    </p:spTree>
    <p:extLst>
      <p:ext uri="{BB962C8B-B14F-4D97-AF65-F5344CB8AC3E}">
        <p14:creationId xmlns:p14="http://schemas.microsoft.com/office/powerpoint/2010/main" val="1726537342"/>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52966" y="464209"/>
            <a:ext cx="844391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defPPr>
              <a:defRPr lang="de-DE"/>
            </a:defPPr>
            <a:lvl1pPr algn="l" defTabSz="762000">
              <a:lnSpc>
                <a:spcPct val="90000"/>
              </a:lnSpc>
              <a:defRPr sz="2400"/>
            </a:lvl1pPr>
          </a:lstStyle>
          <a:p>
            <a:r>
              <a:rPr lang="de-DE"/>
              <a:t>ChatGPT - Semantic Spaces (I)</a:t>
            </a:r>
            <a:endParaRPr lang="de-DE" dirty="0"/>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175</a:t>
            </a:fld>
            <a:endParaRPr lang="de-DE" altLang="de-DE"/>
          </a:p>
        </p:txBody>
      </p:sp>
      <p:pic>
        <p:nvPicPr>
          <p:cNvPr id="12" name="Grafik 11"/>
          <p:cNvPicPr>
            <a:picLocks noChangeAspect="1"/>
          </p:cNvPicPr>
          <p:nvPr/>
        </p:nvPicPr>
        <p:blipFill>
          <a:blip r:embed="rId3"/>
          <a:stretch>
            <a:fillRect/>
          </a:stretch>
        </p:blipFill>
        <p:spPr>
          <a:xfrm>
            <a:off x="1168400" y="1049487"/>
            <a:ext cx="6731000" cy="5448151"/>
          </a:xfrm>
          <a:prstGeom prst="rect">
            <a:avLst/>
          </a:prstGeom>
        </p:spPr>
      </p:pic>
    </p:spTree>
    <p:extLst>
      <p:ext uri="{BB962C8B-B14F-4D97-AF65-F5344CB8AC3E}">
        <p14:creationId xmlns:p14="http://schemas.microsoft.com/office/powerpoint/2010/main" val="259674384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52966" y="464209"/>
            <a:ext cx="844391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defPPr>
              <a:defRPr lang="de-DE"/>
            </a:defPPr>
            <a:lvl1pPr algn="l" defTabSz="762000">
              <a:lnSpc>
                <a:spcPct val="90000"/>
              </a:lnSpc>
              <a:defRPr sz="2400"/>
            </a:lvl1pPr>
          </a:lstStyle>
          <a:p>
            <a:r>
              <a:rPr lang="de-DE"/>
              <a:t>ChatGPT - Semantic Spaces (II)</a:t>
            </a:r>
            <a:endParaRPr lang="de-DE" dirty="0"/>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176</a:t>
            </a:fld>
            <a:endParaRPr lang="de-DE" altLang="de-DE"/>
          </a:p>
        </p:txBody>
      </p:sp>
      <p:pic>
        <p:nvPicPr>
          <p:cNvPr id="13" name="Grafik 12"/>
          <p:cNvPicPr>
            <a:picLocks noChangeAspect="1"/>
          </p:cNvPicPr>
          <p:nvPr/>
        </p:nvPicPr>
        <p:blipFill>
          <a:blip r:embed="rId3"/>
          <a:stretch>
            <a:fillRect/>
          </a:stretch>
        </p:blipFill>
        <p:spPr>
          <a:xfrm>
            <a:off x="414867" y="1482773"/>
            <a:ext cx="8376708" cy="4542299"/>
          </a:xfrm>
          <a:prstGeom prst="rect">
            <a:avLst/>
          </a:prstGeom>
        </p:spPr>
      </p:pic>
    </p:spTree>
    <p:extLst>
      <p:ext uri="{BB962C8B-B14F-4D97-AF65-F5344CB8AC3E}">
        <p14:creationId xmlns:p14="http://schemas.microsoft.com/office/powerpoint/2010/main" val="632645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52966" y="464209"/>
            <a:ext cx="844391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defPPr>
              <a:defRPr lang="de-DE"/>
            </a:defPPr>
            <a:lvl1pPr algn="l" defTabSz="762000">
              <a:lnSpc>
                <a:spcPct val="90000"/>
              </a:lnSpc>
              <a:defRPr sz="2400"/>
            </a:lvl1pPr>
          </a:lstStyle>
          <a:p>
            <a:r>
              <a:rPr lang="de-DE"/>
              <a:t>ChatGPT - Evaluation Component</a:t>
            </a:r>
            <a:endParaRPr lang="de-DE" dirty="0"/>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177</a:t>
            </a:fld>
            <a:endParaRPr lang="de-DE" altLang="de-DE"/>
          </a:p>
        </p:txBody>
      </p:sp>
      <p:pic>
        <p:nvPicPr>
          <p:cNvPr id="473090" name="Picture 2" descr="https://miro.medium.com/v2/resize:fit:1200/1*FjQWCjzk60s_xdEC_LGSf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9" y="1279049"/>
            <a:ext cx="9084733" cy="5026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114070"/>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ACD27EEF-9A3B-46C4-BD95-1900F3187548}" type="slidenum">
              <a:rPr lang="de-DE" sz="800" smtClean="0">
                <a:solidFill>
                  <a:schemeClr val="bg1"/>
                </a:solidFill>
              </a:rPr>
              <a:pPr/>
              <a:t>178</a:t>
            </a:fld>
            <a:endParaRPr lang="de-DE" sz="800">
              <a:solidFill>
                <a:schemeClr val="bg1"/>
              </a:solidFill>
            </a:endParaRPr>
          </a:p>
        </p:txBody>
      </p:sp>
      <p:sp>
        <p:nvSpPr>
          <p:cNvPr id="134147" name="Rectangle 2"/>
          <p:cNvSpPr>
            <a:spLocks noChangeArrowheads="1"/>
          </p:cNvSpPr>
          <p:nvPr/>
        </p:nvSpPr>
        <p:spPr bwMode="auto">
          <a:xfrm>
            <a:off x="134938" y="568325"/>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134938" y="1096162"/>
            <a:ext cx="8868133" cy="558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4.4.1	Classification</a:t>
            </a:r>
          </a:p>
          <a:p>
            <a:pPr marL="1795463" algn="l" defTabSz="1795463">
              <a:lnSpc>
                <a:spcPts val="2500"/>
              </a:lnSpc>
              <a:spcBef>
                <a:spcPts val="600"/>
              </a:spcBef>
              <a:tabLst>
                <a:tab pos="269875" algn="l"/>
                <a:tab pos="2963863" algn="l"/>
              </a:tabLst>
            </a:pPr>
            <a:r>
              <a:rPr lang="de-DE" sz="2400"/>
              <a:t>4.4.1.1	K-Nearest Neighbors</a:t>
            </a:r>
          </a:p>
          <a:p>
            <a:pPr marL="1795463" algn="l" defTabSz="1795463">
              <a:lnSpc>
                <a:spcPts val="2500"/>
              </a:lnSpc>
              <a:spcBef>
                <a:spcPts val="600"/>
              </a:spcBef>
              <a:tabLst>
                <a:tab pos="269875" algn="l"/>
                <a:tab pos="2963863" algn="l"/>
              </a:tabLst>
            </a:pPr>
            <a:r>
              <a:rPr lang="de-DE" sz="2400"/>
              <a:t>4.4.1.2	</a:t>
            </a:r>
            <a:r>
              <a:rPr lang="en-US" sz="2400"/>
              <a:t>Evaluating the Quality of Classification</a:t>
            </a:r>
            <a:endParaRPr lang="de-DE" sz="2400"/>
          </a:p>
          <a:p>
            <a:pPr marL="1795463" algn="l" defTabSz="1795463">
              <a:lnSpc>
                <a:spcPts val="2500"/>
              </a:lnSpc>
              <a:spcBef>
                <a:spcPts val="600"/>
              </a:spcBef>
              <a:tabLst>
                <a:tab pos="269875" algn="l"/>
                <a:tab pos="2963863" algn="l"/>
              </a:tabLst>
            </a:pPr>
            <a:r>
              <a:rPr lang="de-DE" sz="2400"/>
              <a:t>4.4.1.3	Decision Tree Approaches</a:t>
            </a:r>
          </a:p>
          <a:p>
            <a:pPr marL="1795463" algn="l" defTabSz="1795463">
              <a:lnSpc>
                <a:spcPts val="2500"/>
              </a:lnSpc>
              <a:spcBef>
                <a:spcPts val="600"/>
              </a:spcBef>
              <a:tabLst>
                <a:tab pos="269875" algn="l"/>
                <a:tab pos="2963863" algn="l"/>
              </a:tabLst>
            </a:pPr>
            <a:r>
              <a:rPr lang="de-DE" sz="2400"/>
              <a:t>4.4.1.4	Logistic Regression</a:t>
            </a:r>
          </a:p>
          <a:p>
            <a:pPr marL="1795463" algn="l" defTabSz="1795463">
              <a:lnSpc>
                <a:spcPts val="2500"/>
              </a:lnSpc>
              <a:spcBef>
                <a:spcPts val="600"/>
              </a:spcBef>
              <a:tabLst>
                <a:tab pos="269875" algn="l"/>
                <a:tab pos="2963863" algn="l"/>
              </a:tabLst>
            </a:pPr>
            <a:r>
              <a:rPr lang="de-DE" sz="2400"/>
              <a:t>4.4.1.5	Neural Networks</a:t>
            </a:r>
          </a:p>
          <a:p>
            <a:pPr marL="1795463" algn="l" defTabSz="1795463">
              <a:lnSpc>
                <a:spcPts val="2500"/>
              </a:lnSpc>
              <a:spcBef>
                <a:spcPts val="600"/>
              </a:spcBef>
              <a:tabLst>
                <a:tab pos="269875" algn="l"/>
                <a:tab pos="2963863" algn="l"/>
              </a:tabLst>
            </a:pPr>
            <a:r>
              <a:rPr lang="de-DE" sz="2400"/>
              <a:t>4.4.1.6	Resampling</a:t>
            </a:r>
          </a:p>
          <a:p>
            <a:pPr marL="1795463" algn="l" defTabSz="1795463">
              <a:lnSpc>
                <a:spcPts val="2500"/>
              </a:lnSpc>
              <a:spcBef>
                <a:spcPts val="600"/>
              </a:spcBef>
              <a:tabLst>
                <a:tab pos="269875" algn="l"/>
                <a:tab pos="2963863" algn="l"/>
              </a:tabLst>
            </a:pPr>
            <a:r>
              <a:rPr lang="de-DE" sz="2400"/>
              <a:t>4.4.1.7	Ensemble Learning</a:t>
            </a:r>
          </a:p>
          <a:p>
            <a:pPr marL="896938" algn="l">
              <a:lnSpc>
                <a:spcPts val="2500"/>
              </a:lnSpc>
              <a:spcBef>
                <a:spcPts val="600"/>
              </a:spcBef>
              <a:tabLst>
                <a:tab pos="269875" algn="l"/>
              </a:tabLst>
            </a:pPr>
            <a:r>
              <a:rPr lang="en-US" sz="2400"/>
              <a:t>	4.4.2	Regression</a:t>
            </a:r>
          </a:p>
        </p:txBody>
      </p:sp>
    </p:spTree>
    <p:extLst>
      <p:ext uri="{BB962C8B-B14F-4D97-AF65-F5344CB8AC3E}">
        <p14:creationId xmlns:p14="http://schemas.microsoft.com/office/powerpoint/2010/main" val="12414764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Types of Analytics (II)</a:t>
            </a:r>
          </a:p>
        </p:txBody>
      </p:sp>
      <p:sp>
        <p:nvSpPr>
          <p:cNvPr id="2" name="Textfeld 1"/>
          <p:cNvSpPr txBox="1"/>
          <p:nvPr/>
        </p:nvSpPr>
        <p:spPr>
          <a:xfrm>
            <a:off x="385895" y="1812022"/>
            <a:ext cx="2466364" cy="2246769"/>
          </a:xfrm>
          <a:prstGeom prst="rect">
            <a:avLst/>
          </a:prstGeom>
          <a:noFill/>
        </p:spPr>
        <p:txBody>
          <a:bodyPr wrap="square" rtlCol="0">
            <a:spAutoFit/>
          </a:bodyPr>
          <a:lstStyle/>
          <a:p>
            <a:r>
              <a:rPr lang="de-DE" sz="2000" dirty="0" err="1"/>
              <a:t>Descriptive</a:t>
            </a:r>
            <a:endParaRPr lang="de-DE" sz="2000" dirty="0"/>
          </a:p>
          <a:p>
            <a:r>
              <a:rPr lang="de-DE" sz="2000" b="0" dirty="0" err="1"/>
              <a:t>What</a:t>
            </a:r>
            <a:r>
              <a:rPr lang="de-DE" sz="2000" b="0" dirty="0"/>
              <a:t> happend in </a:t>
            </a:r>
            <a:r>
              <a:rPr lang="de-DE" sz="2000" b="0" dirty="0" err="1"/>
              <a:t>the</a:t>
            </a:r>
            <a:r>
              <a:rPr lang="de-DE" sz="2000" b="0" dirty="0"/>
              <a:t> </a:t>
            </a:r>
            <a:r>
              <a:rPr lang="de-DE" sz="2000" b="0" dirty="0" err="1"/>
              <a:t>past</a:t>
            </a:r>
            <a:r>
              <a:rPr lang="de-DE" sz="2000" b="0" dirty="0"/>
              <a:t>?</a:t>
            </a:r>
          </a:p>
          <a:p>
            <a:r>
              <a:rPr lang="de-DE" sz="2000" b="0" dirty="0" err="1"/>
              <a:t>Example</a:t>
            </a:r>
            <a:r>
              <a:rPr lang="de-DE" sz="2000" b="0" dirty="0"/>
              <a:t>: Report </a:t>
            </a:r>
            <a:r>
              <a:rPr lang="de-DE" sz="2000" b="0" dirty="0" err="1"/>
              <a:t>the</a:t>
            </a:r>
            <a:r>
              <a:rPr lang="de-DE" sz="2000" b="0" dirty="0"/>
              <a:t> </a:t>
            </a:r>
            <a:r>
              <a:rPr lang="de-DE" sz="2000" b="0" dirty="0" err="1"/>
              <a:t>profits</a:t>
            </a:r>
            <a:r>
              <a:rPr lang="de-DE" sz="2000" b="0" dirty="0"/>
              <a:t> </a:t>
            </a:r>
            <a:r>
              <a:rPr lang="de-DE" sz="2000" b="0" dirty="0" err="1"/>
              <a:t>of</a:t>
            </a:r>
            <a:r>
              <a:rPr lang="de-DE" sz="2000" b="0" dirty="0"/>
              <a:t> </a:t>
            </a:r>
            <a:r>
              <a:rPr lang="de-DE" sz="2000" b="0" dirty="0" err="1"/>
              <a:t>the</a:t>
            </a:r>
            <a:r>
              <a:rPr lang="de-DE" sz="2000" b="0" dirty="0"/>
              <a:t> last </a:t>
            </a:r>
            <a:r>
              <a:rPr lang="de-DE" sz="2000" b="0" dirty="0" err="1"/>
              <a:t>years</a:t>
            </a:r>
            <a:endParaRPr lang="de-DE" sz="2000" b="0" dirty="0"/>
          </a:p>
        </p:txBody>
      </p:sp>
      <p:sp>
        <p:nvSpPr>
          <p:cNvPr id="7" name="Textfeld 6"/>
          <p:cNvSpPr txBox="1"/>
          <p:nvPr/>
        </p:nvSpPr>
        <p:spPr>
          <a:xfrm>
            <a:off x="3197604" y="1812022"/>
            <a:ext cx="2466364" cy="3477875"/>
          </a:xfrm>
          <a:prstGeom prst="rect">
            <a:avLst/>
          </a:prstGeom>
          <a:noFill/>
        </p:spPr>
        <p:txBody>
          <a:bodyPr wrap="square" rtlCol="0">
            <a:spAutoFit/>
          </a:bodyPr>
          <a:lstStyle/>
          <a:p>
            <a:r>
              <a:rPr lang="de-DE" sz="2000" dirty="0" err="1"/>
              <a:t>Predictive</a:t>
            </a:r>
            <a:endParaRPr lang="de-DE" sz="2000" dirty="0"/>
          </a:p>
          <a:p>
            <a:r>
              <a:rPr lang="de-DE" sz="2000" b="0" dirty="0"/>
              <a:t>Find </a:t>
            </a:r>
            <a:r>
              <a:rPr lang="de-DE" sz="2000" b="0" dirty="0" err="1"/>
              <a:t>patterns</a:t>
            </a:r>
            <a:r>
              <a:rPr lang="de-DE" sz="2000" b="0" dirty="0"/>
              <a:t> </a:t>
            </a:r>
            <a:r>
              <a:rPr lang="de-DE" sz="2000" b="0" dirty="0" err="1"/>
              <a:t>and</a:t>
            </a:r>
            <a:r>
              <a:rPr lang="de-DE" sz="2000" b="0" dirty="0"/>
              <a:t> </a:t>
            </a:r>
            <a:r>
              <a:rPr lang="de-DE" sz="2000" b="0" dirty="0" err="1"/>
              <a:t>relationships</a:t>
            </a:r>
            <a:r>
              <a:rPr lang="de-DE" sz="2000" b="0" dirty="0"/>
              <a:t> in </a:t>
            </a:r>
            <a:r>
              <a:rPr lang="de-DE" sz="2000" b="0" dirty="0" err="1"/>
              <a:t>data</a:t>
            </a:r>
            <a:r>
              <a:rPr lang="de-DE" sz="2000" b="0" dirty="0"/>
              <a:t> </a:t>
            </a:r>
            <a:r>
              <a:rPr lang="de-DE" sz="2000" b="0" dirty="0" err="1"/>
              <a:t>and</a:t>
            </a:r>
            <a:r>
              <a:rPr lang="de-DE" sz="2000" b="0" dirty="0"/>
              <a:t> </a:t>
            </a:r>
            <a:r>
              <a:rPr lang="de-DE" sz="2000" b="0" dirty="0" err="1"/>
              <a:t>use</a:t>
            </a:r>
            <a:r>
              <a:rPr lang="de-DE" sz="2000" b="0" dirty="0"/>
              <a:t> </a:t>
            </a:r>
            <a:r>
              <a:rPr lang="de-DE" sz="2000" b="0" dirty="0" err="1"/>
              <a:t>them</a:t>
            </a:r>
            <a:r>
              <a:rPr lang="de-DE" sz="2000" b="0" dirty="0"/>
              <a:t> </a:t>
            </a:r>
            <a:r>
              <a:rPr lang="de-DE" sz="2000" b="0" dirty="0" err="1"/>
              <a:t>for</a:t>
            </a:r>
            <a:r>
              <a:rPr lang="de-DE" sz="2000" b="0" dirty="0"/>
              <a:t> </a:t>
            </a:r>
            <a:r>
              <a:rPr lang="de-DE" sz="2000" b="0" dirty="0" err="1"/>
              <a:t>prediction</a:t>
            </a:r>
            <a:r>
              <a:rPr lang="de-DE" sz="2000" b="0" dirty="0"/>
              <a:t>.</a:t>
            </a:r>
          </a:p>
          <a:p>
            <a:r>
              <a:rPr lang="de-DE" sz="2000" b="0" dirty="0" err="1"/>
              <a:t>Example</a:t>
            </a:r>
            <a:r>
              <a:rPr lang="de-DE" sz="2000" b="0" dirty="0"/>
              <a:t>: Find </a:t>
            </a:r>
            <a:r>
              <a:rPr lang="de-DE" sz="2000" b="0" dirty="0" err="1"/>
              <a:t>the</a:t>
            </a:r>
            <a:r>
              <a:rPr lang="de-DE" sz="2000" b="0" dirty="0"/>
              <a:t> </a:t>
            </a:r>
            <a:r>
              <a:rPr lang="de-DE" sz="2000" b="0" dirty="0" err="1"/>
              <a:t>functional</a:t>
            </a:r>
            <a:r>
              <a:rPr lang="de-DE" sz="2000" b="0" dirty="0"/>
              <a:t> </a:t>
            </a:r>
            <a:r>
              <a:rPr lang="de-DE" sz="2000" b="0" dirty="0" err="1"/>
              <a:t>relationship</a:t>
            </a:r>
            <a:r>
              <a:rPr lang="de-DE" sz="2000" b="0" dirty="0"/>
              <a:t> </a:t>
            </a:r>
            <a:r>
              <a:rPr lang="de-DE" sz="2000" b="0" dirty="0" err="1"/>
              <a:t>between</a:t>
            </a:r>
            <a:r>
              <a:rPr lang="de-DE" sz="2000" b="0" dirty="0"/>
              <a:t> </a:t>
            </a:r>
            <a:r>
              <a:rPr lang="de-DE" sz="2000" b="0" dirty="0" err="1"/>
              <a:t>price</a:t>
            </a:r>
            <a:r>
              <a:rPr lang="de-DE" sz="2000" b="0" dirty="0"/>
              <a:t> </a:t>
            </a:r>
            <a:r>
              <a:rPr lang="de-DE" sz="2000" b="0" dirty="0" err="1"/>
              <a:t>and</a:t>
            </a:r>
            <a:r>
              <a:rPr lang="de-DE" sz="2000" b="0" dirty="0"/>
              <a:t> </a:t>
            </a:r>
            <a:r>
              <a:rPr lang="de-DE" sz="2000" b="0" dirty="0" err="1"/>
              <a:t>demand</a:t>
            </a:r>
            <a:endParaRPr lang="de-DE" sz="2000" b="0" dirty="0"/>
          </a:p>
        </p:txBody>
      </p:sp>
      <p:sp>
        <p:nvSpPr>
          <p:cNvPr id="8" name="Textfeld 7"/>
          <p:cNvSpPr txBox="1"/>
          <p:nvPr/>
        </p:nvSpPr>
        <p:spPr>
          <a:xfrm>
            <a:off x="6009314" y="1812022"/>
            <a:ext cx="2466364" cy="2246769"/>
          </a:xfrm>
          <a:prstGeom prst="rect">
            <a:avLst/>
          </a:prstGeom>
          <a:noFill/>
        </p:spPr>
        <p:txBody>
          <a:bodyPr wrap="square" rtlCol="0">
            <a:spAutoFit/>
          </a:bodyPr>
          <a:lstStyle/>
          <a:p>
            <a:r>
              <a:rPr lang="de-DE" sz="2000" dirty="0" err="1"/>
              <a:t>Prescriptive</a:t>
            </a:r>
            <a:endParaRPr lang="de-DE" sz="2000" dirty="0"/>
          </a:p>
          <a:p>
            <a:r>
              <a:rPr lang="de-DE" sz="2000" b="0" dirty="0" err="1"/>
              <a:t>Use</a:t>
            </a:r>
            <a:r>
              <a:rPr lang="de-DE" sz="2000" b="0" dirty="0"/>
              <a:t> </a:t>
            </a:r>
            <a:r>
              <a:rPr lang="de-DE" sz="2000" b="0" dirty="0" err="1"/>
              <a:t>the</a:t>
            </a:r>
            <a:r>
              <a:rPr lang="de-DE" sz="2000" b="0" dirty="0"/>
              <a:t> </a:t>
            </a:r>
            <a:r>
              <a:rPr lang="de-DE" sz="2000" b="0" dirty="0" err="1"/>
              <a:t>predictions</a:t>
            </a:r>
            <a:r>
              <a:rPr lang="de-DE" sz="2000" b="0" dirty="0"/>
              <a:t> </a:t>
            </a:r>
            <a:r>
              <a:rPr lang="de-DE" sz="2000" b="0" dirty="0" err="1"/>
              <a:t>to</a:t>
            </a:r>
            <a:r>
              <a:rPr lang="de-DE" sz="2000" b="0" dirty="0"/>
              <a:t> </a:t>
            </a:r>
            <a:r>
              <a:rPr lang="de-DE" sz="2000" b="0" dirty="0" err="1"/>
              <a:t>make</a:t>
            </a:r>
            <a:r>
              <a:rPr lang="de-DE" sz="2000" b="0" dirty="0"/>
              <a:t> </a:t>
            </a:r>
            <a:r>
              <a:rPr lang="de-DE" sz="2000" b="0" dirty="0" err="1"/>
              <a:t>decisions</a:t>
            </a:r>
            <a:r>
              <a:rPr lang="de-DE" sz="2000" b="0" dirty="0"/>
              <a:t>.</a:t>
            </a:r>
          </a:p>
          <a:p>
            <a:r>
              <a:rPr lang="de-DE" sz="2000" b="0" dirty="0" err="1"/>
              <a:t>Example</a:t>
            </a:r>
            <a:r>
              <a:rPr lang="de-DE" sz="2000" b="0" dirty="0"/>
              <a:t>: Set </a:t>
            </a:r>
            <a:r>
              <a:rPr lang="de-DE" sz="2000" b="0" dirty="0" err="1"/>
              <a:t>the</a:t>
            </a:r>
            <a:r>
              <a:rPr lang="de-DE" sz="2000" b="0" dirty="0"/>
              <a:t> </a:t>
            </a:r>
            <a:r>
              <a:rPr lang="de-DE" sz="2000" b="0" dirty="0" err="1"/>
              <a:t>best</a:t>
            </a:r>
            <a:r>
              <a:rPr lang="de-DE" sz="2000" b="0" dirty="0"/>
              <a:t> </a:t>
            </a:r>
            <a:r>
              <a:rPr lang="de-DE" sz="2000" b="0" dirty="0" err="1"/>
              <a:t>price</a:t>
            </a:r>
            <a:r>
              <a:rPr lang="de-DE" sz="2000" b="0" dirty="0"/>
              <a:t> </a:t>
            </a:r>
            <a:r>
              <a:rPr lang="de-DE" sz="2000" b="0" dirty="0" err="1"/>
              <a:t>to</a:t>
            </a:r>
            <a:r>
              <a:rPr lang="de-DE" sz="2000" b="0" dirty="0"/>
              <a:t> </a:t>
            </a:r>
            <a:r>
              <a:rPr lang="de-DE" sz="2000" b="0" dirty="0" err="1"/>
              <a:t>optimize</a:t>
            </a:r>
            <a:r>
              <a:rPr lang="de-DE" sz="2000" b="0" dirty="0"/>
              <a:t> </a:t>
            </a:r>
            <a:r>
              <a:rPr lang="de-DE" sz="2000" b="0" dirty="0" err="1"/>
              <a:t>the</a:t>
            </a:r>
            <a:r>
              <a:rPr lang="de-DE" sz="2000" b="0" dirty="0"/>
              <a:t> </a:t>
            </a:r>
            <a:r>
              <a:rPr lang="de-DE" sz="2000" b="0" dirty="0" err="1"/>
              <a:t>profit</a:t>
            </a:r>
            <a:r>
              <a:rPr lang="de-DE" sz="2000" b="0" dirty="0"/>
              <a:t>.</a:t>
            </a:r>
          </a:p>
        </p:txBody>
      </p:sp>
    </p:spTree>
    <p:extLst>
      <p:ext uri="{BB962C8B-B14F-4D97-AF65-F5344CB8AC3E}">
        <p14:creationId xmlns:p14="http://schemas.microsoft.com/office/powerpoint/2010/main" val="471945378"/>
      </p:ext>
    </p:extLst>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179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Introductory Example</a:t>
            </a:r>
          </a:p>
        </p:txBody>
      </p:sp>
      <p:sp>
        <p:nvSpPr>
          <p:cNvPr id="2" name="Rechteck 1"/>
          <p:cNvSpPr/>
          <p:nvPr/>
        </p:nvSpPr>
        <p:spPr>
          <a:xfrm>
            <a:off x="357446" y="1535225"/>
            <a:ext cx="8562110" cy="4108817"/>
          </a:xfrm>
          <a:prstGeom prst="rect">
            <a:avLst/>
          </a:prstGeom>
        </p:spPr>
        <p:txBody>
          <a:bodyPr wrap="square">
            <a:spAutoFit/>
          </a:bodyPr>
          <a:lstStyle/>
          <a:p>
            <a:pPr algn="l"/>
            <a:r>
              <a:rPr lang="en-US" sz="1800" dirty="0"/>
              <a:t>Credit-Scoring is a typical example for a classification problem. A bank wants to determine the creditworthiness of a customer.</a:t>
            </a:r>
          </a:p>
          <a:p>
            <a:pPr algn="l"/>
            <a:r>
              <a:rPr lang="en-US" sz="1800" dirty="0"/>
              <a:t>Assume you have the age, income, and a </a:t>
            </a:r>
            <a:br>
              <a:rPr lang="en-US" sz="1800" dirty="0"/>
            </a:br>
            <a:r>
              <a:rPr lang="en-US" sz="1800" dirty="0"/>
              <a:t>creditworthiness category of "yes" or </a:t>
            </a:r>
            <a:br>
              <a:rPr lang="en-US" sz="1800" dirty="0"/>
            </a:br>
            <a:r>
              <a:rPr lang="en-US" sz="1800" dirty="0"/>
              <a:t>"no" for a bunch of people and you want </a:t>
            </a:r>
            <a:br>
              <a:rPr lang="en-US" sz="1800" dirty="0"/>
            </a:br>
            <a:r>
              <a:rPr lang="en-US" sz="1800" dirty="0"/>
              <a:t>to use the age and income to predict the </a:t>
            </a:r>
            <a:br>
              <a:rPr lang="en-US" sz="1800" dirty="0"/>
            </a:br>
            <a:r>
              <a:rPr lang="en-US" sz="1800" dirty="0"/>
              <a:t>creditworthiness for a new person.</a:t>
            </a:r>
          </a:p>
          <a:p>
            <a:pPr algn="l"/>
            <a:r>
              <a:rPr lang="en-US" sz="1800" dirty="0"/>
              <a:t>You can plot people as points on the </a:t>
            </a:r>
            <a:br>
              <a:rPr lang="en-US" sz="1800" dirty="0"/>
            </a:br>
            <a:r>
              <a:rPr lang="en-US" sz="1800" dirty="0"/>
              <a:t>plane and label people with an empty </a:t>
            </a:r>
            <a:br>
              <a:rPr lang="en-US" sz="1800" dirty="0"/>
            </a:br>
            <a:r>
              <a:rPr lang="en-US" sz="1800" dirty="0"/>
              <a:t>circle if they have low credit ratings.</a:t>
            </a:r>
          </a:p>
          <a:p>
            <a:pPr algn="l"/>
            <a:r>
              <a:rPr lang="en-US" sz="1800" dirty="0"/>
              <a:t>What if a new guy comes in who is 49</a:t>
            </a:r>
            <a:br>
              <a:rPr lang="en-US" sz="1800" dirty="0"/>
            </a:br>
            <a:r>
              <a:rPr lang="en-US" sz="1800" dirty="0"/>
              <a:t>years old and who makes 53,000 Euro? </a:t>
            </a:r>
            <a:br>
              <a:rPr lang="en-US" sz="1800" dirty="0"/>
            </a:br>
            <a:r>
              <a:rPr lang="en-US" sz="1800" dirty="0"/>
              <a:t>What is his likely credit rating label?</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2864" y="2261579"/>
            <a:ext cx="3873160" cy="3615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Ellipse 2"/>
          <p:cNvSpPr/>
          <p:nvPr/>
        </p:nvSpPr>
        <p:spPr bwMode="auto">
          <a:xfrm>
            <a:off x="7103119" y="3692100"/>
            <a:ext cx="66750" cy="70275"/>
          </a:xfrm>
          <a:prstGeom prst="ellipse">
            <a:avLst/>
          </a:prstGeom>
          <a:solidFill>
            <a:srgbClr val="FF0000"/>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20048941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ACD27EEF-9A3B-46C4-BD95-1900F3187548}" type="slidenum">
              <a:rPr lang="de-DE" sz="800" smtClean="0">
                <a:solidFill>
                  <a:schemeClr val="bg1"/>
                </a:solidFill>
              </a:rPr>
              <a:pPr/>
              <a:t>180</a:t>
            </a:fld>
            <a:endParaRPr lang="de-DE" sz="800">
              <a:solidFill>
                <a:schemeClr val="bg1"/>
              </a:solidFill>
            </a:endParaRPr>
          </a:p>
        </p:txBody>
      </p:sp>
      <p:sp>
        <p:nvSpPr>
          <p:cNvPr id="134147" name="Rectangle 2"/>
          <p:cNvSpPr>
            <a:spLocks noChangeArrowheads="1"/>
          </p:cNvSpPr>
          <p:nvPr/>
        </p:nvSpPr>
        <p:spPr bwMode="auto">
          <a:xfrm>
            <a:off x="134938" y="568325"/>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134938" y="1096162"/>
            <a:ext cx="8868133" cy="558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1795463" algn="l" defTabSz="1795463">
              <a:lnSpc>
                <a:spcPts val="2500"/>
              </a:lnSpc>
              <a:spcBef>
                <a:spcPts val="600"/>
              </a:spcBef>
              <a:tabLst>
                <a:tab pos="269875" algn="l"/>
                <a:tab pos="2963863" algn="l"/>
              </a:tabLst>
            </a:pPr>
            <a:r>
              <a:rPr lang="de-DE" sz="2400">
                <a:solidFill>
                  <a:srgbClr val="C00000"/>
                </a:solidFill>
              </a:rPr>
              <a:t>4.4.1.1	K-Nearest Neighbors</a:t>
            </a:r>
          </a:p>
          <a:p>
            <a:pPr marL="1795463" algn="l" defTabSz="1795463">
              <a:lnSpc>
                <a:spcPts val="2500"/>
              </a:lnSpc>
              <a:spcBef>
                <a:spcPts val="600"/>
              </a:spcBef>
              <a:tabLst>
                <a:tab pos="269875" algn="l"/>
                <a:tab pos="2963863" algn="l"/>
              </a:tabLst>
            </a:pPr>
            <a:r>
              <a:rPr lang="de-DE" sz="2400"/>
              <a:t>4.4.1.2	</a:t>
            </a:r>
            <a:r>
              <a:rPr lang="en-US" sz="2400"/>
              <a:t>Evaluating the Quality of Classification</a:t>
            </a:r>
            <a:endParaRPr lang="de-DE" sz="2400"/>
          </a:p>
          <a:p>
            <a:pPr marL="1795463" algn="l" defTabSz="1795463">
              <a:lnSpc>
                <a:spcPts val="2500"/>
              </a:lnSpc>
              <a:spcBef>
                <a:spcPts val="600"/>
              </a:spcBef>
              <a:tabLst>
                <a:tab pos="269875" algn="l"/>
                <a:tab pos="2963863" algn="l"/>
              </a:tabLst>
            </a:pPr>
            <a:r>
              <a:rPr lang="de-DE" sz="2400"/>
              <a:t>4.4.1.3	Decision Tree Approaches</a:t>
            </a:r>
          </a:p>
          <a:p>
            <a:pPr marL="1795463" algn="l" defTabSz="1795463">
              <a:lnSpc>
                <a:spcPts val="2500"/>
              </a:lnSpc>
              <a:spcBef>
                <a:spcPts val="600"/>
              </a:spcBef>
              <a:tabLst>
                <a:tab pos="269875" algn="l"/>
                <a:tab pos="2963863" algn="l"/>
              </a:tabLst>
            </a:pPr>
            <a:r>
              <a:rPr lang="de-DE" sz="2400"/>
              <a:t>4.4.1.4	Logistic Regression</a:t>
            </a:r>
          </a:p>
          <a:p>
            <a:pPr marL="1795463" algn="l" defTabSz="1795463">
              <a:lnSpc>
                <a:spcPts val="2500"/>
              </a:lnSpc>
              <a:spcBef>
                <a:spcPts val="600"/>
              </a:spcBef>
              <a:tabLst>
                <a:tab pos="269875" algn="l"/>
                <a:tab pos="2963863" algn="l"/>
              </a:tabLst>
            </a:pPr>
            <a:r>
              <a:rPr lang="de-DE" sz="2400"/>
              <a:t>4.4.1.5	Neural Networks</a:t>
            </a:r>
          </a:p>
          <a:p>
            <a:pPr marL="1795463" algn="l" defTabSz="1795463">
              <a:lnSpc>
                <a:spcPts val="2500"/>
              </a:lnSpc>
              <a:spcBef>
                <a:spcPts val="600"/>
              </a:spcBef>
              <a:tabLst>
                <a:tab pos="269875" algn="l"/>
                <a:tab pos="2963863" algn="l"/>
              </a:tabLst>
            </a:pPr>
            <a:r>
              <a:rPr lang="de-DE" sz="2400"/>
              <a:t>4.4.1.6	Resampling</a:t>
            </a:r>
          </a:p>
          <a:p>
            <a:pPr marL="1795463" algn="l" defTabSz="1795463">
              <a:lnSpc>
                <a:spcPts val="2500"/>
              </a:lnSpc>
              <a:spcBef>
                <a:spcPts val="600"/>
              </a:spcBef>
              <a:tabLst>
                <a:tab pos="269875" algn="l"/>
                <a:tab pos="2963863" algn="l"/>
              </a:tabLst>
            </a:pPr>
            <a:r>
              <a:rPr lang="de-DE" sz="2400"/>
              <a:t>4.4.1.7	Ensemble Learning</a:t>
            </a:r>
          </a:p>
          <a:p>
            <a:pPr marL="896938" algn="l">
              <a:lnSpc>
                <a:spcPts val="2500"/>
              </a:lnSpc>
              <a:spcBef>
                <a:spcPts val="600"/>
              </a:spcBef>
              <a:tabLst>
                <a:tab pos="269875" algn="l"/>
              </a:tabLst>
            </a:pPr>
            <a:r>
              <a:rPr lang="en-US" sz="2400"/>
              <a:t>	4.4.2	Regression</a:t>
            </a:r>
          </a:p>
        </p:txBody>
      </p:sp>
    </p:spTree>
    <p:extLst>
      <p:ext uri="{BB962C8B-B14F-4D97-AF65-F5344CB8AC3E}">
        <p14:creationId xmlns:p14="http://schemas.microsoft.com/office/powerpoint/2010/main" val="381509614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181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k-Nearest Neighbors</a:t>
            </a:r>
            <a:endParaRPr lang="en-US" sz="2400" dirty="0"/>
          </a:p>
        </p:txBody>
      </p:sp>
      <p:sp>
        <p:nvSpPr>
          <p:cNvPr id="2" name="Rechteck 1"/>
          <p:cNvSpPr/>
          <p:nvPr/>
        </p:nvSpPr>
        <p:spPr>
          <a:xfrm>
            <a:off x="332509" y="1272363"/>
            <a:ext cx="8520546" cy="5186035"/>
          </a:xfrm>
          <a:prstGeom prst="rect">
            <a:avLst/>
          </a:prstGeom>
        </p:spPr>
        <p:txBody>
          <a:bodyPr wrap="square">
            <a:spAutoFit/>
          </a:bodyPr>
          <a:lstStyle/>
          <a:p>
            <a:pPr algn="l"/>
            <a:r>
              <a:rPr lang="en-US" sz="1800" dirty="0"/>
              <a:t>k-Nearest Neighbors (k-NN) is an algorithm that can be used when you have a bunch of objects that have been classified or labeled in some way, and other similar objects that have not gotten classified or labeled yet, and you want a way to automatically label them.</a:t>
            </a:r>
          </a:p>
          <a:p>
            <a:pPr algn="l"/>
            <a:r>
              <a:rPr lang="en-US" sz="1800" dirty="0"/>
              <a:t>The intuition behind k-NN is to consider the most similar other items defined in terms of their attributes, look at their labels, and give the unassigned item the majority vote. If there’s a tie, you randomly select among the labels that have tied for first.</a:t>
            </a:r>
          </a:p>
          <a:p>
            <a:pPr lvl="0" algn="just"/>
            <a:r>
              <a:rPr lang="en-US" sz="1800" dirty="0">
                <a:solidFill>
                  <a:srgbClr val="1A1A1A"/>
                </a:solidFill>
              </a:rPr>
              <a:t>Procedure of k-NN:</a:t>
            </a:r>
          </a:p>
          <a:p>
            <a:pPr marL="449263" lvl="1" indent="-266700" algn="just">
              <a:spcBef>
                <a:spcPts val="600"/>
              </a:spcBef>
              <a:buFontTx/>
              <a:buAutoNum type="arabicPeriod"/>
            </a:pPr>
            <a:r>
              <a:rPr lang="en-US" sz="1800" dirty="0">
                <a:solidFill>
                  <a:srgbClr val="1A1A1A"/>
                </a:solidFill>
              </a:rPr>
              <a:t>Determine parameter k (= number of nearest neighbors)</a:t>
            </a:r>
          </a:p>
          <a:p>
            <a:pPr marL="449263" lvl="1" indent="-266700" algn="just">
              <a:spcBef>
                <a:spcPts val="600"/>
              </a:spcBef>
              <a:buFontTx/>
              <a:buAutoNum type="arabicPeriod"/>
            </a:pPr>
            <a:r>
              <a:rPr lang="en-US" sz="1800" dirty="0">
                <a:solidFill>
                  <a:srgbClr val="1A1A1A"/>
                </a:solidFill>
              </a:rPr>
              <a:t>Calculate the distances between the new object and all known labeled  objects.</a:t>
            </a:r>
          </a:p>
          <a:p>
            <a:pPr marL="449263" lvl="1" indent="-266700" algn="just">
              <a:spcBef>
                <a:spcPts val="600"/>
              </a:spcBef>
              <a:buFontTx/>
              <a:buAutoNum type="arabicPeriod"/>
            </a:pPr>
            <a:r>
              <a:rPr lang="en-US" sz="1800" dirty="0">
                <a:solidFill>
                  <a:srgbClr val="1A1A1A"/>
                </a:solidFill>
              </a:rPr>
              <a:t>Choose the k objects from all known labeled objects having the smallest distance to the new object as nearest neighbors.</a:t>
            </a:r>
          </a:p>
          <a:p>
            <a:pPr marL="449263" lvl="1" indent="-266700" algn="just">
              <a:spcBef>
                <a:spcPts val="600"/>
              </a:spcBef>
              <a:buFontTx/>
              <a:buAutoNum type="arabicPeriod"/>
            </a:pPr>
            <a:r>
              <a:rPr lang="en-US" sz="1800" dirty="0">
                <a:solidFill>
                  <a:srgbClr val="1A1A1A"/>
                </a:solidFill>
              </a:rPr>
              <a:t>Count the frequencies of the classes of the nearest neighbors.</a:t>
            </a:r>
          </a:p>
          <a:p>
            <a:pPr marL="182563" lvl="1" indent="274638" algn="just">
              <a:spcBef>
                <a:spcPts val="600"/>
              </a:spcBef>
              <a:buFontTx/>
              <a:buAutoNum type="arabicPeriod"/>
            </a:pPr>
            <a:r>
              <a:rPr lang="en-US" sz="1800" dirty="0">
                <a:solidFill>
                  <a:srgbClr val="1A1A1A"/>
                </a:solidFill>
              </a:rPr>
              <a:t>Assign the new object to the most frequent class.</a:t>
            </a:r>
            <a:endParaRPr lang="en-US" sz="1800" dirty="0"/>
          </a:p>
        </p:txBody>
      </p:sp>
    </p:spTree>
    <p:extLst>
      <p:ext uri="{BB962C8B-B14F-4D97-AF65-F5344CB8AC3E}">
        <p14:creationId xmlns:p14="http://schemas.microsoft.com/office/powerpoint/2010/main" val="2258583279"/>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182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altLang="de-DE" sz="2400" kern="0" dirty="0">
                <a:solidFill>
                  <a:srgbClr val="000000"/>
                </a:solidFill>
                <a:latin typeface="Arial" pitchFamily="34" charset="0"/>
              </a:rPr>
              <a:t>Measuring Similarity</a:t>
            </a:r>
            <a:endParaRPr lang="en-US" sz="2400" dirty="0"/>
          </a:p>
        </p:txBody>
      </p:sp>
      <p:sp>
        <p:nvSpPr>
          <p:cNvPr id="10" name="Textfeld 9"/>
          <p:cNvSpPr txBox="1"/>
          <p:nvPr/>
        </p:nvSpPr>
        <p:spPr>
          <a:xfrm>
            <a:off x="322103" y="1635275"/>
            <a:ext cx="8469472" cy="4108817"/>
          </a:xfrm>
          <a:prstGeom prst="rect">
            <a:avLst/>
          </a:prstGeom>
          <a:noFill/>
        </p:spPr>
        <p:txBody>
          <a:bodyPr wrap="square" rtlCol="0">
            <a:spAutoFit/>
          </a:bodyPr>
          <a:lstStyle/>
          <a:p>
            <a:pPr algn="l"/>
            <a:r>
              <a:rPr lang="en-US" sz="1800" dirty="0">
                <a:solidFill>
                  <a:srgbClr val="000000"/>
                </a:solidFill>
                <a:latin typeface="Arial" pitchFamily="34" charset="0"/>
                <a:ea typeface="+mn-ea"/>
              </a:rPr>
              <a:t>The purpose of a measure of similarity is to compare two vectors of data, and compute a single number which evaluates their similarity. </a:t>
            </a:r>
          </a:p>
          <a:p>
            <a:pPr algn="l"/>
            <a:r>
              <a:rPr lang="en-US" sz="1800" dirty="0">
                <a:solidFill>
                  <a:srgbClr val="000000"/>
                </a:solidFill>
                <a:latin typeface="Arial" pitchFamily="34" charset="0"/>
                <a:ea typeface="+mn-ea"/>
              </a:rPr>
              <a:t>Usually the similarity s(</a:t>
            </a:r>
            <a:r>
              <a:rPr lang="en-US" sz="1800" dirty="0" err="1">
                <a:solidFill>
                  <a:srgbClr val="000000"/>
                </a:solidFill>
                <a:latin typeface="Arial" pitchFamily="34" charset="0"/>
                <a:ea typeface="+mn-ea"/>
              </a:rPr>
              <a:t>x,y</a:t>
            </a:r>
            <a:r>
              <a:rPr lang="en-US" sz="1800" dirty="0">
                <a:solidFill>
                  <a:srgbClr val="000000"/>
                </a:solidFill>
                <a:latin typeface="Arial" pitchFamily="34" charset="0"/>
                <a:ea typeface="+mn-ea"/>
              </a:rPr>
              <a:t>) of two objects x and y is measured using the inverse of some distance measure d(</a:t>
            </a:r>
            <a:r>
              <a:rPr lang="en-US" sz="1800" dirty="0" err="1">
                <a:solidFill>
                  <a:srgbClr val="000000"/>
                </a:solidFill>
                <a:latin typeface="Arial" pitchFamily="34" charset="0"/>
                <a:ea typeface="+mn-ea"/>
              </a:rPr>
              <a:t>x,y</a:t>
            </a:r>
            <a:r>
              <a:rPr lang="en-US" sz="1800" dirty="0">
                <a:solidFill>
                  <a:srgbClr val="000000"/>
                </a:solidFill>
                <a:latin typeface="Arial" pitchFamily="34" charset="0"/>
                <a:ea typeface="+mn-ea"/>
              </a:rPr>
              <a:t>):</a:t>
            </a:r>
          </a:p>
          <a:p>
            <a:pPr algn="l"/>
            <a:endParaRPr lang="en-US" sz="1800" dirty="0">
              <a:solidFill>
                <a:srgbClr val="000000"/>
              </a:solidFill>
              <a:latin typeface="Arial" pitchFamily="34" charset="0"/>
              <a:ea typeface="+mn-ea"/>
            </a:endParaRPr>
          </a:p>
          <a:p>
            <a:pPr algn="l"/>
            <a:r>
              <a:rPr lang="en-US" sz="1800" dirty="0">
                <a:solidFill>
                  <a:srgbClr val="000000"/>
                </a:solidFill>
                <a:latin typeface="Arial" pitchFamily="34" charset="0"/>
                <a:ea typeface="+mn-ea"/>
              </a:rPr>
              <a:t>Euclidean distance is most often used for numerical data vectors:</a:t>
            </a:r>
          </a:p>
          <a:p>
            <a:pPr algn="l"/>
            <a:endParaRPr lang="en-US" sz="1800" dirty="0">
              <a:solidFill>
                <a:srgbClr val="000000"/>
              </a:solidFill>
              <a:latin typeface="Arial" pitchFamily="34" charset="0"/>
              <a:ea typeface="+mn-ea"/>
            </a:endParaRPr>
          </a:p>
          <a:p>
            <a:pPr algn="l"/>
            <a:endParaRPr lang="en-US" sz="1800" dirty="0">
              <a:solidFill>
                <a:srgbClr val="000000"/>
              </a:solidFill>
              <a:latin typeface="Arial" pitchFamily="34" charset="0"/>
              <a:ea typeface="+mn-ea"/>
            </a:endParaRPr>
          </a:p>
          <a:p>
            <a:pPr algn="l"/>
            <a:r>
              <a:rPr lang="en-US" sz="1800" dirty="0">
                <a:solidFill>
                  <a:srgbClr val="000000"/>
                </a:solidFill>
                <a:latin typeface="Arial" pitchFamily="34" charset="0"/>
                <a:ea typeface="+mn-ea"/>
              </a:rPr>
              <a:t>with n as size of the vectors.</a:t>
            </a:r>
          </a:p>
          <a:p>
            <a:pPr marL="628650" indent="-628650" algn="l"/>
            <a:r>
              <a:rPr lang="en-US" sz="1800">
                <a:solidFill>
                  <a:srgbClr val="000000"/>
                </a:solidFill>
                <a:latin typeface="Arial" pitchFamily="34" charset="0"/>
                <a:ea typeface="+mn-ea"/>
              </a:rPr>
              <a:t>Note: </a:t>
            </a:r>
            <a:r>
              <a:rPr lang="en-US" sz="1800" b="0">
                <a:solidFill>
                  <a:srgbClr val="000000"/>
                </a:solidFill>
                <a:latin typeface="Arial" pitchFamily="34" charset="0"/>
                <a:ea typeface="+mn-ea"/>
              </a:rPr>
              <a:t>The </a:t>
            </a:r>
            <a:r>
              <a:rPr lang="en-US" sz="1800" b="0" dirty="0">
                <a:solidFill>
                  <a:srgbClr val="000000"/>
                </a:solidFill>
                <a:latin typeface="Arial" pitchFamily="34" charset="0"/>
                <a:ea typeface="+mn-ea"/>
              </a:rPr>
              <a:t>variables must be scaled to avoid unwanted weighting resulting from different level of measurement. </a:t>
            </a:r>
          </a:p>
        </p:txBody>
      </p:sp>
      <p:graphicFrame>
        <p:nvGraphicFramePr>
          <p:cNvPr id="11" name="Objekt 10"/>
          <p:cNvGraphicFramePr>
            <a:graphicFrameLocks noChangeAspect="1"/>
          </p:cNvGraphicFramePr>
          <p:nvPr/>
        </p:nvGraphicFramePr>
        <p:xfrm>
          <a:off x="907130" y="3803804"/>
          <a:ext cx="2636837" cy="655638"/>
        </p:xfrm>
        <a:graphic>
          <a:graphicData uri="http://schemas.openxmlformats.org/presentationml/2006/ole">
            <mc:AlternateContent xmlns:mc="http://schemas.openxmlformats.org/markup-compatibility/2006">
              <mc:Choice xmlns:v="urn:schemas-microsoft-com:vml" Requires="v">
                <p:oleObj spid="_x0000_s5124" name="Formel" r:id="rId3" imgW="1993680" imgH="482400" progId="Equation.3">
                  <p:embed/>
                </p:oleObj>
              </mc:Choice>
              <mc:Fallback>
                <p:oleObj name="Formel" r:id="rId3" imgW="1993680" imgH="482400" progId="Equation.3">
                  <p:embed/>
                  <p:pic>
                    <p:nvPicPr>
                      <p:cNvPr id="11" name="Objekt 10"/>
                      <p:cNvPicPr>
                        <a:picLocks noChangeAspect="1" noChangeArrowheads="1"/>
                      </p:cNvPicPr>
                      <p:nvPr/>
                    </p:nvPicPr>
                    <p:blipFill>
                      <a:blip r:embed="rId4"/>
                      <a:srcRect/>
                      <a:stretch>
                        <a:fillRect/>
                      </a:stretch>
                    </p:blipFill>
                    <p:spPr bwMode="auto">
                      <a:xfrm>
                        <a:off x="907130" y="3803804"/>
                        <a:ext cx="2636837"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kt 11"/>
          <p:cNvGraphicFramePr>
            <a:graphicFrameLocks noChangeAspect="1"/>
          </p:cNvGraphicFramePr>
          <p:nvPr/>
        </p:nvGraphicFramePr>
        <p:xfrm>
          <a:off x="907130" y="3023046"/>
          <a:ext cx="1565031" cy="276958"/>
        </p:xfrm>
        <a:graphic>
          <a:graphicData uri="http://schemas.openxmlformats.org/presentationml/2006/ole">
            <mc:AlternateContent xmlns:mc="http://schemas.openxmlformats.org/markup-compatibility/2006">
              <mc:Choice xmlns:v="urn:schemas-microsoft-com:vml" Requires="v">
                <p:oleObj spid="_x0000_s5125" name="Formel" r:id="rId5" imgW="1180800" imgH="203040" progId="Equation.3">
                  <p:embed/>
                </p:oleObj>
              </mc:Choice>
              <mc:Fallback>
                <p:oleObj name="Formel" r:id="rId5" imgW="1180800" imgH="203040" progId="Equation.3">
                  <p:embed/>
                  <p:pic>
                    <p:nvPicPr>
                      <p:cNvPr id="12" name="Objekt 11"/>
                      <p:cNvPicPr>
                        <a:picLocks noChangeAspect="1" noChangeArrowheads="1"/>
                      </p:cNvPicPr>
                      <p:nvPr/>
                    </p:nvPicPr>
                    <p:blipFill>
                      <a:blip r:embed="rId6"/>
                      <a:srcRect/>
                      <a:stretch>
                        <a:fillRect/>
                      </a:stretch>
                    </p:blipFill>
                    <p:spPr bwMode="auto">
                      <a:xfrm>
                        <a:off x="907130" y="3023046"/>
                        <a:ext cx="1565031" cy="276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191170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183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altLang="de-DE" sz="2400" kern="0" dirty="0" err="1">
                <a:solidFill>
                  <a:srgbClr val="000000"/>
                </a:solidFill>
                <a:latin typeface="Arial" pitchFamily="34" charset="0"/>
              </a:rPr>
              <a:t>Unnormalized</a:t>
            </a:r>
            <a:r>
              <a:rPr lang="en-US" altLang="de-DE" sz="2400" kern="0" dirty="0">
                <a:solidFill>
                  <a:srgbClr val="000000"/>
                </a:solidFill>
                <a:latin typeface="Arial" pitchFamily="34" charset="0"/>
              </a:rPr>
              <a:t> vs. Normalized</a:t>
            </a:r>
            <a:endParaRPr lang="en-US" sz="2400" dirty="0"/>
          </a:p>
        </p:txBody>
      </p:sp>
      <p:graphicFrame>
        <p:nvGraphicFramePr>
          <p:cNvPr id="2" name="Objekt 1"/>
          <p:cNvGraphicFramePr>
            <a:graphicFrameLocks noChangeAspect="1"/>
          </p:cNvGraphicFramePr>
          <p:nvPr>
            <p:extLst>
              <p:ext uri="{D42A27DB-BD31-4B8C-83A1-F6EECF244321}">
                <p14:modId xmlns:p14="http://schemas.microsoft.com/office/powerpoint/2010/main" val="642693764"/>
              </p:ext>
            </p:extLst>
          </p:nvPr>
        </p:nvGraphicFramePr>
        <p:xfrm>
          <a:off x="939800" y="1497730"/>
          <a:ext cx="7694613" cy="1595438"/>
        </p:xfrm>
        <a:graphic>
          <a:graphicData uri="http://schemas.openxmlformats.org/presentationml/2006/ole">
            <mc:AlternateContent xmlns:mc="http://schemas.openxmlformats.org/markup-compatibility/2006">
              <mc:Choice xmlns:v="urn:schemas-microsoft-com:vml" Requires="v">
                <p:oleObj spid="_x0000_s6150" name="Document" r:id="rId3" imgW="5904151" imgH="1227460" progId="Word.Document.8">
                  <p:embed/>
                </p:oleObj>
              </mc:Choice>
              <mc:Fallback>
                <p:oleObj name="Document" r:id="rId3" imgW="5904151" imgH="1227460" progId="Word.Document.8">
                  <p:embed/>
                  <p:pic>
                    <p:nvPicPr>
                      <p:cNvPr id="0" name=""/>
                      <p:cNvPicPr>
                        <a:picLocks noChangeAspect="1" noChangeArrowheads="1"/>
                      </p:cNvPicPr>
                      <p:nvPr/>
                    </p:nvPicPr>
                    <p:blipFill>
                      <a:blip r:embed="rId4"/>
                      <a:srcRect/>
                      <a:stretch>
                        <a:fillRect/>
                      </a:stretch>
                    </p:blipFill>
                    <p:spPr bwMode="auto">
                      <a:xfrm>
                        <a:off x="939800" y="1497730"/>
                        <a:ext cx="7694613" cy="1595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kt 3"/>
          <p:cNvGraphicFramePr>
            <a:graphicFrameLocks noChangeAspect="1"/>
          </p:cNvGraphicFramePr>
          <p:nvPr>
            <p:extLst>
              <p:ext uri="{D42A27DB-BD31-4B8C-83A1-F6EECF244321}">
                <p14:modId xmlns:p14="http://schemas.microsoft.com/office/powerpoint/2010/main" val="2156898053"/>
              </p:ext>
            </p:extLst>
          </p:nvPr>
        </p:nvGraphicFramePr>
        <p:xfrm>
          <a:off x="1119188" y="3118568"/>
          <a:ext cx="6899275" cy="401637"/>
        </p:xfrm>
        <a:graphic>
          <a:graphicData uri="http://schemas.openxmlformats.org/presentationml/2006/ole">
            <mc:AlternateContent xmlns:mc="http://schemas.openxmlformats.org/markup-compatibility/2006">
              <mc:Choice xmlns:v="urn:schemas-microsoft-com:vml" Requires="v">
                <p:oleObj spid="_x0000_s6151" name="Formel" r:id="rId5" imgW="4800600" imgH="279360" progId="Equation.3">
                  <p:embed/>
                </p:oleObj>
              </mc:Choice>
              <mc:Fallback>
                <p:oleObj name="Formel" r:id="rId5" imgW="4800600" imgH="279360" progId="Equation.3">
                  <p:embed/>
                  <p:pic>
                    <p:nvPicPr>
                      <p:cNvPr id="0" name=""/>
                      <p:cNvPicPr>
                        <a:picLocks noChangeAspect="1" noChangeArrowheads="1"/>
                      </p:cNvPicPr>
                      <p:nvPr/>
                    </p:nvPicPr>
                    <p:blipFill>
                      <a:blip r:embed="rId6"/>
                      <a:srcRect/>
                      <a:stretch>
                        <a:fillRect/>
                      </a:stretch>
                    </p:blipFill>
                    <p:spPr bwMode="auto">
                      <a:xfrm>
                        <a:off x="1119188" y="3118568"/>
                        <a:ext cx="6899275"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Line 11"/>
          <p:cNvSpPr>
            <a:spLocks noChangeShapeType="1"/>
          </p:cNvSpPr>
          <p:nvPr/>
        </p:nvSpPr>
        <p:spPr bwMode="auto">
          <a:xfrm flipH="1" flipV="1">
            <a:off x="933450" y="1495767"/>
            <a:ext cx="1543050" cy="695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de-DE"/>
          </a:p>
        </p:txBody>
      </p:sp>
      <p:graphicFrame>
        <p:nvGraphicFramePr>
          <p:cNvPr id="14" name="Object 3"/>
          <p:cNvGraphicFramePr>
            <a:graphicFrameLocks noChangeAspect="1"/>
          </p:cNvGraphicFramePr>
          <p:nvPr>
            <p:extLst>
              <p:ext uri="{D42A27DB-BD31-4B8C-83A1-F6EECF244321}">
                <p14:modId xmlns:p14="http://schemas.microsoft.com/office/powerpoint/2010/main" val="527958603"/>
              </p:ext>
            </p:extLst>
          </p:nvPr>
        </p:nvGraphicFramePr>
        <p:xfrm>
          <a:off x="1119188" y="5826534"/>
          <a:ext cx="7245350" cy="401638"/>
        </p:xfrm>
        <a:graphic>
          <a:graphicData uri="http://schemas.openxmlformats.org/presentationml/2006/ole">
            <mc:AlternateContent xmlns:mc="http://schemas.openxmlformats.org/markup-compatibility/2006">
              <mc:Choice xmlns:v="urn:schemas-microsoft-com:vml" Requires="v">
                <p:oleObj spid="_x0000_s6152" name="Formel" r:id="rId7" imgW="5041800" imgH="279360" progId="Equation.3">
                  <p:embed/>
                </p:oleObj>
              </mc:Choice>
              <mc:Fallback>
                <p:oleObj name="Formel" r:id="rId7" imgW="5041800" imgH="279360" progId="Equation.3">
                  <p:embed/>
                  <p:pic>
                    <p:nvPicPr>
                      <p:cNvPr id="0" name=""/>
                      <p:cNvPicPr>
                        <a:picLocks noChangeAspect="1" noChangeArrowheads="1"/>
                      </p:cNvPicPr>
                      <p:nvPr/>
                    </p:nvPicPr>
                    <p:blipFill>
                      <a:blip r:embed="rId8"/>
                      <a:srcRect/>
                      <a:stretch>
                        <a:fillRect/>
                      </a:stretch>
                    </p:blipFill>
                    <p:spPr bwMode="auto">
                      <a:xfrm>
                        <a:off x="1119188" y="5826534"/>
                        <a:ext cx="7245350"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5"/>
          <p:cNvGraphicFramePr>
            <a:graphicFrameLocks noChangeAspect="1"/>
          </p:cNvGraphicFramePr>
          <p:nvPr>
            <p:extLst>
              <p:ext uri="{D42A27DB-BD31-4B8C-83A1-F6EECF244321}">
                <p14:modId xmlns:p14="http://schemas.microsoft.com/office/powerpoint/2010/main" val="3009704991"/>
              </p:ext>
            </p:extLst>
          </p:nvPr>
        </p:nvGraphicFramePr>
        <p:xfrm>
          <a:off x="931863" y="4270238"/>
          <a:ext cx="7642225" cy="1587500"/>
        </p:xfrm>
        <a:graphic>
          <a:graphicData uri="http://schemas.openxmlformats.org/presentationml/2006/ole">
            <mc:AlternateContent xmlns:mc="http://schemas.openxmlformats.org/markup-compatibility/2006">
              <mc:Choice xmlns:v="urn:schemas-microsoft-com:vml" Requires="v">
                <p:oleObj spid="_x0000_s6153" name="Document" r:id="rId9" imgW="5904151" imgH="1227460" progId="Word.Document.8">
                  <p:embed/>
                </p:oleObj>
              </mc:Choice>
              <mc:Fallback>
                <p:oleObj name="Document" r:id="rId9" imgW="5904151" imgH="1227460" progId="Word.Document.8">
                  <p:embed/>
                  <p:pic>
                    <p:nvPicPr>
                      <p:cNvPr id="0" name=""/>
                      <p:cNvPicPr>
                        <a:picLocks noChangeAspect="1" noChangeArrowheads="1"/>
                      </p:cNvPicPr>
                      <p:nvPr/>
                    </p:nvPicPr>
                    <p:blipFill>
                      <a:blip r:embed="rId10"/>
                      <a:srcRect/>
                      <a:stretch>
                        <a:fillRect/>
                      </a:stretch>
                    </p:blipFill>
                    <p:spPr bwMode="auto">
                      <a:xfrm>
                        <a:off x="931863" y="4270238"/>
                        <a:ext cx="7642225" cy="158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Line 6"/>
          <p:cNvSpPr>
            <a:spLocks noChangeShapeType="1"/>
          </p:cNvSpPr>
          <p:nvPr/>
        </p:nvSpPr>
        <p:spPr bwMode="auto">
          <a:xfrm flipH="1" flipV="1">
            <a:off x="933450" y="4279837"/>
            <a:ext cx="1543050" cy="695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de-DE"/>
          </a:p>
        </p:txBody>
      </p:sp>
      <p:sp>
        <p:nvSpPr>
          <p:cNvPr id="5" name="Textfeld 4"/>
          <p:cNvSpPr txBox="1"/>
          <p:nvPr/>
        </p:nvSpPr>
        <p:spPr>
          <a:xfrm>
            <a:off x="465513" y="1039085"/>
            <a:ext cx="4156363" cy="400110"/>
          </a:xfrm>
          <a:prstGeom prst="rect">
            <a:avLst/>
          </a:prstGeom>
          <a:noFill/>
        </p:spPr>
        <p:txBody>
          <a:bodyPr wrap="square" rtlCol="0">
            <a:spAutoFit/>
          </a:bodyPr>
          <a:lstStyle/>
          <a:p>
            <a:pPr algn="l"/>
            <a:r>
              <a:rPr lang="en-US" altLang="de-DE" sz="2000" kern="0" dirty="0" err="1">
                <a:solidFill>
                  <a:srgbClr val="000000"/>
                </a:solidFill>
                <a:latin typeface="Arial" pitchFamily="34" charset="0"/>
              </a:rPr>
              <a:t>Unnormalized</a:t>
            </a:r>
            <a:r>
              <a:rPr lang="en-US" altLang="de-DE" sz="2000" kern="0" dirty="0">
                <a:solidFill>
                  <a:srgbClr val="000000"/>
                </a:solidFill>
                <a:latin typeface="Arial" pitchFamily="34" charset="0"/>
              </a:rPr>
              <a:t>:</a:t>
            </a:r>
            <a:endParaRPr lang="en-US" sz="2000" dirty="0"/>
          </a:p>
        </p:txBody>
      </p:sp>
      <p:sp>
        <p:nvSpPr>
          <p:cNvPr id="17" name="Textfeld 16"/>
          <p:cNvSpPr txBox="1"/>
          <p:nvPr/>
        </p:nvSpPr>
        <p:spPr>
          <a:xfrm>
            <a:off x="473825" y="3799369"/>
            <a:ext cx="4156363" cy="400110"/>
          </a:xfrm>
          <a:prstGeom prst="rect">
            <a:avLst/>
          </a:prstGeom>
          <a:noFill/>
        </p:spPr>
        <p:txBody>
          <a:bodyPr wrap="square" rtlCol="0">
            <a:spAutoFit/>
          </a:bodyPr>
          <a:lstStyle/>
          <a:p>
            <a:pPr algn="l"/>
            <a:r>
              <a:rPr lang="en-US" altLang="de-DE" sz="2000" kern="0" dirty="0">
                <a:solidFill>
                  <a:srgbClr val="000000"/>
                </a:solidFill>
                <a:latin typeface="Arial" pitchFamily="34" charset="0"/>
              </a:rPr>
              <a:t>Normalized:</a:t>
            </a:r>
            <a:endParaRPr lang="en-US" sz="2000" dirty="0"/>
          </a:p>
        </p:txBody>
      </p:sp>
    </p:spTree>
    <p:extLst>
      <p:ext uri="{BB962C8B-B14F-4D97-AF65-F5344CB8AC3E}">
        <p14:creationId xmlns:p14="http://schemas.microsoft.com/office/powerpoint/2010/main" val="28277828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3"/>
          <p:cNvSpPr txBox="1">
            <a:spLocks noChangeArrowheads="1"/>
          </p:cNvSpPr>
          <p:nvPr/>
        </p:nvSpPr>
        <p:spPr bwMode="auto">
          <a:xfrm>
            <a:off x="307975" y="1250950"/>
            <a:ext cx="8550275" cy="4526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pPr algn="just"/>
            <a:r>
              <a:rPr lang="en-US" sz="1800" dirty="0"/>
              <a:t>Data:</a:t>
            </a:r>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r>
              <a:rPr lang="en-US" sz="1800" dirty="0"/>
              <a:t>New Customer:</a:t>
            </a:r>
          </a:p>
          <a:p>
            <a:pPr algn="just"/>
            <a:endParaRPr lang="en-US" sz="1800" dirty="0"/>
          </a:p>
        </p:txBody>
      </p:sp>
      <p:sp>
        <p:nvSpPr>
          <p:cNvPr id="136194"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9EBEA601-45B2-4CD9-A213-693774F997B0}" type="slidenum">
              <a:rPr lang="en-US" sz="800" smtClean="0">
                <a:solidFill>
                  <a:schemeClr val="bg1"/>
                </a:solidFill>
              </a:rPr>
              <a:pPr/>
              <a:t>184</a:t>
            </a:fld>
            <a:endParaRPr lang="en-US" sz="800" dirty="0">
              <a:solidFill>
                <a:schemeClr val="bg1"/>
              </a:solidFill>
            </a:endParaRPr>
          </a:p>
        </p:txBody>
      </p:sp>
      <p:sp>
        <p:nvSpPr>
          <p:cNvPr id="136195" name="Rectangle 2"/>
          <p:cNvSpPr>
            <a:spLocks noChangeArrowheads="1"/>
          </p:cNvSpPr>
          <p:nvPr/>
        </p:nvSpPr>
        <p:spPr bwMode="auto">
          <a:xfrm>
            <a:off x="117475" y="541338"/>
            <a:ext cx="1827423"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en-US" sz="2400" dirty="0"/>
              <a:t>Example (I)</a:t>
            </a:r>
          </a:p>
        </p:txBody>
      </p:sp>
      <p:graphicFrame>
        <p:nvGraphicFramePr>
          <p:cNvPr id="136198" name="Object 35"/>
          <p:cNvGraphicFramePr>
            <a:graphicFrameLocks noChangeAspect="1"/>
          </p:cNvGraphicFramePr>
          <p:nvPr/>
        </p:nvGraphicFramePr>
        <p:xfrm>
          <a:off x="985838" y="5414963"/>
          <a:ext cx="6675437" cy="261937"/>
        </p:xfrm>
        <a:graphic>
          <a:graphicData uri="http://schemas.openxmlformats.org/presentationml/2006/ole">
            <mc:AlternateContent xmlns:mc="http://schemas.openxmlformats.org/markup-compatibility/2006">
              <mc:Choice xmlns:v="urn:schemas-microsoft-com:vml" Requires="v">
                <p:oleObj spid="_x0000_s7171" name="Arbeitsblatt" r:id="rId3" imgW="4329821" imgH="169087" progId="Excel.Sheet.8">
                  <p:embed/>
                </p:oleObj>
              </mc:Choice>
              <mc:Fallback>
                <p:oleObj name="Arbeitsblatt" r:id="rId3" imgW="4329821" imgH="16908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838" y="5414963"/>
                        <a:ext cx="6675437"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Tabelle 6"/>
          <p:cNvGraphicFramePr>
            <a:graphicFrameLocks noGrp="1"/>
          </p:cNvGraphicFramePr>
          <p:nvPr>
            <p:extLst>
              <p:ext uri="{D42A27DB-BD31-4B8C-83A1-F6EECF244321}">
                <p14:modId xmlns:p14="http://schemas.microsoft.com/office/powerpoint/2010/main" val="4120590285"/>
              </p:ext>
            </p:extLst>
          </p:nvPr>
        </p:nvGraphicFramePr>
        <p:xfrm>
          <a:off x="1031186" y="1597467"/>
          <a:ext cx="6392079" cy="3281172"/>
        </p:xfrm>
        <a:graphic>
          <a:graphicData uri="http://schemas.openxmlformats.org/drawingml/2006/table">
            <a:tbl>
              <a:tblPr/>
              <a:tblGrid>
                <a:gridCol w="1097051">
                  <a:extLst>
                    <a:ext uri="{9D8B030D-6E8A-4147-A177-3AD203B41FA5}">
                      <a16:colId xmlns:a16="http://schemas.microsoft.com/office/drawing/2014/main" xmlns="" val="20000"/>
                    </a:ext>
                  </a:extLst>
                </a:gridCol>
                <a:gridCol w="1097051">
                  <a:extLst>
                    <a:ext uri="{9D8B030D-6E8A-4147-A177-3AD203B41FA5}">
                      <a16:colId xmlns:a16="http://schemas.microsoft.com/office/drawing/2014/main" xmlns="" val="20001"/>
                    </a:ext>
                  </a:extLst>
                </a:gridCol>
                <a:gridCol w="1517589">
                  <a:extLst>
                    <a:ext uri="{9D8B030D-6E8A-4147-A177-3AD203B41FA5}">
                      <a16:colId xmlns:a16="http://schemas.microsoft.com/office/drawing/2014/main" xmlns="" val="20002"/>
                    </a:ext>
                  </a:extLst>
                </a:gridCol>
                <a:gridCol w="1522160">
                  <a:extLst>
                    <a:ext uri="{9D8B030D-6E8A-4147-A177-3AD203B41FA5}">
                      <a16:colId xmlns:a16="http://schemas.microsoft.com/office/drawing/2014/main" xmlns="" val="20003"/>
                    </a:ext>
                  </a:extLst>
                </a:gridCol>
                <a:gridCol w="1158228">
                  <a:extLst>
                    <a:ext uri="{9D8B030D-6E8A-4147-A177-3AD203B41FA5}">
                      <a16:colId xmlns:a16="http://schemas.microsoft.com/office/drawing/2014/main" xmlns="" val="20004"/>
                    </a:ext>
                  </a:extLst>
                </a:gridCol>
              </a:tblGrid>
              <a:tr h="277760">
                <a:tc rowSpan="2">
                  <a:txBody>
                    <a:bodyPr/>
                    <a:lstStyle/>
                    <a:p>
                      <a:pPr algn="ctr" rtl="0" fontAlgn="b"/>
                      <a:r>
                        <a:rPr lang="de-DE" sz="1600" b="0" i="0" u="none" strike="noStrike" dirty="0">
                          <a:solidFill>
                            <a:srgbClr val="000000"/>
                          </a:solidFill>
                          <a:effectLst/>
                          <a:latin typeface="Arial"/>
                        </a:rPr>
                        <a:t>Customer</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rtl="0" fontAlgn="b"/>
                      <a:r>
                        <a:rPr lang="de-DE" sz="1600" b="0" i="0" u="none" strike="noStrike" dirty="0">
                          <a:solidFill>
                            <a:srgbClr val="000000"/>
                          </a:solidFill>
                          <a:effectLst/>
                          <a:latin typeface="Arial"/>
                        </a:rPr>
                        <a:t>Age</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de-DE" sz="1600" b="0" i="0" u="none" strike="noStrike" dirty="0" err="1">
                          <a:solidFill>
                            <a:srgbClr val="000000"/>
                          </a:solidFill>
                          <a:effectLst/>
                          <a:latin typeface="Arial"/>
                        </a:rPr>
                        <a:t>Monthly</a:t>
                      </a:r>
                      <a:endParaRPr lang="de-DE" sz="1600" b="0" i="0" u="none" strike="noStrike" dirty="0">
                        <a:solidFill>
                          <a:srgbClr val="000000"/>
                        </a:solidFill>
                        <a:effectLst/>
                        <a:latin typeface="Arial"/>
                      </a:endParaRP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rtl="0" fontAlgn="b"/>
                      <a:r>
                        <a:rPr lang="de-DE" sz="1600" b="0" i="0" u="none" strike="noStrike" dirty="0" err="1">
                          <a:solidFill>
                            <a:srgbClr val="000000"/>
                          </a:solidFill>
                          <a:effectLst/>
                          <a:latin typeface="Arial"/>
                        </a:rPr>
                        <a:t>Monthly</a:t>
                      </a:r>
                      <a:endParaRPr lang="de-DE" sz="1600" b="0" i="0" u="none" strike="noStrike" dirty="0">
                        <a:solidFill>
                          <a:srgbClr val="000000"/>
                        </a:solidFill>
                        <a:effectLst/>
                        <a:latin typeface="Arial"/>
                      </a:endParaRP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rowSpan="2">
                  <a:txBody>
                    <a:bodyPr/>
                    <a:lstStyle/>
                    <a:p>
                      <a:pPr algn="ctr" rtl="0" fontAlgn="b"/>
                      <a:r>
                        <a:rPr lang="de-DE" sz="1600" b="0" i="0" u="none" strike="noStrike" dirty="0" err="1">
                          <a:solidFill>
                            <a:srgbClr val="000000"/>
                          </a:solidFill>
                          <a:effectLst/>
                          <a:latin typeface="Arial"/>
                        </a:rPr>
                        <a:t>Creditworthy</a:t>
                      </a:r>
                      <a:endParaRPr lang="de-DE" sz="1600" b="0" i="0" u="none" strike="noStrike" dirty="0">
                        <a:solidFill>
                          <a:srgbClr val="000000"/>
                        </a:solidFill>
                        <a:effectLst/>
                        <a:latin typeface="Arial"/>
                      </a:endParaRP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77760">
                <a:tc vMerge="1">
                  <a:txBody>
                    <a:bodyPr/>
                    <a:lstStyle/>
                    <a:p>
                      <a:endParaRPr lang="de-DE"/>
                    </a:p>
                  </a:txBody>
                  <a:tcPr/>
                </a:tc>
                <a:tc vMerge="1">
                  <a:txBody>
                    <a:bodyPr/>
                    <a:lstStyle/>
                    <a:p>
                      <a:endParaRPr lang="de-DE"/>
                    </a:p>
                  </a:txBody>
                  <a:tcPr/>
                </a:tc>
                <a:tc>
                  <a:txBody>
                    <a:bodyPr/>
                    <a:lstStyle/>
                    <a:p>
                      <a:pPr algn="ctr" rtl="0" fontAlgn="b"/>
                      <a:r>
                        <a:rPr lang="de-DE" sz="1600" b="0" i="0" u="none" strike="noStrike" dirty="0">
                          <a:solidFill>
                            <a:srgbClr val="000000"/>
                          </a:solidFill>
                          <a:effectLst/>
                          <a:latin typeface="Arial"/>
                        </a:rPr>
                        <a:t>Income</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rtl="0" fontAlgn="b"/>
                      <a:r>
                        <a:rPr lang="de-DE" sz="1600" b="0" i="0" u="none" strike="noStrike" dirty="0" err="1">
                          <a:solidFill>
                            <a:srgbClr val="000000"/>
                          </a:solidFill>
                          <a:effectLst/>
                          <a:latin typeface="Arial"/>
                        </a:rPr>
                        <a:t>Costs</a:t>
                      </a:r>
                      <a:endParaRPr lang="de-DE" sz="1600" b="0" i="0" u="none" strike="noStrike" dirty="0">
                        <a:solidFill>
                          <a:srgbClr val="000000"/>
                        </a:solidFill>
                        <a:effectLst/>
                        <a:latin typeface="Arial"/>
                      </a:endParaRP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vMerge="1">
                  <a:txBody>
                    <a:bodyPr/>
                    <a:lstStyle/>
                    <a:p>
                      <a:endParaRPr lang="de-DE"/>
                    </a:p>
                  </a:txBody>
                  <a:tcPr/>
                </a:tc>
                <a:extLst>
                  <a:ext uri="{0D108BD9-81ED-4DB2-BD59-A6C34878D82A}">
                    <a16:rowId xmlns:a16="http://schemas.microsoft.com/office/drawing/2014/main" xmlns="" val="10001"/>
                  </a:ext>
                </a:extLst>
              </a:tr>
              <a:tr h="138880">
                <a:tc>
                  <a:txBody>
                    <a:bodyPr/>
                    <a:lstStyle/>
                    <a:p>
                      <a:pPr algn="ctr" fontAlgn="b"/>
                      <a:r>
                        <a:rPr lang="de-DE" sz="1600" b="0" i="0" u="none" strike="noStrike" dirty="0">
                          <a:effectLst/>
                          <a:latin typeface="Arial"/>
                        </a:rPr>
                        <a:t>A</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24</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1800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1400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effectLst/>
                          <a:latin typeface="Arial"/>
                        </a:rPr>
                        <a:t>yes</a:t>
                      </a:r>
                      <a:endParaRPr lang="de-DE" sz="1600" b="0" i="0" u="none" strike="noStrike" dirty="0">
                        <a:effectLst/>
                        <a:latin typeface="Arial"/>
                      </a:endParaRP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38880">
                <a:tc>
                  <a:txBody>
                    <a:bodyPr/>
                    <a:lstStyle/>
                    <a:p>
                      <a:pPr algn="ctr" fontAlgn="b"/>
                      <a:r>
                        <a:rPr lang="de-DE" sz="1600" b="0" i="0" u="none" strike="noStrike" dirty="0">
                          <a:effectLst/>
                          <a:latin typeface="Arial"/>
                        </a:rPr>
                        <a:t>B</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26</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1700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1300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effectLst/>
                          <a:latin typeface="Arial"/>
                        </a:rPr>
                        <a:t>no</a:t>
                      </a:r>
                      <a:endParaRPr lang="de-DE" sz="1600" b="0" i="0" u="none" strike="noStrike" dirty="0">
                        <a:effectLst/>
                        <a:latin typeface="Arial"/>
                      </a:endParaRP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502492179"/>
                  </a:ext>
                </a:extLst>
              </a:tr>
              <a:tr h="277760">
                <a:tc>
                  <a:txBody>
                    <a:bodyPr/>
                    <a:lstStyle/>
                    <a:p>
                      <a:pPr algn="ctr" fontAlgn="b"/>
                      <a:r>
                        <a:rPr lang="de-DE" sz="1600" b="0" i="0" u="none" strike="noStrike">
                          <a:effectLst/>
                          <a:latin typeface="Arial"/>
                        </a:rPr>
                        <a:t>C</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30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2800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2200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yes</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77760">
                <a:tc>
                  <a:txBody>
                    <a:bodyPr/>
                    <a:lstStyle/>
                    <a:p>
                      <a:pPr algn="ctr" fontAlgn="b"/>
                      <a:r>
                        <a:rPr lang="de-DE" sz="1600" b="0" i="0" u="none" strike="noStrike">
                          <a:effectLst/>
                          <a:latin typeface="Arial"/>
                        </a:rPr>
                        <a:t>D</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33</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4200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3800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yes</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77760">
                <a:tc>
                  <a:txBody>
                    <a:bodyPr/>
                    <a:lstStyle/>
                    <a:p>
                      <a:pPr algn="ctr" fontAlgn="b"/>
                      <a:r>
                        <a:rPr lang="de-DE" sz="1600" b="0" i="0" u="none" strike="noStrike">
                          <a:effectLst/>
                          <a:latin typeface="Arial"/>
                        </a:rPr>
                        <a:t>E</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35</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2300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1800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no</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77760">
                <a:tc>
                  <a:txBody>
                    <a:bodyPr/>
                    <a:lstStyle/>
                    <a:p>
                      <a:pPr algn="ctr" fontAlgn="b"/>
                      <a:r>
                        <a:rPr lang="de-DE" sz="1600" b="0" i="0" u="none" strike="noStrike">
                          <a:effectLst/>
                          <a:latin typeface="Arial"/>
                        </a:rPr>
                        <a:t>F</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39</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3000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2800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no</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77760">
                <a:tc>
                  <a:txBody>
                    <a:bodyPr/>
                    <a:lstStyle/>
                    <a:p>
                      <a:pPr algn="ctr" fontAlgn="b"/>
                      <a:r>
                        <a:rPr lang="de-DE" sz="1600" b="0" i="0" u="none" strike="noStrike">
                          <a:effectLst/>
                          <a:latin typeface="Arial"/>
                        </a:rPr>
                        <a:t>G</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41</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2400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1600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yes</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277760">
                <a:tc>
                  <a:txBody>
                    <a:bodyPr/>
                    <a:lstStyle/>
                    <a:p>
                      <a:pPr algn="ctr" fontAlgn="b"/>
                      <a:r>
                        <a:rPr lang="de-DE" sz="1600" b="0" i="0" u="none" strike="noStrike">
                          <a:effectLst/>
                          <a:latin typeface="Arial"/>
                        </a:rPr>
                        <a:t>H</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47</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5000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2500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yes</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77760">
                <a:tc>
                  <a:txBody>
                    <a:bodyPr/>
                    <a:lstStyle/>
                    <a:p>
                      <a:pPr algn="ctr" fontAlgn="b"/>
                      <a:r>
                        <a:rPr lang="de-DE" sz="1600" b="0" i="0" u="none" strike="noStrike">
                          <a:effectLst/>
                          <a:latin typeface="Arial"/>
                        </a:rPr>
                        <a:t>I</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53</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4700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3200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effectLst/>
                          <a:latin typeface="Arial"/>
                        </a:rPr>
                        <a:t>no</a:t>
                      </a:r>
                      <a:endParaRPr lang="de-DE" sz="1600" b="0" i="0" u="none" strike="noStrike" dirty="0">
                        <a:effectLst/>
                        <a:latin typeface="Arial"/>
                      </a:endParaRP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277760">
                <a:tc>
                  <a:txBody>
                    <a:bodyPr/>
                    <a:lstStyle/>
                    <a:p>
                      <a:pPr algn="ctr" fontAlgn="b"/>
                      <a:r>
                        <a:rPr lang="de-DE" sz="1600" b="0" i="0" u="none" strike="noStrike">
                          <a:effectLst/>
                          <a:latin typeface="Arial"/>
                        </a:rPr>
                        <a:t>J</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59</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2100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1700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effectLst/>
                          <a:latin typeface="Arial"/>
                        </a:rPr>
                        <a:t>yes</a:t>
                      </a:r>
                      <a:endParaRPr lang="de-DE" sz="1600" b="0" i="0" u="none" strike="noStrike" dirty="0">
                        <a:effectLst/>
                        <a:latin typeface="Arial"/>
                      </a:endParaRP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726780787"/>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291C3E04-315F-4784-B2C4-1BADDB2A9D30}" type="slidenum">
              <a:rPr lang="en-US" sz="800" smtClean="0">
                <a:solidFill>
                  <a:schemeClr val="bg1"/>
                </a:solidFill>
              </a:rPr>
              <a:pPr/>
              <a:t>185</a:t>
            </a:fld>
            <a:endParaRPr lang="en-US" sz="800" dirty="0">
              <a:solidFill>
                <a:schemeClr val="bg1"/>
              </a:solidFill>
            </a:endParaRPr>
          </a:p>
        </p:txBody>
      </p:sp>
      <p:sp>
        <p:nvSpPr>
          <p:cNvPr id="137219" name="Rectangle 2"/>
          <p:cNvSpPr>
            <a:spLocks noChangeArrowheads="1"/>
          </p:cNvSpPr>
          <p:nvPr/>
        </p:nvSpPr>
        <p:spPr bwMode="auto">
          <a:xfrm>
            <a:off x="117475" y="541338"/>
            <a:ext cx="1912383"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en-US" sz="2400" dirty="0"/>
              <a:t>Example (II)</a:t>
            </a:r>
          </a:p>
        </p:txBody>
      </p:sp>
      <p:sp>
        <p:nvSpPr>
          <p:cNvPr id="137220" name="Text Box 3"/>
          <p:cNvSpPr txBox="1">
            <a:spLocks noChangeArrowheads="1"/>
          </p:cNvSpPr>
          <p:nvPr/>
        </p:nvSpPr>
        <p:spPr bwMode="auto">
          <a:xfrm>
            <a:off x="307975" y="1366800"/>
            <a:ext cx="8550275" cy="2033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tabLst>
                <a:tab pos="268288" algn="l"/>
              </a:tabLst>
              <a:defRPr sz="1600" b="1">
                <a:solidFill>
                  <a:schemeClr val="tx1"/>
                </a:solidFill>
                <a:latin typeface="Arial" charset="0"/>
                <a:ea typeface="MS PGothic" pitchFamily="34" charset="-128"/>
              </a:defRPr>
            </a:lvl1pPr>
            <a:lvl2pPr marL="742950" indent="-285750" defTabSz="762000">
              <a:tabLst>
                <a:tab pos="268288" algn="l"/>
              </a:tabLst>
              <a:defRPr sz="1600" b="1">
                <a:solidFill>
                  <a:schemeClr val="tx1"/>
                </a:solidFill>
                <a:latin typeface="Arial" charset="0"/>
                <a:ea typeface="MS PGothic" pitchFamily="34" charset="-128"/>
              </a:defRPr>
            </a:lvl2pPr>
            <a:lvl3pPr marL="1143000" indent="-228600" defTabSz="762000">
              <a:tabLst>
                <a:tab pos="268288" algn="l"/>
              </a:tabLst>
              <a:defRPr sz="1600" b="1">
                <a:solidFill>
                  <a:schemeClr val="tx1"/>
                </a:solidFill>
                <a:latin typeface="Arial" charset="0"/>
                <a:ea typeface="MS PGothic" pitchFamily="34" charset="-128"/>
              </a:defRPr>
            </a:lvl3pPr>
            <a:lvl4pPr marL="1600200" indent="-228600" defTabSz="762000">
              <a:tabLst>
                <a:tab pos="268288" algn="l"/>
              </a:tabLst>
              <a:defRPr sz="1600" b="1">
                <a:solidFill>
                  <a:schemeClr val="tx1"/>
                </a:solidFill>
                <a:latin typeface="Arial" charset="0"/>
                <a:ea typeface="MS PGothic" pitchFamily="34" charset="-128"/>
              </a:defRPr>
            </a:lvl4pPr>
            <a:lvl5pPr marL="2057400" indent="-228600" defTabSz="762000">
              <a:tabLst>
                <a:tab pos="268288" algn="l"/>
              </a:tabLst>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tabLst>
                <a:tab pos="268288" algn="l"/>
              </a:tabLs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tabLst>
                <a:tab pos="268288" algn="l"/>
              </a:tabLs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tabLst>
                <a:tab pos="268288" algn="l"/>
              </a:tabLs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tabLst>
                <a:tab pos="268288" algn="l"/>
              </a:tabLst>
              <a:defRPr sz="1600" b="1">
                <a:solidFill>
                  <a:schemeClr val="tx1"/>
                </a:solidFill>
                <a:latin typeface="Arial" charset="0"/>
                <a:ea typeface="MS PGothic" pitchFamily="34" charset="-128"/>
              </a:defRPr>
            </a:lvl9pPr>
          </a:lstStyle>
          <a:p>
            <a:pPr algn="just"/>
            <a:r>
              <a:rPr lang="en-US" sz="1800" dirty="0"/>
              <a:t>1.	k = 5 is chosen</a:t>
            </a:r>
          </a:p>
          <a:p>
            <a:pPr algn="just"/>
            <a:r>
              <a:rPr lang="en-US" sz="1800" dirty="0"/>
              <a:t>2.	Calculate the distances </a:t>
            </a:r>
            <a:r>
              <a:rPr lang="en-US" sz="1800" b="0" dirty="0"/>
              <a:t>(Normalization and then Euclidian Distance)</a:t>
            </a:r>
            <a:r>
              <a:rPr lang="en-US" sz="1800" dirty="0"/>
              <a:t> </a:t>
            </a:r>
          </a:p>
          <a:p>
            <a:pPr algn="just"/>
            <a:endParaRPr lang="en-US" sz="1800" dirty="0"/>
          </a:p>
          <a:p>
            <a:pPr algn="just"/>
            <a:endParaRPr lang="en-US" sz="1800" dirty="0"/>
          </a:p>
          <a:p>
            <a:pPr algn="just"/>
            <a:endParaRPr lang="en-US" sz="1800" dirty="0"/>
          </a:p>
        </p:txBody>
      </p:sp>
      <p:graphicFrame>
        <p:nvGraphicFramePr>
          <p:cNvPr id="2" name="Tabelle 1"/>
          <p:cNvGraphicFramePr>
            <a:graphicFrameLocks noGrp="1"/>
          </p:cNvGraphicFramePr>
          <p:nvPr>
            <p:extLst>
              <p:ext uri="{D42A27DB-BD31-4B8C-83A1-F6EECF244321}">
                <p14:modId xmlns:p14="http://schemas.microsoft.com/office/powerpoint/2010/main" val="3867785352"/>
              </p:ext>
            </p:extLst>
          </p:nvPr>
        </p:nvGraphicFramePr>
        <p:xfrm>
          <a:off x="703392" y="2181649"/>
          <a:ext cx="6403990" cy="3911570"/>
        </p:xfrm>
        <a:graphic>
          <a:graphicData uri="http://schemas.openxmlformats.org/drawingml/2006/table">
            <a:tbl>
              <a:tblPr/>
              <a:tblGrid>
                <a:gridCol w="1132052">
                  <a:extLst>
                    <a:ext uri="{9D8B030D-6E8A-4147-A177-3AD203B41FA5}">
                      <a16:colId xmlns:a16="http://schemas.microsoft.com/office/drawing/2014/main" xmlns="" val="20000"/>
                    </a:ext>
                  </a:extLst>
                </a:gridCol>
                <a:gridCol w="1000417">
                  <a:extLst>
                    <a:ext uri="{9D8B030D-6E8A-4147-A177-3AD203B41FA5}">
                      <a16:colId xmlns:a16="http://schemas.microsoft.com/office/drawing/2014/main" xmlns="" val="20001"/>
                    </a:ext>
                  </a:extLst>
                </a:gridCol>
                <a:gridCol w="1026744">
                  <a:extLst>
                    <a:ext uri="{9D8B030D-6E8A-4147-A177-3AD203B41FA5}">
                      <a16:colId xmlns:a16="http://schemas.microsoft.com/office/drawing/2014/main" xmlns="" val="20002"/>
                    </a:ext>
                  </a:extLst>
                </a:gridCol>
                <a:gridCol w="898401">
                  <a:extLst>
                    <a:ext uri="{9D8B030D-6E8A-4147-A177-3AD203B41FA5}">
                      <a16:colId xmlns:a16="http://schemas.microsoft.com/office/drawing/2014/main" xmlns="" val="20003"/>
                    </a:ext>
                  </a:extLst>
                </a:gridCol>
                <a:gridCol w="1253813">
                  <a:extLst>
                    <a:ext uri="{9D8B030D-6E8A-4147-A177-3AD203B41FA5}">
                      <a16:colId xmlns:a16="http://schemas.microsoft.com/office/drawing/2014/main" xmlns="" val="20004"/>
                    </a:ext>
                  </a:extLst>
                </a:gridCol>
                <a:gridCol w="1092563">
                  <a:extLst>
                    <a:ext uri="{9D8B030D-6E8A-4147-A177-3AD203B41FA5}">
                      <a16:colId xmlns:a16="http://schemas.microsoft.com/office/drawing/2014/main" xmlns="" val="20005"/>
                    </a:ext>
                  </a:extLst>
                </a:gridCol>
              </a:tblGrid>
              <a:tr h="601780">
                <a:tc>
                  <a:txBody>
                    <a:bodyPr/>
                    <a:lstStyle/>
                    <a:p>
                      <a:pPr algn="ctr" fontAlgn="b"/>
                      <a:r>
                        <a:rPr lang="de-DE" sz="1600" b="0" i="0" u="none" strike="noStrike" dirty="0">
                          <a:solidFill>
                            <a:srgbClr val="000000"/>
                          </a:solidFill>
                          <a:effectLst/>
                          <a:latin typeface="Arial"/>
                        </a:rPr>
                        <a:t>Customer</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Age</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Monthly</a:t>
                      </a:r>
                      <a:r>
                        <a:rPr lang="de-DE" sz="1600" b="0" i="0" u="none" strike="noStrike" dirty="0">
                          <a:solidFill>
                            <a:srgbClr val="000000"/>
                          </a:solidFill>
                          <a:effectLst/>
                          <a:latin typeface="Arial"/>
                        </a:rPr>
                        <a:t/>
                      </a:r>
                      <a:br>
                        <a:rPr lang="de-DE" sz="1600" b="0" i="0" u="none" strike="noStrike" dirty="0">
                          <a:solidFill>
                            <a:srgbClr val="000000"/>
                          </a:solidFill>
                          <a:effectLst/>
                          <a:latin typeface="Arial"/>
                        </a:rPr>
                      </a:br>
                      <a:r>
                        <a:rPr lang="de-DE" sz="1600" b="0" i="0" u="none" strike="noStrike" dirty="0">
                          <a:solidFill>
                            <a:srgbClr val="000000"/>
                          </a:solidFill>
                          <a:effectLst/>
                          <a:latin typeface="Arial"/>
                        </a:rPr>
                        <a:t>Income</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Monthly</a:t>
                      </a:r>
                      <a:r>
                        <a:rPr lang="de-DE" sz="1600" b="0" i="0" u="none" strike="noStrike" dirty="0">
                          <a:solidFill>
                            <a:srgbClr val="000000"/>
                          </a:solidFill>
                          <a:effectLst/>
                          <a:latin typeface="Arial"/>
                        </a:rPr>
                        <a:t/>
                      </a:r>
                      <a:br>
                        <a:rPr lang="de-DE" sz="1600" b="0" i="0" u="none" strike="noStrike" dirty="0">
                          <a:solidFill>
                            <a:srgbClr val="000000"/>
                          </a:solidFill>
                          <a:effectLst/>
                          <a:latin typeface="Arial"/>
                        </a:rPr>
                      </a:br>
                      <a:r>
                        <a:rPr lang="de-DE" sz="1600" b="0" i="0" u="none" strike="noStrike" dirty="0" err="1">
                          <a:solidFill>
                            <a:srgbClr val="000000"/>
                          </a:solidFill>
                          <a:effectLst/>
                          <a:latin typeface="Arial"/>
                        </a:rPr>
                        <a:t>Costs</a:t>
                      </a:r>
                      <a:endParaRPr lang="de-DE" sz="1600" b="0" i="0" u="none" strike="noStrike" dirty="0">
                        <a:solidFill>
                          <a:srgbClr val="000000"/>
                        </a:solidFill>
                        <a:effectLst/>
                        <a:latin typeface="Arial"/>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Creditworthy</a:t>
                      </a:r>
                      <a:endParaRPr lang="de-DE" sz="1600" b="0" i="0" u="none" strike="noStrike" dirty="0">
                        <a:solidFill>
                          <a:srgbClr val="000000"/>
                        </a:solidFill>
                        <a:effectLst/>
                        <a:latin typeface="Arial"/>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Distance</a:t>
                      </a:r>
                      <a:endParaRPr lang="de-DE" sz="1600" b="0" i="0" u="none" strike="noStrike" dirty="0">
                        <a:solidFill>
                          <a:srgbClr val="000000"/>
                        </a:solidFill>
                        <a:effectLst/>
                        <a:latin typeface="Arial"/>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300890">
                <a:tc>
                  <a:txBody>
                    <a:bodyPr/>
                    <a:lstStyle/>
                    <a:p>
                      <a:pPr algn="ctr" fontAlgn="b"/>
                      <a:r>
                        <a:rPr lang="de-DE" sz="1600" b="0" i="0" u="none" strike="noStrike">
                          <a:solidFill>
                            <a:srgbClr val="000000"/>
                          </a:solidFill>
                          <a:effectLst/>
                          <a:latin typeface="Arial"/>
                        </a:rPr>
                        <a:t>A</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0.0000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0.0303</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0.0400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yes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0.4347</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300890">
                <a:tc>
                  <a:txBody>
                    <a:bodyPr/>
                    <a:lstStyle/>
                    <a:p>
                      <a:pPr algn="ctr" fontAlgn="b"/>
                      <a:r>
                        <a:rPr lang="de-DE" sz="1600" b="0" i="0" u="none" strike="noStrike">
                          <a:solidFill>
                            <a:srgbClr val="000000"/>
                          </a:solidFill>
                          <a:effectLst/>
                          <a:latin typeface="Arial"/>
                        </a:rPr>
                        <a:t>B</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0.0571</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0.0000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0.0000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no</a:t>
                      </a:r>
                      <a:endParaRPr lang="de-DE" sz="1600" b="0" i="0" u="none" strike="noStrike" dirty="0">
                        <a:solidFill>
                          <a:srgbClr val="000000"/>
                        </a:solidFill>
                        <a:effectLst/>
                        <a:latin typeface="Arial"/>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0.4490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300890">
                <a:tc>
                  <a:txBody>
                    <a:bodyPr/>
                    <a:lstStyle/>
                    <a:p>
                      <a:pPr algn="ctr" fontAlgn="b"/>
                      <a:r>
                        <a:rPr lang="de-DE" sz="1600" b="0" i="0" u="none" strike="noStrike">
                          <a:solidFill>
                            <a:srgbClr val="000000"/>
                          </a:solidFill>
                          <a:effectLst/>
                          <a:latin typeface="Arial"/>
                        </a:rPr>
                        <a:t>C</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0.1714</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0.3333</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0.3600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yes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0.1726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300890">
                <a:tc>
                  <a:txBody>
                    <a:bodyPr/>
                    <a:lstStyle/>
                    <a:p>
                      <a:pPr algn="ctr" fontAlgn="b"/>
                      <a:r>
                        <a:rPr lang="de-DE" sz="1600" b="0" i="0" u="none" strike="noStrike">
                          <a:solidFill>
                            <a:srgbClr val="000000"/>
                          </a:solidFill>
                          <a:effectLst/>
                          <a:latin typeface="Arial"/>
                        </a:rPr>
                        <a:t>D</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0.2571</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0.7576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1.0000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yes</a:t>
                      </a:r>
                      <a:endParaRPr lang="de-DE" sz="1600" b="0" i="0" u="none" strike="noStrike" dirty="0">
                        <a:solidFill>
                          <a:srgbClr val="000000"/>
                        </a:solidFill>
                        <a:effectLst/>
                        <a:latin typeface="Arial"/>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0.8922</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300890">
                <a:tc>
                  <a:txBody>
                    <a:bodyPr/>
                    <a:lstStyle/>
                    <a:p>
                      <a:pPr algn="ctr" fontAlgn="b"/>
                      <a:r>
                        <a:rPr lang="de-DE" sz="1600" b="0" i="0" u="none" strike="noStrike">
                          <a:solidFill>
                            <a:srgbClr val="000000"/>
                          </a:solidFill>
                          <a:effectLst/>
                          <a:latin typeface="Arial"/>
                        </a:rPr>
                        <a:t>E</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0.3143</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0.1818</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0.2000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no</a:t>
                      </a:r>
                      <a:endParaRPr lang="de-DE" sz="1600" b="0" i="0" u="none" strike="noStrike" dirty="0">
                        <a:solidFill>
                          <a:srgbClr val="000000"/>
                        </a:solidFill>
                        <a:effectLst/>
                        <a:latin typeface="Arial"/>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0.2010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300890">
                <a:tc>
                  <a:txBody>
                    <a:bodyPr/>
                    <a:lstStyle/>
                    <a:p>
                      <a:pPr algn="ctr" fontAlgn="b"/>
                      <a:r>
                        <a:rPr lang="de-DE" sz="1600" b="0" i="0" u="none" strike="noStrike">
                          <a:solidFill>
                            <a:srgbClr val="000000"/>
                          </a:solidFill>
                          <a:effectLst/>
                          <a:latin typeface="Arial"/>
                        </a:rPr>
                        <a:t>F</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0.4286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0.3939</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0.6000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no</a:t>
                      </a:r>
                      <a:endParaRPr lang="de-DE" sz="1600" b="0" i="0" u="none" strike="noStrike" dirty="0">
                        <a:solidFill>
                          <a:srgbClr val="000000"/>
                        </a:solidFill>
                        <a:effectLst/>
                        <a:latin typeface="Arial"/>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0.4482</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300890">
                <a:tc>
                  <a:txBody>
                    <a:bodyPr/>
                    <a:lstStyle/>
                    <a:p>
                      <a:pPr algn="ctr" fontAlgn="b"/>
                      <a:r>
                        <a:rPr lang="de-DE" sz="1600" b="0" i="0" u="none" strike="noStrike">
                          <a:solidFill>
                            <a:srgbClr val="000000"/>
                          </a:solidFill>
                          <a:effectLst/>
                          <a:latin typeface="Arial"/>
                        </a:rPr>
                        <a:t>G</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0.4857</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0.2121</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0.1200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yes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0.3090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300890">
                <a:tc>
                  <a:txBody>
                    <a:bodyPr/>
                    <a:lstStyle/>
                    <a:p>
                      <a:pPr algn="ctr" fontAlgn="b"/>
                      <a:r>
                        <a:rPr lang="de-DE" sz="1600" b="0" i="0" u="none" strike="noStrike">
                          <a:solidFill>
                            <a:srgbClr val="000000"/>
                          </a:solidFill>
                          <a:effectLst/>
                          <a:latin typeface="Arial"/>
                        </a:rPr>
                        <a:t>H</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0.6571</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1.0000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0.4800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yes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0.8167</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300890">
                <a:tc>
                  <a:txBody>
                    <a:bodyPr/>
                    <a:lstStyle/>
                    <a:p>
                      <a:pPr algn="ctr" fontAlgn="b"/>
                      <a:r>
                        <a:rPr lang="de-DE" sz="1600" b="0" i="0" u="none" strike="noStrike">
                          <a:solidFill>
                            <a:srgbClr val="000000"/>
                          </a:solidFill>
                          <a:effectLst/>
                          <a:latin typeface="Arial"/>
                        </a:rPr>
                        <a:t>I</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0.8286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0.9091</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0.7600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no</a:t>
                      </a:r>
                      <a:endParaRPr lang="de-DE" sz="1600" b="0" i="0" u="none" strike="noStrike" dirty="0">
                        <a:solidFill>
                          <a:srgbClr val="000000"/>
                        </a:solidFill>
                        <a:effectLst/>
                        <a:latin typeface="Arial"/>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0.9855</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300890">
                <a:tc>
                  <a:txBody>
                    <a:bodyPr/>
                    <a:lstStyle/>
                    <a:p>
                      <a:pPr algn="ctr" fontAlgn="b"/>
                      <a:r>
                        <a:rPr lang="de-DE" sz="1600" b="0" i="0" u="none" strike="noStrike">
                          <a:solidFill>
                            <a:srgbClr val="000000"/>
                          </a:solidFill>
                          <a:effectLst/>
                          <a:latin typeface="Arial"/>
                        </a:rPr>
                        <a:t>J</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1.0000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0.1212</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0.1600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yes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0.8096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300890">
                <a:tc>
                  <a:txBody>
                    <a:bodyPr/>
                    <a:lstStyle/>
                    <a:p>
                      <a:pPr algn="ctr" fontAlgn="b"/>
                      <a:r>
                        <a:rPr lang="de-DE" sz="1600" b="0" i="0" u="none" strike="noStrike">
                          <a:solidFill>
                            <a:srgbClr val="000000"/>
                          </a:solidFill>
                          <a:effectLst/>
                          <a:latin typeface="Arial"/>
                        </a:rPr>
                        <a:t>X</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0.2286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0.3636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0.2000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bl>
          </a:graphicData>
        </a:graphic>
      </p:graphicFrame>
    </p:spTree>
    <p:extLst>
      <p:ext uri="{BB962C8B-B14F-4D97-AF65-F5344CB8AC3E}">
        <p14:creationId xmlns:p14="http://schemas.microsoft.com/office/powerpoint/2010/main" val="1025897309"/>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1F1C1F0E-CDA8-48C4-B4B7-E7163D981BF9}" type="slidenum">
              <a:rPr lang="en-US" sz="800" smtClean="0">
                <a:solidFill>
                  <a:schemeClr val="bg1"/>
                </a:solidFill>
              </a:rPr>
              <a:pPr/>
              <a:t>186</a:t>
            </a:fld>
            <a:endParaRPr lang="en-US" sz="800" dirty="0">
              <a:solidFill>
                <a:schemeClr val="bg1"/>
              </a:solidFill>
            </a:endParaRPr>
          </a:p>
        </p:txBody>
      </p:sp>
      <p:sp>
        <p:nvSpPr>
          <p:cNvPr id="138243" name="Rectangle 2"/>
          <p:cNvSpPr>
            <a:spLocks noChangeArrowheads="1"/>
          </p:cNvSpPr>
          <p:nvPr/>
        </p:nvSpPr>
        <p:spPr bwMode="auto">
          <a:xfrm>
            <a:off x="117475" y="541338"/>
            <a:ext cx="1997342"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en-US" sz="2400" dirty="0"/>
              <a:t>Example (III)</a:t>
            </a:r>
          </a:p>
        </p:txBody>
      </p:sp>
      <p:sp>
        <p:nvSpPr>
          <p:cNvPr id="138244" name="Text Box 3"/>
          <p:cNvSpPr txBox="1">
            <a:spLocks noChangeArrowheads="1"/>
          </p:cNvSpPr>
          <p:nvPr/>
        </p:nvSpPr>
        <p:spPr bwMode="auto">
          <a:xfrm>
            <a:off x="363538" y="1546225"/>
            <a:ext cx="8550275" cy="4695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tabLst>
                <a:tab pos="268288" algn="l"/>
              </a:tabLst>
              <a:defRPr sz="1600" b="1">
                <a:solidFill>
                  <a:schemeClr val="tx1"/>
                </a:solidFill>
                <a:latin typeface="Arial" charset="0"/>
                <a:ea typeface="MS PGothic" pitchFamily="34" charset="-128"/>
              </a:defRPr>
            </a:lvl1pPr>
            <a:lvl2pPr marL="742950" indent="-285750" defTabSz="762000">
              <a:tabLst>
                <a:tab pos="268288" algn="l"/>
              </a:tabLst>
              <a:defRPr sz="1600" b="1">
                <a:solidFill>
                  <a:schemeClr val="tx1"/>
                </a:solidFill>
                <a:latin typeface="Arial" charset="0"/>
                <a:ea typeface="MS PGothic" pitchFamily="34" charset="-128"/>
              </a:defRPr>
            </a:lvl2pPr>
            <a:lvl3pPr marL="1143000" indent="-228600" defTabSz="762000">
              <a:tabLst>
                <a:tab pos="268288" algn="l"/>
              </a:tabLst>
              <a:defRPr sz="1600" b="1">
                <a:solidFill>
                  <a:schemeClr val="tx1"/>
                </a:solidFill>
                <a:latin typeface="Arial" charset="0"/>
                <a:ea typeface="MS PGothic" pitchFamily="34" charset="-128"/>
              </a:defRPr>
            </a:lvl3pPr>
            <a:lvl4pPr marL="1600200" indent="-228600" defTabSz="762000">
              <a:tabLst>
                <a:tab pos="268288" algn="l"/>
              </a:tabLst>
              <a:defRPr sz="1600" b="1">
                <a:solidFill>
                  <a:schemeClr val="tx1"/>
                </a:solidFill>
                <a:latin typeface="Arial" charset="0"/>
                <a:ea typeface="MS PGothic" pitchFamily="34" charset="-128"/>
              </a:defRPr>
            </a:lvl4pPr>
            <a:lvl5pPr marL="2057400" indent="-228600" defTabSz="762000">
              <a:tabLst>
                <a:tab pos="268288" algn="l"/>
              </a:tabLst>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tabLst>
                <a:tab pos="268288" algn="l"/>
              </a:tabLs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tabLst>
                <a:tab pos="268288" algn="l"/>
              </a:tabLs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tabLst>
                <a:tab pos="268288" algn="l"/>
              </a:tabLs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tabLst>
                <a:tab pos="268288" algn="l"/>
              </a:tabLst>
              <a:defRPr sz="1600" b="1">
                <a:solidFill>
                  <a:schemeClr val="tx1"/>
                </a:solidFill>
                <a:latin typeface="Arial" charset="0"/>
                <a:ea typeface="MS PGothic" pitchFamily="34" charset="-128"/>
              </a:defRPr>
            </a:lvl9pPr>
          </a:lstStyle>
          <a:p>
            <a:pPr algn="just"/>
            <a:r>
              <a:rPr lang="en-US" sz="1800" dirty="0"/>
              <a:t>3.	Choose the k </a:t>
            </a:r>
            <a:r>
              <a:rPr lang="en-US" sz="1800" dirty="0">
                <a:solidFill>
                  <a:srgbClr val="1A1A1A"/>
                </a:solidFill>
              </a:rPr>
              <a:t>nearest neighbors</a:t>
            </a:r>
            <a:endParaRPr lang="en-US" sz="1800" dirty="0"/>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spcBef>
                <a:spcPts val="2400"/>
              </a:spcBef>
            </a:pPr>
            <a:r>
              <a:rPr lang="en-US" sz="1800" dirty="0"/>
              <a:t>4.	Count the numbers of class members </a:t>
            </a:r>
          </a:p>
          <a:p>
            <a:pPr algn="just"/>
            <a:r>
              <a:rPr lang="en-US" sz="1800" dirty="0"/>
              <a:t>	</a:t>
            </a:r>
            <a:r>
              <a:rPr lang="en-US" sz="1800" dirty="0">
                <a:solidFill>
                  <a:srgbClr val="FF3300"/>
                </a:solidFill>
              </a:rPr>
              <a:t>3 x yes</a:t>
            </a:r>
            <a:r>
              <a:rPr lang="en-US" sz="1800" dirty="0"/>
              <a:t>; 2 x no</a:t>
            </a:r>
          </a:p>
          <a:p>
            <a:pPr algn="just"/>
            <a:r>
              <a:rPr lang="en-US" sz="1800" dirty="0"/>
              <a:t>5.	Assign object to most frequent class</a:t>
            </a:r>
          </a:p>
          <a:p>
            <a:pPr algn="just"/>
            <a:r>
              <a:rPr lang="en-US" sz="1800" dirty="0"/>
              <a:t>	</a:t>
            </a:r>
            <a:r>
              <a:rPr lang="en-US" sz="1800" dirty="0">
                <a:solidFill>
                  <a:srgbClr val="FF3300"/>
                </a:solidFill>
              </a:rPr>
              <a:t>Customer is creditworthy!</a:t>
            </a:r>
          </a:p>
        </p:txBody>
      </p:sp>
      <p:graphicFrame>
        <p:nvGraphicFramePr>
          <p:cNvPr id="3" name="Tabelle 2"/>
          <p:cNvGraphicFramePr>
            <a:graphicFrameLocks noGrp="1"/>
          </p:cNvGraphicFramePr>
          <p:nvPr>
            <p:extLst>
              <p:ext uri="{D42A27DB-BD31-4B8C-83A1-F6EECF244321}">
                <p14:modId xmlns:p14="http://schemas.microsoft.com/office/powerpoint/2010/main" val="4095973655"/>
              </p:ext>
            </p:extLst>
          </p:nvPr>
        </p:nvGraphicFramePr>
        <p:xfrm>
          <a:off x="886143" y="1948904"/>
          <a:ext cx="6254490" cy="2481779"/>
        </p:xfrm>
        <a:graphic>
          <a:graphicData uri="http://schemas.openxmlformats.org/drawingml/2006/table">
            <a:tbl>
              <a:tblPr/>
              <a:tblGrid>
                <a:gridCol w="1105623">
                  <a:extLst>
                    <a:ext uri="{9D8B030D-6E8A-4147-A177-3AD203B41FA5}">
                      <a16:colId xmlns:a16="http://schemas.microsoft.com/office/drawing/2014/main" xmlns="" val="20000"/>
                    </a:ext>
                  </a:extLst>
                </a:gridCol>
                <a:gridCol w="977064">
                  <a:extLst>
                    <a:ext uri="{9D8B030D-6E8A-4147-A177-3AD203B41FA5}">
                      <a16:colId xmlns:a16="http://schemas.microsoft.com/office/drawing/2014/main" xmlns="" val="20001"/>
                    </a:ext>
                  </a:extLst>
                </a:gridCol>
                <a:gridCol w="1002775">
                  <a:extLst>
                    <a:ext uri="{9D8B030D-6E8A-4147-A177-3AD203B41FA5}">
                      <a16:colId xmlns:a16="http://schemas.microsoft.com/office/drawing/2014/main" xmlns="" val="20002"/>
                    </a:ext>
                  </a:extLst>
                </a:gridCol>
                <a:gridCol w="877429">
                  <a:extLst>
                    <a:ext uri="{9D8B030D-6E8A-4147-A177-3AD203B41FA5}">
                      <a16:colId xmlns:a16="http://schemas.microsoft.com/office/drawing/2014/main" xmlns="" val="20003"/>
                    </a:ext>
                  </a:extLst>
                </a:gridCol>
                <a:gridCol w="1224543">
                  <a:extLst>
                    <a:ext uri="{9D8B030D-6E8A-4147-A177-3AD203B41FA5}">
                      <a16:colId xmlns:a16="http://schemas.microsoft.com/office/drawing/2014/main" xmlns="" val="20004"/>
                    </a:ext>
                  </a:extLst>
                </a:gridCol>
                <a:gridCol w="1067056">
                  <a:extLst>
                    <a:ext uri="{9D8B030D-6E8A-4147-A177-3AD203B41FA5}">
                      <a16:colId xmlns:a16="http://schemas.microsoft.com/office/drawing/2014/main" xmlns="" val="20005"/>
                    </a:ext>
                  </a:extLst>
                </a:gridCol>
              </a:tblGrid>
              <a:tr h="620447">
                <a:tc>
                  <a:txBody>
                    <a:bodyPr/>
                    <a:lstStyle/>
                    <a:p>
                      <a:pPr algn="ctr" fontAlgn="b"/>
                      <a:r>
                        <a:rPr lang="de-DE" sz="1600" b="0" i="0" u="none" strike="noStrike" dirty="0">
                          <a:solidFill>
                            <a:srgbClr val="000000"/>
                          </a:solidFill>
                          <a:effectLst/>
                          <a:latin typeface="Arial"/>
                        </a:rPr>
                        <a:t>Customer</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Age</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Monthly</a:t>
                      </a:r>
                      <a:br>
                        <a:rPr lang="de-DE" sz="1600" b="0" i="0" u="none" strike="noStrike">
                          <a:solidFill>
                            <a:srgbClr val="000000"/>
                          </a:solidFill>
                          <a:effectLst/>
                          <a:latin typeface="Arial"/>
                        </a:rPr>
                      </a:br>
                      <a:r>
                        <a:rPr lang="de-DE" sz="1600" b="0" i="0" u="none" strike="noStrike">
                          <a:solidFill>
                            <a:srgbClr val="000000"/>
                          </a:solidFill>
                          <a:effectLst/>
                          <a:latin typeface="Arial"/>
                        </a:rPr>
                        <a:t>Income</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Monthly</a:t>
                      </a:r>
                      <a:br>
                        <a:rPr lang="de-DE" sz="1600" b="0" i="0" u="none" strike="noStrike">
                          <a:solidFill>
                            <a:srgbClr val="000000"/>
                          </a:solidFill>
                          <a:effectLst/>
                          <a:latin typeface="Arial"/>
                        </a:rPr>
                      </a:br>
                      <a:r>
                        <a:rPr lang="de-DE" sz="1600" b="0" i="0" u="none" strike="noStrike">
                          <a:solidFill>
                            <a:srgbClr val="000000"/>
                          </a:solidFill>
                          <a:effectLst/>
                          <a:latin typeface="Arial"/>
                        </a:rPr>
                        <a:t>Costs</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Creditworthy</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Distance</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310222">
                <a:tc>
                  <a:txBody>
                    <a:bodyPr/>
                    <a:lstStyle/>
                    <a:p>
                      <a:pPr algn="ctr" fontAlgn="b"/>
                      <a:r>
                        <a:rPr lang="de-DE" sz="1600" b="0" i="0" u="none" strike="noStrike">
                          <a:solidFill>
                            <a:srgbClr val="000000"/>
                          </a:solidFill>
                          <a:effectLst/>
                          <a:latin typeface="Arial"/>
                        </a:rPr>
                        <a:t>A</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0.0000</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0.0303</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0.0400</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yes</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0.4347</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310222">
                <a:tc>
                  <a:txBody>
                    <a:bodyPr/>
                    <a:lstStyle/>
                    <a:p>
                      <a:pPr algn="ctr" fontAlgn="b"/>
                      <a:r>
                        <a:rPr lang="de-DE" sz="1600" b="0" i="0" u="none" strike="noStrike">
                          <a:solidFill>
                            <a:srgbClr val="000000"/>
                          </a:solidFill>
                          <a:effectLst/>
                          <a:latin typeface="Arial"/>
                        </a:rPr>
                        <a:t>C</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0.1714</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0.3333</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0.3600</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yes</a:t>
                      </a:r>
                      <a:endParaRPr lang="de-DE" sz="1600" b="0" i="0" u="none" strike="noStrike" dirty="0">
                        <a:solidFill>
                          <a:srgbClr val="000000"/>
                        </a:solidFill>
                        <a:effectLst/>
                        <a:latin typeface="Arial"/>
                      </a:endParaRP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0.1726</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310222">
                <a:tc>
                  <a:txBody>
                    <a:bodyPr/>
                    <a:lstStyle/>
                    <a:p>
                      <a:pPr algn="ctr" fontAlgn="b"/>
                      <a:r>
                        <a:rPr lang="de-DE" sz="1600" b="0" i="0" u="none" strike="noStrike">
                          <a:solidFill>
                            <a:srgbClr val="000000"/>
                          </a:solidFill>
                          <a:effectLst/>
                          <a:latin typeface="Arial"/>
                        </a:rPr>
                        <a:t>E</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0.3143</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0.1818</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0.2000</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no</a:t>
                      </a:r>
                      <a:endParaRPr lang="de-DE" sz="1600" b="0" i="0" u="none" strike="noStrike" dirty="0">
                        <a:solidFill>
                          <a:srgbClr val="000000"/>
                        </a:solidFill>
                        <a:effectLst/>
                        <a:latin typeface="Arial"/>
                      </a:endParaRP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0.2010</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310222">
                <a:tc>
                  <a:txBody>
                    <a:bodyPr/>
                    <a:lstStyle/>
                    <a:p>
                      <a:pPr algn="ctr" fontAlgn="b"/>
                      <a:r>
                        <a:rPr lang="de-DE" sz="1600" b="0" i="0" u="none" strike="noStrike">
                          <a:solidFill>
                            <a:srgbClr val="000000"/>
                          </a:solidFill>
                          <a:effectLst/>
                          <a:latin typeface="Arial"/>
                        </a:rPr>
                        <a:t>F</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0.4286</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0.3939</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0.6000</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no</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0.4482</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310222">
                <a:tc>
                  <a:txBody>
                    <a:bodyPr/>
                    <a:lstStyle/>
                    <a:p>
                      <a:pPr algn="ctr" fontAlgn="b"/>
                      <a:r>
                        <a:rPr lang="de-DE" sz="1600" b="0" i="0" u="none" strike="noStrike">
                          <a:solidFill>
                            <a:srgbClr val="000000"/>
                          </a:solidFill>
                          <a:effectLst/>
                          <a:latin typeface="Arial"/>
                        </a:rPr>
                        <a:t>G</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0.4857</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0.2121</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0.1200</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yes</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0.3090</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310222">
                <a:tc>
                  <a:txBody>
                    <a:bodyPr/>
                    <a:lstStyle/>
                    <a:p>
                      <a:pPr algn="ctr" fontAlgn="b"/>
                      <a:r>
                        <a:rPr lang="de-DE" sz="1600" b="0" i="0" u="none" strike="noStrike">
                          <a:solidFill>
                            <a:srgbClr val="000000"/>
                          </a:solidFill>
                          <a:effectLst/>
                          <a:latin typeface="Arial"/>
                        </a:rPr>
                        <a:t>X</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0.2286</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0.3636</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0.2000</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 </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339205362"/>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187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Creation and Use of Models</a:t>
            </a:r>
          </a:p>
        </p:txBody>
      </p:sp>
      <p:sp>
        <p:nvSpPr>
          <p:cNvPr id="3" name="Rechteck 2"/>
          <p:cNvSpPr/>
          <p:nvPr/>
        </p:nvSpPr>
        <p:spPr bwMode="auto">
          <a:xfrm>
            <a:off x="995285" y="1390924"/>
            <a:ext cx="3029479" cy="1620000"/>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nvGrpSpPr>
          <p:cNvPr id="15" name="Gruppieren 14"/>
          <p:cNvGrpSpPr/>
          <p:nvPr/>
        </p:nvGrpSpPr>
        <p:grpSpPr>
          <a:xfrm>
            <a:off x="1037577" y="1436645"/>
            <a:ext cx="290945" cy="415637"/>
            <a:chOff x="1537855" y="3582785"/>
            <a:chExt cx="615141" cy="1005840"/>
          </a:xfrm>
        </p:grpSpPr>
        <p:sp>
          <p:nvSpPr>
            <p:cNvPr id="4" name="Ellipse 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8" name="Gerade Verbindung 7"/>
            <p:cNvCxnSpPr>
              <a:stCxn id="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9" name="Gruppieren 18"/>
          <p:cNvGrpSpPr/>
          <p:nvPr/>
        </p:nvGrpSpPr>
        <p:grpSpPr>
          <a:xfrm>
            <a:off x="1368710" y="1436645"/>
            <a:ext cx="290945" cy="415637"/>
            <a:chOff x="1537855" y="3582785"/>
            <a:chExt cx="615141" cy="1005840"/>
          </a:xfrm>
        </p:grpSpPr>
        <p:sp>
          <p:nvSpPr>
            <p:cNvPr id="20" name="Ellipse 1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1" name="Gerade Verbindung 20"/>
            <p:cNvCxnSpPr>
              <a:stCxn id="2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 name="Gruppieren 25"/>
          <p:cNvGrpSpPr/>
          <p:nvPr/>
        </p:nvGrpSpPr>
        <p:grpSpPr>
          <a:xfrm>
            <a:off x="1699843" y="1436645"/>
            <a:ext cx="290945" cy="415637"/>
            <a:chOff x="1537855" y="3582785"/>
            <a:chExt cx="615141" cy="1005840"/>
          </a:xfrm>
        </p:grpSpPr>
        <p:sp>
          <p:nvSpPr>
            <p:cNvPr id="27" name="Ellipse 2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8" name="Gerade Verbindung 27"/>
            <p:cNvCxnSpPr>
              <a:stCxn id="2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Gruppieren 32"/>
          <p:cNvGrpSpPr/>
          <p:nvPr/>
        </p:nvGrpSpPr>
        <p:grpSpPr>
          <a:xfrm>
            <a:off x="2030976" y="1436645"/>
            <a:ext cx="290945" cy="415637"/>
            <a:chOff x="1537855" y="3582785"/>
            <a:chExt cx="615141" cy="1005840"/>
          </a:xfrm>
        </p:grpSpPr>
        <p:sp>
          <p:nvSpPr>
            <p:cNvPr id="34" name="Ellipse 3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5" name="Gerade Verbindung 34"/>
            <p:cNvCxnSpPr>
              <a:stCxn id="3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0" name="Gruppieren 39"/>
          <p:cNvGrpSpPr/>
          <p:nvPr/>
        </p:nvGrpSpPr>
        <p:grpSpPr>
          <a:xfrm>
            <a:off x="2362109" y="1436645"/>
            <a:ext cx="290945" cy="415637"/>
            <a:chOff x="1537855" y="3582785"/>
            <a:chExt cx="615141" cy="1005840"/>
          </a:xfrm>
        </p:grpSpPr>
        <p:sp>
          <p:nvSpPr>
            <p:cNvPr id="41" name="Ellipse 4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2" name="Gerade Verbindung 41"/>
            <p:cNvCxnSpPr>
              <a:stCxn id="4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 name="Gruppieren 46"/>
          <p:cNvGrpSpPr/>
          <p:nvPr/>
        </p:nvGrpSpPr>
        <p:grpSpPr>
          <a:xfrm>
            <a:off x="2693242" y="1436645"/>
            <a:ext cx="290945" cy="415637"/>
            <a:chOff x="1537855" y="3582785"/>
            <a:chExt cx="615141" cy="1005840"/>
          </a:xfrm>
        </p:grpSpPr>
        <p:sp>
          <p:nvSpPr>
            <p:cNvPr id="48" name="Ellipse 4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9" name="Gerade Verbindung 48"/>
            <p:cNvCxnSpPr>
              <a:stCxn id="4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4" name="Gruppieren 53"/>
          <p:cNvGrpSpPr/>
          <p:nvPr/>
        </p:nvGrpSpPr>
        <p:grpSpPr>
          <a:xfrm>
            <a:off x="3024375" y="1436645"/>
            <a:ext cx="290945" cy="415637"/>
            <a:chOff x="1537855" y="3582785"/>
            <a:chExt cx="615141" cy="1005840"/>
          </a:xfrm>
        </p:grpSpPr>
        <p:sp>
          <p:nvSpPr>
            <p:cNvPr id="55" name="Ellipse 5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6" name="Gerade Verbindung 55"/>
            <p:cNvCxnSpPr>
              <a:stCxn id="5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1" name="Gruppieren 60"/>
          <p:cNvGrpSpPr/>
          <p:nvPr/>
        </p:nvGrpSpPr>
        <p:grpSpPr>
          <a:xfrm>
            <a:off x="3355508" y="1436645"/>
            <a:ext cx="290945" cy="415637"/>
            <a:chOff x="1537855" y="3582785"/>
            <a:chExt cx="615141" cy="1005840"/>
          </a:xfrm>
        </p:grpSpPr>
        <p:sp>
          <p:nvSpPr>
            <p:cNvPr id="62" name="Ellipse 6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63" name="Gerade Verbindung 62"/>
            <p:cNvCxnSpPr>
              <a:stCxn id="6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8" name="Gruppieren 67"/>
          <p:cNvGrpSpPr/>
          <p:nvPr/>
        </p:nvGrpSpPr>
        <p:grpSpPr>
          <a:xfrm>
            <a:off x="3686641" y="1436645"/>
            <a:ext cx="290945" cy="415637"/>
            <a:chOff x="1537855" y="3582785"/>
            <a:chExt cx="615141" cy="1005840"/>
          </a:xfrm>
        </p:grpSpPr>
        <p:sp>
          <p:nvSpPr>
            <p:cNvPr id="69" name="Ellipse 6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70" name="Gerade Verbindung 69"/>
            <p:cNvCxnSpPr>
              <a:stCxn id="6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5" name="Gruppieren 74"/>
          <p:cNvGrpSpPr/>
          <p:nvPr/>
        </p:nvGrpSpPr>
        <p:grpSpPr>
          <a:xfrm>
            <a:off x="3288670" y="5653561"/>
            <a:ext cx="290945" cy="415637"/>
            <a:chOff x="1537855" y="3582785"/>
            <a:chExt cx="615141" cy="1005840"/>
          </a:xfrm>
        </p:grpSpPr>
        <p:sp>
          <p:nvSpPr>
            <p:cNvPr id="76" name="Ellipse 7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77" name="Gerade Verbindung 76"/>
            <p:cNvCxnSpPr>
              <a:stCxn id="7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5" name="Rechteck 154"/>
          <p:cNvSpPr/>
          <p:nvPr/>
        </p:nvSpPr>
        <p:spPr>
          <a:xfrm>
            <a:off x="1708342" y="3105991"/>
            <a:ext cx="1708096" cy="1015663"/>
          </a:xfrm>
          <a:prstGeom prst="rect">
            <a:avLst/>
          </a:prstGeom>
        </p:spPr>
        <p:txBody>
          <a:bodyPr wrap="square">
            <a:spAutoFit/>
          </a:bodyPr>
          <a:lstStyle/>
          <a:p>
            <a:pPr algn="l">
              <a:spcBef>
                <a:spcPts val="0"/>
              </a:spcBef>
              <a:tabLst>
                <a:tab pos="3765550" algn="l"/>
              </a:tabLst>
            </a:pPr>
            <a:r>
              <a:rPr lang="en-US" sz="2000" dirty="0"/>
              <a:t>use as neighbors database</a:t>
            </a:r>
            <a:endParaRPr lang="en-US" sz="2000" dirty="0">
              <a:solidFill>
                <a:srgbClr val="FF0000"/>
              </a:solidFill>
            </a:endParaRPr>
          </a:p>
        </p:txBody>
      </p:sp>
      <p:sp>
        <p:nvSpPr>
          <p:cNvPr id="188" name="Rechteck 187"/>
          <p:cNvSpPr/>
          <p:nvPr/>
        </p:nvSpPr>
        <p:spPr>
          <a:xfrm>
            <a:off x="1586918" y="5608494"/>
            <a:ext cx="1753932" cy="584775"/>
          </a:xfrm>
          <a:prstGeom prst="rect">
            <a:avLst/>
          </a:prstGeom>
        </p:spPr>
        <p:txBody>
          <a:bodyPr wrap="square">
            <a:spAutoFit/>
          </a:bodyPr>
          <a:lstStyle/>
          <a:p>
            <a:pPr algn="l">
              <a:tabLst>
                <a:tab pos="3765550" algn="l"/>
              </a:tabLst>
            </a:pPr>
            <a:r>
              <a:rPr lang="en-US" b="0" dirty="0"/>
              <a:t>New Customers/</a:t>
            </a:r>
            <a:br>
              <a:rPr lang="en-US" b="0" dirty="0"/>
            </a:br>
            <a:r>
              <a:rPr lang="en-US" b="0" dirty="0"/>
              <a:t>Transactions/ ...</a:t>
            </a:r>
          </a:p>
        </p:txBody>
      </p:sp>
      <p:grpSp>
        <p:nvGrpSpPr>
          <p:cNvPr id="190" name="Gruppieren 189"/>
          <p:cNvGrpSpPr/>
          <p:nvPr/>
        </p:nvGrpSpPr>
        <p:grpSpPr>
          <a:xfrm>
            <a:off x="1026471" y="1983075"/>
            <a:ext cx="290945" cy="415637"/>
            <a:chOff x="1537855" y="3582785"/>
            <a:chExt cx="615141" cy="1005840"/>
          </a:xfrm>
        </p:grpSpPr>
        <p:sp>
          <p:nvSpPr>
            <p:cNvPr id="191" name="Ellipse 19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92" name="Gerade Verbindung 7"/>
            <p:cNvCxnSpPr>
              <a:stCxn id="19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3"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6"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97" name="Gruppieren 196"/>
          <p:cNvGrpSpPr/>
          <p:nvPr/>
        </p:nvGrpSpPr>
        <p:grpSpPr>
          <a:xfrm>
            <a:off x="1357604" y="1983075"/>
            <a:ext cx="290945" cy="415637"/>
            <a:chOff x="1537855" y="3582785"/>
            <a:chExt cx="615141" cy="1005840"/>
          </a:xfrm>
        </p:grpSpPr>
        <p:sp>
          <p:nvSpPr>
            <p:cNvPr id="198" name="Ellipse 19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99" name="Gerade Verbindung 20"/>
            <p:cNvCxnSpPr>
              <a:stCxn id="19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0"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1"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3"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4" name="Gruppieren 203"/>
          <p:cNvGrpSpPr/>
          <p:nvPr/>
        </p:nvGrpSpPr>
        <p:grpSpPr>
          <a:xfrm>
            <a:off x="1688737" y="1983075"/>
            <a:ext cx="290945" cy="415637"/>
            <a:chOff x="1537855" y="3582785"/>
            <a:chExt cx="615141" cy="1005840"/>
          </a:xfrm>
        </p:grpSpPr>
        <p:sp>
          <p:nvSpPr>
            <p:cNvPr id="205" name="Ellipse 20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06" name="Gerade Verbindung 27"/>
            <p:cNvCxnSpPr>
              <a:stCxn id="20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11" name="Gruppieren 210"/>
          <p:cNvGrpSpPr/>
          <p:nvPr/>
        </p:nvGrpSpPr>
        <p:grpSpPr>
          <a:xfrm>
            <a:off x="2019870" y="1983075"/>
            <a:ext cx="290945" cy="415637"/>
            <a:chOff x="1537855" y="3582785"/>
            <a:chExt cx="615141" cy="1005840"/>
          </a:xfrm>
        </p:grpSpPr>
        <p:sp>
          <p:nvSpPr>
            <p:cNvPr id="212" name="Ellipse 21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13" name="Gerade Verbindung 34"/>
            <p:cNvCxnSpPr>
              <a:stCxn id="21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4"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6"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18" name="Gruppieren 217"/>
          <p:cNvGrpSpPr/>
          <p:nvPr/>
        </p:nvGrpSpPr>
        <p:grpSpPr>
          <a:xfrm>
            <a:off x="2351003" y="1983075"/>
            <a:ext cx="290945" cy="415637"/>
            <a:chOff x="1537855" y="3582785"/>
            <a:chExt cx="615141" cy="1005840"/>
          </a:xfrm>
        </p:grpSpPr>
        <p:sp>
          <p:nvSpPr>
            <p:cNvPr id="219" name="Ellipse 21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20" name="Gerade Verbindung 41"/>
            <p:cNvCxnSpPr>
              <a:stCxn id="21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2"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4"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25" name="Gruppieren 224"/>
          <p:cNvGrpSpPr/>
          <p:nvPr/>
        </p:nvGrpSpPr>
        <p:grpSpPr>
          <a:xfrm>
            <a:off x="2682136" y="1983075"/>
            <a:ext cx="290945" cy="415637"/>
            <a:chOff x="1537855" y="3582785"/>
            <a:chExt cx="615141" cy="1005840"/>
          </a:xfrm>
        </p:grpSpPr>
        <p:sp>
          <p:nvSpPr>
            <p:cNvPr id="226" name="Ellipse 22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27" name="Gerade Verbindung 48"/>
            <p:cNvCxnSpPr>
              <a:stCxn id="22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8"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0"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2" name="Gruppieren 231"/>
          <p:cNvGrpSpPr/>
          <p:nvPr/>
        </p:nvGrpSpPr>
        <p:grpSpPr>
          <a:xfrm>
            <a:off x="3013269" y="1983075"/>
            <a:ext cx="290945" cy="415637"/>
            <a:chOff x="1537855" y="3582785"/>
            <a:chExt cx="615141" cy="1005840"/>
          </a:xfrm>
        </p:grpSpPr>
        <p:sp>
          <p:nvSpPr>
            <p:cNvPr id="233" name="Ellipse 23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34" name="Gerade Verbindung 55"/>
            <p:cNvCxnSpPr>
              <a:stCxn id="23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7"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8"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9" name="Gruppieren 238"/>
          <p:cNvGrpSpPr/>
          <p:nvPr/>
        </p:nvGrpSpPr>
        <p:grpSpPr>
          <a:xfrm>
            <a:off x="3344402" y="1983075"/>
            <a:ext cx="290945" cy="415637"/>
            <a:chOff x="1537855" y="3582785"/>
            <a:chExt cx="615141" cy="1005840"/>
          </a:xfrm>
        </p:grpSpPr>
        <p:sp>
          <p:nvSpPr>
            <p:cNvPr id="240" name="Ellipse 23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41" name="Gerade Verbindung 62"/>
            <p:cNvCxnSpPr>
              <a:stCxn id="24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2"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3"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4"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5"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46" name="Gruppieren 245"/>
          <p:cNvGrpSpPr/>
          <p:nvPr/>
        </p:nvGrpSpPr>
        <p:grpSpPr>
          <a:xfrm>
            <a:off x="3675535" y="1983075"/>
            <a:ext cx="290945" cy="415637"/>
            <a:chOff x="1537855" y="3582785"/>
            <a:chExt cx="615141" cy="1005840"/>
          </a:xfrm>
        </p:grpSpPr>
        <p:sp>
          <p:nvSpPr>
            <p:cNvPr id="247" name="Ellipse 24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48" name="Gerade Verbindung 69"/>
            <p:cNvCxnSpPr>
              <a:stCxn id="24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0"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1"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2"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53" name="Gruppieren 252"/>
          <p:cNvGrpSpPr/>
          <p:nvPr/>
        </p:nvGrpSpPr>
        <p:grpSpPr>
          <a:xfrm>
            <a:off x="1024300" y="2530578"/>
            <a:ext cx="290945" cy="415637"/>
            <a:chOff x="1537855" y="3582785"/>
            <a:chExt cx="615141" cy="1005840"/>
          </a:xfrm>
        </p:grpSpPr>
        <p:sp>
          <p:nvSpPr>
            <p:cNvPr id="254" name="Ellipse 25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55" name="Gerade Verbindung 7"/>
            <p:cNvCxnSpPr>
              <a:stCxn id="25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7"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8"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9"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0" name="Gruppieren 259"/>
          <p:cNvGrpSpPr/>
          <p:nvPr/>
        </p:nvGrpSpPr>
        <p:grpSpPr>
          <a:xfrm>
            <a:off x="1355433" y="2530578"/>
            <a:ext cx="290945" cy="415637"/>
            <a:chOff x="1537855" y="3582785"/>
            <a:chExt cx="615141" cy="1005840"/>
          </a:xfrm>
        </p:grpSpPr>
        <p:sp>
          <p:nvSpPr>
            <p:cNvPr id="261" name="Ellipse 26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62" name="Gerade Verbindung 20"/>
            <p:cNvCxnSpPr>
              <a:stCxn id="26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3"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4"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5"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7" name="Gruppieren 266"/>
          <p:cNvGrpSpPr/>
          <p:nvPr/>
        </p:nvGrpSpPr>
        <p:grpSpPr>
          <a:xfrm>
            <a:off x="1686566" y="2530578"/>
            <a:ext cx="290945" cy="415637"/>
            <a:chOff x="1537855" y="3582785"/>
            <a:chExt cx="615141" cy="1005840"/>
          </a:xfrm>
        </p:grpSpPr>
        <p:sp>
          <p:nvSpPr>
            <p:cNvPr id="268" name="Ellipse 26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69" name="Gerade Verbindung 27"/>
            <p:cNvCxnSpPr>
              <a:stCxn id="26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0"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1"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2"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3"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74" name="Gruppieren 273"/>
          <p:cNvGrpSpPr/>
          <p:nvPr/>
        </p:nvGrpSpPr>
        <p:grpSpPr>
          <a:xfrm>
            <a:off x="2017699" y="2530578"/>
            <a:ext cx="290945" cy="415637"/>
            <a:chOff x="1537855" y="3582785"/>
            <a:chExt cx="615141" cy="1005840"/>
          </a:xfrm>
        </p:grpSpPr>
        <p:sp>
          <p:nvSpPr>
            <p:cNvPr id="275" name="Ellipse 27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76" name="Gerade Verbindung 34"/>
            <p:cNvCxnSpPr>
              <a:stCxn id="27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7"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8"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9"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0"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1" name="Gruppieren 280"/>
          <p:cNvGrpSpPr/>
          <p:nvPr/>
        </p:nvGrpSpPr>
        <p:grpSpPr>
          <a:xfrm>
            <a:off x="2348832" y="2530578"/>
            <a:ext cx="290945" cy="415637"/>
            <a:chOff x="1537855" y="3582785"/>
            <a:chExt cx="615141" cy="1005840"/>
          </a:xfrm>
        </p:grpSpPr>
        <p:sp>
          <p:nvSpPr>
            <p:cNvPr id="282" name="Ellipse 28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83" name="Gerade Verbindung 41"/>
            <p:cNvCxnSpPr>
              <a:stCxn id="28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4"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5"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7"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8" name="Gruppieren 287"/>
          <p:cNvGrpSpPr/>
          <p:nvPr/>
        </p:nvGrpSpPr>
        <p:grpSpPr>
          <a:xfrm>
            <a:off x="2679965" y="2530578"/>
            <a:ext cx="290945" cy="415637"/>
            <a:chOff x="1537855" y="3582785"/>
            <a:chExt cx="615141" cy="1005840"/>
          </a:xfrm>
        </p:grpSpPr>
        <p:sp>
          <p:nvSpPr>
            <p:cNvPr id="289" name="Ellipse 28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90" name="Gerade Verbindung 48"/>
            <p:cNvCxnSpPr>
              <a:stCxn id="28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1"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2"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3"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4"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95" name="Gruppieren 294"/>
          <p:cNvGrpSpPr/>
          <p:nvPr/>
        </p:nvGrpSpPr>
        <p:grpSpPr>
          <a:xfrm>
            <a:off x="3011098" y="2530578"/>
            <a:ext cx="290945" cy="415637"/>
            <a:chOff x="1537855" y="3582785"/>
            <a:chExt cx="615141" cy="1005840"/>
          </a:xfrm>
        </p:grpSpPr>
        <p:sp>
          <p:nvSpPr>
            <p:cNvPr id="296" name="Ellipse 29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97" name="Gerade Verbindung 55"/>
            <p:cNvCxnSpPr>
              <a:stCxn id="29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9"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0"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1"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2" name="Gruppieren 301"/>
          <p:cNvGrpSpPr/>
          <p:nvPr/>
        </p:nvGrpSpPr>
        <p:grpSpPr>
          <a:xfrm>
            <a:off x="3342231" y="2530578"/>
            <a:ext cx="290945" cy="415637"/>
            <a:chOff x="1537855" y="3582785"/>
            <a:chExt cx="615141" cy="1005840"/>
          </a:xfrm>
        </p:grpSpPr>
        <p:sp>
          <p:nvSpPr>
            <p:cNvPr id="303" name="Ellipse 30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04" name="Gerade Verbindung 62"/>
            <p:cNvCxnSpPr>
              <a:stCxn id="30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5"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6"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8"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9" name="Gruppieren 308"/>
          <p:cNvGrpSpPr/>
          <p:nvPr/>
        </p:nvGrpSpPr>
        <p:grpSpPr>
          <a:xfrm>
            <a:off x="3673364" y="2530578"/>
            <a:ext cx="290945" cy="415637"/>
            <a:chOff x="1537855" y="3582785"/>
            <a:chExt cx="615141" cy="1005840"/>
          </a:xfrm>
        </p:grpSpPr>
        <p:sp>
          <p:nvSpPr>
            <p:cNvPr id="310" name="Ellipse 30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11" name="Gerade Verbindung 69"/>
            <p:cNvCxnSpPr>
              <a:stCxn id="31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2"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4"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5"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Rechteck 1"/>
          <p:cNvSpPr/>
          <p:nvPr/>
        </p:nvSpPr>
        <p:spPr>
          <a:xfrm>
            <a:off x="1623491" y="1850141"/>
            <a:ext cx="1670881" cy="400110"/>
          </a:xfrm>
          <a:prstGeom prst="rect">
            <a:avLst/>
          </a:prstGeom>
          <a:solidFill>
            <a:schemeClr val="bg1"/>
          </a:solidFill>
        </p:spPr>
        <p:txBody>
          <a:bodyPr wrap="square">
            <a:spAutoFit/>
          </a:bodyPr>
          <a:lstStyle/>
          <a:p>
            <a:pPr marL="266700" indent="-266700">
              <a:tabLst>
                <a:tab pos="3765550" algn="l"/>
              </a:tabLst>
            </a:pPr>
            <a:r>
              <a:rPr lang="en-US" sz="2000">
                <a:solidFill>
                  <a:srgbClr val="FF0000"/>
                </a:solidFill>
              </a:rPr>
              <a:t>Training Set</a:t>
            </a:r>
            <a:endParaRPr lang="en-US" sz="2000" dirty="0">
              <a:solidFill>
                <a:srgbClr val="FF0000"/>
              </a:solidFill>
            </a:endParaRPr>
          </a:p>
        </p:txBody>
      </p:sp>
      <p:sp>
        <p:nvSpPr>
          <p:cNvPr id="316" name="Rechteck 315"/>
          <p:cNvSpPr/>
          <p:nvPr/>
        </p:nvSpPr>
        <p:spPr bwMode="auto">
          <a:xfrm>
            <a:off x="5066299" y="1394011"/>
            <a:ext cx="3029479" cy="1620000"/>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nvGrpSpPr>
          <p:cNvPr id="317" name="Gruppieren 316"/>
          <p:cNvGrpSpPr/>
          <p:nvPr/>
        </p:nvGrpSpPr>
        <p:grpSpPr>
          <a:xfrm>
            <a:off x="5108591" y="1439732"/>
            <a:ext cx="290945" cy="415637"/>
            <a:chOff x="1537855" y="3582785"/>
            <a:chExt cx="615141" cy="1005840"/>
          </a:xfrm>
        </p:grpSpPr>
        <p:sp>
          <p:nvSpPr>
            <p:cNvPr id="318" name="Ellipse 31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19" name="Gerade Verbindung 7"/>
            <p:cNvCxnSpPr>
              <a:stCxn id="31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1"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3"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24" name="Gruppieren 323"/>
          <p:cNvGrpSpPr/>
          <p:nvPr/>
        </p:nvGrpSpPr>
        <p:grpSpPr>
          <a:xfrm>
            <a:off x="5439724" y="1439732"/>
            <a:ext cx="290945" cy="415637"/>
            <a:chOff x="1537855" y="3582785"/>
            <a:chExt cx="615141" cy="1005840"/>
          </a:xfrm>
        </p:grpSpPr>
        <p:sp>
          <p:nvSpPr>
            <p:cNvPr id="325" name="Ellipse 32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26" name="Gerade Verbindung 20"/>
            <p:cNvCxnSpPr>
              <a:stCxn id="32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9"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0"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1" name="Gruppieren 330"/>
          <p:cNvGrpSpPr/>
          <p:nvPr/>
        </p:nvGrpSpPr>
        <p:grpSpPr>
          <a:xfrm>
            <a:off x="5770857" y="1439732"/>
            <a:ext cx="290945" cy="415637"/>
            <a:chOff x="1537855" y="3582785"/>
            <a:chExt cx="615141" cy="1005840"/>
          </a:xfrm>
        </p:grpSpPr>
        <p:sp>
          <p:nvSpPr>
            <p:cNvPr id="332" name="Ellipse 33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33" name="Gerade Verbindung 27"/>
            <p:cNvCxnSpPr>
              <a:stCxn id="33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4"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5"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8" name="Gruppieren 337"/>
          <p:cNvGrpSpPr/>
          <p:nvPr/>
        </p:nvGrpSpPr>
        <p:grpSpPr>
          <a:xfrm>
            <a:off x="6101990" y="1439732"/>
            <a:ext cx="290945" cy="415637"/>
            <a:chOff x="1537855" y="3582785"/>
            <a:chExt cx="615141" cy="1005840"/>
          </a:xfrm>
        </p:grpSpPr>
        <p:sp>
          <p:nvSpPr>
            <p:cNvPr id="339" name="Ellipse 33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40" name="Gerade Verbindung 34"/>
            <p:cNvCxnSpPr>
              <a:stCxn id="33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1"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2"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3"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5" name="Gruppieren 344"/>
          <p:cNvGrpSpPr/>
          <p:nvPr/>
        </p:nvGrpSpPr>
        <p:grpSpPr>
          <a:xfrm>
            <a:off x="6433123" y="1439732"/>
            <a:ext cx="290945" cy="415637"/>
            <a:chOff x="1537855" y="3582785"/>
            <a:chExt cx="615141" cy="1005840"/>
          </a:xfrm>
        </p:grpSpPr>
        <p:sp>
          <p:nvSpPr>
            <p:cNvPr id="346" name="Ellipse 34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47" name="Gerade Verbindung 41"/>
            <p:cNvCxnSpPr>
              <a:stCxn id="34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9"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0"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1"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2" name="Gruppieren 351"/>
          <p:cNvGrpSpPr/>
          <p:nvPr/>
        </p:nvGrpSpPr>
        <p:grpSpPr>
          <a:xfrm>
            <a:off x="6764256" y="1439732"/>
            <a:ext cx="290945" cy="415637"/>
            <a:chOff x="1537855" y="3582785"/>
            <a:chExt cx="615141" cy="1005840"/>
          </a:xfrm>
        </p:grpSpPr>
        <p:sp>
          <p:nvSpPr>
            <p:cNvPr id="353" name="Ellipse 35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54" name="Gerade Verbindung 48"/>
            <p:cNvCxnSpPr>
              <a:stCxn id="35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5"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6"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7"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9" name="Gruppieren 358"/>
          <p:cNvGrpSpPr/>
          <p:nvPr/>
        </p:nvGrpSpPr>
        <p:grpSpPr>
          <a:xfrm>
            <a:off x="7095389" y="1439732"/>
            <a:ext cx="290945" cy="415637"/>
            <a:chOff x="1537855" y="3582785"/>
            <a:chExt cx="615141" cy="1005840"/>
          </a:xfrm>
        </p:grpSpPr>
        <p:sp>
          <p:nvSpPr>
            <p:cNvPr id="360" name="Ellipse 35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61" name="Gerade Verbindung 55"/>
            <p:cNvCxnSpPr>
              <a:stCxn id="36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2"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3"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4"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5"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66" name="Gruppieren 365"/>
          <p:cNvGrpSpPr/>
          <p:nvPr/>
        </p:nvGrpSpPr>
        <p:grpSpPr>
          <a:xfrm>
            <a:off x="7426522" y="1439732"/>
            <a:ext cx="290945" cy="415637"/>
            <a:chOff x="1537855" y="3582785"/>
            <a:chExt cx="615141" cy="1005840"/>
          </a:xfrm>
        </p:grpSpPr>
        <p:sp>
          <p:nvSpPr>
            <p:cNvPr id="367" name="Ellipse 36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68" name="Gerade Verbindung 62"/>
            <p:cNvCxnSpPr>
              <a:stCxn id="36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9"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0"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1"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2"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73" name="Gruppieren 372"/>
          <p:cNvGrpSpPr/>
          <p:nvPr/>
        </p:nvGrpSpPr>
        <p:grpSpPr>
          <a:xfrm>
            <a:off x="7757655" y="1439732"/>
            <a:ext cx="290945" cy="415637"/>
            <a:chOff x="1537855" y="3582785"/>
            <a:chExt cx="615141" cy="1005840"/>
          </a:xfrm>
        </p:grpSpPr>
        <p:sp>
          <p:nvSpPr>
            <p:cNvPr id="374" name="Ellipse 37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75" name="Gerade Verbindung 69"/>
            <p:cNvCxnSpPr>
              <a:stCxn id="37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6"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7"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8"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80" name="Gruppieren 379"/>
          <p:cNvGrpSpPr/>
          <p:nvPr/>
        </p:nvGrpSpPr>
        <p:grpSpPr>
          <a:xfrm>
            <a:off x="5097485" y="1986162"/>
            <a:ext cx="290945" cy="415637"/>
            <a:chOff x="1537855" y="3582785"/>
            <a:chExt cx="615141" cy="1005840"/>
          </a:xfrm>
        </p:grpSpPr>
        <p:sp>
          <p:nvSpPr>
            <p:cNvPr id="381" name="Ellipse 38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82" name="Gerade Verbindung 7"/>
            <p:cNvCxnSpPr>
              <a:stCxn id="38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3"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4"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5"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6"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87" name="Gruppieren 386"/>
          <p:cNvGrpSpPr/>
          <p:nvPr/>
        </p:nvGrpSpPr>
        <p:grpSpPr>
          <a:xfrm>
            <a:off x="5428618" y="1986162"/>
            <a:ext cx="290945" cy="415637"/>
            <a:chOff x="1537855" y="3582785"/>
            <a:chExt cx="615141" cy="1005840"/>
          </a:xfrm>
        </p:grpSpPr>
        <p:sp>
          <p:nvSpPr>
            <p:cNvPr id="388" name="Ellipse 38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89" name="Gerade Verbindung 20"/>
            <p:cNvCxnSpPr>
              <a:stCxn id="38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0"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1"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2"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3"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94" name="Gruppieren 393"/>
          <p:cNvGrpSpPr/>
          <p:nvPr/>
        </p:nvGrpSpPr>
        <p:grpSpPr>
          <a:xfrm>
            <a:off x="5759751" y="1986162"/>
            <a:ext cx="290945" cy="415637"/>
            <a:chOff x="1537855" y="3582785"/>
            <a:chExt cx="615141" cy="1005840"/>
          </a:xfrm>
        </p:grpSpPr>
        <p:sp>
          <p:nvSpPr>
            <p:cNvPr id="395" name="Ellipse 39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96" name="Gerade Verbindung 27"/>
            <p:cNvCxnSpPr>
              <a:stCxn id="39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7"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8"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0"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01" name="Gruppieren 400"/>
          <p:cNvGrpSpPr/>
          <p:nvPr/>
        </p:nvGrpSpPr>
        <p:grpSpPr>
          <a:xfrm>
            <a:off x="6090884" y="1986162"/>
            <a:ext cx="290945" cy="415637"/>
            <a:chOff x="1537855" y="3582785"/>
            <a:chExt cx="615141" cy="1005840"/>
          </a:xfrm>
        </p:grpSpPr>
        <p:sp>
          <p:nvSpPr>
            <p:cNvPr id="402" name="Ellipse 40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03" name="Gerade Verbindung 34"/>
            <p:cNvCxnSpPr>
              <a:stCxn id="40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4"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5"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6"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7"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08" name="Gruppieren 407"/>
          <p:cNvGrpSpPr/>
          <p:nvPr/>
        </p:nvGrpSpPr>
        <p:grpSpPr>
          <a:xfrm>
            <a:off x="6422017" y="1986162"/>
            <a:ext cx="290945" cy="415637"/>
            <a:chOff x="1537855" y="3582785"/>
            <a:chExt cx="615141" cy="1005840"/>
          </a:xfrm>
        </p:grpSpPr>
        <p:sp>
          <p:nvSpPr>
            <p:cNvPr id="409" name="Ellipse 40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10" name="Gerade Verbindung 41"/>
            <p:cNvCxnSpPr>
              <a:stCxn id="40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1"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2"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3"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4"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15" name="Gruppieren 414"/>
          <p:cNvGrpSpPr/>
          <p:nvPr/>
        </p:nvGrpSpPr>
        <p:grpSpPr>
          <a:xfrm>
            <a:off x="6753150" y="1986162"/>
            <a:ext cx="290945" cy="415637"/>
            <a:chOff x="1537855" y="3582785"/>
            <a:chExt cx="615141" cy="1005840"/>
          </a:xfrm>
        </p:grpSpPr>
        <p:sp>
          <p:nvSpPr>
            <p:cNvPr id="416" name="Ellipse 41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17" name="Gerade Verbindung 48"/>
            <p:cNvCxnSpPr>
              <a:stCxn id="41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8"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9"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1"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22" name="Gruppieren 421"/>
          <p:cNvGrpSpPr/>
          <p:nvPr/>
        </p:nvGrpSpPr>
        <p:grpSpPr>
          <a:xfrm>
            <a:off x="7084283" y="1986162"/>
            <a:ext cx="290945" cy="415637"/>
            <a:chOff x="1537855" y="3582785"/>
            <a:chExt cx="615141" cy="1005840"/>
          </a:xfrm>
        </p:grpSpPr>
        <p:sp>
          <p:nvSpPr>
            <p:cNvPr id="423" name="Ellipse 42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24" name="Gerade Verbindung 55"/>
            <p:cNvCxnSpPr>
              <a:stCxn id="42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5"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6"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7"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8"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29" name="Gruppieren 428"/>
          <p:cNvGrpSpPr/>
          <p:nvPr/>
        </p:nvGrpSpPr>
        <p:grpSpPr>
          <a:xfrm>
            <a:off x="7415416" y="1986162"/>
            <a:ext cx="290945" cy="415637"/>
            <a:chOff x="1537855" y="3582785"/>
            <a:chExt cx="615141" cy="1005840"/>
          </a:xfrm>
        </p:grpSpPr>
        <p:sp>
          <p:nvSpPr>
            <p:cNvPr id="430" name="Ellipse 42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31" name="Gerade Verbindung 62"/>
            <p:cNvCxnSpPr>
              <a:stCxn id="43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2"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3"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4"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5"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36" name="Gruppieren 435"/>
          <p:cNvGrpSpPr/>
          <p:nvPr/>
        </p:nvGrpSpPr>
        <p:grpSpPr>
          <a:xfrm>
            <a:off x="7746549" y="1986162"/>
            <a:ext cx="290945" cy="415637"/>
            <a:chOff x="1537855" y="3582785"/>
            <a:chExt cx="615141" cy="1005840"/>
          </a:xfrm>
        </p:grpSpPr>
        <p:sp>
          <p:nvSpPr>
            <p:cNvPr id="437" name="Ellipse 43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38" name="Gerade Verbindung 69"/>
            <p:cNvCxnSpPr>
              <a:stCxn id="43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9"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1"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2"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43" name="Gruppieren 442"/>
          <p:cNvGrpSpPr/>
          <p:nvPr/>
        </p:nvGrpSpPr>
        <p:grpSpPr>
          <a:xfrm>
            <a:off x="5095314" y="2533665"/>
            <a:ext cx="290945" cy="415637"/>
            <a:chOff x="1537855" y="3582785"/>
            <a:chExt cx="615141" cy="1005840"/>
          </a:xfrm>
        </p:grpSpPr>
        <p:sp>
          <p:nvSpPr>
            <p:cNvPr id="444" name="Ellipse 44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45" name="Gerade Verbindung 7"/>
            <p:cNvCxnSpPr>
              <a:stCxn id="44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6"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7"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8"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9"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50" name="Gruppieren 449"/>
          <p:cNvGrpSpPr/>
          <p:nvPr/>
        </p:nvGrpSpPr>
        <p:grpSpPr>
          <a:xfrm>
            <a:off x="5426447" y="2533665"/>
            <a:ext cx="290945" cy="415637"/>
            <a:chOff x="1537855" y="3582785"/>
            <a:chExt cx="615141" cy="1005840"/>
          </a:xfrm>
        </p:grpSpPr>
        <p:sp>
          <p:nvSpPr>
            <p:cNvPr id="451" name="Ellipse 45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52" name="Gerade Verbindung 20"/>
            <p:cNvCxnSpPr>
              <a:stCxn id="45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3"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4"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5"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6"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57" name="Gruppieren 456"/>
          <p:cNvGrpSpPr/>
          <p:nvPr/>
        </p:nvGrpSpPr>
        <p:grpSpPr>
          <a:xfrm>
            <a:off x="5757580" y="2533665"/>
            <a:ext cx="290945" cy="415637"/>
            <a:chOff x="1537855" y="3582785"/>
            <a:chExt cx="615141" cy="1005840"/>
          </a:xfrm>
        </p:grpSpPr>
        <p:sp>
          <p:nvSpPr>
            <p:cNvPr id="458" name="Ellipse 45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59" name="Gerade Verbindung 27"/>
            <p:cNvCxnSpPr>
              <a:stCxn id="45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0"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2"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3"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64" name="Gruppieren 463"/>
          <p:cNvGrpSpPr/>
          <p:nvPr/>
        </p:nvGrpSpPr>
        <p:grpSpPr>
          <a:xfrm>
            <a:off x="6088713" y="2533665"/>
            <a:ext cx="290945" cy="415637"/>
            <a:chOff x="1537855" y="3582785"/>
            <a:chExt cx="615141" cy="1005840"/>
          </a:xfrm>
        </p:grpSpPr>
        <p:sp>
          <p:nvSpPr>
            <p:cNvPr id="465" name="Ellipse 46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66" name="Gerade Verbindung 34"/>
            <p:cNvCxnSpPr>
              <a:stCxn id="46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7"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8"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9"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0"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1" name="Gruppieren 470"/>
          <p:cNvGrpSpPr/>
          <p:nvPr/>
        </p:nvGrpSpPr>
        <p:grpSpPr>
          <a:xfrm>
            <a:off x="6419846" y="2533665"/>
            <a:ext cx="290945" cy="415637"/>
            <a:chOff x="1537855" y="3582785"/>
            <a:chExt cx="615141" cy="1005840"/>
          </a:xfrm>
        </p:grpSpPr>
        <p:sp>
          <p:nvSpPr>
            <p:cNvPr id="472" name="Ellipse 47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73" name="Gerade Verbindung 41"/>
            <p:cNvCxnSpPr>
              <a:stCxn id="47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4"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5"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6"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7"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8" name="Gruppieren 477"/>
          <p:cNvGrpSpPr/>
          <p:nvPr/>
        </p:nvGrpSpPr>
        <p:grpSpPr>
          <a:xfrm>
            <a:off x="6750979" y="2533665"/>
            <a:ext cx="290945" cy="415637"/>
            <a:chOff x="1537855" y="3582785"/>
            <a:chExt cx="615141" cy="1005840"/>
          </a:xfrm>
        </p:grpSpPr>
        <p:sp>
          <p:nvSpPr>
            <p:cNvPr id="479" name="Ellipse 47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80" name="Gerade Verbindung 48"/>
            <p:cNvCxnSpPr>
              <a:stCxn id="47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1"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2"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3"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4"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85" name="Gruppieren 484"/>
          <p:cNvGrpSpPr/>
          <p:nvPr/>
        </p:nvGrpSpPr>
        <p:grpSpPr>
          <a:xfrm>
            <a:off x="7082112" y="2533665"/>
            <a:ext cx="290945" cy="415637"/>
            <a:chOff x="1537855" y="3582785"/>
            <a:chExt cx="615141" cy="1005840"/>
          </a:xfrm>
        </p:grpSpPr>
        <p:sp>
          <p:nvSpPr>
            <p:cNvPr id="486" name="Ellipse 48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87" name="Gerade Verbindung 55"/>
            <p:cNvCxnSpPr>
              <a:stCxn id="48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8"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9"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0"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92" name="Gruppieren 491"/>
          <p:cNvGrpSpPr/>
          <p:nvPr/>
        </p:nvGrpSpPr>
        <p:grpSpPr>
          <a:xfrm>
            <a:off x="7413245" y="2533665"/>
            <a:ext cx="290945" cy="415637"/>
            <a:chOff x="1537855" y="3582785"/>
            <a:chExt cx="615141" cy="1005840"/>
          </a:xfrm>
        </p:grpSpPr>
        <p:sp>
          <p:nvSpPr>
            <p:cNvPr id="493" name="Ellipse 49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94" name="Gerade Verbindung 62"/>
            <p:cNvCxnSpPr>
              <a:stCxn id="49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5"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6"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7"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8"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99" name="Gruppieren 498"/>
          <p:cNvGrpSpPr/>
          <p:nvPr/>
        </p:nvGrpSpPr>
        <p:grpSpPr>
          <a:xfrm>
            <a:off x="7744378" y="2533665"/>
            <a:ext cx="290945" cy="415637"/>
            <a:chOff x="1537855" y="3582785"/>
            <a:chExt cx="615141" cy="1005840"/>
          </a:xfrm>
        </p:grpSpPr>
        <p:sp>
          <p:nvSpPr>
            <p:cNvPr id="500" name="Ellipse 49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01" name="Gerade Verbindung 69"/>
            <p:cNvCxnSpPr>
              <a:stCxn id="50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2"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3"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4"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5"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06" name="Rechteck 505"/>
          <p:cNvSpPr/>
          <p:nvPr/>
        </p:nvSpPr>
        <p:spPr>
          <a:xfrm>
            <a:off x="5694505" y="1853228"/>
            <a:ext cx="1670881" cy="400110"/>
          </a:xfrm>
          <a:prstGeom prst="rect">
            <a:avLst/>
          </a:prstGeom>
          <a:solidFill>
            <a:schemeClr val="bg1"/>
          </a:solidFill>
        </p:spPr>
        <p:txBody>
          <a:bodyPr wrap="square">
            <a:spAutoFit/>
          </a:bodyPr>
          <a:lstStyle/>
          <a:p>
            <a:pPr marL="266700" indent="-266700">
              <a:tabLst>
                <a:tab pos="3765550" algn="l"/>
              </a:tabLst>
            </a:pPr>
            <a:r>
              <a:rPr lang="en-US" sz="2000">
                <a:solidFill>
                  <a:srgbClr val="FF0000"/>
                </a:solidFill>
              </a:rPr>
              <a:t>Test Set</a:t>
            </a:r>
            <a:endParaRPr lang="en-US" sz="2000" dirty="0">
              <a:solidFill>
                <a:srgbClr val="FF0000"/>
              </a:solidFill>
            </a:endParaRPr>
          </a:p>
        </p:txBody>
      </p:sp>
      <p:sp>
        <p:nvSpPr>
          <p:cNvPr id="5" name="Abgerundetes Rechteck 4"/>
          <p:cNvSpPr/>
          <p:nvPr/>
        </p:nvSpPr>
        <p:spPr bwMode="auto">
          <a:xfrm>
            <a:off x="3487703" y="3565526"/>
            <a:ext cx="1952021" cy="1029319"/>
          </a:xfrm>
          <a:prstGeom prst="round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6" name="Textfeld 5"/>
          <p:cNvSpPr txBox="1"/>
          <p:nvPr/>
        </p:nvSpPr>
        <p:spPr>
          <a:xfrm>
            <a:off x="3724687" y="3726243"/>
            <a:ext cx="1471096" cy="707886"/>
          </a:xfrm>
          <a:prstGeom prst="rect">
            <a:avLst/>
          </a:prstGeom>
          <a:noFill/>
        </p:spPr>
        <p:txBody>
          <a:bodyPr wrap="square" rtlCol="0">
            <a:spAutoFit/>
          </a:bodyPr>
          <a:lstStyle/>
          <a:p>
            <a:r>
              <a:rPr lang="de-DE" sz="2000" dirty="0"/>
              <a:t>k-</a:t>
            </a:r>
            <a:r>
              <a:rPr lang="de-DE" sz="2000" dirty="0" err="1"/>
              <a:t>Nearest</a:t>
            </a:r>
            <a:r>
              <a:rPr lang="de-DE" sz="2000" dirty="0"/>
              <a:t> </a:t>
            </a:r>
            <a:r>
              <a:rPr lang="de-DE" sz="2000" dirty="0" err="1"/>
              <a:t>Neighbors</a:t>
            </a:r>
            <a:endParaRPr lang="de-DE" sz="2000" dirty="0"/>
          </a:p>
        </p:txBody>
      </p:sp>
      <p:cxnSp>
        <p:nvCxnSpPr>
          <p:cNvPr id="9" name="Gerade Verbindung mit Pfeil 8"/>
          <p:cNvCxnSpPr/>
          <p:nvPr/>
        </p:nvCxnSpPr>
        <p:spPr bwMode="auto">
          <a:xfrm>
            <a:off x="2534179" y="3079793"/>
            <a:ext cx="928532" cy="594610"/>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7" name="Gerade Verbindung mit Pfeil 506"/>
          <p:cNvCxnSpPr/>
          <p:nvPr/>
        </p:nvCxnSpPr>
        <p:spPr bwMode="auto">
          <a:xfrm flipH="1">
            <a:off x="5477999" y="3079793"/>
            <a:ext cx="928532" cy="594610"/>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8" name="Rechteck 507"/>
          <p:cNvSpPr/>
          <p:nvPr/>
        </p:nvSpPr>
        <p:spPr>
          <a:xfrm>
            <a:off x="5886526" y="3057694"/>
            <a:ext cx="1529609" cy="1015663"/>
          </a:xfrm>
          <a:prstGeom prst="rect">
            <a:avLst/>
          </a:prstGeom>
        </p:spPr>
        <p:txBody>
          <a:bodyPr wrap="square">
            <a:spAutoFit/>
          </a:bodyPr>
          <a:lstStyle/>
          <a:p>
            <a:pPr algn="r">
              <a:spcBef>
                <a:spcPts val="0"/>
              </a:spcBef>
              <a:tabLst>
                <a:tab pos="3765550" algn="l"/>
              </a:tabLst>
            </a:pPr>
            <a:r>
              <a:rPr lang="en-US" sz="2000" dirty="0"/>
              <a:t>validate suitability for use</a:t>
            </a:r>
            <a:endParaRPr lang="en-US" sz="2000" dirty="0">
              <a:solidFill>
                <a:srgbClr val="FF0000"/>
              </a:solidFill>
            </a:endParaRPr>
          </a:p>
        </p:txBody>
      </p:sp>
      <p:cxnSp>
        <p:nvCxnSpPr>
          <p:cNvPr id="509" name="Gerade Verbindung mit Pfeil 508"/>
          <p:cNvCxnSpPr>
            <a:stCxn id="5" idx="2"/>
          </p:cNvCxnSpPr>
          <p:nvPr/>
        </p:nvCxnSpPr>
        <p:spPr bwMode="auto">
          <a:xfrm flipH="1">
            <a:off x="4463713" y="4594845"/>
            <a:ext cx="1" cy="986805"/>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 name="Gerader Verbinder 155"/>
          <p:cNvCxnSpPr/>
          <p:nvPr/>
        </p:nvCxnSpPr>
        <p:spPr bwMode="auto">
          <a:xfrm>
            <a:off x="200025" y="4800600"/>
            <a:ext cx="8724106" cy="9525"/>
          </a:xfrm>
          <a:prstGeom prst="line">
            <a:avLst/>
          </a:prstGeom>
          <a:solidFill>
            <a:schemeClr val="accent1"/>
          </a:solidFill>
          <a:ln w="2857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96" name="Textfeld 4095"/>
          <p:cNvSpPr txBox="1"/>
          <p:nvPr/>
        </p:nvSpPr>
        <p:spPr>
          <a:xfrm>
            <a:off x="7365386" y="3753608"/>
            <a:ext cx="1584978" cy="830997"/>
          </a:xfrm>
          <a:prstGeom prst="rect">
            <a:avLst/>
          </a:prstGeom>
          <a:noFill/>
        </p:spPr>
        <p:txBody>
          <a:bodyPr wrap="square" rtlCol="0">
            <a:spAutoFit/>
          </a:bodyPr>
          <a:lstStyle/>
          <a:p>
            <a:r>
              <a:rPr lang="de-DE" sz="2400">
                <a:solidFill>
                  <a:srgbClr val="0070C0"/>
                </a:solidFill>
              </a:rPr>
              <a:t>Analytics Layer</a:t>
            </a:r>
          </a:p>
        </p:txBody>
      </p:sp>
      <p:sp>
        <p:nvSpPr>
          <p:cNvPr id="513" name="Textfeld 512"/>
          <p:cNvSpPr txBox="1"/>
          <p:nvPr/>
        </p:nvSpPr>
        <p:spPr>
          <a:xfrm>
            <a:off x="7365386" y="5106167"/>
            <a:ext cx="1584978" cy="830997"/>
          </a:xfrm>
          <a:prstGeom prst="rect">
            <a:avLst/>
          </a:prstGeom>
          <a:noFill/>
        </p:spPr>
        <p:txBody>
          <a:bodyPr wrap="square" rtlCol="0">
            <a:spAutoFit/>
          </a:bodyPr>
          <a:lstStyle/>
          <a:p>
            <a:r>
              <a:rPr lang="de-DE" sz="2400">
                <a:solidFill>
                  <a:srgbClr val="0070C0"/>
                </a:solidFill>
              </a:rPr>
              <a:t>Business Layer</a:t>
            </a:r>
          </a:p>
        </p:txBody>
      </p:sp>
      <p:sp>
        <p:nvSpPr>
          <p:cNvPr id="514" name="Rechteck 513"/>
          <p:cNvSpPr/>
          <p:nvPr/>
        </p:nvSpPr>
        <p:spPr>
          <a:xfrm>
            <a:off x="4497131" y="4781185"/>
            <a:ext cx="1969896" cy="707886"/>
          </a:xfrm>
          <a:prstGeom prst="rect">
            <a:avLst/>
          </a:prstGeom>
        </p:spPr>
        <p:txBody>
          <a:bodyPr wrap="square">
            <a:spAutoFit/>
          </a:bodyPr>
          <a:lstStyle/>
          <a:p>
            <a:pPr algn="l">
              <a:spcBef>
                <a:spcPts val="0"/>
              </a:spcBef>
              <a:tabLst>
                <a:tab pos="3765550" algn="l"/>
              </a:tabLst>
            </a:pPr>
            <a:r>
              <a:rPr lang="en-US" sz="2000" dirty="0"/>
              <a:t>apply to </a:t>
            </a:r>
            <a:br>
              <a:rPr lang="en-US" sz="2000" dirty="0"/>
            </a:br>
            <a:r>
              <a:rPr lang="en-US" sz="2000" dirty="0"/>
              <a:t>new instances</a:t>
            </a:r>
            <a:endParaRPr lang="en-US" sz="2000" dirty="0">
              <a:solidFill>
                <a:srgbClr val="FF0000"/>
              </a:solidFill>
            </a:endParaRPr>
          </a:p>
        </p:txBody>
      </p:sp>
      <p:grpSp>
        <p:nvGrpSpPr>
          <p:cNvPr id="515" name="Gruppieren 514"/>
          <p:cNvGrpSpPr/>
          <p:nvPr/>
        </p:nvGrpSpPr>
        <p:grpSpPr>
          <a:xfrm>
            <a:off x="3590749" y="5653561"/>
            <a:ext cx="290945" cy="415637"/>
            <a:chOff x="1537855" y="3582785"/>
            <a:chExt cx="615141" cy="1005840"/>
          </a:xfrm>
        </p:grpSpPr>
        <p:sp>
          <p:nvSpPr>
            <p:cNvPr id="516" name="Ellipse 51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17" name="Gerade Verbindung 76"/>
            <p:cNvCxnSpPr>
              <a:stCxn id="51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8"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9"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0"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1"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22" name="Gruppieren 521"/>
          <p:cNvGrpSpPr/>
          <p:nvPr/>
        </p:nvGrpSpPr>
        <p:grpSpPr>
          <a:xfrm>
            <a:off x="3892828" y="5653561"/>
            <a:ext cx="290945" cy="415637"/>
            <a:chOff x="1537855" y="3582785"/>
            <a:chExt cx="615141" cy="1005840"/>
          </a:xfrm>
        </p:grpSpPr>
        <p:sp>
          <p:nvSpPr>
            <p:cNvPr id="523" name="Ellipse 52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24" name="Gerade Verbindung 76"/>
            <p:cNvCxnSpPr>
              <a:stCxn id="52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5"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6"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7"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8"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29" name="Gruppieren 528"/>
          <p:cNvGrpSpPr/>
          <p:nvPr/>
        </p:nvGrpSpPr>
        <p:grpSpPr>
          <a:xfrm>
            <a:off x="4194907" y="5653561"/>
            <a:ext cx="290945" cy="415637"/>
            <a:chOff x="1537855" y="3582785"/>
            <a:chExt cx="615141" cy="1005840"/>
          </a:xfrm>
        </p:grpSpPr>
        <p:sp>
          <p:nvSpPr>
            <p:cNvPr id="530" name="Ellipse 52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31" name="Gerade Verbindung 76"/>
            <p:cNvCxnSpPr>
              <a:stCxn id="53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2"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3"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4"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5"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36" name="Gruppieren 535"/>
          <p:cNvGrpSpPr/>
          <p:nvPr/>
        </p:nvGrpSpPr>
        <p:grpSpPr>
          <a:xfrm>
            <a:off x="4496986" y="5653561"/>
            <a:ext cx="290945" cy="415637"/>
            <a:chOff x="1537855" y="3582785"/>
            <a:chExt cx="615141" cy="1005840"/>
          </a:xfrm>
        </p:grpSpPr>
        <p:sp>
          <p:nvSpPr>
            <p:cNvPr id="537" name="Ellipse 53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38" name="Gerade Verbindung 76"/>
            <p:cNvCxnSpPr>
              <a:stCxn id="53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9"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0"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1"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2"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43" name="Gruppieren 542"/>
          <p:cNvGrpSpPr/>
          <p:nvPr/>
        </p:nvGrpSpPr>
        <p:grpSpPr>
          <a:xfrm>
            <a:off x="4799065" y="5653561"/>
            <a:ext cx="290945" cy="415637"/>
            <a:chOff x="1537855" y="3582785"/>
            <a:chExt cx="615141" cy="1005840"/>
          </a:xfrm>
        </p:grpSpPr>
        <p:sp>
          <p:nvSpPr>
            <p:cNvPr id="544" name="Ellipse 54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45" name="Gerade Verbindung 76"/>
            <p:cNvCxnSpPr>
              <a:stCxn id="54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6"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7"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8"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9"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50" name="Gruppieren 549"/>
          <p:cNvGrpSpPr/>
          <p:nvPr/>
        </p:nvGrpSpPr>
        <p:grpSpPr>
          <a:xfrm>
            <a:off x="5101144" y="5653561"/>
            <a:ext cx="290945" cy="415637"/>
            <a:chOff x="1537855" y="3582785"/>
            <a:chExt cx="615141" cy="1005840"/>
          </a:xfrm>
        </p:grpSpPr>
        <p:sp>
          <p:nvSpPr>
            <p:cNvPr id="551" name="Ellipse 55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52" name="Gerade Verbindung 76"/>
            <p:cNvCxnSpPr>
              <a:stCxn id="55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4"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5"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6"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57" name="Gruppieren 556"/>
          <p:cNvGrpSpPr/>
          <p:nvPr/>
        </p:nvGrpSpPr>
        <p:grpSpPr>
          <a:xfrm>
            <a:off x="5403220" y="5653561"/>
            <a:ext cx="290945" cy="415637"/>
            <a:chOff x="1537855" y="3582785"/>
            <a:chExt cx="615141" cy="1005840"/>
          </a:xfrm>
        </p:grpSpPr>
        <p:sp>
          <p:nvSpPr>
            <p:cNvPr id="558" name="Ellipse 55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59" name="Gerade Verbindung 76"/>
            <p:cNvCxnSpPr>
              <a:stCxn id="55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0"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1"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2"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3"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879228399"/>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uppieren 82"/>
          <p:cNvGrpSpPr/>
          <p:nvPr/>
        </p:nvGrpSpPr>
        <p:grpSpPr>
          <a:xfrm>
            <a:off x="4075994" y="1964562"/>
            <a:ext cx="3350029" cy="507077"/>
            <a:chOff x="739833" y="2319250"/>
            <a:chExt cx="3350029" cy="507077"/>
          </a:xfrm>
        </p:grpSpPr>
        <p:sp>
          <p:nvSpPr>
            <p:cNvPr id="84" name="Rechteck 83"/>
            <p:cNvSpPr/>
            <p:nvPr/>
          </p:nvSpPr>
          <p:spPr bwMode="auto">
            <a:xfrm>
              <a:off x="739833" y="2319250"/>
              <a:ext cx="3350029" cy="507077"/>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nvGrpSpPr>
            <p:cNvPr id="85" name="Gruppieren 84"/>
            <p:cNvGrpSpPr/>
            <p:nvPr/>
          </p:nvGrpSpPr>
          <p:grpSpPr>
            <a:xfrm>
              <a:off x="782125" y="2364970"/>
              <a:ext cx="290945" cy="415637"/>
              <a:chOff x="1537855" y="3582785"/>
              <a:chExt cx="615141" cy="1005840"/>
            </a:xfrm>
          </p:grpSpPr>
          <p:sp>
            <p:nvSpPr>
              <p:cNvPr id="149" name="Ellipse 14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50" name="Gerade Verbindung 149"/>
              <p:cNvCxnSpPr>
                <a:stCxn id="14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 name="Gerade Verbindung 15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 name="Gerade Verbindung 15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 name="Gerade Verbindung 15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 name="Gerade Verbindung 15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6" name="Gruppieren 85"/>
            <p:cNvGrpSpPr/>
            <p:nvPr/>
          </p:nvGrpSpPr>
          <p:grpSpPr>
            <a:xfrm>
              <a:off x="1113258" y="2364970"/>
              <a:ext cx="290945" cy="415637"/>
              <a:chOff x="1537855" y="3582785"/>
              <a:chExt cx="615141" cy="1005840"/>
            </a:xfrm>
          </p:grpSpPr>
          <p:sp>
            <p:nvSpPr>
              <p:cNvPr id="143" name="Ellipse 14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44" name="Gerade Verbindung 143"/>
              <p:cNvCxnSpPr>
                <a:stCxn id="14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5" name="Gerade Verbindung 144"/>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Gerade Verbindung 145"/>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 name="Gerade Verbindung 146"/>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 name="Gerade Verbindung 147"/>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7" name="Gruppieren 86"/>
            <p:cNvGrpSpPr/>
            <p:nvPr/>
          </p:nvGrpSpPr>
          <p:grpSpPr>
            <a:xfrm>
              <a:off x="1444391" y="2364970"/>
              <a:ext cx="290945" cy="415637"/>
              <a:chOff x="1537855" y="3582785"/>
              <a:chExt cx="615141" cy="1005840"/>
            </a:xfrm>
          </p:grpSpPr>
          <p:sp>
            <p:nvSpPr>
              <p:cNvPr id="137" name="Ellipse 13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38" name="Gerade Verbindung 137"/>
              <p:cNvCxnSpPr>
                <a:stCxn id="13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 name="Gerade Verbindung 13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Gerade Verbindung 13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Gerade Verbindung 14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 name="Gerade Verbindung 14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8" name="Gruppieren 87"/>
            <p:cNvGrpSpPr/>
            <p:nvPr/>
          </p:nvGrpSpPr>
          <p:grpSpPr>
            <a:xfrm>
              <a:off x="1775524" y="2364970"/>
              <a:ext cx="290945" cy="415637"/>
              <a:chOff x="1537855" y="3582785"/>
              <a:chExt cx="615141" cy="1005840"/>
            </a:xfrm>
          </p:grpSpPr>
          <p:sp>
            <p:nvSpPr>
              <p:cNvPr id="131" name="Ellipse 13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32" name="Gerade Verbindung 131"/>
              <p:cNvCxnSpPr>
                <a:stCxn id="13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 name="Gerade Verbindung 13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 name="Gerade Verbindung 13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 name="Gerade Verbindung 13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6" name="Gerade Verbindung 13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9" name="Gruppieren 88"/>
            <p:cNvGrpSpPr/>
            <p:nvPr/>
          </p:nvGrpSpPr>
          <p:grpSpPr>
            <a:xfrm>
              <a:off x="2106657" y="2364970"/>
              <a:ext cx="290945" cy="415637"/>
              <a:chOff x="1537855" y="3582785"/>
              <a:chExt cx="615141" cy="1005840"/>
            </a:xfrm>
          </p:grpSpPr>
          <p:sp>
            <p:nvSpPr>
              <p:cNvPr id="125" name="Ellipse 12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26" name="Gerade Verbindung 125"/>
              <p:cNvCxnSpPr>
                <a:stCxn id="12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7" name="Gerade Verbindung 12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Gerade Verbindung 12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9" name="Gerade Verbindung 12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Gerade Verbindung 12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0" name="Gruppieren 89"/>
            <p:cNvGrpSpPr/>
            <p:nvPr/>
          </p:nvGrpSpPr>
          <p:grpSpPr>
            <a:xfrm>
              <a:off x="2437790" y="2364970"/>
              <a:ext cx="290945" cy="415637"/>
              <a:chOff x="1537855" y="3582785"/>
              <a:chExt cx="615141" cy="1005840"/>
            </a:xfrm>
          </p:grpSpPr>
          <p:sp>
            <p:nvSpPr>
              <p:cNvPr id="119" name="Ellipse 11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20" name="Gerade Verbindung 119"/>
              <p:cNvCxnSpPr>
                <a:stCxn id="11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Gerade Verbindung 12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Gerade Verbindung 12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Gerade Verbindung 12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 name="Gerade Verbindung 12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1" name="Gruppieren 90"/>
            <p:cNvGrpSpPr/>
            <p:nvPr/>
          </p:nvGrpSpPr>
          <p:grpSpPr>
            <a:xfrm>
              <a:off x="2768923" y="2364970"/>
              <a:ext cx="290945" cy="415637"/>
              <a:chOff x="1537855" y="3582785"/>
              <a:chExt cx="615141" cy="1005840"/>
            </a:xfrm>
          </p:grpSpPr>
          <p:sp>
            <p:nvSpPr>
              <p:cNvPr id="113" name="Ellipse 11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14" name="Gerade Verbindung 113"/>
              <p:cNvCxnSpPr>
                <a:stCxn id="11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Gerade Verbindung 114"/>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Gerade Verbindung 115"/>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 name="Gerade Verbindung 116"/>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 name="Gerade Verbindung 117"/>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2" name="Gruppieren 91"/>
            <p:cNvGrpSpPr/>
            <p:nvPr/>
          </p:nvGrpSpPr>
          <p:grpSpPr>
            <a:xfrm>
              <a:off x="3100056" y="2364970"/>
              <a:ext cx="290945" cy="415637"/>
              <a:chOff x="1537855" y="3582785"/>
              <a:chExt cx="615141" cy="1005840"/>
            </a:xfrm>
          </p:grpSpPr>
          <p:sp>
            <p:nvSpPr>
              <p:cNvPr id="107" name="Ellipse 10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08" name="Gerade Verbindung 107"/>
              <p:cNvCxnSpPr>
                <a:stCxn id="10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Gerade Verbindung 10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Gerade Verbindung 10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Gerade Verbindung 11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Gerade Verbindung 11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 name="Gruppieren 92"/>
            <p:cNvGrpSpPr/>
            <p:nvPr/>
          </p:nvGrpSpPr>
          <p:grpSpPr>
            <a:xfrm>
              <a:off x="3431189" y="2364970"/>
              <a:ext cx="290945" cy="415637"/>
              <a:chOff x="1537855" y="3582785"/>
              <a:chExt cx="615141" cy="1005840"/>
            </a:xfrm>
          </p:grpSpPr>
          <p:sp>
            <p:nvSpPr>
              <p:cNvPr id="101" name="Ellipse 10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02" name="Gerade Verbindung 101"/>
              <p:cNvCxnSpPr>
                <a:stCxn id="10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Gerade Verbindung 10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Gerade Verbindung 10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Gerade Verbindung 10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Gerade Verbindung 10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4" name="Gruppieren 93"/>
            <p:cNvGrpSpPr/>
            <p:nvPr/>
          </p:nvGrpSpPr>
          <p:grpSpPr>
            <a:xfrm>
              <a:off x="3762320" y="2364970"/>
              <a:ext cx="290945" cy="415637"/>
              <a:chOff x="1537855" y="3582785"/>
              <a:chExt cx="615141" cy="1005840"/>
            </a:xfrm>
          </p:grpSpPr>
          <p:sp>
            <p:nvSpPr>
              <p:cNvPr id="95" name="Ellipse 9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96" name="Gerade Verbindung 95"/>
              <p:cNvCxnSpPr>
                <a:stCxn id="9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Gerade Verbindung 9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Gerade Verbindung 9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 Verbindung 9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Gerade Verbindung 9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188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Calculating Accuracies</a:t>
            </a:r>
          </a:p>
        </p:txBody>
      </p:sp>
      <p:sp>
        <p:nvSpPr>
          <p:cNvPr id="2" name="Rechteck 1"/>
          <p:cNvSpPr/>
          <p:nvPr/>
        </p:nvSpPr>
        <p:spPr>
          <a:xfrm>
            <a:off x="1338335" y="1441056"/>
            <a:ext cx="5877099" cy="400110"/>
          </a:xfrm>
          <a:prstGeom prst="rect">
            <a:avLst/>
          </a:prstGeom>
        </p:spPr>
        <p:txBody>
          <a:bodyPr wrap="square">
            <a:spAutoFit/>
          </a:bodyPr>
          <a:lstStyle/>
          <a:p>
            <a:pPr marL="266700" indent="-266700" algn="l">
              <a:tabLst>
                <a:tab pos="3765550" algn="l"/>
              </a:tabLst>
            </a:pPr>
            <a:r>
              <a:rPr lang="en-US" sz="2000" dirty="0"/>
              <a:t>Training Set	Test Set</a:t>
            </a:r>
          </a:p>
        </p:txBody>
      </p:sp>
      <p:grpSp>
        <p:nvGrpSpPr>
          <p:cNvPr id="16" name="Gruppieren 15"/>
          <p:cNvGrpSpPr/>
          <p:nvPr/>
        </p:nvGrpSpPr>
        <p:grpSpPr>
          <a:xfrm>
            <a:off x="349122" y="1961791"/>
            <a:ext cx="3350029" cy="507077"/>
            <a:chOff x="739833" y="2319250"/>
            <a:chExt cx="3350029" cy="507077"/>
          </a:xfrm>
        </p:grpSpPr>
        <p:sp>
          <p:nvSpPr>
            <p:cNvPr id="3" name="Rechteck 2"/>
            <p:cNvSpPr/>
            <p:nvPr/>
          </p:nvSpPr>
          <p:spPr bwMode="auto">
            <a:xfrm>
              <a:off x="739833" y="2319250"/>
              <a:ext cx="3350029" cy="507077"/>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nvGrpSpPr>
            <p:cNvPr id="15" name="Gruppieren 14"/>
            <p:cNvGrpSpPr/>
            <p:nvPr/>
          </p:nvGrpSpPr>
          <p:grpSpPr>
            <a:xfrm>
              <a:off x="782125" y="2364970"/>
              <a:ext cx="290945" cy="415637"/>
              <a:chOff x="1537855" y="3582785"/>
              <a:chExt cx="615141" cy="1005840"/>
            </a:xfrm>
          </p:grpSpPr>
          <p:sp>
            <p:nvSpPr>
              <p:cNvPr id="4" name="Ellipse 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8" name="Gerade Verbindung 7"/>
              <p:cNvCxnSpPr>
                <a:stCxn id="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9" name="Gruppieren 18"/>
            <p:cNvGrpSpPr/>
            <p:nvPr/>
          </p:nvGrpSpPr>
          <p:grpSpPr>
            <a:xfrm>
              <a:off x="1113258" y="2364970"/>
              <a:ext cx="290945" cy="415637"/>
              <a:chOff x="1537855" y="3582785"/>
              <a:chExt cx="615141" cy="1005840"/>
            </a:xfrm>
          </p:grpSpPr>
          <p:sp>
            <p:nvSpPr>
              <p:cNvPr id="20" name="Ellipse 1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1" name="Gerade Verbindung 20"/>
              <p:cNvCxnSpPr>
                <a:stCxn id="2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 name="Gruppieren 25"/>
            <p:cNvGrpSpPr/>
            <p:nvPr/>
          </p:nvGrpSpPr>
          <p:grpSpPr>
            <a:xfrm>
              <a:off x="1444391" y="2364970"/>
              <a:ext cx="290945" cy="415637"/>
              <a:chOff x="1537855" y="3582785"/>
              <a:chExt cx="615141" cy="1005840"/>
            </a:xfrm>
          </p:grpSpPr>
          <p:sp>
            <p:nvSpPr>
              <p:cNvPr id="27" name="Ellipse 2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8" name="Gerade Verbindung 27"/>
              <p:cNvCxnSpPr>
                <a:stCxn id="2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Gruppieren 32"/>
            <p:cNvGrpSpPr/>
            <p:nvPr/>
          </p:nvGrpSpPr>
          <p:grpSpPr>
            <a:xfrm>
              <a:off x="1775524" y="2364970"/>
              <a:ext cx="290945" cy="415637"/>
              <a:chOff x="1537855" y="3582785"/>
              <a:chExt cx="615141" cy="1005840"/>
            </a:xfrm>
          </p:grpSpPr>
          <p:sp>
            <p:nvSpPr>
              <p:cNvPr id="34" name="Ellipse 3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5" name="Gerade Verbindung 34"/>
              <p:cNvCxnSpPr>
                <a:stCxn id="3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0" name="Gruppieren 39"/>
            <p:cNvGrpSpPr/>
            <p:nvPr/>
          </p:nvGrpSpPr>
          <p:grpSpPr>
            <a:xfrm>
              <a:off x="2106657" y="2364970"/>
              <a:ext cx="290945" cy="415637"/>
              <a:chOff x="1537855" y="3582785"/>
              <a:chExt cx="615141" cy="1005840"/>
            </a:xfrm>
          </p:grpSpPr>
          <p:sp>
            <p:nvSpPr>
              <p:cNvPr id="41" name="Ellipse 4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2" name="Gerade Verbindung 41"/>
              <p:cNvCxnSpPr>
                <a:stCxn id="4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 name="Gruppieren 46"/>
            <p:cNvGrpSpPr/>
            <p:nvPr/>
          </p:nvGrpSpPr>
          <p:grpSpPr>
            <a:xfrm>
              <a:off x="2437790" y="2364970"/>
              <a:ext cx="290945" cy="415637"/>
              <a:chOff x="1537855" y="3582785"/>
              <a:chExt cx="615141" cy="1005840"/>
            </a:xfrm>
          </p:grpSpPr>
          <p:sp>
            <p:nvSpPr>
              <p:cNvPr id="48" name="Ellipse 4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9" name="Gerade Verbindung 48"/>
              <p:cNvCxnSpPr>
                <a:stCxn id="4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4" name="Gruppieren 53"/>
            <p:cNvGrpSpPr/>
            <p:nvPr/>
          </p:nvGrpSpPr>
          <p:grpSpPr>
            <a:xfrm>
              <a:off x="2768923" y="2364970"/>
              <a:ext cx="290945" cy="415637"/>
              <a:chOff x="1537855" y="3582785"/>
              <a:chExt cx="615141" cy="1005840"/>
            </a:xfrm>
          </p:grpSpPr>
          <p:sp>
            <p:nvSpPr>
              <p:cNvPr id="55" name="Ellipse 5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6" name="Gerade Verbindung 55"/>
              <p:cNvCxnSpPr>
                <a:stCxn id="5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1" name="Gruppieren 60"/>
            <p:cNvGrpSpPr/>
            <p:nvPr/>
          </p:nvGrpSpPr>
          <p:grpSpPr>
            <a:xfrm>
              <a:off x="3100056" y="2364970"/>
              <a:ext cx="290945" cy="415637"/>
              <a:chOff x="1537855" y="3582785"/>
              <a:chExt cx="615141" cy="1005840"/>
            </a:xfrm>
          </p:grpSpPr>
          <p:sp>
            <p:nvSpPr>
              <p:cNvPr id="62" name="Ellipse 6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63" name="Gerade Verbindung 62"/>
              <p:cNvCxnSpPr>
                <a:stCxn id="6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8" name="Gruppieren 67"/>
            <p:cNvGrpSpPr/>
            <p:nvPr/>
          </p:nvGrpSpPr>
          <p:grpSpPr>
            <a:xfrm>
              <a:off x="3431189" y="2364970"/>
              <a:ext cx="290945" cy="415637"/>
              <a:chOff x="1537855" y="3582785"/>
              <a:chExt cx="615141" cy="1005840"/>
            </a:xfrm>
          </p:grpSpPr>
          <p:sp>
            <p:nvSpPr>
              <p:cNvPr id="69" name="Ellipse 6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70" name="Gerade Verbindung 69"/>
              <p:cNvCxnSpPr>
                <a:stCxn id="6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5" name="Gruppieren 74"/>
            <p:cNvGrpSpPr/>
            <p:nvPr/>
          </p:nvGrpSpPr>
          <p:grpSpPr>
            <a:xfrm>
              <a:off x="3762320" y="2364970"/>
              <a:ext cx="290945" cy="415637"/>
              <a:chOff x="1537855" y="3582785"/>
              <a:chExt cx="615141" cy="1005840"/>
            </a:xfrm>
          </p:grpSpPr>
          <p:sp>
            <p:nvSpPr>
              <p:cNvPr id="76" name="Ellipse 7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77" name="Gerade Verbindung 76"/>
              <p:cNvCxnSpPr>
                <a:stCxn id="7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155" name="Rechteck 154"/>
          <p:cNvSpPr/>
          <p:nvPr/>
        </p:nvSpPr>
        <p:spPr>
          <a:xfrm>
            <a:off x="7517544" y="2566046"/>
            <a:ext cx="1529609" cy="938719"/>
          </a:xfrm>
          <a:prstGeom prst="rect">
            <a:avLst/>
          </a:prstGeom>
        </p:spPr>
        <p:txBody>
          <a:bodyPr wrap="square">
            <a:spAutoFit/>
          </a:bodyPr>
          <a:lstStyle/>
          <a:p>
            <a:pPr marL="266700" indent="-266700" algn="l">
              <a:spcBef>
                <a:spcPts val="0"/>
              </a:spcBef>
              <a:tabLst>
                <a:tab pos="3765550" algn="l"/>
              </a:tabLst>
            </a:pPr>
            <a:r>
              <a:rPr lang="en-US" sz="2000" dirty="0"/>
              <a:t>real</a:t>
            </a:r>
          </a:p>
          <a:p>
            <a:pPr marL="266700" indent="-266700" algn="l">
              <a:spcBef>
                <a:spcPts val="1800"/>
              </a:spcBef>
              <a:tabLst>
                <a:tab pos="3765550" algn="l"/>
              </a:tabLst>
            </a:pPr>
            <a:r>
              <a:rPr lang="en-US" sz="2000" dirty="0">
                <a:solidFill>
                  <a:srgbClr val="FF0000"/>
                </a:solidFill>
              </a:rPr>
              <a:t>predicted</a:t>
            </a:r>
          </a:p>
        </p:txBody>
      </p:sp>
      <p:sp>
        <p:nvSpPr>
          <p:cNvPr id="157" name="Rechteck 156"/>
          <p:cNvSpPr/>
          <p:nvPr/>
        </p:nvSpPr>
        <p:spPr>
          <a:xfrm>
            <a:off x="421344"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58" name="Rechteck 157"/>
          <p:cNvSpPr/>
          <p:nvPr/>
        </p:nvSpPr>
        <p:spPr>
          <a:xfrm>
            <a:off x="1074678"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59" name="Rechteck 158"/>
          <p:cNvSpPr/>
          <p:nvPr/>
        </p:nvSpPr>
        <p:spPr>
          <a:xfrm>
            <a:off x="748011"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0" name="Rechteck 159"/>
          <p:cNvSpPr/>
          <p:nvPr/>
        </p:nvSpPr>
        <p:spPr>
          <a:xfrm>
            <a:off x="1401345"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1" name="Rechteck 160"/>
          <p:cNvSpPr/>
          <p:nvPr/>
        </p:nvSpPr>
        <p:spPr>
          <a:xfrm>
            <a:off x="2381346"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2" name="Rechteck 161"/>
          <p:cNvSpPr/>
          <p:nvPr/>
        </p:nvSpPr>
        <p:spPr>
          <a:xfrm>
            <a:off x="3034680"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3" name="Rechteck 162"/>
          <p:cNvSpPr/>
          <p:nvPr/>
        </p:nvSpPr>
        <p:spPr>
          <a:xfrm>
            <a:off x="1728012"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4" name="Rechteck 163"/>
          <p:cNvSpPr/>
          <p:nvPr/>
        </p:nvSpPr>
        <p:spPr>
          <a:xfrm>
            <a:off x="2708013"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5" name="Rechteck 164"/>
          <p:cNvSpPr/>
          <p:nvPr/>
        </p:nvSpPr>
        <p:spPr>
          <a:xfrm>
            <a:off x="2054679"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6" name="Rechteck 165"/>
          <p:cNvSpPr/>
          <p:nvPr/>
        </p:nvSpPr>
        <p:spPr>
          <a:xfrm>
            <a:off x="3361351"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7" name="Rechteck 166"/>
          <p:cNvSpPr/>
          <p:nvPr/>
        </p:nvSpPr>
        <p:spPr>
          <a:xfrm>
            <a:off x="4458617"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8" name="Rechteck 167"/>
          <p:cNvSpPr/>
          <p:nvPr/>
        </p:nvSpPr>
        <p:spPr>
          <a:xfrm>
            <a:off x="4126282"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9" name="Rechteck 168"/>
          <p:cNvSpPr/>
          <p:nvPr/>
        </p:nvSpPr>
        <p:spPr>
          <a:xfrm>
            <a:off x="5455622"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70" name="Rechteck 169"/>
          <p:cNvSpPr/>
          <p:nvPr/>
        </p:nvSpPr>
        <p:spPr>
          <a:xfrm>
            <a:off x="6784962"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71" name="Rechteck 170"/>
          <p:cNvSpPr/>
          <p:nvPr/>
        </p:nvSpPr>
        <p:spPr>
          <a:xfrm>
            <a:off x="5787957"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72" name="Rechteck 171"/>
          <p:cNvSpPr/>
          <p:nvPr/>
        </p:nvSpPr>
        <p:spPr>
          <a:xfrm>
            <a:off x="6120292"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73" name="Rechteck 172"/>
          <p:cNvSpPr/>
          <p:nvPr/>
        </p:nvSpPr>
        <p:spPr>
          <a:xfrm>
            <a:off x="4790952"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74" name="Rechteck 173"/>
          <p:cNvSpPr/>
          <p:nvPr/>
        </p:nvSpPr>
        <p:spPr>
          <a:xfrm>
            <a:off x="6452627"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75" name="Rechteck 174"/>
          <p:cNvSpPr/>
          <p:nvPr/>
        </p:nvSpPr>
        <p:spPr>
          <a:xfrm>
            <a:off x="5123287"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76" name="Rechteck 175"/>
          <p:cNvSpPr/>
          <p:nvPr/>
        </p:nvSpPr>
        <p:spPr>
          <a:xfrm>
            <a:off x="7117297"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77" name="Rechteck 176"/>
          <p:cNvSpPr/>
          <p:nvPr/>
        </p:nvSpPr>
        <p:spPr>
          <a:xfrm>
            <a:off x="4462859"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78" name="Rechteck 177"/>
          <p:cNvSpPr/>
          <p:nvPr/>
        </p:nvSpPr>
        <p:spPr>
          <a:xfrm>
            <a:off x="4130524"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79" name="Rechteck 178"/>
          <p:cNvSpPr/>
          <p:nvPr/>
        </p:nvSpPr>
        <p:spPr>
          <a:xfrm>
            <a:off x="5459864"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80" name="Rechteck 179"/>
          <p:cNvSpPr/>
          <p:nvPr/>
        </p:nvSpPr>
        <p:spPr>
          <a:xfrm>
            <a:off x="6789204"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81" name="Rechteck 180"/>
          <p:cNvSpPr/>
          <p:nvPr/>
        </p:nvSpPr>
        <p:spPr>
          <a:xfrm>
            <a:off x="5792199"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82" name="Rechteck 181"/>
          <p:cNvSpPr/>
          <p:nvPr/>
        </p:nvSpPr>
        <p:spPr>
          <a:xfrm>
            <a:off x="6124534"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83" name="Rechteck 182"/>
          <p:cNvSpPr/>
          <p:nvPr/>
        </p:nvSpPr>
        <p:spPr>
          <a:xfrm>
            <a:off x="4795194"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84" name="Rechteck 183"/>
          <p:cNvSpPr/>
          <p:nvPr/>
        </p:nvSpPr>
        <p:spPr>
          <a:xfrm>
            <a:off x="6456869"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85" name="Rechteck 184"/>
          <p:cNvSpPr/>
          <p:nvPr/>
        </p:nvSpPr>
        <p:spPr>
          <a:xfrm>
            <a:off x="5127529"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86" name="Rechteck 185"/>
          <p:cNvSpPr/>
          <p:nvPr/>
        </p:nvSpPr>
        <p:spPr>
          <a:xfrm>
            <a:off x="7121539"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88" name="Rechteck 187"/>
          <p:cNvSpPr/>
          <p:nvPr/>
        </p:nvSpPr>
        <p:spPr>
          <a:xfrm>
            <a:off x="391414" y="3710347"/>
            <a:ext cx="3340061" cy="2400657"/>
          </a:xfrm>
          <a:prstGeom prst="rect">
            <a:avLst/>
          </a:prstGeom>
        </p:spPr>
        <p:txBody>
          <a:bodyPr wrap="square">
            <a:spAutoFit/>
          </a:bodyPr>
          <a:lstStyle/>
          <a:p>
            <a:pPr algn="l">
              <a:tabLst>
                <a:tab pos="3765550" algn="l"/>
              </a:tabLst>
            </a:pPr>
            <a:r>
              <a:rPr lang="en-US" sz="2000" dirty="0"/>
              <a:t>The training set is used to calculate the classifier model.</a:t>
            </a:r>
          </a:p>
          <a:p>
            <a:pPr algn="l">
              <a:tabLst>
                <a:tab pos="3765550" algn="l"/>
              </a:tabLst>
            </a:pPr>
            <a:r>
              <a:rPr lang="en-US" sz="2000" dirty="0"/>
              <a:t>The accuracy of the training set indicates the goodness of fit of the model.</a:t>
            </a:r>
          </a:p>
        </p:txBody>
      </p:sp>
      <p:sp>
        <p:nvSpPr>
          <p:cNvPr id="199" name="Rechteck 198"/>
          <p:cNvSpPr/>
          <p:nvPr/>
        </p:nvSpPr>
        <p:spPr>
          <a:xfrm>
            <a:off x="449695"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0" name="Rechteck 199"/>
          <p:cNvSpPr/>
          <p:nvPr/>
        </p:nvSpPr>
        <p:spPr>
          <a:xfrm>
            <a:off x="1103029"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1" name="Rechteck 200"/>
          <p:cNvSpPr/>
          <p:nvPr/>
        </p:nvSpPr>
        <p:spPr>
          <a:xfrm>
            <a:off x="776362"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2" name="Rechteck 201"/>
          <p:cNvSpPr/>
          <p:nvPr/>
        </p:nvSpPr>
        <p:spPr>
          <a:xfrm>
            <a:off x="1429696"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3" name="Rechteck 202"/>
          <p:cNvSpPr/>
          <p:nvPr/>
        </p:nvSpPr>
        <p:spPr>
          <a:xfrm>
            <a:off x="2409697"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4" name="Rechteck 203"/>
          <p:cNvSpPr/>
          <p:nvPr/>
        </p:nvSpPr>
        <p:spPr>
          <a:xfrm>
            <a:off x="3063031"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5" name="Rechteck 204"/>
          <p:cNvSpPr/>
          <p:nvPr/>
        </p:nvSpPr>
        <p:spPr>
          <a:xfrm>
            <a:off x="1756363"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6" name="Rechteck 205"/>
          <p:cNvSpPr/>
          <p:nvPr/>
        </p:nvSpPr>
        <p:spPr>
          <a:xfrm>
            <a:off x="2736364"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7" name="Rechteck 206"/>
          <p:cNvSpPr/>
          <p:nvPr/>
        </p:nvSpPr>
        <p:spPr>
          <a:xfrm>
            <a:off x="2083030"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8" name="Rechteck 207"/>
          <p:cNvSpPr/>
          <p:nvPr/>
        </p:nvSpPr>
        <p:spPr>
          <a:xfrm>
            <a:off x="3389702"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9" name="Rechteck 208"/>
          <p:cNvSpPr/>
          <p:nvPr/>
        </p:nvSpPr>
        <p:spPr>
          <a:xfrm>
            <a:off x="4129752" y="3710347"/>
            <a:ext cx="3340061" cy="2400657"/>
          </a:xfrm>
          <a:prstGeom prst="rect">
            <a:avLst/>
          </a:prstGeom>
        </p:spPr>
        <p:txBody>
          <a:bodyPr wrap="square">
            <a:spAutoFit/>
          </a:bodyPr>
          <a:lstStyle/>
          <a:p>
            <a:pPr algn="l">
              <a:tabLst>
                <a:tab pos="3765550" algn="l"/>
              </a:tabLst>
            </a:pPr>
            <a:r>
              <a:rPr lang="en-US" sz="2000" dirty="0"/>
              <a:t>The test set is used to evaluate the classifier model.</a:t>
            </a:r>
          </a:p>
          <a:p>
            <a:pPr algn="l">
              <a:tabLst>
                <a:tab pos="3765550" algn="l"/>
              </a:tabLst>
            </a:pPr>
            <a:r>
              <a:rPr lang="en-US" sz="2000" dirty="0"/>
              <a:t>The accuracy of the test set indicates the robust-ness/predictability of the model.</a:t>
            </a:r>
          </a:p>
        </p:txBody>
      </p:sp>
      <mc:AlternateContent xmlns:mc="http://schemas.openxmlformats.org/markup-compatibility/2006" xmlns:a14="http://schemas.microsoft.com/office/drawing/2010/main">
        <mc:Choice Requires="a14">
          <p:sp>
            <p:nvSpPr>
              <p:cNvPr id="192" name="Textfeld 191"/>
              <p:cNvSpPr txBox="1"/>
              <p:nvPr/>
            </p:nvSpPr>
            <p:spPr>
              <a:xfrm>
                <a:off x="5876831" y="5861544"/>
                <a:ext cx="2393209" cy="498919"/>
              </a:xfrm>
              <a:prstGeom prst="rect">
                <a:avLst/>
              </a:prstGeom>
              <a:noFill/>
              <a:ln>
                <a:solidFill>
                  <a:schemeClr val="tx1"/>
                </a:solidFill>
              </a:ln>
            </p:spPr>
            <p:txBody>
              <a:bodyPr wrap="square" rtlCol="0">
                <a:spAutoFit/>
              </a:bodyPr>
              <a:lstStyle/>
              <a:p>
                <a:r>
                  <a:rPr lang="pt-BR" sz="1800" b="0" dirty="0">
                    <a:latin typeface="+mj-lt"/>
                  </a:rPr>
                  <a:t>Accuracy = </a:t>
                </a:r>
                <a14:m>
                  <m:oMath xmlns:m="http://schemas.openxmlformats.org/officeDocument/2006/math">
                    <m:f>
                      <m:fPr>
                        <m:ctrlPr>
                          <a:rPr lang="pt-BR" sz="1800" b="0" i="1" smtClean="0">
                            <a:latin typeface="Cambria Math"/>
                          </a:rPr>
                        </m:ctrlPr>
                      </m:fPr>
                      <m:num>
                        <m:r>
                          <a:rPr lang="de-DE" sz="1800" b="0" i="0" smtClean="0">
                            <a:latin typeface="Cambria Math"/>
                          </a:rPr>
                          <m:t>#</m:t>
                        </m:r>
                        <m:r>
                          <m:rPr>
                            <m:sty m:val="p"/>
                          </m:rPr>
                          <a:rPr lang="de-DE" sz="1800" b="0" i="0" smtClean="0">
                            <a:latin typeface="Cambria Math"/>
                          </a:rPr>
                          <m:t>Match</m:t>
                        </m:r>
                      </m:num>
                      <m:den>
                        <m:r>
                          <a:rPr lang="de-DE" sz="1800" b="0" i="0" smtClean="0">
                            <a:latin typeface="Cambria Math"/>
                          </a:rPr>
                          <m:t>#</m:t>
                        </m:r>
                        <m:r>
                          <m:rPr>
                            <m:sty m:val="p"/>
                          </m:rPr>
                          <a:rPr lang="de-DE" sz="1800" b="0" i="0" smtClean="0">
                            <a:latin typeface="Cambria Math"/>
                          </a:rPr>
                          <m:t>All</m:t>
                        </m:r>
                      </m:den>
                    </m:f>
                  </m:oMath>
                </a14:m>
                <a:endParaRPr lang="de-DE" sz="1800" b="0" dirty="0">
                  <a:latin typeface="+mj-lt"/>
                  <a:cs typeface="Arial" pitchFamily="34" charset="0"/>
                </a:endParaRPr>
              </a:p>
            </p:txBody>
          </p:sp>
        </mc:Choice>
        <mc:Fallback xmlns="">
          <p:sp>
            <p:nvSpPr>
              <p:cNvPr id="192" name="Textfeld 191"/>
              <p:cNvSpPr txBox="1">
                <a:spLocks noRot="1" noChangeAspect="1" noMove="1" noResize="1" noEditPoints="1" noAdjustHandles="1" noChangeArrowheads="1" noChangeShapeType="1" noTextEdit="1"/>
              </p:cNvSpPr>
              <p:nvPr/>
            </p:nvSpPr>
            <p:spPr>
              <a:xfrm>
                <a:off x="5876831" y="5861544"/>
                <a:ext cx="2393209" cy="498919"/>
              </a:xfrm>
              <a:prstGeom prst="rect">
                <a:avLst/>
              </a:prstGeom>
              <a:blipFill rotWithShape="1">
                <a:blip r:embed="rId2"/>
                <a:stretch>
                  <a:fillRect b="-6024"/>
                </a:stretch>
              </a:blipFill>
              <a:ln>
                <a:solidFill>
                  <a:schemeClr val="tx1"/>
                </a:solidFill>
              </a:ln>
            </p:spPr>
            <p:txBody>
              <a:bodyPr/>
              <a:lstStyle/>
              <a:p>
                <a:r>
                  <a:rPr lang="de-DE">
                    <a:noFill/>
                  </a:rPr>
                  <a:t> </a:t>
                </a:r>
              </a:p>
            </p:txBody>
          </p:sp>
        </mc:Fallback>
      </mc:AlternateContent>
    </p:spTree>
    <p:extLst>
      <p:ext uri="{BB962C8B-B14F-4D97-AF65-F5344CB8AC3E}">
        <p14:creationId xmlns:p14="http://schemas.microsoft.com/office/powerpoint/2010/main" val="174211689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Types of Analytics (III)</a:t>
            </a:r>
          </a:p>
        </p:txBody>
      </p:sp>
      <p:sp>
        <p:nvSpPr>
          <p:cNvPr id="4" name="Textfeld 3"/>
          <p:cNvSpPr txBox="1"/>
          <p:nvPr/>
        </p:nvSpPr>
        <p:spPr>
          <a:xfrm>
            <a:off x="778917" y="6230405"/>
            <a:ext cx="2801389" cy="276999"/>
          </a:xfrm>
          <a:prstGeom prst="rect">
            <a:avLst/>
          </a:prstGeom>
          <a:noFill/>
        </p:spPr>
        <p:txBody>
          <a:bodyPr wrap="square" rtlCol="0">
            <a:spAutoFit/>
          </a:bodyPr>
          <a:lstStyle/>
          <a:p>
            <a:pPr algn="l"/>
            <a:r>
              <a:rPr lang="de-DE" sz="1200" b="0" dirty="0"/>
              <a:t>Source: </a:t>
            </a:r>
            <a:r>
              <a:rPr lang="de-DE" sz="1200" b="0" dirty="0" err="1"/>
              <a:t>Schmarzo</a:t>
            </a:r>
            <a:r>
              <a:rPr lang="de-DE" sz="1200" b="0" dirty="0"/>
              <a:t>, p. 13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088" y="1068649"/>
            <a:ext cx="6840942" cy="5142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4506082"/>
      </p:ext>
    </p:extLst>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189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Determining Parameter k</a:t>
            </a:r>
          </a:p>
        </p:txBody>
      </p:sp>
      <p:sp>
        <p:nvSpPr>
          <p:cNvPr id="2" name="Rechteck 1"/>
          <p:cNvSpPr/>
          <p:nvPr/>
        </p:nvSpPr>
        <p:spPr>
          <a:xfrm>
            <a:off x="374072" y="1908979"/>
            <a:ext cx="5677593" cy="3016210"/>
          </a:xfrm>
          <a:prstGeom prst="rect">
            <a:avLst/>
          </a:prstGeom>
        </p:spPr>
        <p:txBody>
          <a:bodyPr wrap="square">
            <a:spAutoFit/>
          </a:bodyPr>
          <a:lstStyle/>
          <a:p>
            <a:pPr marL="266700" indent="-266700" algn="l"/>
            <a:r>
              <a:rPr lang="en-US" sz="2000" dirty="0"/>
              <a:t>1.	Split the original labeled dataset into training and test data.</a:t>
            </a:r>
          </a:p>
          <a:p>
            <a:pPr marL="266700" indent="-266700" algn="l"/>
            <a:r>
              <a:rPr lang="en-US" sz="2000" dirty="0"/>
              <a:t>2.	Pick an evaluation metric. Misclassification rate or accuracy are good ones.</a:t>
            </a:r>
          </a:p>
          <a:p>
            <a:pPr marL="266700" indent="-266700" algn="l"/>
            <a:r>
              <a:rPr lang="en-US" sz="2000" dirty="0"/>
              <a:t>3.	Run k-NN a few times, changing k and checking the evaluation measure.</a:t>
            </a:r>
          </a:p>
          <a:p>
            <a:pPr marL="266700" indent="-266700" algn="l"/>
            <a:r>
              <a:rPr lang="en-US" sz="2000" dirty="0"/>
              <a:t>4.	Optimize k by picking the one with the best evaluation measure.</a:t>
            </a:r>
          </a:p>
        </p:txBody>
      </p:sp>
      <p:graphicFrame>
        <p:nvGraphicFramePr>
          <p:cNvPr id="5" name="Tabelle 4"/>
          <p:cNvGraphicFramePr>
            <a:graphicFrameLocks noGrp="1"/>
          </p:cNvGraphicFramePr>
          <p:nvPr>
            <p:extLst>
              <p:ext uri="{D42A27DB-BD31-4B8C-83A1-F6EECF244321}">
                <p14:modId xmlns:p14="http://schemas.microsoft.com/office/powerpoint/2010/main" val="4245360576"/>
              </p:ext>
            </p:extLst>
          </p:nvPr>
        </p:nvGraphicFramePr>
        <p:xfrm>
          <a:off x="6467302" y="1676011"/>
          <a:ext cx="2236123" cy="3482146"/>
        </p:xfrm>
        <a:graphic>
          <a:graphicData uri="http://schemas.openxmlformats.org/drawingml/2006/table">
            <a:tbl>
              <a:tblPr/>
              <a:tblGrid>
                <a:gridCol w="808237">
                  <a:extLst>
                    <a:ext uri="{9D8B030D-6E8A-4147-A177-3AD203B41FA5}">
                      <a16:colId xmlns:a16="http://schemas.microsoft.com/office/drawing/2014/main" xmlns="" val="20000"/>
                    </a:ext>
                  </a:extLst>
                </a:gridCol>
                <a:gridCol w="1427886">
                  <a:extLst>
                    <a:ext uri="{9D8B030D-6E8A-4147-A177-3AD203B41FA5}">
                      <a16:colId xmlns:a16="http://schemas.microsoft.com/office/drawing/2014/main" xmlns="" val="20001"/>
                    </a:ext>
                  </a:extLst>
                </a:gridCol>
              </a:tblGrid>
              <a:tr h="626846">
                <a:tc>
                  <a:txBody>
                    <a:bodyPr/>
                    <a:lstStyle/>
                    <a:p>
                      <a:pPr algn="ctr" rtl="0" fontAlgn="ctr"/>
                      <a:r>
                        <a:rPr lang="de-DE" sz="1800" b="0" i="0" u="none" strike="noStrike" dirty="0">
                          <a:solidFill>
                            <a:srgbClr val="1A1A1A"/>
                          </a:solidFill>
                          <a:effectLst/>
                          <a:latin typeface="Arial"/>
                        </a:rPr>
                        <a:t>k</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de-DE" sz="1800" b="0" i="0" u="none" strike="noStrike" dirty="0" err="1">
                          <a:solidFill>
                            <a:srgbClr val="1A1A1A"/>
                          </a:solidFill>
                          <a:effectLst/>
                          <a:latin typeface="+mn-lt"/>
                        </a:rPr>
                        <a:t>Accuracy</a:t>
                      </a:r>
                      <a:r>
                        <a:rPr lang="de-DE" sz="1800" b="0" i="0" u="none" strike="noStrike" dirty="0">
                          <a:solidFill>
                            <a:srgbClr val="1A1A1A"/>
                          </a:solidFill>
                          <a:effectLst/>
                          <a:latin typeface="+mn-lt"/>
                        </a:rPr>
                        <a:t> </a:t>
                      </a:r>
                      <a:endParaRPr lang="de-DE" sz="1800" b="0" i="0" u="none" strike="noStrike" dirty="0">
                        <a:solidFill>
                          <a:srgbClr val="1A1A1A"/>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85530">
                <a:tc>
                  <a:txBody>
                    <a:bodyPr/>
                    <a:lstStyle/>
                    <a:p>
                      <a:pPr algn="ctr" rtl="0" fontAlgn="ctr"/>
                      <a:r>
                        <a:rPr lang="de-DE" sz="1800" b="0" i="0" u="none" strike="noStrike">
                          <a:solidFill>
                            <a:srgbClr val="1A1A1A"/>
                          </a:solidFill>
                          <a:effectLst/>
                          <a:latin typeface="Arial"/>
                        </a:rPr>
                        <a:t>1</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de-DE" sz="1800" b="0" i="0" u="none" strike="noStrike" dirty="0">
                          <a:solidFill>
                            <a:srgbClr val="1A1A1A"/>
                          </a:solidFill>
                          <a:effectLst/>
                          <a:latin typeface="+mn-lt"/>
                        </a:rPr>
                        <a:t>0.720</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85530">
                <a:tc>
                  <a:txBody>
                    <a:bodyPr/>
                    <a:lstStyle/>
                    <a:p>
                      <a:pPr algn="ctr" rtl="0" fontAlgn="ctr"/>
                      <a:r>
                        <a:rPr lang="de-DE" sz="1800" b="0" i="0" u="none" strike="noStrike">
                          <a:solidFill>
                            <a:srgbClr val="1A1A1A"/>
                          </a:solidFill>
                          <a:effectLst/>
                          <a:latin typeface="Arial"/>
                        </a:rPr>
                        <a:t>2</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800" b="0" i="0" u="none" strike="noStrike" dirty="0">
                          <a:solidFill>
                            <a:srgbClr val="1A1A1A"/>
                          </a:solidFill>
                          <a:effectLst/>
                          <a:latin typeface="+mn-lt"/>
                        </a:rPr>
                        <a:t>0.685</a:t>
                      </a:r>
                      <a:endParaRPr lang="de-DE" sz="1800" b="0" i="0" u="none" strike="noStrike" dirty="0">
                        <a:solidFill>
                          <a:srgbClr val="1A1A1A"/>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85530">
                <a:tc>
                  <a:txBody>
                    <a:bodyPr/>
                    <a:lstStyle/>
                    <a:p>
                      <a:pPr algn="ctr" rtl="0" fontAlgn="ctr"/>
                      <a:r>
                        <a:rPr lang="de-DE" sz="1800" b="0" i="0" u="none" strike="noStrike">
                          <a:solidFill>
                            <a:srgbClr val="1A1A1A"/>
                          </a:solidFill>
                          <a:effectLst/>
                          <a:latin typeface="Arial"/>
                        </a:rPr>
                        <a:t>3</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800" b="0" i="0" u="none" strike="noStrike" dirty="0">
                          <a:solidFill>
                            <a:srgbClr val="1A1A1A"/>
                          </a:solidFill>
                          <a:effectLst/>
                          <a:latin typeface="+mn-lt"/>
                        </a:rPr>
                        <a:t>0.740</a:t>
                      </a:r>
                      <a:endParaRPr lang="de-DE" sz="1800" b="0" i="0" u="none" strike="noStrike" dirty="0">
                        <a:solidFill>
                          <a:srgbClr val="1A1A1A"/>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85530">
                <a:tc>
                  <a:txBody>
                    <a:bodyPr/>
                    <a:lstStyle/>
                    <a:p>
                      <a:pPr algn="ctr" rtl="0" fontAlgn="ctr"/>
                      <a:r>
                        <a:rPr lang="de-DE" sz="1800" b="0" i="0" u="none" strike="noStrike">
                          <a:solidFill>
                            <a:srgbClr val="1A1A1A"/>
                          </a:solidFill>
                          <a:effectLst/>
                          <a:latin typeface="Arial"/>
                        </a:rPr>
                        <a:t>4</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800" b="0" i="0" u="none" strike="noStrike" dirty="0">
                          <a:solidFill>
                            <a:srgbClr val="1A1A1A"/>
                          </a:solidFill>
                          <a:effectLst/>
                          <a:latin typeface="+mn-lt"/>
                        </a:rPr>
                        <a:t>0.745</a:t>
                      </a:r>
                      <a:endParaRPr lang="de-DE" sz="1800" b="0" i="0" u="none" strike="noStrike" dirty="0">
                        <a:solidFill>
                          <a:srgbClr val="1A1A1A"/>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85530">
                <a:tc>
                  <a:txBody>
                    <a:bodyPr/>
                    <a:lstStyle/>
                    <a:p>
                      <a:pPr algn="ctr" rtl="0" fontAlgn="ctr"/>
                      <a:r>
                        <a:rPr lang="de-DE" sz="1800" b="0" i="0" u="none" strike="noStrike">
                          <a:solidFill>
                            <a:srgbClr val="1A1A1A"/>
                          </a:solidFill>
                          <a:effectLst/>
                          <a:latin typeface="Arial"/>
                        </a:rPr>
                        <a:t>5</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800" b="0" i="0" u="none" strike="noStrike" dirty="0">
                          <a:solidFill>
                            <a:srgbClr val="FF0000"/>
                          </a:solidFill>
                          <a:effectLst/>
                          <a:latin typeface="+mn-lt"/>
                        </a:rPr>
                        <a:t>0.770</a:t>
                      </a:r>
                      <a:endParaRPr lang="de-DE" sz="1800" b="0" i="0" u="none" strike="noStrike" dirty="0">
                        <a:solidFill>
                          <a:srgbClr val="FF0000"/>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85530">
                <a:tc>
                  <a:txBody>
                    <a:bodyPr/>
                    <a:lstStyle/>
                    <a:p>
                      <a:pPr algn="ctr" rtl="0" fontAlgn="ctr"/>
                      <a:r>
                        <a:rPr lang="de-DE" sz="1800" b="0" i="0" u="none" strike="noStrike">
                          <a:solidFill>
                            <a:srgbClr val="1A1A1A"/>
                          </a:solidFill>
                          <a:effectLst/>
                          <a:latin typeface="Arial"/>
                        </a:rPr>
                        <a:t>6</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800" b="0" i="0" u="none" strike="noStrike" dirty="0">
                          <a:solidFill>
                            <a:srgbClr val="1A1A1A"/>
                          </a:solidFill>
                          <a:effectLst/>
                          <a:latin typeface="+mn-lt"/>
                        </a:rPr>
                        <a:t>0.740</a:t>
                      </a:r>
                      <a:endParaRPr lang="de-DE" sz="1800" b="0" i="0" u="none" strike="noStrike" dirty="0">
                        <a:solidFill>
                          <a:srgbClr val="1A1A1A"/>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85530">
                <a:tc>
                  <a:txBody>
                    <a:bodyPr/>
                    <a:lstStyle/>
                    <a:p>
                      <a:pPr algn="ctr" rtl="0" fontAlgn="ctr"/>
                      <a:r>
                        <a:rPr lang="de-DE" sz="1800" b="0" i="0" u="none" strike="noStrike">
                          <a:solidFill>
                            <a:srgbClr val="1A1A1A"/>
                          </a:solidFill>
                          <a:effectLst/>
                          <a:latin typeface="Arial"/>
                        </a:rPr>
                        <a:t>7</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800" b="0" i="0" u="none" strike="noStrike" dirty="0">
                          <a:solidFill>
                            <a:srgbClr val="1A1A1A"/>
                          </a:solidFill>
                          <a:effectLst/>
                          <a:latin typeface="+mn-lt"/>
                        </a:rPr>
                        <a:t>0.750</a:t>
                      </a:r>
                      <a:endParaRPr lang="de-DE" sz="1800" b="0" i="0" u="none" strike="noStrike" dirty="0">
                        <a:solidFill>
                          <a:srgbClr val="1A1A1A"/>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285530">
                <a:tc>
                  <a:txBody>
                    <a:bodyPr/>
                    <a:lstStyle/>
                    <a:p>
                      <a:pPr algn="ctr" rtl="0" fontAlgn="ctr"/>
                      <a:r>
                        <a:rPr lang="de-DE" sz="1800" b="0" i="0" u="none" strike="noStrike">
                          <a:solidFill>
                            <a:srgbClr val="1A1A1A"/>
                          </a:solidFill>
                          <a:effectLst/>
                          <a:latin typeface="Arial"/>
                        </a:rPr>
                        <a:t>8</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800" b="0" i="0" u="none" strike="noStrike" dirty="0">
                          <a:solidFill>
                            <a:srgbClr val="1A1A1A"/>
                          </a:solidFill>
                          <a:effectLst/>
                          <a:latin typeface="+mn-lt"/>
                        </a:rPr>
                        <a:t>0.750</a:t>
                      </a:r>
                      <a:endParaRPr lang="de-DE" sz="1800" b="0" i="0" u="none" strike="noStrike" dirty="0">
                        <a:solidFill>
                          <a:srgbClr val="1A1A1A"/>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85530">
                <a:tc>
                  <a:txBody>
                    <a:bodyPr/>
                    <a:lstStyle/>
                    <a:p>
                      <a:pPr algn="ctr" rtl="0" fontAlgn="ctr"/>
                      <a:r>
                        <a:rPr lang="de-DE" sz="1800" b="0" i="0" u="none" strike="noStrike">
                          <a:solidFill>
                            <a:srgbClr val="1A1A1A"/>
                          </a:solidFill>
                          <a:effectLst/>
                          <a:latin typeface="Arial"/>
                        </a:rPr>
                        <a:t>9</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800" b="0" i="0" u="none" strike="noStrike" dirty="0">
                          <a:solidFill>
                            <a:srgbClr val="1A1A1A"/>
                          </a:solidFill>
                          <a:effectLst/>
                          <a:latin typeface="+mn-lt"/>
                        </a:rPr>
                        <a:t>0.765</a:t>
                      </a:r>
                      <a:endParaRPr lang="de-DE" sz="1800" b="0" i="0" u="none" strike="noStrike" dirty="0">
                        <a:solidFill>
                          <a:srgbClr val="1A1A1A"/>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285530">
                <a:tc>
                  <a:txBody>
                    <a:bodyPr/>
                    <a:lstStyle/>
                    <a:p>
                      <a:pPr algn="ctr" rtl="0" fontAlgn="ctr"/>
                      <a:r>
                        <a:rPr lang="de-DE" sz="1800" b="0" i="0" u="none" strike="noStrike">
                          <a:solidFill>
                            <a:srgbClr val="1A1A1A"/>
                          </a:solidFill>
                          <a:effectLst/>
                          <a:latin typeface="Arial"/>
                        </a:rPr>
                        <a:t>10</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800" b="0" i="0" u="none" strike="noStrike" dirty="0">
                          <a:solidFill>
                            <a:srgbClr val="1A1A1A"/>
                          </a:solidFill>
                          <a:effectLst/>
                          <a:latin typeface="+mn-lt"/>
                        </a:rPr>
                        <a:t>0.760</a:t>
                      </a:r>
                      <a:endParaRPr lang="de-DE" sz="1800" b="0" i="0" u="none" strike="noStrike" dirty="0">
                        <a:solidFill>
                          <a:srgbClr val="1A1A1A"/>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1524290238"/>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84905C5D-7A25-4119-B50A-E3BF4543B9B3}" type="slidenum">
              <a:rPr lang="de-DE" sz="800" smtClean="0">
                <a:solidFill>
                  <a:schemeClr val="bg1"/>
                </a:solidFill>
              </a:rPr>
              <a:pPr/>
              <a:t>190</a:t>
            </a:fld>
            <a:endParaRPr lang="de-DE" sz="800">
              <a:solidFill>
                <a:schemeClr val="bg1"/>
              </a:solidFill>
            </a:endParaRPr>
          </a:p>
        </p:txBody>
      </p:sp>
      <p:sp>
        <p:nvSpPr>
          <p:cNvPr id="125955" name="Rectangle 2"/>
          <p:cNvSpPr>
            <a:spLocks noChangeArrowheads="1"/>
          </p:cNvSpPr>
          <p:nvPr/>
        </p:nvSpPr>
        <p:spPr bwMode="auto">
          <a:xfrm>
            <a:off x="134938" y="568325"/>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5" name="Rectangle 3"/>
          <p:cNvSpPr>
            <a:spLocks noChangeArrowheads="1"/>
          </p:cNvSpPr>
          <p:nvPr/>
        </p:nvSpPr>
        <p:spPr bwMode="auto">
          <a:xfrm>
            <a:off x="134938" y="1096162"/>
            <a:ext cx="8868133" cy="558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1795463" algn="l" defTabSz="1795463">
              <a:lnSpc>
                <a:spcPts val="2500"/>
              </a:lnSpc>
              <a:spcBef>
                <a:spcPts val="600"/>
              </a:spcBef>
              <a:tabLst>
                <a:tab pos="269875" algn="l"/>
                <a:tab pos="2963863" algn="l"/>
              </a:tabLst>
            </a:pPr>
            <a:r>
              <a:rPr lang="de-DE" sz="2400"/>
              <a:t>4.4.1.1	K-Nearest Neighbors</a:t>
            </a:r>
          </a:p>
          <a:p>
            <a:pPr marL="1795463" algn="l" defTabSz="1795463">
              <a:lnSpc>
                <a:spcPts val="2500"/>
              </a:lnSpc>
              <a:spcBef>
                <a:spcPts val="600"/>
              </a:spcBef>
              <a:tabLst>
                <a:tab pos="269875" algn="l"/>
                <a:tab pos="2963863" algn="l"/>
              </a:tabLst>
            </a:pPr>
            <a:r>
              <a:rPr lang="de-DE" sz="2400">
                <a:solidFill>
                  <a:srgbClr val="C00000"/>
                </a:solidFill>
              </a:rPr>
              <a:t>4.4.1.2	</a:t>
            </a:r>
            <a:r>
              <a:rPr lang="en-US" sz="2400">
                <a:solidFill>
                  <a:srgbClr val="C00000"/>
                </a:solidFill>
              </a:rPr>
              <a:t>Evaluating the Quality of Classification</a:t>
            </a:r>
            <a:endParaRPr lang="de-DE" sz="2400">
              <a:solidFill>
                <a:srgbClr val="C00000"/>
              </a:solidFill>
            </a:endParaRPr>
          </a:p>
          <a:p>
            <a:pPr marL="1795463" algn="l" defTabSz="1795463">
              <a:lnSpc>
                <a:spcPts val="2500"/>
              </a:lnSpc>
              <a:spcBef>
                <a:spcPts val="600"/>
              </a:spcBef>
              <a:tabLst>
                <a:tab pos="269875" algn="l"/>
                <a:tab pos="2963863" algn="l"/>
              </a:tabLst>
            </a:pPr>
            <a:r>
              <a:rPr lang="de-DE" sz="2400"/>
              <a:t>4.4.1.3	Decision Tree Approaches</a:t>
            </a:r>
          </a:p>
          <a:p>
            <a:pPr marL="1795463" algn="l" defTabSz="1795463">
              <a:lnSpc>
                <a:spcPts val="2500"/>
              </a:lnSpc>
              <a:spcBef>
                <a:spcPts val="600"/>
              </a:spcBef>
              <a:tabLst>
                <a:tab pos="269875" algn="l"/>
                <a:tab pos="2963863" algn="l"/>
              </a:tabLst>
            </a:pPr>
            <a:r>
              <a:rPr lang="de-DE" sz="2400"/>
              <a:t>4.4.1.4	Logistic Regression</a:t>
            </a:r>
          </a:p>
          <a:p>
            <a:pPr marL="1795463" algn="l" defTabSz="1795463">
              <a:lnSpc>
                <a:spcPts val="2500"/>
              </a:lnSpc>
              <a:spcBef>
                <a:spcPts val="600"/>
              </a:spcBef>
              <a:tabLst>
                <a:tab pos="269875" algn="l"/>
                <a:tab pos="2963863" algn="l"/>
              </a:tabLst>
            </a:pPr>
            <a:r>
              <a:rPr lang="de-DE" sz="2400"/>
              <a:t>4.4.1.5	Neural Networks</a:t>
            </a:r>
          </a:p>
          <a:p>
            <a:pPr marL="1795463" algn="l" defTabSz="1795463">
              <a:lnSpc>
                <a:spcPts val="2500"/>
              </a:lnSpc>
              <a:spcBef>
                <a:spcPts val="600"/>
              </a:spcBef>
              <a:tabLst>
                <a:tab pos="269875" algn="l"/>
                <a:tab pos="2963863" algn="l"/>
              </a:tabLst>
            </a:pPr>
            <a:r>
              <a:rPr lang="de-DE" sz="2400"/>
              <a:t>4.4.1.6	Resampling</a:t>
            </a:r>
          </a:p>
          <a:p>
            <a:pPr marL="1795463" algn="l" defTabSz="1795463">
              <a:lnSpc>
                <a:spcPts val="2500"/>
              </a:lnSpc>
              <a:spcBef>
                <a:spcPts val="600"/>
              </a:spcBef>
              <a:tabLst>
                <a:tab pos="269875" algn="l"/>
                <a:tab pos="2963863" algn="l"/>
              </a:tabLst>
            </a:pPr>
            <a:r>
              <a:rPr lang="de-DE" sz="2400"/>
              <a:t>4.4.1.7	Ensemble Learning</a:t>
            </a:r>
          </a:p>
          <a:p>
            <a:pPr marL="896938" algn="l">
              <a:lnSpc>
                <a:spcPts val="2500"/>
              </a:lnSpc>
              <a:spcBef>
                <a:spcPts val="600"/>
              </a:spcBef>
              <a:tabLst>
                <a:tab pos="269875" algn="l"/>
              </a:tabLst>
            </a:pPr>
            <a:r>
              <a:rPr lang="en-US" sz="2400"/>
              <a:t>	4.4.2	Regression</a:t>
            </a:r>
          </a:p>
        </p:txBody>
      </p:sp>
    </p:spTree>
    <p:extLst>
      <p:ext uri="{BB962C8B-B14F-4D97-AF65-F5344CB8AC3E}">
        <p14:creationId xmlns:p14="http://schemas.microsoft.com/office/powerpoint/2010/main" val="1854160396"/>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191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Evaluating the quality of Classification (I)</a:t>
            </a:r>
          </a:p>
        </p:txBody>
      </p:sp>
      <p:sp>
        <p:nvSpPr>
          <p:cNvPr id="4" name="Text Box 3"/>
          <p:cNvSpPr txBox="1">
            <a:spLocks noChangeArrowheads="1"/>
          </p:cNvSpPr>
          <p:nvPr/>
        </p:nvSpPr>
        <p:spPr bwMode="auto">
          <a:xfrm>
            <a:off x="282046" y="1439330"/>
            <a:ext cx="8571009" cy="36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just"/>
            <a:r>
              <a:rPr lang="en-US" sz="1800" dirty="0"/>
              <a:t>True positives (TP), true negatives (TN), false positives (FP), and false negatives (FN), are the four different possible outcomes of a single prediction for a two-class case. A false positive is when the outcome is incorrectly classified as "yes", when it is in fact "no". A false negative is when the outcome is incorrectly classified as negative, when it is in fact positive. True positives and true negatives are obviously correct classifications.</a:t>
            </a:r>
          </a:p>
          <a:p>
            <a:pPr algn="just"/>
            <a:endParaRPr lang="en-US" sz="1800" dirty="0"/>
          </a:p>
          <a:p>
            <a:pPr algn="just"/>
            <a:endParaRPr lang="en-US" sz="1800" dirty="0"/>
          </a:p>
          <a:p>
            <a:pPr algn="just"/>
            <a:endParaRPr lang="en-US" sz="1800" dirty="0"/>
          </a:p>
          <a:p>
            <a:pPr algn="just"/>
            <a:r>
              <a:rPr lang="en-US" sz="1800" dirty="0"/>
              <a:t>Confusion Matrix:</a:t>
            </a:r>
            <a:endParaRPr lang="de-DE" sz="1800" dirty="0"/>
          </a:p>
        </p:txBody>
      </p:sp>
      <p:pic>
        <p:nvPicPr>
          <p:cNvPr id="1136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6622" y="4427276"/>
            <a:ext cx="2646189" cy="1570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Grafik 2"/>
          <p:cNvPicPr>
            <a:picLocks noChangeAspect="1"/>
          </p:cNvPicPr>
          <p:nvPr/>
        </p:nvPicPr>
        <p:blipFill>
          <a:blip r:embed="rId3"/>
          <a:stretch>
            <a:fillRect/>
          </a:stretch>
        </p:blipFill>
        <p:spPr>
          <a:xfrm>
            <a:off x="2343091" y="3518413"/>
            <a:ext cx="3742200" cy="2906280"/>
          </a:xfrm>
          <a:prstGeom prst="rect">
            <a:avLst/>
          </a:prstGeom>
        </p:spPr>
      </p:pic>
    </p:spTree>
    <p:extLst>
      <p:ext uri="{BB962C8B-B14F-4D97-AF65-F5344CB8AC3E}">
        <p14:creationId xmlns:p14="http://schemas.microsoft.com/office/powerpoint/2010/main" val="1231235777"/>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192</a:t>
            </a:fld>
            <a:endParaRPr lang="en-US" sz="800" dirty="0">
              <a:solidFill>
                <a:schemeClr val="bg1"/>
              </a:solidFill>
            </a:endParaRPr>
          </a:p>
        </p:txBody>
      </p:sp>
      <p:sp>
        <p:nvSpPr>
          <p:cNvPr id="4" name="Text Box 3"/>
          <p:cNvSpPr txBox="1">
            <a:spLocks noChangeArrowheads="1"/>
          </p:cNvSpPr>
          <p:nvPr/>
        </p:nvSpPr>
        <p:spPr bwMode="auto">
          <a:xfrm>
            <a:off x="247964" y="1530770"/>
            <a:ext cx="8637510" cy="4157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just"/>
            <a:r>
              <a:rPr lang="en-US" sz="1800" dirty="0"/>
              <a:t>Test metrics are used to assess how accurately the model predicts the known values:</a:t>
            </a:r>
          </a:p>
          <a:p>
            <a:pPr algn="just">
              <a:spcBef>
                <a:spcPts val="1200"/>
              </a:spcBef>
            </a:pPr>
            <a:endParaRPr lang="en-US" sz="1800" dirty="0"/>
          </a:p>
          <a:p>
            <a:pPr algn="just">
              <a:spcBef>
                <a:spcPts val="1200"/>
              </a:spcBef>
            </a:pPr>
            <a:endParaRPr lang="en-US" sz="1800" dirty="0"/>
          </a:p>
          <a:p>
            <a:pPr algn="just">
              <a:spcBef>
                <a:spcPts val="1200"/>
              </a:spcBef>
            </a:pPr>
            <a:endParaRPr lang="en-US" sz="1800" dirty="0"/>
          </a:p>
          <a:p>
            <a:pPr algn="just">
              <a:spcBef>
                <a:spcPts val="1200"/>
              </a:spcBef>
            </a:pPr>
            <a:r>
              <a:rPr lang="en-US" sz="1800" dirty="0"/>
              <a:t>Most classification algorithms pursue to minimize the misclassification rate. They implicitly assume that all misclassification errors cost equally. In many real-world applications, this assumption is not true. Cost-sensitive learning takes costs, such as the misclassification cost, into consideration. Using costs, the error rate can be calculated via:</a:t>
            </a:r>
          </a:p>
          <a:p>
            <a:pPr algn="just"/>
            <a:endParaRPr lang="en-US" sz="1800" dirty="0"/>
          </a:p>
          <a:p>
            <a:pPr algn="just">
              <a:spcBef>
                <a:spcPts val="0"/>
              </a:spcBef>
            </a:pPr>
            <a:endParaRPr lang="en-US" sz="1800" dirty="0"/>
          </a:p>
        </p:txBody>
      </p:sp>
      <mc:AlternateContent xmlns:mc="http://schemas.openxmlformats.org/markup-compatibility/2006" xmlns:a14="http://schemas.microsoft.com/office/drawing/2010/main">
        <mc:Choice Requires="a14">
          <p:sp>
            <p:nvSpPr>
              <p:cNvPr id="8" name="Textfeld 7"/>
              <p:cNvSpPr txBox="1"/>
              <p:nvPr/>
            </p:nvSpPr>
            <p:spPr>
              <a:xfrm>
                <a:off x="772774" y="2130063"/>
                <a:ext cx="5682272" cy="61549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1800" b="1" i="1" smtClean="0">
                          <a:latin typeface="Cambria Math"/>
                        </a:rPr>
                        <m:t>𝒂𝒄𝒄𝒖𝒓𝒂𝒄𝒚</m:t>
                      </m:r>
                      <m:r>
                        <a:rPr lang="pt-BR" sz="1800" i="1" smtClean="0">
                          <a:latin typeface="Cambria Math"/>
                        </a:rPr>
                        <m:t>=</m:t>
                      </m:r>
                      <m:f>
                        <m:fPr>
                          <m:ctrlPr>
                            <a:rPr lang="pt-BR" sz="1800" i="1">
                              <a:latin typeface="Cambria Math"/>
                            </a:rPr>
                          </m:ctrlPr>
                        </m:fPr>
                        <m:num>
                          <m:r>
                            <a:rPr lang="de-DE" sz="1800" b="1" i="1" smtClean="0">
                              <a:latin typeface="Cambria Math"/>
                            </a:rPr>
                            <m:t>𝑻𝑵</m:t>
                          </m:r>
                          <m:r>
                            <a:rPr lang="de-DE" sz="1800" i="1">
                              <a:latin typeface="Cambria Math"/>
                            </a:rPr>
                            <m:t>+</m:t>
                          </m:r>
                          <m:r>
                            <a:rPr lang="de-DE" sz="1800" b="1" i="1" smtClean="0">
                              <a:latin typeface="Cambria Math"/>
                            </a:rPr>
                            <m:t>𝑻</m:t>
                          </m:r>
                          <m:r>
                            <a:rPr lang="de-DE" sz="1800" i="1">
                              <a:latin typeface="Cambria Math"/>
                            </a:rPr>
                            <m:t>𝑷</m:t>
                          </m:r>
                        </m:num>
                        <m:den>
                          <m:r>
                            <a:rPr lang="de-DE" sz="1800" i="1">
                              <a:latin typeface="Cambria Math"/>
                            </a:rPr>
                            <m:t>𝑻𝑷</m:t>
                          </m:r>
                          <m:r>
                            <a:rPr lang="de-DE" sz="1800" i="1">
                              <a:latin typeface="Cambria Math"/>
                            </a:rPr>
                            <m:t>+</m:t>
                          </m:r>
                          <m:r>
                            <a:rPr lang="de-DE" sz="1800" i="1">
                              <a:latin typeface="Cambria Math"/>
                            </a:rPr>
                            <m:t>𝑭𝑷</m:t>
                          </m:r>
                          <m:r>
                            <a:rPr lang="de-DE" sz="1800" i="1">
                              <a:latin typeface="Cambria Math"/>
                            </a:rPr>
                            <m:t>+</m:t>
                          </m:r>
                          <m:r>
                            <a:rPr lang="de-DE" sz="1800" i="1">
                              <a:latin typeface="Cambria Math"/>
                            </a:rPr>
                            <m:t>𝑻𝑵</m:t>
                          </m:r>
                          <m:r>
                            <a:rPr lang="de-DE" sz="1800" i="1">
                              <a:latin typeface="Cambria Math"/>
                            </a:rPr>
                            <m:t>+</m:t>
                          </m:r>
                          <m:r>
                            <a:rPr lang="de-DE" sz="1800" i="1">
                              <a:latin typeface="Cambria Math"/>
                            </a:rPr>
                            <m:t>𝑭𝑵</m:t>
                          </m:r>
                        </m:den>
                      </m:f>
                    </m:oMath>
                  </m:oMathPara>
                </a14:m>
                <a:endParaRPr lang="de-DE" sz="1800" i="1" dirty="0">
                  <a:latin typeface="Arial" pitchFamily="34" charset="0"/>
                  <a:cs typeface="Arial" pitchFamily="34" charset="0"/>
                </a:endParaRPr>
              </a:p>
            </p:txBody>
          </p:sp>
        </mc:Choice>
        <mc:Fallback xmlns="">
          <p:sp>
            <p:nvSpPr>
              <p:cNvPr id="8" name="Textfeld 7"/>
              <p:cNvSpPr txBox="1">
                <a:spLocks noRot="1" noChangeAspect="1" noMove="1" noResize="1" noEditPoints="1" noAdjustHandles="1" noChangeArrowheads="1" noChangeShapeType="1" noTextEdit="1"/>
              </p:cNvSpPr>
              <p:nvPr/>
            </p:nvSpPr>
            <p:spPr>
              <a:xfrm>
                <a:off x="772774" y="2130063"/>
                <a:ext cx="5682272" cy="615490"/>
              </a:xfrm>
              <a:prstGeom prst="rect">
                <a:avLst/>
              </a:prstGeom>
              <a:blipFill rotWithShape="1">
                <a:blip r:embed="rId2"/>
                <a:stretch>
                  <a:fillRect/>
                </a:stretch>
              </a:blipFill>
            </p:spPr>
            <p:txBody>
              <a:bodyPr/>
              <a:lstStyle/>
              <a:p>
                <a:r>
                  <a:rPr lang="de-DE">
                    <a:noFill/>
                  </a:rPr>
                  <a:t> </a:t>
                </a:r>
              </a:p>
            </p:txBody>
          </p:sp>
        </mc:Fallback>
      </mc:AlternateContent>
      <p:sp>
        <p:nvSpPr>
          <p:cNvPr id="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Evaluating the quality of Classification (II)</a:t>
            </a:r>
          </a:p>
        </p:txBody>
      </p:sp>
      <mc:AlternateContent xmlns:mc="http://schemas.openxmlformats.org/markup-compatibility/2006" xmlns:a14="http://schemas.microsoft.com/office/drawing/2010/main">
        <mc:Choice Requires="a14">
          <p:sp>
            <p:nvSpPr>
              <p:cNvPr id="10" name="Textfeld 9"/>
              <p:cNvSpPr txBox="1"/>
              <p:nvPr/>
            </p:nvSpPr>
            <p:spPr>
              <a:xfrm>
                <a:off x="772774" y="2794763"/>
                <a:ext cx="7879944" cy="61549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1800" b="1" i="1" smtClean="0">
                          <a:latin typeface="Cambria Math"/>
                        </a:rPr>
                        <m:t>𝒎𝒊𝒔𝒄𝒍𝒂𝒔𝒔𝒊𝒇𝒊𝒄𝒂𝒕𝒊𝒐𝒏</m:t>
                      </m:r>
                      <m:r>
                        <a:rPr lang="de-DE" sz="1800" b="1" i="1" smtClean="0">
                          <a:latin typeface="Cambria Math"/>
                        </a:rPr>
                        <m:t> </m:t>
                      </m:r>
                      <m:r>
                        <a:rPr lang="de-DE" sz="1800" i="1" smtClean="0">
                          <a:latin typeface="Cambria Math"/>
                        </a:rPr>
                        <m:t>𝒓𝒂𝒕𝒆</m:t>
                      </m:r>
                      <m:r>
                        <a:rPr lang="de-DE" sz="1800" i="1" smtClean="0">
                          <a:latin typeface="Cambria Math"/>
                        </a:rPr>
                        <m:t> =</m:t>
                      </m:r>
                      <m:f>
                        <m:fPr>
                          <m:ctrlPr>
                            <a:rPr lang="pt-BR" sz="1800" i="1">
                              <a:latin typeface="Cambria Math"/>
                            </a:rPr>
                          </m:ctrlPr>
                        </m:fPr>
                        <m:num>
                          <m:r>
                            <a:rPr lang="de-DE" sz="1800" b="1" i="1" smtClean="0">
                              <a:latin typeface="Cambria Math"/>
                            </a:rPr>
                            <m:t>𝑭𝑵</m:t>
                          </m:r>
                          <m:r>
                            <a:rPr lang="de-DE" sz="1800" i="1">
                              <a:latin typeface="Cambria Math"/>
                            </a:rPr>
                            <m:t>+</m:t>
                          </m:r>
                          <m:r>
                            <a:rPr lang="de-DE" sz="1800" i="1">
                              <a:latin typeface="Cambria Math"/>
                            </a:rPr>
                            <m:t>𝑭𝑷</m:t>
                          </m:r>
                        </m:num>
                        <m:den>
                          <m:r>
                            <a:rPr lang="de-DE" sz="1800" i="1">
                              <a:latin typeface="Cambria Math"/>
                            </a:rPr>
                            <m:t>𝑻𝑷</m:t>
                          </m:r>
                          <m:r>
                            <a:rPr lang="de-DE" sz="1800" i="1">
                              <a:latin typeface="Cambria Math"/>
                            </a:rPr>
                            <m:t>+</m:t>
                          </m:r>
                          <m:r>
                            <a:rPr lang="de-DE" sz="1800" i="1">
                              <a:latin typeface="Cambria Math"/>
                            </a:rPr>
                            <m:t>𝑭𝑷</m:t>
                          </m:r>
                          <m:r>
                            <a:rPr lang="de-DE" sz="1800" i="1">
                              <a:latin typeface="Cambria Math"/>
                            </a:rPr>
                            <m:t>+</m:t>
                          </m:r>
                          <m:r>
                            <a:rPr lang="de-DE" sz="1800" i="1">
                              <a:latin typeface="Cambria Math"/>
                            </a:rPr>
                            <m:t>𝑻𝑵</m:t>
                          </m:r>
                          <m:r>
                            <a:rPr lang="de-DE" sz="1800" i="1">
                              <a:latin typeface="Cambria Math"/>
                            </a:rPr>
                            <m:t>+</m:t>
                          </m:r>
                          <m:r>
                            <a:rPr lang="de-DE" sz="1800" i="1">
                              <a:latin typeface="Cambria Math"/>
                            </a:rPr>
                            <m:t>𝑭𝑵</m:t>
                          </m:r>
                        </m:den>
                      </m:f>
                      <m:r>
                        <a:rPr lang="de-DE" sz="1800" i="1">
                          <a:latin typeface="Cambria Math"/>
                        </a:rPr>
                        <m:t>=</m:t>
                      </m:r>
                      <m:r>
                        <a:rPr lang="de-DE" sz="1800" i="1">
                          <a:latin typeface="Cambria Math"/>
                        </a:rPr>
                        <m:t>𝟏</m:t>
                      </m:r>
                      <m:r>
                        <a:rPr lang="de-DE" sz="1800" i="1">
                          <a:latin typeface="Cambria Math"/>
                        </a:rPr>
                        <m:t>−</m:t>
                      </m:r>
                      <m:r>
                        <a:rPr lang="de-DE" sz="1800" i="1">
                          <a:latin typeface="Cambria Math"/>
                        </a:rPr>
                        <m:t>𝒂𝒄𝒄𝒖𝒓𝒂𝒄𝒚</m:t>
                      </m:r>
                    </m:oMath>
                  </m:oMathPara>
                </a14:m>
                <a:endParaRPr lang="de-DE" sz="1800" i="1" dirty="0">
                  <a:latin typeface="Arial" pitchFamily="34" charset="0"/>
                  <a:cs typeface="Arial" pitchFamily="34" charset="0"/>
                </a:endParaRPr>
              </a:p>
            </p:txBody>
          </p:sp>
        </mc:Choice>
        <mc:Fallback xmlns="">
          <p:sp>
            <p:nvSpPr>
              <p:cNvPr id="10" name="Textfeld 9"/>
              <p:cNvSpPr txBox="1">
                <a:spLocks noRot="1" noChangeAspect="1" noMove="1" noResize="1" noEditPoints="1" noAdjustHandles="1" noChangeArrowheads="1" noChangeShapeType="1" noTextEdit="1"/>
              </p:cNvSpPr>
              <p:nvPr/>
            </p:nvSpPr>
            <p:spPr>
              <a:xfrm>
                <a:off x="772774" y="2794763"/>
                <a:ext cx="7879944" cy="615490"/>
              </a:xfrm>
              <a:prstGeom prst="rect">
                <a:avLst/>
              </a:prstGeom>
              <a:blipFill rotWithShape="1">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 name="Textfeld 10"/>
              <p:cNvSpPr txBox="1"/>
              <p:nvPr/>
            </p:nvSpPr>
            <p:spPr>
              <a:xfrm>
                <a:off x="772774" y="4932645"/>
                <a:ext cx="7519726" cy="64120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1800" b="1" i="1" smtClean="0">
                          <a:latin typeface="Cambria Math"/>
                        </a:rPr>
                        <m:t>𝒄𝒐𝒔𝒕</m:t>
                      </m:r>
                      <m:r>
                        <a:rPr lang="de-DE" sz="1800" b="1" i="1" smtClean="0">
                          <a:latin typeface="Cambria Math"/>
                        </a:rPr>
                        <m:t> </m:t>
                      </m:r>
                      <m:r>
                        <a:rPr lang="de-DE" sz="1800" b="1" i="1" smtClean="0">
                          <a:latin typeface="Cambria Math"/>
                        </a:rPr>
                        <m:t>𝒔𝒆𝒏𝒔𝒊𝒕𝒊𝒗𝒆</m:t>
                      </m:r>
                      <m:r>
                        <a:rPr lang="de-DE" sz="1800" b="1" i="1" smtClean="0">
                          <a:latin typeface="Cambria Math"/>
                        </a:rPr>
                        <m:t> </m:t>
                      </m:r>
                      <m:r>
                        <a:rPr lang="de-DE" sz="1800" b="1" i="1" smtClean="0">
                          <a:latin typeface="Cambria Math"/>
                        </a:rPr>
                        <m:t>𝒎𝒊𝒔𝒄𝒍𝒂𝒔𝒔𝒊𝒇𝒊𝒄𝒂𝒕𝒊𝒐𝒏</m:t>
                      </m:r>
                      <m:r>
                        <a:rPr lang="de-DE" sz="1800" b="1" i="1" smtClean="0">
                          <a:latin typeface="Cambria Math"/>
                        </a:rPr>
                        <m:t> </m:t>
                      </m:r>
                      <m:r>
                        <a:rPr lang="de-DE" sz="1800" i="1" smtClean="0">
                          <a:latin typeface="Cambria Math"/>
                        </a:rPr>
                        <m:t>𝒓𝒂𝒕𝒆</m:t>
                      </m:r>
                      <m:r>
                        <a:rPr lang="de-DE" sz="1800" i="1" smtClean="0">
                          <a:latin typeface="Cambria Math"/>
                        </a:rPr>
                        <m:t> =</m:t>
                      </m:r>
                      <m:f>
                        <m:fPr>
                          <m:ctrlPr>
                            <a:rPr lang="pt-BR" sz="1800" i="1">
                              <a:latin typeface="Cambria Math"/>
                            </a:rPr>
                          </m:ctrlPr>
                        </m:fPr>
                        <m:num>
                          <m:r>
                            <a:rPr lang="de-DE" sz="1800" b="1" i="1" smtClean="0">
                              <a:latin typeface="Cambria Math"/>
                            </a:rPr>
                            <m:t>𝑭𝑵</m:t>
                          </m:r>
                          <m:r>
                            <a:rPr lang="de-DE" sz="1800" b="1" i="1" smtClean="0">
                              <a:latin typeface="Cambria Math"/>
                              <a:ea typeface="Cambria Math"/>
                            </a:rPr>
                            <m:t>∙</m:t>
                          </m:r>
                          <m:sSub>
                            <m:sSubPr>
                              <m:ctrlPr>
                                <a:rPr lang="de-DE" sz="1800" b="1" i="1" smtClean="0">
                                  <a:latin typeface="Cambria Math"/>
                                  <a:ea typeface="Cambria Math"/>
                                </a:rPr>
                              </m:ctrlPr>
                            </m:sSubPr>
                            <m:e>
                              <m:r>
                                <a:rPr lang="de-DE" sz="1800" i="1">
                                  <a:latin typeface="Cambria Math"/>
                                  <a:ea typeface="Cambria Math"/>
                                </a:rPr>
                                <m:t>𝑪</m:t>
                              </m:r>
                            </m:e>
                            <m:sub>
                              <m:r>
                                <a:rPr lang="de-DE" sz="1800" i="1">
                                  <a:latin typeface="Cambria Math"/>
                                  <a:ea typeface="Cambria Math"/>
                                </a:rPr>
                                <m:t>𝑭𝑵</m:t>
                              </m:r>
                            </m:sub>
                          </m:sSub>
                          <m:r>
                            <a:rPr lang="de-DE" sz="1800" i="1">
                              <a:latin typeface="Cambria Math"/>
                            </a:rPr>
                            <m:t>+</m:t>
                          </m:r>
                          <m:r>
                            <a:rPr lang="de-DE" sz="1800" i="1">
                              <a:latin typeface="Cambria Math"/>
                            </a:rPr>
                            <m:t>𝑭𝑷</m:t>
                          </m:r>
                          <m:r>
                            <a:rPr lang="de-DE" sz="1800" i="1">
                              <a:latin typeface="Cambria Math"/>
                              <a:ea typeface="Cambria Math"/>
                            </a:rPr>
                            <m:t>∙</m:t>
                          </m:r>
                          <m:sSub>
                            <m:sSubPr>
                              <m:ctrlPr>
                                <a:rPr lang="de-DE" sz="1800" i="1">
                                  <a:latin typeface="Cambria Math"/>
                                  <a:ea typeface="Cambria Math"/>
                                </a:rPr>
                              </m:ctrlPr>
                            </m:sSubPr>
                            <m:e>
                              <m:r>
                                <a:rPr lang="de-DE" sz="1800" i="1">
                                  <a:latin typeface="Cambria Math"/>
                                  <a:ea typeface="Cambria Math"/>
                                </a:rPr>
                                <m:t>𝑪</m:t>
                              </m:r>
                            </m:e>
                            <m:sub>
                              <m:r>
                                <a:rPr lang="de-DE" sz="1800" i="1">
                                  <a:latin typeface="Cambria Math"/>
                                  <a:ea typeface="Cambria Math"/>
                                </a:rPr>
                                <m:t>𝑭</m:t>
                              </m:r>
                              <m:r>
                                <a:rPr lang="de-DE" sz="1800" b="1" i="1" smtClean="0">
                                  <a:latin typeface="Cambria Math"/>
                                  <a:ea typeface="Cambria Math"/>
                                </a:rPr>
                                <m:t>𝑷</m:t>
                              </m:r>
                            </m:sub>
                          </m:sSub>
                        </m:num>
                        <m:den>
                          <m:r>
                            <a:rPr lang="de-DE" sz="1800" i="1">
                              <a:latin typeface="Cambria Math"/>
                            </a:rPr>
                            <m:t>𝑻𝑷</m:t>
                          </m:r>
                          <m:r>
                            <a:rPr lang="de-DE" sz="1800" i="1">
                              <a:latin typeface="Cambria Math"/>
                            </a:rPr>
                            <m:t>+</m:t>
                          </m:r>
                          <m:r>
                            <a:rPr lang="de-DE" sz="1800" i="1">
                              <a:latin typeface="Cambria Math"/>
                            </a:rPr>
                            <m:t>𝑭𝑷</m:t>
                          </m:r>
                          <m:r>
                            <a:rPr lang="de-DE" sz="1800" i="1">
                              <a:latin typeface="Cambria Math"/>
                            </a:rPr>
                            <m:t>+</m:t>
                          </m:r>
                          <m:r>
                            <a:rPr lang="de-DE" sz="1800" i="1">
                              <a:latin typeface="Cambria Math"/>
                            </a:rPr>
                            <m:t>𝑻𝑵</m:t>
                          </m:r>
                          <m:r>
                            <a:rPr lang="de-DE" sz="1800" i="1">
                              <a:latin typeface="Cambria Math"/>
                            </a:rPr>
                            <m:t>+</m:t>
                          </m:r>
                          <m:r>
                            <a:rPr lang="de-DE" sz="1800" i="1">
                              <a:latin typeface="Cambria Math"/>
                            </a:rPr>
                            <m:t>𝑭𝑵</m:t>
                          </m:r>
                        </m:den>
                      </m:f>
                    </m:oMath>
                  </m:oMathPara>
                </a14:m>
                <a:endParaRPr lang="de-DE" sz="1800" i="1" dirty="0">
                  <a:latin typeface="Arial" pitchFamily="34" charset="0"/>
                  <a:cs typeface="Arial" pitchFamily="34" charset="0"/>
                </a:endParaRPr>
              </a:p>
            </p:txBody>
          </p:sp>
        </mc:Choice>
        <mc:Fallback xmlns="">
          <p:sp>
            <p:nvSpPr>
              <p:cNvPr id="11" name="Textfeld 10"/>
              <p:cNvSpPr txBox="1">
                <a:spLocks noRot="1" noChangeAspect="1" noMove="1" noResize="1" noEditPoints="1" noAdjustHandles="1" noChangeArrowheads="1" noChangeShapeType="1" noTextEdit="1"/>
              </p:cNvSpPr>
              <p:nvPr/>
            </p:nvSpPr>
            <p:spPr>
              <a:xfrm>
                <a:off x="772774" y="4932645"/>
                <a:ext cx="7519726" cy="641201"/>
              </a:xfrm>
              <a:prstGeom prst="rect">
                <a:avLst/>
              </a:prstGeom>
              <a:blipFill rotWithShape="1">
                <a:blip r:embed="rId4"/>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136737106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193</a:t>
            </a:fld>
            <a:endParaRPr lang="en-US" sz="800" dirty="0">
              <a:solidFill>
                <a:schemeClr val="bg1"/>
              </a:solidFill>
            </a:endParaRPr>
          </a:p>
        </p:txBody>
      </p:sp>
      <p:sp>
        <p:nvSpPr>
          <p:cNvPr id="4" name="Text Box 3"/>
          <p:cNvSpPr txBox="1">
            <a:spLocks noChangeArrowheads="1"/>
          </p:cNvSpPr>
          <p:nvPr/>
        </p:nvSpPr>
        <p:spPr bwMode="auto">
          <a:xfrm>
            <a:off x="282046" y="1102099"/>
            <a:ext cx="8629198" cy="4726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just"/>
            <a:r>
              <a:rPr lang="en-US" sz="1800" dirty="0"/>
              <a:t>Misclassification rate and accuracy can be misleading, for example in the case of imbalanced samples. Extreme case:</a:t>
            </a:r>
          </a:p>
          <a:p>
            <a:pPr algn="just"/>
            <a:r>
              <a:rPr lang="de-DE" sz="1800" b="0" dirty="0"/>
              <a:t>	</a:t>
            </a:r>
            <a:r>
              <a:rPr lang="de-DE" sz="1800" b="0" dirty="0" err="1"/>
              <a:t>yes</a:t>
            </a:r>
            <a:r>
              <a:rPr lang="de-DE" sz="1800" b="0" dirty="0"/>
              <a:t>    </a:t>
            </a:r>
            <a:r>
              <a:rPr lang="de-DE" sz="1800" b="0" dirty="0" err="1"/>
              <a:t>no</a:t>
            </a:r>
            <a:endParaRPr lang="de-DE" sz="1800" b="0" dirty="0"/>
          </a:p>
          <a:p>
            <a:pPr algn="just"/>
            <a:r>
              <a:rPr lang="de-DE" sz="1800" b="0" dirty="0"/>
              <a:t>      </a:t>
            </a:r>
            <a:r>
              <a:rPr lang="de-DE" sz="1800" b="0" dirty="0" err="1"/>
              <a:t>yes</a:t>
            </a:r>
            <a:r>
              <a:rPr lang="de-DE" sz="1800" b="0" dirty="0"/>
              <a:t>  </a:t>
            </a:r>
            <a:r>
              <a:rPr lang="de-DE" sz="1800" b="0"/>
              <a:t>1000    </a:t>
            </a:r>
            <a:r>
              <a:rPr lang="de-DE" sz="1800" b="0" dirty="0"/>
              <a:t>3</a:t>
            </a:r>
          </a:p>
          <a:p>
            <a:pPr algn="just"/>
            <a:r>
              <a:rPr lang="de-DE" sz="1800" b="0" dirty="0"/>
              <a:t>      </a:t>
            </a:r>
            <a:r>
              <a:rPr lang="de-DE" sz="1800" b="0" dirty="0" err="1"/>
              <a:t>no</a:t>
            </a:r>
            <a:r>
              <a:rPr lang="de-DE" sz="1800" b="0" dirty="0"/>
              <a:t>        45    2</a:t>
            </a:r>
          </a:p>
          <a:p>
            <a:pPr algn="just">
              <a:spcBef>
                <a:spcPts val="2400"/>
              </a:spcBef>
            </a:pPr>
            <a:r>
              <a:rPr lang="en-US" sz="1800" dirty="0"/>
              <a:t>For problems like, this additional measures are required to evaluate a classifier.</a:t>
            </a:r>
          </a:p>
          <a:p>
            <a:pPr algn="just"/>
            <a:r>
              <a:rPr lang="en-US" sz="1800" dirty="0">
                <a:solidFill>
                  <a:srgbClr val="FF0000"/>
                </a:solidFill>
              </a:rPr>
              <a:t>Sensitivity</a:t>
            </a:r>
            <a:r>
              <a:rPr lang="en-US" sz="1800" dirty="0"/>
              <a:t> (true positive rate, recall) measures the proportion of positives that are correctly identified as such. </a:t>
            </a:r>
            <a:r>
              <a:rPr lang="en-US" sz="1800" dirty="0">
                <a:solidFill>
                  <a:srgbClr val="FF0000"/>
                </a:solidFill>
              </a:rPr>
              <a:t>Specificity</a:t>
            </a:r>
            <a:r>
              <a:rPr lang="en-US" sz="1800" dirty="0"/>
              <a:t> (true negative rate) measures the proportion of negatives that are correctly identified as such.</a:t>
            </a:r>
          </a:p>
          <a:p>
            <a:pPr algn="just"/>
            <a:endParaRPr lang="en-US" sz="1800" dirty="0"/>
          </a:p>
          <a:p>
            <a:pPr algn="just">
              <a:spcBef>
                <a:spcPts val="2400"/>
              </a:spcBef>
            </a:pPr>
            <a:r>
              <a:rPr lang="en-US" sz="1800" dirty="0"/>
              <a:t>Using both measures, we can compute the </a:t>
            </a:r>
            <a:r>
              <a:rPr lang="en-US" sz="1800" dirty="0">
                <a:solidFill>
                  <a:srgbClr val="FF0000"/>
                </a:solidFill>
              </a:rPr>
              <a:t>Balanced Accuracy</a:t>
            </a:r>
          </a:p>
        </p:txBody>
      </p:sp>
      <mc:AlternateContent xmlns:mc="http://schemas.openxmlformats.org/markup-compatibility/2006" xmlns:a14="http://schemas.microsoft.com/office/drawing/2010/main">
        <mc:Choice Requires="a14">
          <p:sp>
            <p:nvSpPr>
              <p:cNvPr id="8" name="Textfeld 7"/>
              <p:cNvSpPr txBox="1"/>
              <p:nvPr/>
            </p:nvSpPr>
            <p:spPr>
              <a:xfrm>
                <a:off x="864231" y="4703797"/>
                <a:ext cx="3549012" cy="61549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1800" b="1" i="1" smtClean="0">
                          <a:latin typeface="Cambria Math"/>
                        </a:rPr>
                        <m:t>𝒔</m:t>
                      </m:r>
                      <m:r>
                        <a:rPr lang="de-DE" sz="1800" i="1">
                          <a:latin typeface="Cambria Math"/>
                        </a:rPr>
                        <m:t>𝒆𝒏𝒔𝒊𝒕𝒊𝒗𝒊𝒕𝒚</m:t>
                      </m:r>
                      <m:r>
                        <a:rPr lang="de-DE" sz="1800" i="1">
                          <a:latin typeface="Cambria Math"/>
                        </a:rPr>
                        <m:t> =</m:t>
                      </m:r>
                      <m:f>
                        <m:fPr>
                          <m:ctrlPr>
                            <a:rPr lang="pt-BR" sz="1800" i="1">
                              <a:latin typeface="Cambria Math"/>
                            </a:rPr>
                          </m:ctrlPr>
                        </m:fPr>
                        <m:num>
                          <m:r>
                            <a:rPr lang="de-DE" sz="1800" b="1" i="1" smtClean="0">
                              <a:latin typeface="Cambria Math"/>
                            </a:rPr>
                            <m:t>𝑻</m:t>
                          </m:r>
                          <m:r>
                            <a:rPr lang="de-DE" sz="1800" i="1">
                              <a:latin typeface="Cambria Math"/>
                            </a:rPr>
                            <m:t>𝑷</m:t>
                          </m:r>
                        </m:num>
                        <m:den>
                          <m:r>
                            <a:rPr lang="de-DE" sz="1800" b="1" i="1" smtClean="0">
                              <a:latin typeface="Cambria Math"/>
                            </a:rPr>
                            <m:t>𝑻</m:t>
                          </m:r>
                          <m:r>
                            <a:rPr lang="de-DE" sz="1800" i="1">
                              <a:latin typeface="Cambria Math"/>
                            </a:rPr>
                            <m:t>𝑷</m:t>
                          </m:r>
                          <m:r>
                            <a:rPr lang="de-DE" sz="1800" i="1">
                              <a:latin typeface="Cambria Math"/>
                            </a:rPr>
                            <m:t>+</m:t>
                          </m:r>
                          <m:r>
                            <a:rPr lang="de-DE" sz="1800" b="1" i="1" smtClean="0">
                              <a:latin typeface="Cambria Math"/>
                            </a:rPr>
                            <m:t>𝑭𝑵</m:t>
                          </m:r>
                        </m:den>
                      </m:f>
                    </m:oMath>
                  </m:oMathPara>
                </a14:m>
                <a:endParaRPr lang="de-DE" sz="1800" i="1" dirty="0">
                  <a:latin typeface="Arial" pitchFamily="34" charset="0"/>
                  <a:cs typeface="Arial" pitchFamily="34" charset="0"/>
                </a:endParaRPr>
              </a:p>
            </p:txBody>
          </p:sp>
        </mc:Choice>
        <mc:Fallback xmlns="">
          <p:sp>
            <p:nvSpPr>
              <p:cNvPr id="8" name="Textfeld 7"/>
              <p:cNvSpPr txBox="1">
                <a:spLocks noRot="1" noChangeAspect="1" noMove="1" noResize="1" noEditPoints="1" noAdjustHandles="1" noChangeArrowheads="1" noChangeShapeType="1" noTextEdit="1"/>
              </p:cNvSpPr>
              <p:nvPr/>
            </p:nvSpPr>
            <p:spPr>
              <a:xfrm>
                <a:off x="864231" y="4703797"/>
                <a:ext cx="3549012" cy="615490"/>
              </a:xfrm>
              <a:prstGeom prst="rect">
                <a:avLst/>
              </a:prstGeom>
              <a:blipFill rotWithShape="1">
                <a:blip r:embed="rId2"/>
                <a:stretch>
                  <a:fillRect/>
                </a:stretch>
              </a:blipFill>
            </p:spPr>
            <p:txBody>
              <a:bodyPr/>
              <a:lstStyle/>
              <a:p>
                <a:r>
                  <a:rPr lang="de-DE">
                    <a:noFill/>
                  </a:rPr>
                  <a:t> </a:t>
                </a:r>
              </a:p>
            </p:txBody>
          </p:sp>
        </mc:Fallback>
      </mc:AlternateContent>
      <p:sp>
        <p:nvSpPr>
          <p:cNvPr id="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Evaluating the quality of Classification (III)</a:t>
            </a:r>
          </a:p>
        </p:txBody>
      </p:sp>
      <mc:AlternateContent xmlns:mc="http://schemas.openxmlformats.org/markup-compatibility/2006" xmlns:a14="http://schemas.microsoft.com/office/drawing/2010/main">
        <mc:Choice Requires="a14">
          <p:sp>
            <p:nvSpPr>
              <p:cNvPr id="10" name="Textfeld 9"/>
              <p:cNvSpPr txBox="1"/>
              <p:nvPr/>
            </p:nvSpPr>
            <p:spPr>
              <a:xfrm>
                <a:off x="4413243" y="4703797"/>
                <a:ext cx="3682016" cy="61549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1800" b="1" i="1" smtClean="0">
                          <a:latin typeface="Cambria Math"/>
                        </a:rPr>
                        <m:t>𝒔</m:t>
                      </m:r>
                      <m:r>
                        <a:rPr lang="de-DE" sz="1800" i="1">
                          <a:latin typeface="Cambria Math"/>
                        </a:rPr>
                        <m:t>𝒑𝒆𝒄𝒊𝒇𝒊𝒄𝒊𝒕𝒚</m:t>
                      </m:r>
                      <m:r>
                        <a:rPr lang="de-DE" sz="1800" i="1">
                          <a:latin typeface="Cambria Math"/>
                        </a:rPr>
                        <m:t> =</m:t>
                      </m:r>
                      <m:f>
                        <m:fPr>
                          <m:ctrlPr>
                            <a:rPr lang="pt-BR" sz="1800" i="1">
                              <a:latin typeface="Cambria Math"/>
                            </a:rPr>
                          </m:ctrlPr>
                        </m:fPr>
                        <m:num>
                          <m:r>
                            <a:rPr lang="de-DE" sz="1800" b="1" i="1" smtClean="0">
                              <a:latin typeface="Cambria Math"/>
                            </a:rPr>
                            <m:t>𝑻𝑵</m:t>
                          </m:r>
                        </m:num>
                        <m:den>
                          <m:r>
                            <a:rPr lang="de-DE" sz="1800" i="1">
                              <a:latin typeface="Cambria Math"/>
                            </a:rPr>
                            <m:t>𝑻</m:t>
                          </m:r>
                          <m:r>
                            <a:rPr lang="de-DE" sz="1800" b="1" i="1" smtClean="0">
                              <a:latin typeface="Cambria Math"/>
                            </a:rPr>
                            <m:t>𝑵</m:t>
                          </m:r>
                          <m:r>
                            <a:rPr lang="de-DE" sz="1800" i="1">
                              <a:latin typeface="Cambria Math"/>
                            </a:rPr>
                            <m:t>+</m:t>
                          </m:r>
                          <m:r>
                            <a:rPr lang="de-DE" sz="1800" i="1">
                              <a:latin typeface="Cambria Math"/>
                            </a:rPr>
                            <m:t>𝑭</m:t>
                          </m:r>
                          <m:r>
                            <a:rPr lang="de-DE" sz="1800" b="1" i="1" smtClean="0">
                              <a:latin typeface="Cambria Math"/>
                            </a:rPr>
                            <m:t>𝑷</m:t>
                          </m:r>
                        </m:den>
                      </m:f>
                    </m:oMath>
                  </m:oMathPara>
                </a14:m>
                <a:endParaRPr lang="de-DE" sz="1800" i="1" dirty="0">
                  <a:latin typeface="Arial" pitchFamily="34" charset="0"/>
                  <a:cs typeface="Arial" pitchFamily="34" charset="0"/>
                </a:endParaRPr>
              </a:p>
            </p:txBody>
          </p:sp>
        </mc:Choice>
        <mc:Fallback xmlns="">
          <p:sp>
            <p:nvSpPr>
              <p:cNvPr id="10" name="Textfeld 9"/>
              <p:cNvSpPr txBox="1">
                <a:spLocks noRot="1" noChangeAspect="1" noMove="1" noResize="1" noEditPoints="1" noAdjustHandles="1" noChangeArrowheads="1" noChangeShapeType="1" noTextEdit="1"/>
              </p:cNvSpPr>
              <p:nvPr/>
            </p:nvSpPr>
            <p:spPr>
              <a:xfrm>
                <a:off x="4413243" y="4703797"/>
                <a:ext cx="3682016" cy="615490"/>
              </a:xfrm>
              <a:prstGeom prst="rect">
                <a:avLst/>
              </a:prstGeom>
              <a:blipFill rotWithShape="1">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 name="Textfeld 10"/>
              <p:cNvSpPr txBox="1"/>
              <p:nvPr/>
            </p:nvSpPr>
            <p:spPr>
              <a:xfrm>
                <a:off x="1047633" y="5832916"/>
                <a:ext cx="6159502" cy="62350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1800" b="1" i="1" smtClean="0">
                          <a:latin typeface="Cambria Math"/>
                        </a:rPr>
                        <m:t>𝒃</m:t>
                      </m:r>
                      <m:r>
                        <a:rPr lang="de-DE" sz="1800" i="1">
                          <a:latin typeface="Cambria Math"/>
                        </a:rPr>
                        <m:t>𝒂𝒍𝒂𝒏𝒄𝒆𝒅</m:t>
                      </m:r>
                      <m:r>
                        <a:rPr lang="de-DE" sz="1800" i="1">
                          <a:latin typeface="Cambria Math"/>
                        </a:rPr>
                        <m:t> </m:t>
                      </m:r>
                      <m:r>
                        <a:rPr lang="de-DE" sz="1800" b="1" i="1" smtClean="0">
                          <a:latin typeface="Cambria Math"/>
                        </a:rPr>
                        <m:t>𝒂</m:t>
                      </m:r>
                      <m:r>
                        <a:rPr lang="de-DE" sz="1800" i="1">
                          <a:latin typeface="Cambria Math"/>
                        </a:rPr>
                        <m:t>𝒄𝒄𝒖𝒓𝒂𝒄𝒚</m:t>
                      </m:r>
                      <m:r>
                        <a:rPr lang="pt-BR" sz="1800" i="1" smtClean="0">
                          <a:latin typeface="Cambria Math"/>
                        </a:rPr>
                        <m:t>=</m:t>
                      </m:r>
                      <m:f>
                        <m:fPr>
                          <m:ctrlPr>
                            <a:rPr lang="pt-BR" sz="1800" i="1">
                              <a:latin typeface="Cambria Math"/>
                            </a:rPr>
                          </m:ctrlPr>
                        </m:fPr>
                        <m:num>
                          <m:r>
                            <a:rPr lang="de-DE" sz="1800" i="1">
                              <a:latin typeface="Cambria Math"/>
                            </a:rPr>
                            <m:t>𝒔𝒆𝒏𝒔𝒊𝒕𝒊𝒗𝒊𝒕𝒚</m:t>
                          </m:r>
                          <m:r>
                            <a:rPr lang="de-DE" sz="1800" b="1" i="1" smtClean="0">
                              <a:latin typeface="Cambria Math"/>
                            </a:rPr>
                            <m:t>+</m:t>
                          </m:r>
                          <m:r>
                            <a:rPr lang="de-DE" sz="1800" i="1">
                              <a:latin typeface="Cambria Math"/>
                            </a:rPr>
                            <m:t>𝒔𝒑𝒆𝒄𝒊𝒇𝒊𝒄𝒊𝒕𝒚</m:t>
                          </m:r>
                          <m:r>
                            <a:rPr lang="de-DE" sz="1800" i="1">
                              <a:latin typeface="Cambria Math"/>
                            </a:rPr>
                            <m:t> </m:t>
                          </m:r>
                        </m:num>
                        <m:den>
                          <m:r>
                            <a:rPr lang="de-DE" sz="1800" b="1" i="1" smtClean="0">
                              <a:latin typeface="Cambria Math"/>
                            </a:rPr>
                            <m:t>𝟐</m:t>
                          </m:r>
                        </m:den>
                      </m:f>
                    </m:oMath>
                  </m:oMathPara>
                </a14:m>
                <a:endParaRPr lang="de-DE" sz="1800" i="1" dirty="0">
                  <a:latin typeface="Arial" pitchFamily="34" charset="0"/>
                  <a:cs typeface="Arial" pitchFamily="34" charset="0"/>
                </a:endParaRPr>
              </a:p>
            </p:txBody>
          </p:sp>
        </mc:Choice>
        <mc:Fallback xmlns="">
          <p:sp>
            <p:nvSpPr>
              <p:cNvPr id="11" name="Textfeld 10"/>
              <p:cNvSpPr txBox="1">
                <a:spLocks noRot="1" noChangeAspect="1" noMove="1" noResize="1" noEditPoints="1" noAdjustHandles="1" noChangeArrowheads="1" noChangeShapeType="1" noTextEdit="1"/>
              </p:cNvSpPr>
              <p:nvPr/>
            </p:nvSpPr>
            <p:spPr>
              <a:xfrm>
                <a:off x="1047633" y="5832916"/>
                <a:ext cx="6159502" cy="623504"/>
              </a:xfrm>
              <a:prstGeom prst="rect">
                <a:avLst/>
              </a:prstGeom>
              <a:blipFill rotWithShape="1">
                <a:blip r:embed="rId4"/>
                <a:stretch>
                  <a:fillRect/>
                </a:stretch>
              </a:blipFill>
            </p:spPr>
            <p:txBody>
              <a:bodyPr/>
              <a:lstStyle/>
              <a:p>
                <a:r>
                  <a:rPr lang="de-DE">
                    <a:noFill/>
                  </a:rPr>
                  <a:t> </a:t>
                </a:r>
              </a:p>
            </p:txBody>
          </p:sp>
        </mc:Fallback>
      </mc:AlternateContent>
      <p:cxnSp>
        <p:nvCxnSpPr>
          <p:cNvPr id="12" name="Gerade Verbindung 11"/>
          <p:cNvCxnSpPr/>
          <p:nvPr/>
        </p:nvCxnSpPr>
        <p:spPr bwMode="auto">
          <a:xfrm>
            <a:off x="1163783" y="1961794"/>
            <a:ext cx="0" cy="103909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Gerade Verbindung 12"/>
          <p:cNvCxnSpPr/>
          <p:nvPr/>
        </p:nvCxnSpPr>
        <p:spPr bwMode="auto">
          <a:xfrm>
            <a:off x="705539" y="2194550"/>
            <a:ext cx="1580461"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Gerade Verbindung 13"/>
          <p:cNvCxnSpPr/>
          <p:nvPr/>
        </p:nvCxnSpPr>
        <p:spPr bwMode="auto">
          <a:xfrm>
            <a:off x="705539" y="3003656"/>
            <a:ext cx="1580461"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Textfeld 14"/>
              <p:cNvSpPr txBox="1"/>
              <p:nvPr/>
            </p:nvSpPr>
            <p:spPr>
              <a:xfrm>
                <a:off x="3041244" y="2173594"/>
                <a:ext cx="3640632" cy="61734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pt-BR" sz="1800" b="0" i="1" smtClean="0">
                              <a:latin typeface="Cambria Math"/>
                            </a:rPr>
                          </m:ctrlPr>
                        </m:fPr>
                        <m:num>
                          <m:r>
                            <a:rPr lang="de-DE" sz="1800" b="0" i="0" smtClean="0">
                              <a:latin typeface="Cambria Math"/>
                            </a:rPr>
                            <m:t>1000+2</m:t>
                          </m:r>
                        </m:num>
                        <m:den>
                          <m:r>
                            <a:rPr lang="de-DE" sz="1800" b="0" i="0" smtClean="0">
                              <a:latin typeface="Cambria Math"/>
                            </a:rPr>
                            <m:t>1000+45+3+2</m:t>
                          </m:r>
                        </m:den>
                      </m:f>
                      <m:r>
                        <a:rPr lang="de-DE" sz="1800" b="0" i="0" smtClean="0">
                          <a:latin typeface="Cambria Math"/>
                        </a:rPr>
                        <m:t>=0.954</m:t>
                      </m:r>
                    </m:oMath>
                  </m:oMathPara>
                </a14:m>
                <a:endParaRPr lang="de-DE" sz="1800" b="0" dirty="0">
                  <a:latin typeface="+mj-lt"/>
                  <a:cs typeface="Arial" pitchFamily="34" charset="0"/>
                </a:endParaRPr>
              </a:p>
            </p:txBody>
          </p:sp>
        </mc:Choice>
        <mc:Fallback xmlns="">
          <p:sp>
            <p:nvSpPr>
              <p:cNvPr id="15" name="Textfeld 14"/>
              <p:cNvSpPr txBox="1">
                <a:spLocks noRot="1" noChangeAspect="1" noMove="1" noResize="1" noEditPoints="1" noAdjustHandles="1" noChangeArrowheads="1" noChangeShapeType="1" noTextEdit="1"/>
              </p:cNvSpPr>
              <p:nvPr/>
            </p:nvSpPr>
            <p:spPr>
              <a:xfrm>
                <a:off x="3041244" y="2173594"/>
                <a:ext cx="3640632" cy="617348"/>
              </a:xfrm>
              <a:prstGeom prst="rect">
                <a:avLst/>
              </a:prstGeom>
              <a:blipFill rotWithShape="1">
                <a:blip r:embed="rId5"/>
                <a:stretch>
                  <a:fillRect/>
                </a:stretch>
              </a:blipFill>
            </p:spPr>
            <p:txBody>
              <a:bodyPr/>
              <a:lstStyle/>
              <a:p>
                <a:r>
                  <a:rPr lang="de-DE">
                    <a:noFill/>
                  </a:rPr>
                  <a:t> </a:t>
                </a:r>
              </a:p>
            </p:txBody>
          </p:sp>
        </mc:Fallback>
      </mc:AlternateContent>
      <p:sp>
        <p:nvSpPr>
          <p:cNvPr id="16" name="Pfeil nach rechts 15"/>
          <p:cNvSpPr/>
          <p:nvPr/>
        </p:nvSpPr>
        <p:spPr bwMode="auto">
          <a:xfrm>
            <a:off x="2527072" y="2418995"/>
            <a:ext cx="415636" cy="174567"/>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2728214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194</a:t>
            </a:fld>
            <a:endParaRPr lang="en-US" sz="800" dirty="0">
              <a:solidFill>
                <a:schemeClr val="bg1"/>
              </a:solidFill>
            </a:endParaRPr>
          </a:p>
        </p:txBody>
      </p:sp>
      <p:sp>
        <p:nvSpPr>
          <p:cNvPr id="4" name="Text Box 3"/>
          <p:cNvSpPr txBox="1">
            <a:spLocks noChangeArrowheads="1"/>
          </p:cNvSpPr>
          <p:nvPr/>
        </p:nvSpPr>
        <p:spPr bwMode="auto">
          <a:xfrm>
            <a:off x="282046" y="1211156"/>
            <a:ext cx="8533963" cy="5172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just"/>
            <a:r>
              <a:rPr lang="en-US" sz="1800" dirty="0"/>
              <a:t>Assume the following case: A credit card company wants to create a fraud detection system to include it into their transactional systems. The outcomes should be "Accept" (Y) and "Reject" (N). Because fraud rarely occurs, the data set consists of 320 observations for Y and 139 for N. They are partitioned into training and test set. Finally, the model is trained and tested.</a:t>
            </a:r>
          </a:p>
          <a:p>
            <a:pPr algn="just"/>
            <a:r>
              <a:rPr lang="de-DE" sz="1800" dirty="0" err="1"/>
              <a:t>Be</a:t>
            </a:r>
            <a:r>
              <a:rPr lang="en-US" sz="1800" dirty="0"/>
              <a:t>cause of the majority of the Y class, the training process concentrates on these cases because their correct classification promises the highest accuracy.</a:t>
            </a:r>
          </a:p>
          <a:p>
            <a:pPr algn="just"/>
            <a:r>
              <a:rPr lang="en-US" sz="1800" dirty="0"/>
              <a:t>The results of the test of the model is consequently:</a:t>
            </a:r>
          </a:p>
          <a:p>
            <a:pPr algn="just"/>
            <a:r>
              <a:rPr lang="de-DE" sz="1800" b="0" dirty="0"/>
              <a:t>	   N      Y</a:t>
            </a:r>
          </a:p>
          <a:p>
            <a:pPr algn="just"/>
            <a:r>
              <a:rPr lang="de-DE" sz="1800" b="0" dirty="0"/>
              <a:t>        N      </a:t>
            </a:r>
            <a:r>
              <a:rPr lang="de-DE" sz="1800" b="0"/>
              <a:t>21   32</a:t>
            </a:r>
            <a:endParaRPr lang="de-DE" sz="1800" b="0" dirty="0"/>
          </a:p>
          <a:p>
            <a:pPr algn="just"/>
            <a:r>
              <a:rPr lang="de-DE" sz="1800" b="0" dirty="0"/>
              <a:t>        </a:t>
            </a:r>
            <a:r>
              <a:rPr lang="de-DE" sz="1800" b="0"/>
              <a:t>Y        6   </a:t>
            </a:r>
            <a:r>
              <a:rPr lang="de-DE" sz="1800" b="0" dirty="0"/>
              <a:t>94</a:t>
            </a:r>
          </a:p>
          <a:p>
            <a:pPr algn="just">
              <a:spcBef>
                <a:spcPts val="1800"/>
              </a:spcBef>
            </a:pPr>
            <a:r>
              <a:rPr lang="de-DE" sz="1800" dirty="0"/>
              <a:t>Thus, </a:t>
            </a:r>
            <a:r>
              <a:rPr lang="en-US" sz="1800" dirty="0"/>
              <a:t>the model is blind for the N cases. But these are the ones of primary interest for the company.</a:t>
            </a:r>
          </a:p>
        </p:txBody>
      </p:sp>
      <p:sp>
        <p:nvSpPr>
          <p:cNvPr id="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Problem of </a:t>
            </a:r>
            <a:r>
              <a:rPr lang="en-US" sz="2400" dirty="0" err="1"/>
              <a:t>Imbalancing</a:t>
            </a:r>
            <a:r>
              <a:rPr lang="en-US" sz="2400" dirty="0"/>
              <a:t> and Accuracy</a:t>
            </a:r>
          </a:p>
        </p:txBody>
      </p:sp>
      <p:grpSp>
        <p:nvGrpSpPr>
          <p:cNvPr id="2" name="Gruppieren 1"/>
          <p:cNvGrpSpPr/>
          <p:nvPr/>
        </p:nvGrpSpPr>
        <p:grpSpPr>
          <a:xfrm>
            <a:off x="738638" y="4518041"/>
            <a:ext cx="1580462" cy="1041862"/>
            <a:chOff x="705537" y="2200333"/>
            <a:chExt cx="1580462" cy="1041862"/>
          </a:xfrm>
        </p:grpSpPr>
        <p:cxnSp>
          <p:nvCxnSpPr>
            <p:cNvPr id="12" name="Gerade Verbindung 11"/>
            <p:cNvCxnSpPr/>
            <p:nvPr/>
          </p:nvCxnSpPr>
          <p:spPr bwMode="auto">
            <a:xfrm>
              <a:off x="1163782" y="2200333"/>
              <a:ext cx="0" cy="103909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Gerade Verbindung 12"/>
            <p:cNvCxnSpPr/>
            <p:nvPr/>
          </p:nvCxnSpPr>
          <p:spPr bwMode="auto">
            <a:xfrm>
              <a:off x="705537" y="2433089"/>
              <a:ext cx="1580461"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Gerade Verbindung 13"/>
            <p:cNvCxnSpPr/>
            <p:nvPr/>
          </p:nvCxnSpPr>
          <p:spPr bwMode="auto">
            <a:xfrm>
              <a:off x="705538" y="3242195"/>
              <a:ext cx="1580461"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500813070"/>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stretch>
            <a:fillRect/>
          </a:stretch>
        </p:blipFill>
        <p:spPr>
          <a:xfrm>
            <a:off x="6072263" y="1041400"/>
            <a:ext cx="2979241" cy="5413706"/>
          </a:xfrm>
          <a:prstGeom prst="rect">
            <a:avLst/>
          </a:prstGeom>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195</a:t>
            </a:fld>
            <a:endParaRPr lang="en-US" sz="800" dirty="0">
              <a:solidFill>
                <a:schemeClr val="bg1"/>
              </a:solidFill>
            </a:endParaRPr>
          </a:p>
        </p:txBody>
      </p:sp>
      <p:sp>
        <p:nvSpPr>
          <p:cNvPr id="4" name="Text Box 3"/>
          <p:cNvSpPr txBox="1">
            <a:spLocks noChangeArrowheads="1"/>
          </p:cNvSpPr>
          <p:nvPr/>
        </p:nvSpPr>
        <p:spPr bwMode="auto">
          <a:xfrm>
            <a:off x="325780" y="1620833"/>
            <a:ext cx="5862143" cy="4664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en-US" sz="1800">
                <a:solidFill>
                  <a:srgbClr val="FF0000"/>
                </a:solidFill>
              </a:rPr>
              <a:t>Precision</a:t>
            </a:r>
            <a:r>
              <a:rPr lang="en-US" sz="1800"/>
              <a:t> measures the proportion of predicted positives who are true positives. A precision of 0.5 means that whenever the model classifies a positive, there is a 50% chance of it really being a positive.The higher the precision the smaller the number of false positives.</a:t>
            </a:r>
          </a:p>
          <a:p>
            <a:pPr algn="l"/>
            <a:endParaRPr lang="en-US" sz="1800">
              <a:solidFill>
                <a:srgbClr val="FF0000"/>
              </a:solidFill>
            </a:endParaRPr>
          </a:p>
          <a:p>
            <a:pPr algn="l"/>
            <a:endParaRPr lang="en-US" sz="1800">
              <a:solidFill>
                <a:srgbClr val="FF0000"/>
              </a:solidFill>
            </a:endParaRPr>
          </a:p>
          <a:p>
            <a:pPr algn="l"/>
            <a:r>
              <a:rPr lang="en-US" sz="1800">
                <a:solidFill>
                  <a:srgbClr val="FF0000"/>
                </a:solidFill>
              </a:rPr>
              <a:t>Recall</a:t>
            </a:r>
            <a:r>
              <a:rPr lang="en-US" sz="1800"/>
              <a:t> measures the percentage of positives the model is able to catch. It is defined as the number of true positives divided by the total number of positives in the dataset. A recall of 50% would mean that 50% of the positives had been predicted as such by the model while the other 50% of positives have been missed by the model. </a:t>
            </a:r>
            <a:endParaRPr lang="en-US" sz="1800" dirty="0"/>
          </a:p>
        </p:txBody>
      </p:sp>
      <mc:AlternateContent xmlns:mc="http://schemas.openxmlformats.org/markup-compatibility/2006" xmlns:a14="http://schemas.microsoft.com/office/drawing/2010/main">
        <mc:Choice Requires="a14">
          <p:sp>
            <p:nvSpPr>
              <p:cNvPr id="8" name="Textfeld 7"/>
              <p:cNvSpPr txBox="1"/>
              <p:nvPr/>
            </p:nvSpPr>
            <p:spPr>
              <a:xfrm>
                <a:off x="3507679" y="3478813"/>
                <a:ext cx="3549012" cy="61549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1800" b="1" i="1" smtClean="0">
                          <a:latin typeface="Cambria Math" panose="02040503050406030204" pitchFamily="18" charset="0"/>
                        </a:rPr>
                        <m:t>𝒓𝒆𝒄𝒂𝒍𝒍</m:t>
                      </m:r>
                      <m:r>
                        <a:rPr lang="de-DE" sz="1800" i="1">
                          <a:latin typeface="Cambria Math"/>
                        </a:rPr>
                        <m:t> =</m:t>
                      </m:r>
                      <m:f>
                        <m:fPr>
                          <m:ctrlPr>
                            <a:rPr lang="pt-BR" sz="1800" i="1">
                              <a:latin typeface="Cambria Math"/>
                            </a:rPr>
                          </m:ctrlPr>
                        </m:fPr>
                        <m:num>
                          <m:r>
                            <a:rPr lang="de-DE" sz="1800" b="1" i="1" smtClean="0">
                              <a:latin typeface="Cambria Math"/>
                            </a:rPr>
                            <m:t>𝑻</m:t>
                          </m:r>
                          <m:r>
                            <a:rPr lang="de-DE" sz="1800" i="1">
                              <a:latin typeface="Cambria Math"/>
                            </a:rPr>
                            <m:t>𝑷</m:t>
                          </m:r>
                        </m:num>
                        <m:den>
                          <m:r>
                            <a:rPr lang="de-DE" sz="1800" b="1" i="1" smtClean="0">
                              <a:latin typeface="Cambria Math"/>
                            </a:rPr>
                            <m:t>𝑻</m:t>
                          </m:r>
                          <m:r>
                            <a:rPr lang="de-DE" sz="1800" i="1">
                              <a:latin typeface="Cambria Math"/>
                            </a:rPr>
                            <m:t>𝑷</m:t>
                          </m:r>
                          <m:r>
                            <a:rPr lang="de-DE" sz="1800" i="1">
                              <a:latin typeface="Cambria Math"/>
                            </a:rPr>
                            <m:t>+</m:t>
                          </m:r>
                          <m:r>
                            <a:rPr lang="de-DE" sz="1800" b="1" i="1" smtClean="0">
                              <a:latin typeface="Cambria Math"/>
                            </a:rPr>
                            <m:t>𝑭𝑵</m:t>
                          </m:r>
                        </m:den>
                      </m:f>
                    </m:oMath>
                  </m:oMathPara>
                </a14:m>
                <a:endParaRPr lang="de-DE" sz="1800" i="1" dirty="0">
                  <a:latin typeface="Arial" pitchFamily="34" charset="0"/>
                  <a:cs typeface="Arial" pitchFamily="34" charset="0"/>
                </a:endParaRPr>
              </a:p>
            </p:txBody>
          </p:sp>
        </mc:Choice>
        <mc:Fallback xmlns="">
          <p:sp>
            <p:nvSpPr>
              <p:cNvPr id="8" name="Textfeld 7"/>
              <p:cNvSpPr txBox="1">
                <a:spLocks noRot="1" noChangeAspect="1" noMove="1" noResize="1" noEditPoints="1" noAdjustHandles="1" noChangeArrowheads="1" noChangeShapeType="1" noTextEdit="1"/>
              </p:cNvSpPr>
              <p:nvPr/>
            </p:nvSpPr>
            <p:spPr>
              <a:xfrm>
                <a:off x="3507679" y="3478813"/>
                <a:ext cx="3549012" cy="615490"/>
              </a:xfrm>
              <a:prstGeom prst="rect">
                <a:avLst/>
              </a:prstGeom>
              <a:blipFill>
                <a:blip r:embed="rId3"/>
                <a:stretch>
                  <a:fillRect/>
                </a:stretch>
              </a:blipFill>
            </p:spPr>
            <p:txBody>
              <a:bodyPr/>
              <a:lstStyle/>
              <a:p>
                <a:r>
                  <a:rPr lang="de-DE">
                    <a:noFill/>
                  </a:rPr>
                  <a:t> </a:t>
                </a:r>
              </a:p>
            </p:txBody>
          </p:sp>
        </mc:Fallback>
      </mc:AlternateContent>
      <p:sp>
        <p:nvSpPr>
          <p:cNvPr id="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Evaluating the quality of Classification (IV)</a:t>
            </a:r>
          </a:p>
        </p:txBody>
      </p:sp>
      <mc:AlternateContent xmlns:mc="http://schemas.openxmlformats.org/markup-compatibility/2006" xmlns:a14="http://schemas.microsoft.com/office/drawing/2010/main">
        <mc:Choice Requires="a14">
          <p:sp>
            <p:nvSpPr>
              <p:cNvPr id="10" name="Textfeld 9"/>
              <p:cNvSpPr txBox="1"/>
              <p:nvPr/>
            </p:nvSpPr>
            <p:spPr>
              <a:xfrm>
                <a:off x="660875" y="3478813"/>
                <a:ext cx="3682016" cy="61549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1800" b="1" i="1" smtClean="0">
                          <a:latin typeface="Cambria Math" panose="02040503050406030204" pitchFamily="18" charset="0"/>
                        </a:rPr>
                        <m:t>𝒑𝒓𝒆𝒄𝒊𝒔𝒊𝒐𝒏</m:t>
                      </m:r>
                      <m:r>
                        <a:rPr lang="de-DE" sz="1800" i="1">
                          <a:latin typeface="Cambria Math"/>
                        </a:rPr>
                        <m:t> =</m:t>
                      </m:r>
                      <m:f>
                        <m:fPr>
                          <m:ctrlPr>
                            <a:rPr lang="pt-BR" sz="1800" i="1">
                              <a:latin typeface="Cambria Math"/>
                            </a:rPr>
                          </m:ctrlPr>
                        </m:fPr>
                        <m:num>
                          <m:r>
                            <a:rPr lang="de-DE" sz="1800" b="1" i="1" smtClean="0">
                              <a:latin typeface="Cambria Math"/>
                            </a:rPr>
                            <m:t>𝑻</m:t>
                          </m:r>
                          <m:r>
                            <a:rPr lang="de-DE" sz="1800" b="1" i="1" smtClean="0">
                              <a:latin typeface="Cambria Math" panose="02040503050406030204" pitchFamily="18" charset="0"/>
                            </a:rPr>
                            <m:t>𝑷</m:t>
                          </m:r>
                        </m:num>
                        <m:den>
                          <m:r>
                            <a:rPr lang="de-DE" sz="1800" i="1">
                              <a:latin typeface="Cambria Math"/>
                            </a:rPr>
                            <m:t>𝑻</m:t>
                          </m:r>
                          <m:r>
                            <a:rPr lang="de-DE" sz="1800" b="1" i="1" smtClean="0">
                              <a:latin typeface="Cambria Math" panose="02040503050406030204" pitchFamily="18" charset="0"/>
                            </a:rPr>
                            <m:t>𝑷</m:t>
                          </m:r>
                          <m:r>
                            <a:rPr lang="de-DE" sz="1800" i="1">
                              <a:latin typeface="Cambria Math"/>
                            </a:rPr>
                            <m:t>+</m:t>
                          </m:r>
                          <m:r>
                            <a:rPr lang="de-DE" sz="1800" i="1">
                              <a:latin typeface="Cambria Math"/>
                            </a:rPr>
                            <m:t>𝑭</m:t>
                          </m:r>
                          <m:r>
                            <a:rPr lang="de-DE" sz="1800" b="1" i="1" smtClean="0">
                              <a:latin typeface="Cambria Math"/>
                            </a:rPr>
                            <m:t>𝑷</m:t>
                          </m:r>
                        </m:den>
                      </m:f>
                    </m:oMath>
                  </m:oMathPara>
                </a14:m>
                <a:endParaRPr lang="de-DE" sz="1800" i="1" dirty="0">
                  <a:latin typeface="Arial" pitchFamily="34" charset="0"/>
                  <a:cs typeface="Arial" pitchFamily="34" charset="0"/>
                </a:endParaRPr>
              </a:p>
            </p:txBody>
          </p:sp>
        </mc:Choice>
        <mc:Fallback xmlns="">
          <p:sp>
            <p:nvSpPr>
              <p:cNvPr id="10" name="Textfeld 9"/>
              <p:cNvSpPr txBox="1">
                <a:spLocks noRot="1" noChangeAspect="1" noMove="1" noResize="1" noEditPoints="1" noAdjustHandles="1" noChangeArrowheads="1" noChangeShapeType="1" noTextEdit="1"/>
              </p:cNvSpPr>
              <p:nvPr/>
            </p:nvSpPr>
            <p:spPr>
              <a:xfrm>
                <a:off x="660875" y="3478813"/>
                <a:ext cx="3682016" cy="615490"/>
              </a:xfrm>
              <a:prstGeom prst="rect">
                <a:avLst/>
              </a:prstGeom>
              <a:blipFill>
                <a:blip r:embed="rId4"/>
                <a:stretch>
                  <a:fillRect/>
                </a:stretch>
              </a:blipFill>
            </p:spPr>
            <p:txBody>
              <a:bodyPr/>
              <a:lstStyle/>
              <a:p>
                <a:r>
                  <a:rPr lang="de-DE">
                    <a:noFill/>
                  </a:rPr>
                  <a:t> </a:t>
                </a:r>
              </a:p>
            </p:txBody>
          </p:sp>
        </mc:Fallback>
      </mc:AlternateContent>
      <p:sp>
        <p:nvSpPr>
          <p:cNvPr id="3" name="Textfeld 2"/>
          <p:cNvSpPr txBox="1"/>
          <p:nvPr/>
        </p:nvSpPr>
        <p:spPr>
          <a:xfrm>
            <a:off x="6829595" y="6285829"/>
            <a:ext cx="1420581" cy="276999"/>
          </a:xfrm>
          <a:prstGeom prst="rect">
            <a:avLst/>
          </a:prstGeom>
          <a:noFill/>
        </p:spPr>
        <p:txBody>
          <a:bodyPr wrap="none" rtlCol="0">
            <a:spAutoFit/>
          </a:bodyPr>
          <a:lstStyle/>
          <a:p>
            <a:r>
              <a:rPr lang="de-DE" sz="1200" b="0" dirty="0"/>
              <a:t>Source: Wikipedia</a:t>
            </a:r>
          </a:p>
        </p:txBody>
      </p:sp>
    </p:spTree>
    <p:extLst>
      <p:ext uri="{BB962C8B-B14F-4D97-AF65-F5344CB8AC3E}">
        <p14:creationId xmlns:p14="http://schemas.microsoft.com/office/powerpoint/2010/main" val="28963372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196</a:t>
            </a:fld>
            <a:endParaRPr lang="en-US" sz="800" dirty="0">
              <a:solidFill>
                <a:schemeClr val="bg1"/>
              </a:solidFill>
            </a:endParaRPr>
          </a:p>
        </p:txBody>
      </p:sp>
      <p:sp>
        <p:nvSpPr>
          <p:cNvPr id="4" name="Text Box 3"/>
          <p:cNvSpPr txBox="1">
            <a:spLocks noChangeArrowheads="1"/>
          </p:cNvSpPr>
          <p:nvPr/>
        </p:nvSpPr>
        <p:spPr bwMode="auto">
          <a:xfrm>
            <a:off x="728452" y="1903319"/>
            <a:ext cx="7861875" cy="314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en-US" sz="1800"/>
              <a:t>The F1 Score can be interpreted as the weighted average of both precision and recall. The main idea of the F1 Score is to strike a balance between both precision and recall and measure it in a single metric. </a:t>
            </a:r>
            <a:endParaRPr lang="en-US" sz="1800" dirty="0"/>
          </a:p>
          <a:p>
            <a:pPr algn="l"/>
            <a:endParaRPr lang="en-US" sz="1800" dirty="0"/>
          </a:p>
          <a:p>
            <a:pPr algn="l"/>
            <a:endParaRPr lang="en-US" sz="1800" dirty="0"/>
          </a:p>
          <a:p>
            <a:pPr algn="l"/>
            <a:r>
              <a:rPr lang="en-US" sz="1800"/>
              <a:t>A </a:t>
            </a:r>
            <a:r>
              <a:rPr lang="en-US" sz="1800" dirty="0"/>
              <a:t>F1 score reaches its best value at 1 (perfect precision and recall) and worst </a:t>
            </a:r>
            <a:r>
              <a:rPr lang="en-US" sz="1800"/>
              <a:t>at 0. </a:t>
            </a:r>
          </a:p>
          <a:p>
            <a:pPr algn="l"/>
            <a:r>
              <a:rPr lang="en-US" sz="1800"/>
              <a:t>It is commonly used in cases of high class imbalance.</a:t>
            </a:r>
            <a:endParaRPr lang="en-US" sz="1800" dirty="0">
              <a:solidFill>
                <a:srgbClr val="FF0000"/>
              </a:solidFill>
            </a:endParaRPr>
          </a:p>
        </p:txBody>
      </p:sp>
      <p:sp>
        <p:nvSpPr>
          <p:cNvPr id="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Evaluating the quality of </a:t>
            </a:r>
            <a:r>
              <a:rPr lang="en-US" sz="2400"/>
              <a:t>Classification (V</a:t>
            </a:r>
            <a:r>
              <a:rPr lang="en-US" sz="2400" dirty="0"/>
              <a:t>)</a:t>
            </a:r>
          </a:p>
        </p:txBody>
      </p:sp>
      <mc:AlternateContent xmlns:mc="http://schemas.openxmlformats.org/markup-compatibility/2006" xmlns:a14="http://schemas.microsoft.com/office/drawing/2010/main">
        <mc:Choice Requires="a14">
          <p:sp>
            <p:nvSpPr>
              <p:cNvPr id="11" name="Textfeld 10"/>
              <p:cNvSpPr txBox="1"/>
              <p:nvPr/>
            </p:nvSpPr>
            <p:spPr>
              <a:xfrm>
                <a:off x="1433527" y="2897814"/>
                <a:ext cx="6159502" cy="6612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1800" b="1" i="1" smtClean="0">
                          <a:latin typeface="Cambria Math" panose="02040503050406030204" pitchFamily="18" charset="0"/>
                        </a:rPr>
                        <m:t>𝑭</m:t>
                      </m:r>
                      <m:r>
                        <a:rPr lang="de-DE" sz="1800" b="1" i="1" smtClean="0">
                          <a:latin typeface="Cambria Math" panose="02040503050406030204" pitchFamily="18" charset="0"/>
                        </a:rPr>
                        <m:t>𝟏</m:t>
                      </m:r>
                      <m:r>
                        <a:rPr lang="pt-BR" sz="1800" i="1" smtClean="0">
                          <a:latin typeface="Cambria Math"/>
                        </a:rPr>
                        <m:t>=</m:t>
                      </m:r>
                      <m:r>
                        <a:rPr lang="de-DE" sz="1800" b="1" i="1" smtClean="0">
                          <a:latin typeface="Cambria Math" panose="02040503050406030204" pitchFamily="18" charset="0"/>
                        </a:rPr>
                        <m:t>𝟐</m:t>
                      </m:r>
                      <m:r>
                        <a:rPr lang="de-DE" sz="1800" b="1" i="1" smtClean="0">
                          <a:latin typeface="Cambria Math" panose="02040503050406030204" pitchFamily="18" charset="0"/>
                        </a:rPr>
                        <m:t>∗</m:t>
                      </m:r>
                      <m:f>
                        <m:fPr>
                          <m:ctrlPr>
                            <a:rPr lang="pt-BR" sz="1800" i="1">
                              <a:latin typeface="Cambria Math"/>
                            </a:rPr>
                          </m:ctrlPr>
                        </m:fPr>
                        <m:num>
                          <m:r>
                            <a:rPr lang="de-DE" sz="1800" b="1" i="1" smtClean="0">
                              <a:latin typeface="Cambria Math" panose="02040503050406030204" pitchFamily="18" charset="0"/>
                            </a:rPr>
                            <m:t>𝒑𝒓𝒆𝒄𝒊𝒔𝒊𝒐𝒏</m:t>
                          </m:r>
                          <m:r>
                            <a:rPr lang="de-DE" sz="1800" b="1" i="1" smtClean="0">
                              <a:latin typeface="Cambria Math" panose="02040503050406030204" pitchFamily="18" charset="0"/>
                            </a:rPr>
                            <m:t>∗</m:t>
                          </m:r>
                          <m:r>
                            <a:rPr lang="de-DE" sz="1800" b="1" i="1" smtClean="0">
                              <a:latin typeface="Cambria Math" panose="02040503050406030204" pitchFamily="18" charset="0"/>
                            </a:rPr>
                            <m:t>𝒓𝒆𝒄𝒂𝒍𝒍</m:t>
                          </m:r>
                          <m:r>
                            <a:rPr lang="de-DE" sz="1800" i="1">
                              <a:latin typeface="Cambria Math"/>
                            </a:rPr>
                            <m:t> </m:t>
                          </m:r>
                        </m:num>
                        <m:den>
                          <m:r>
                            <a:rPr lang="de-DE" sz="1800" i="1">
                              <a:latin typeface="Cambria Math" panose="02040503050406030204" pitchFamily="18" charset="0"/>
                            </a:rPr>
                            <m:t>𝒑𝒓𝒆𝒄𝒊𝒔𝒊𝒐𝒏</m:t>
                          </m:r>
                          <m:r>
                            <a:rPr lang="de-DE" sz="1800" b="1" i="1" smtClean="0">
                              <a:latin typeface="Cambria Math" panose="02040503050406030204" pitchFamily="18" charset="0"/>
                            </a:rPr>
                            <m:t>+</m:t>
                          </m:r>
                          <m:r>
                            <a:rPr lang="de-DE" sz="1800" b="1" i="1" smtClean="0">
                              <a:latin typeface="Cambria Math" panose="02040503050406030204" pitchFamily="18" charset="0"/>
                            </a:rPr>
                            <m:t>𝒓𝒆𝒄𝒂𝒍𝒍</m:t>
                          </m:r>
                        </m:den>
                      </m:f>
                    </m:oMath>
                  </m:oMathPara>
                </a14:m>
                <a:endParaRPr lang="de-DE" sz="1800" i="1" dirty="0">
                  <a:latin typeface="Arial" pitchFamily="34" charset="0"/>
                  <a:cs typeface="Arial" pitchFamily="34" charset="0"/>
                </a:endParaRPr>
              </a:p>
            </p:txBody>
          </p:sp>
        </mc:Choice>
        <mc:Fallback xmlns="">
          <p:sp>
            <p:nvSpPr>
              <p:cNvPr id="11" name="Textfeld 10"/>
              <p:cNvSpPr txBox="1">
                <a:spLocks noRot="1" noChangeAspect="1" noMove="1" noResize="1" noEditPoints="1" noAdjustHandles="1" noChangeArrowheads="1" noChangeShapeType="1" noTextEdit="1"/>
              </p:cNvSpPr>
              <p:nvPr/>
            </p:nvSpPr>
            <p:spPr>
              <a:xfrm>
                <a:off x="1433527" y="2897814"/>
                <a:ext cx="6159502" cy="661271"/>
              </a:xfrm>
              <a:prstGeom prst="rect">
                <a:avLst/>
              </a:prstGeom>
              <a:blipFill>
                <a:blip r:embed="rId2"/>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23556146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197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Creation and Use of Models</a:t>
            </a:r>
          </a:p>
        </p:txBody>
      </p:sp>
      <p:sp>
        <p:nvSpPr>
          <p:cNvPr id="3" name="Rechteck 2"/>
          <p:cNvSpPr/>
          <p:nvPr/>
        </p:nvSpPr>
        <p:spPr bwMode="auto">
          <a:xfrm>
            <a:off x="995285" y="1390924"/>
            <a:ext cx="3029479" cy="1620000"/>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nvGrpSpPr>
          <p:cNvPr id="15" name="Gruppieren 14"/>
          <p:cNvGrpSpPr/>
          <p:nvPr/>
        </p:nvGrpSpPr>
        <p:grpSpPr>
          <a:xfrm>
            <a:off x="1037577" y="1436645"/>
            <a:ext cx="290945" cy="415637"/>
            <a:chOff x="1537855" y="3582785"/>
            <a:chExt cx="615141" cy="1005840"/>
          </a:xfrm>
        </p:grpSpPr>
        <p:sp>
          <p:nvSpPr>
            <p:cNvPr id="4" name="Ellipse 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8" name="Gerade Verbindung 7"/>
            <p:cNvCxnSpPr>
              <a:stCxn id="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9" name="Gruppieren 18"/>
          <p:cNvGrpSpPr/>
          <p:nvPr/>
        </p:nvGrpSpPr>
        <p:grpSpPr>
          <a:xfrm>
            <a:off x="1368710" y="1436645"/>
            <a:ext cx="290945" cy="415637"/>
            <a:chOff x="1537855" y="3582785"/>
            <a:chExt cx="615141" cy="1005840"/>
          </a:xfrm>
        </p:grpSpPr>
        <p:sp>
          <p:nvSpPr>
            <p:cNvPr id="20" name="Ellipse 1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1" name="Gerade Verbindung 20"/>
            <p:cNvCxnSpPr>
              <a:stCxn id="2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 name="Gruppieren 25"/>
          <p:cNvGrpSpPr/>
          <p:nvPr/>
        </p:nvGrpSpPr>
        <p:grpSpPr>
          <a:xfrm>
            <a:off x="1699843" y="1436645"/>
            <a:ext cx="290945" cy="415637"/>
            <a:chOff x="1537855" y="3582785"/>
            <a:chExt cx="615141" cy="1005840"/>
          </a:xfrm>
        </p:grpSpPr>
        <p:sp>
          <p:nvSpPr>
            <p:cNvPr id="27" name="Ellipse 2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8" name="Gerade Verbindung 27"/>
            <p:cNvCxnSpPr>
              <a:stCxn id="2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Gruppieren 32"/>
          <p:cNvGrpSpPr/>
          <p:nvPr/>
        </p:nvGrpSpPr>
        <p:grpSpPr>
          <a:xfrm>
            <a:off x="2030976" y="1436645"/>
            <a:ext cx="290945" cy="415637"/>
            <a:chOff x="1537855" y="3582785"/>
            <a:chExt cx="615141" cy="1005840"/>
          </a:xfrm>
        </p:grpSpPr>
        <p:sp>
          <p:nvSpPr>
            <p:cNvPr id="34" name="Ellipse 3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5" name="Gerade Verbindung 34"/>
            <p:cNvCxnSpPr>
              <a:stCxn id="3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0" name="Gruppieren 39"/>
          <p:cNvGrpSpPr/>
          <p:nvPr/>
        </p:nvGrpSpPr>
        <p:grpSpPr>
          <a:xfrm>
            <a:off x="2362109" y="1436645"/>
            <a:ext cx="290945" cy="415637"/>
            <a:chOff x="1537855" y="3582785"/>
            <a:chExt cx="615141" cy="1005840"/>
          </a:xfrm>
        </p:grpSpPr>
        <p:sp>
          <p:nvSpPr>
            <p:cNvPr id="41" name="Ellipse 4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2" name="Gerade Verbindung 41"/>
            <p:cNvCxnSpPr>
              <a:stCxn id="4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 name="Gruppieren 46"/>
          <p:cNvGrpSpPr/>
          <p:nvPr/>
        </p:nvGrpSpPr>
        <p:grpSpPr>
          <a:xfrm>
            <a:off x="2693242" y="1436645"/>
            <a:ext cx="290945" cy="415637"/>
            <a:chOff x="1537855" y="3582785"/>
            <a:chExt cx="615141" cy="1005840"/>
          </a:xfrm>
        </p:grpSpPr>
        <p:sp>
          <p:nvSpPr>
            <p:cNvPr id="48" name="Ellipse 4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9" name="Gerade Verbindung 48"/>
            <p:cNvCxnSpPr>
              <a:stCxn id="4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4" name="Gruppieren 53"/>
          <p:cNvGrpSpPr/>
          <p:nvPr/>
        </p:nvGrpSpPr>
        <p:grpSpPr>
          <a:xfrm>
            <a:off x="3024375" y="1436645"/>
            <a:ext cx="290945" cy="415637"/>
            <a:chOff x="1537855" y="3582785"/>
            <a:chExt cx="615141" cy="1005840"/>
          </a:xfrm>
        </p:grpSpPr>
        <p:sp>
          <p:nvSpPr>
            <p:cNvPr id="55" name="Ellipse 5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6" name="Gerade Verbindung 55"/>
            <p:cNvCxnSpPr>
              <a:stCxn id="5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1" name="Gruppieren 60"/>
          <p:cNvGrpSpPr/>
          <p:nvPr/>
        </p:nvGrpSpPr>
        <p:grpSpPr>
          <a:xfrm>
            <a:off x="3355508" y="1436645"/>
            <a:ext cx="290945" cy="415637"/>
            <a:chOff x="1537855" y="3582785"/>
            <a:chExt cx="615141" cy="1005840"/>
          </a:xfrm>
        </p:grpSpPr>
        <p:sp>
          <p:nvSpPr>
            <p:cNvPr id="62" name="Ellipse 6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63" name="Gerade Verbindung 62"/>
            <p:cNvCxnSpPr>
              <a:stCxn id="6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8" name="Gruppieren 67"/>
          <p:cNvGrpSpPr/>
          <p:nvPr/>
        </p:nvGrpSpPr>
        <p:grpSpPr>
          <a:xfrm>
            <a:off x="3686641" y="1436645"/>
            <a:ext cx="290945" cy="415637"/>
            <a:chOff x="1537855" y="3582785"/>
            <a:chExt cx="615141" cy="1005840"/>
          </a:xfrm>
        </p:grpSpPr>
        <p:sp>
          <p:nvSpPr>
            <p:cNvPr id="69" name="Ellipse 6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70" name="Gerade Verbindung 69"/>
            <p:cNvCxnSpPr>
              <a:stCxn id="6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5" name="Gruppieren 74"/>
          <p:cNvGrpSpPr/>
          <p:nvPr/>
        </p:nvGrpSpPr>
        <p:grpSpPr>
          <a:xfrm>
            <a:off x="3288670" y="5653561"/>
            <a:ext cx="290945" cy="415637"/>
            <a:chOff x="1537855" y="3582785"/>
            <a:chExt cx="615141" cy="1005840"/>
          </a:xfrm>
        </p:grpSpPr>
        <p:sp>
          <p:nvSpPr>
            <p:cNvPr id="76" name="Ellipse 7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77" name="Gerade Verbindung 76"/>
            <p:cNvCxnSpPr>
              <a:stCxn id="7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5" name="Rechteck 154"/>
          <p:cNvSpPr/>
          <p:nvPr/>
        </p:nvSpPr>
        <p:spPr>
          <a:xfrm>
            <a:off x="2146645" y="3334967"/>
            <a:ext cx="1529609" cy="400110"/>
          </a:xfrm>
          <a:prstGeom prst="rect">
            <a:avLst/>
          </a:prstGeom>
        </p:spPr>
        <p:txBody>
          <a:bodyPr wrap="square">
            <a:spAutoFit/>
          </a:bodyPr>
          <a:lstStyle/>
          <a:p>
            <a:pPr marL="266700" indent="-266700" algn="l">
              <a:spcBef>
                <a:spcPts val="0"/>
              </a:spcBef>
              <a:tabLst>
                <a:tab pos="3765550" algn="l"/>
              </a:tabLst>
            </a:pPr>
            <a:r>
              <a:rPr lang="en-US" sz="2000"/>
              <a:t>create</a:t>
            </a:r>
            <a:endParaRPr lang="en-US" sz="2000" dirty="0">
              <a:solidFill>
                <a:srgbClr val="FF0000"/>
              </a:solidFill>
            </a:endParaRPr>
          </a:p>
        </p:txBody>
      </p:sp>
      <p:sp>
        <p:nvSpPr>
          <p:cNvPr id="188" name="Rechteck 187"/>
          <p:cNvSpPr/>
          <p:nvPr/>
        </p:nvSpPr>
        <p:spPr>
          <a:xfrm>
            <a:off x="1586918" y="5608494"/>
            <a:ext cx="1753932" cy="584775"/>
          </a:xfrm>
          <a:prstGeom prst="rect">
            <a:avLst/>
          </a:prstGeom>
        </p:spPr>
        <p:txBody>
          <a:bodyPr wrap="square">
            <a:spAutoFit/>
          </a:bodyPr>
          <a:lstStyle/>
          <a:p>
            <a:pPr algn="l">
              <a:tabLst>
                <a:tab pos="3765550" algn="l"/>
              </a:tabLst>
            </a:pPr>
            <a:r>
              <a:rPr lang="en-US" b="0"/>
              <a:t>New Customers/</a:t>
            </a:r>
            <a:br>
              <a:rPr lang="en-US" b="0"/>
            </a:br>
            <a:r>
              <a:rPr lang="en-US" b="0"/>
              <a:t>Transactions/...</a:t>
            </a:r>
            <a:endParaRPr lang="en-US" b="0" dirty="0"/>
          </a:p>
        </p:txBody>
      </p:sp>
      <p:grpSp>
        <p:nvGrpSpPr>
          <p:cNvPr id="190" name="Gruppieren 189"/>
          <p:cNvGrpSpPr/>
          <p:nvPr/>
        </p:nvGrpSpPr>
        <p:grpSpPr>
          <a:xfrm>
            <a:off x="1026471" y="1983075"/>
            <a:ext cx="290945" cy="415637"/>
            <a:chOff x="1537855" y="3582785"/>
            <a:chExt cx="615141" cy="1005840"/>
          </a:xfrm>
        </p:grpSpPr>
        <p:sp>
          <p:nvSpPr>
            <p:cNvPr id="191" name="Ellipse 19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92" name="Gerade Verbindung 7"/>
            <p:cNvCxnSpPr>
              <a:stCxn id="19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3"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6"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97" name="Gruppieren 196"/>
          <p:cNvGrpSpPr/>
          <p:nvPr/>
        </p:nvGrpSpPr>
        <p:grpSpPr>
          <a:xfrm>
            <a:off x="1357604" y="1983075"/>
            <a:ext cx="290945" cy="415637"/>
            <a:chOff x="1537855" y="3582785"/>
            <a:chExt cx="615141" cy="1005840"/>
          </a:xfrm>
        </p:grpSpPr>
        <p:sp>
          <p:nvSpPr>
            <p:cNvPr id="198" name="Ellipse 19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99" name="Gerade Verbindung 20"/>
            <p:cNvCxnSpPr>
              <a:stCxn id="19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0"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1"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3"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4" name="Gruppieren 203"/>
          <p:cNvGrpSpPr/>
          <p:nvPr/>
        </p:nvGrpSpPr>
        <p:grpSpPr>
          <a:xfrm>
            <a:off x="1688737" y="1983075"/>
            <a:ext cx="290945" cy="415637"/>
            <a:chOff x="1537855" y="3582785"/>
            <a:chExt cx="615141" cy="1005840"/>
          </a:xfrm>
        </p:grpSpPr>
        <p:sp>
          <p:nvSpPr>
            <p:cNvPr id="205" name="Ellipse 20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06" name="Gerade Verbindung 27"/>
            <p:cNvCxnSpPr>
              <a:stCxn id="20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11" name="Gruppieren 210"/>
          <p:cNvGrpSpPr/>
          <p:nvPr/>
        </p:nvGrpSpPr>
        <p:grpSpPr>
          <a:xfrm>
            <a:off x="2019870" y="1983075"/>
            <a:ext cx="290945" cy="415637"/>
            <a:chOff x="1537855" y="3582785"/>
            <a:chExt cx="615141" cy="1005840"/>
          </a:xfrm>
        </p:grpSpPr>
        <p:sp>
          <p:nvSpPr>
            <p:cNvPr id="212" name="Ellipse 21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13" name="Gerade Verbindung 34"/>
            <p:cNvCxnSpPr>
              <a:stCxn id="21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4"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6"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18" name="Gruppieren 217"/>
          <p:cNvGrpSpPr/>
          <p:nvPr/>
        </p:nvGrpSpPr>
        <p:grpSpPr>
          <a:xfrm>
            <a:off x="2351003" y="1983075"/>
            <a:ext cx="290945" cy="415637"/>
            <a:chOff x="1537855" y="3582785"/>
            <a:chExt cx="615141" cy="1005840"/>
          </a:xfrm>
        </p:grpSpPr>
        <p:sp>
          <p:nvSpPr>
            <p:cNvPr id="219" name="Ellipse 21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20" name="Gerade Verbindung 41"/>
            <p:cNvCxnSpPr>
              <a:stCxn id="21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2"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4"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25" name="Gruppieren 224"/>
          <p:cNvGrpSpPr/>
          <p:nvPr/>
        </p:nvGrpSpPr>
        <p:grpSpPr>
          <a:xfrm>
            <a:off x="2682136" y="1983075"/>
            <a:ext cx="290945" cy="415637"/>
            <a:chOff x="1537855" y="3582785"/>
            <a:chExt cx="615141" cy="1005840"/>
          </a:xfrm>
        </p:grpSpPr>
        <p:sp>
          <p:nvSpPr>
            <p:cNvPr id="226" name="Ellipse 22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27" name="Gerade Verbindung 48"/>
            <p:cNvCxnSpPr>
              <a:stCxn id="22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8"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0"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2" name="Gruppieren 231"/>
          <p:cNvGrpSpPr/>
          <p:nvPr/>
        </p:nvGrpSpPr>
        <p:grpSpPr>
          <a:xfrm>
            <a:off x="3013269" y="1983075"/>
            <a:ext cx="290945" cy="415637"/>
            <a:chOff x="1537855" y="3582785"/>
            <a:chExt cx="615141" cy="1005840"/>
          </a:xfrm>
        </p:grpSpPr>
        <p:sp>
          <p:nvSpPr>
            <p:cNvPr id="233" name="Ellipse 23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34" name="Gerade Verbindung 55"/>
            <p:cNvCxnSpPr>
              <a:stCxn id="23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7"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8"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9" name="Gruppieren 238"/>
          <p:cNvGrpSpPr/>
          <p:nvPr/>
        </p:nvGrpSpPr>
        <p:grpSpPr>
          <a:xfrm>
            <a:off x="3344402" y="1983075"/>
            <a:ext cx="290945" cy="415637"/>
            <a:chOff x="1537855" y="3582785"/>
            <a:chExt cx="615141" cy="1005840"/>
          </a:xfrm>
        </p:grpSpPr>
        <p:sp>
          <p:nvSpPr>
            <p:cNvPr id="240" name="Ellipse 23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41" name="Gerade Verbindung 62"/>
            <p:cNvCxnSpPr>
              <a:stCxn id="24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2"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3"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4"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5"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46" name="Gruppieren 245"/>
          <p:cNvGrpSpPr/>
          <p:nvPr/>
        </p:nvGrpSpPr>
        <p:grpSpPr>
          <a:xfrm>
            <a:off x="3675535" y="1983075"/>
            <a:ext cx="290945" cy="415637"/>
            <a:chOff x="1537855" y="3582785"/>
            <a:chExt cx="615141" cy="1005840"/>
          </a:xfrm>
        </p:grpSpPr>
        <p:sp>
          <p:nvSpPr>
            <p:cNvPr id="247" name="Ellipse 24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48" name="Gerade Verbindung 69"/>
            <p:cNvCxnSpPr>
              <a:stCxn id="24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0"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1"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2"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53" name="Gruppieren 252"/>
          <p:cNvGrpSpPr/>
          <p:nvPr/>
        </p:nvGrpSpPr>
        <p:grpSpPr>
          <a:xfrm>
            <a:off x="1024300" y="2530578"/>
            <a:ext cx="290945" cy="415637"/>
            <a:chOff x="1537855" y="3582785"/>
            <a:chExt cx="615141" cy="1005840"/>
          </a:xfrm>
        </p:grpSpPr>
        <p:sp>
          <p:nvSpPr>
            <p:cNvPr id="254" name="Ellipse 25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55" name="Gerade Verbindung 7"/>
            <p:cNvCxnSpPr>
              <a:stCxn id="25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7"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8"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9"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0" name="Gruppieren 259"/>
          <p:cNvGrpSpPr/>
          <p:nvPr/>
        </p:nvGrpSpPr>
        <p:grpSpPr>
          <a:xfrm>
            <a:off x="1355433" y="2530578"/>
            <a:ext cx="290945" cy="415637"/>
            <a:chOff x="1537855" y="3582785"/>
            <a:chExt cx="615141" cy="1005840"/>
          </a:xfrm>
        </p:grpSpPr>
        <p:sp>
          <p:nvSpPr>
            <p:cNvPr id="261" name="Ellipse 26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62" name="Gerade Verbindung 20"/>
            <p:cNvCxnSpPr>
              <a:stCxn id="26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3"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4"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5"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7" name="Gruppieren 266"/>
          <p:cNvGrpSpPr/>
          <p:nvPr/>
        </p:nvGrpSpPr>
        <p:grpSpPr>
          <a:xfrm>
            <a:off x="1686566" y="2530578"/>
            <a:ext cx="290945" cy="415637"/>
            <a:chOff x="1537855" y="3582785"/>
            <a:chExt cx="615141" cy="1005840"/>
          </a:xfrm>
        </p:grpSpPr>
        <p:sp>
          <p:nvSpPr>
            <p:cNvPr id="268" name="Ellipse 26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69" name="Gerade Verbindung 27"/>
            <p:cNvCxnSpPr>
              <a:stCxn id="26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0"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1"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2"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3"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74" name="Gruppieren 273"/>
          <p:cNvGrpSpPr/>
          <p:nvPr/>
        </p:nvGrpSpPr>
        <p:grpSpPr>
          <a:xfrm>
            <a:off x="2017699" y="2530578"/>
            <a:ext cx="290945" cy="415637"/>
            <a:chOff x="1537855" y="3582785"/>
            <a:chExt cx="615141" cy="1005840"/>
          </a:xfrm>
        </p:grpSpPr>
        <p:sp>
          <p:nvSpPr>
            <p:cNvPr id="275" name="Ellipse 27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76" name="Gerade Verbindung 34"/>
            <p:cNvCxnSpPr>
              <a:stCxn id="27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7"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8"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9"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0"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1" name="Gruppieren 280"/>
          <p:cNvGrpSpPr/>
          <p:nvPr/>
        </p:nvGrpSpPr>
        <p:grpSpPr>
          <a:xfrm>
            <a:off x="2348832" y="2530578"/>
            <a:ext cx="290945" cy="415637"/>
            <a:chOff x="1537855" y="3582785"/>
            <a:chExt cx="615141" cy="1005840"/>
          </a:xfrm>
        </p:grpSpPr>
        <p:sp>
          <p:nvSpPr>
            <p:cNvPr id="282" name="Ellipse 28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83" name="Gerade Verbindung 41"/>
            <p:cNvCxnSpPr>
              <a:stCxn id="28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4"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5"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7"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8" name="Gruppieren 287"/>
          <p:cNvGrpSpPr/>
          <p:nvPr/>
        </p:nvGrpSpPr>
        <p:grpSpPr>
          <a:xfrm>
            <a:off x="2679965" y="2530578"/>
            <a:ext cx="290945" cy="415637"/>
            <a:chOff x="1537855" y="3582785"/>
            <a:chExt cx="615141" cy="1005840"/>
          </a:xfrm>
        </p:grpSpPr>
        <p:sp>
          <p:nvSpPr>
            <p:cNvPr id="289" name="Ellipse 28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90" name="Gerade Verbindung 48"/>
            <p:cNvCxnSpPr>
              <a:stCxn id="28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1"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2"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3"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4"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95" name="Gruppieren 294"/>
          <p:cNvGrpSpPr/>
          <p:nvPr/>
        </p:nvGrpSpPr>
        <p:grpSpPr>
          <a:xfrm>
            <a:off x="3011098" y="2530578"/>
            <a:ext cx="290945" cy="415637"/>
            <a:chOff x="1537855" y="3582785"/>
            <a:chExt cx="615141" cy="1005840"/>
          </a:xfrm>
        </p:grpSpPr>
        <p:sp>
          <p:nvSpPr>
            <p:cNvPr id="296" name="Ellipse 29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97" name="Gerade Verbindung 55"/>
            <p:cNvCxnSpPr>
              <a:stCxn id="29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9"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0"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1"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2" name="Gruppieren 301"/>
          <p:cNvGrpSpPr/>
          <p:nvPr/>
        </p:nvGrpSpPr>
        <p:grpSpPr>
          <a:xfrm>
            <a:off x="3342231" y="2530578"/>
            <a:ext cx="290945" cy="415637"/>
            <a:chOff x="1537855" y="3582785"/>
            <a:chExt cx="615141" cy="1005840"/>
          </a:xfrm>
        </p:grpSpPr>
        <p:sp>
          <p:nvSpPr>
            <p:cNvPr id="303" name="Ellipse 30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04" name="Gerade Verbindung 62"/>
            <p:cNvCxnSpPr>
              <a:stCxn id="30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5"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6"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8"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9" name="Gruppieren 308"/>
          <p:cNvGrpSpPr/>
          <p:nvPr/>
        </p:nvGrpSpPr>
        <p:grpSpPr>
          <a:xfrm>
            <a:off x="3673364" y="2530578"/>
            <a:ext cx="290945" cy="415637"/>
            <a:chOff x="1537855" y="3582785"/>
            <a:chExt cx="615141" cy="1005840"/>
          </a:xfrm>
        </p:grpSpPr>
        <p:sp>
          <p:nvSpPr>
            <p:cNvPr id="310" name="Ellipse 30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11" name="Gerade Verbindung 69"/>
            <p:cNvCxnSpPr>
              <a:stCxn id="31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2"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4"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5"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Rechteck 1"/>
          <p:cNvSpPr/>
          <p:nvPr/>
        </p:nvSpPr>
        <p:spPr>
          <a:xfrm>
            <a:off x="1623491" y="1850141"/>
            <a:ext cx="1670881" cy="400110"/>
          </a:xfrm>
          <a:prstGeom prst="rect">
            <a:avLst/>
          </a:prstGeom>
          <a:solidFill>
            <a:schemeClr val="bg1"/>
          </a:solidFill>
        </p:spPr>
        <p:txBody>
          <a:bodyPr wrap="square">
            <a:spAutoFit/>
          </a:bodyPr>
          <a:lstStyle/>
          <a:p>
            <a:pPr marL="266700" indent="-266700">
              <a:tabLst>
                <a:tab pos="3765550" algn="l"/>
              </a:tabLst>
            </a:pPr>
            <a:r>
              <a:rPr lang="en-US" sz="2000">
                <a:solidFill>
                  <a:srgbClr val="FF0000"/>
                </a:solidFill>
              </a:rPr>
              <a:t>Training Set</a:t>
            </a:r>
            <a:endParaRPr lang="en-US" sz="2000" dirty="0">
              <a:solidFill>
                <a:srgbClr val="FF0000"/>
              </a:solidFill>
            </a:endParaRPr>
          </a:p>
        </p:txBody>
      </p:sp>
      <p:sp>
        <p:nvSpPr>
          <p:cNvPr id="316" name="Rechteck 315"/>
          <p:cNvSpPr/>
          <p:nvPr/>
        </p:nvSpPr>
        <p:spPr bwMode="auto">
          <a:xfrm>
            <a:off x="5066299" y="1394011"/>
            <a:ext cx="3029479" cy="1620000"/>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nvGrpSpPr>
          <p:cNvPr id="317" name="Gruppieren 316"/>
          <p:cNvGrpSpPr/>
          <p:nvPr/>
        </p:nvGrpSpPr>
        <p:grpSpPr>
          <a:xfrm>
            <a:off x="5108591" y="1439732"/>
            <a:ext cx="290945" cy="415637"/>
            <a:chOff x="1537855" y="3582785"/>
            <a:chExt cx="615141" cy="1005840"/>
          </a:xfrm>
        </p:grpSpPr>
        <p:sp>
          <p:nvSpPr>
            <p:cNvPr id="318" name="Ellipse 31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19" name="Gerade Verbindung 7"/>
            <p:cNvCxnSpPr>
              <a:stCxn id="31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1"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3"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24" name="Gruppieren 323"/>
          <p:cNvGrpSpPr/>
          <p:nvPr/>
        </p:nvGrpSpPr>
        <p:grpSpPr>
          <a:xfrm>
            <a:off x="5439724" y="1439732"/>
            <a:ext cx="290945" cy="415637"/>
            <a:chOff x="1537855" y="3582785"/>
            <a:chExt cx="615141" cy="1005840"/>
          </a:xfrm>
        </p:grpSpPr>
        <p:sp>
          <p:nvSpPr>
            <p:cNvPr id="325" name="Ellipse 32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26" name="Gerade Verbindung 20"/>
            <p:cNvCxnSpPr>
              <a:stCxn id="32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9"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0"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1" name="Gruppieren 330"/>
          <p:cNvGrpSpPr/>
          <p:nvPr/>
        </p:nvGrpSpPr>
        <p:grpSpPr>
          <a:xfrm>
            <a:off x="5770857" y="1439732"/>
            <a:ext cx="290945" cy="415637"/>
            <a:chOff x="1537855" y="3582785"/>
            <a:chExt cx="615141" cy="1005840"/>
          </a:xfrm>
        </p:grpSpPr>
        <p:sp>
          <p:nvSpPr>
            <p:cNvPr id="332" name="Ellipse 33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33" name="Gerade Verbindung 27"/>
            <p:cNvCxnSpPr>
              <a:stCxn id="33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4"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5"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8" name="Gruppieren 337"/>
          <p:cNvGrpSpPr/>
          <p:nvPr/>
        </p:nvGrpSpPr>
        <p:grpSpPr>
          <a:xfrm>
            <a:off x="6101990" y="1439732"/>
            <a:ext cx="290945" cy="415637"/>
            <a:chOff x="1537855" y="3582785"/>
            <a:chExt cx="615141" cy="1005840"/>
          </a:xfrm>
        </p:grpSpPr>
        <p:sp>
          <p:nvSpPr>
            <p:cNvPr id="339" name="Ellipse 33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40" name="Gerade Verbindung 34"/>
            <p:cNvCxnSpPr>
              <a:stCxn id="33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1"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2"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3"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5" name="Gruppieren 344"/>
          <p:cNvGrpSpPr/>
          <p:nvPr/>
        </p:nvGrpSpPr>
        <p:grpSpPr>
          <a:xfrm>
            <a:off x="6433123" y="1439732"/>
            <a:ext cx="290945" cy="415637"/>
            <a:chOff x="1537855" y="3582785"/>
            <a:chExt cx="615141" cy="1005840"/>
          </a:xfrm>
        </p:grpSpPr>
        <p:sp>
          <p:nvSpPr>
            <p:cNvPr id="346" name="Ellipse 34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47" name="Gerade Verbindung 41"/>
            <p:cNvCxnSpPr>
              <a:stCxn id="34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9"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0"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1"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2" name="Gruppieren 351"/>
          <p:cNvGrpSpPr/>
          <p:nvPr/>
        </p:nvGrpSpPr>
        <p:grpSpPr>
          <a:xfrm>
            <a:off x="6764256" y="1439732"/>
            <a:ext cx="290945" cy="415637"/>
            <a:chOff x="1537855" y="3582785"/>
            <a:chExt cx="615141" cy="1005840"/>
          </a:xfrm>
        </p:grpSpPr>
        <p:sp>
          <p:nvSpPr>
            <p:cNvPr id="353" name="Ellipse 35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54" name="Gerade Verbindung 48"/>
            <p:cNvCxnSpPr>
              <a:stCxn id="35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5"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6"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7"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9" name="Gruppieren 358"/>
          <p:cNvGrpSpPr/>
          <p:nvPr/>
        </p:nvGrpSpPr>
        <p:grpSpPr>
          <a:xfrm>
            <a:off x="7095389" y="1439732"/>
            <a:ext cx="290945" cy="415637"/>
            <a:chOff x="1537855" y="3582785"/>
            <a:chExt cx="615141" cy="1005840"/>
          </a:xfrm>
        </p:grpSpPr>
        <p:sp>
          <p:nvSpPr>
            <p:cNvPr id="360" name="Ellipse 35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61" name="Gerade Verbindung 55"/>
            <p:cNvCxnSpPr>
              <a:stCxn id="36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2"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3"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4"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5"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66" name="Gruppieren 365"/>
          <p:cNvGrpSpPr/>
          <p:nvPr/>
        </p:nvGrpSpPr>
        <p:grpSpPr>
          <a:xfrm>
            <a:off x="7426522" y="1439732"/>
            <a:ext cx="290945" cy="415637"/>
            <a:chOff x="1537855" y="3582785"/>
            <a:chExt cx="615141" cy="1005840"/>
          </a:xfrm>
        </p:grpSpPr>
        <p:sp>
          <p:nvSpPr>
            <p:cNvPr id="367" name="Ellipse 36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68" name="Gerade Verbindung 62"/>
            <p:cNvCxnSpPr>
              <a:stCxn id="36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9"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0"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1"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2"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73" name="Gruppieren 372"/>
          <p:cNvGrpSpPr/>
          <p:nvPr/>
        </p:nvGrpSpPr>
        <p:grpSpPr>
          <a:xfrm>
            <a:off x="7757655" y="1439732"/>
            <a:ext cx="290945" cy="415637"/>
            <a:chOff x="1537855" y="3582785"/>
            <a:chExt cx="615141" cy="1005840"/>
          </a:xfrm>
        </p:grpSpPr>
        <p:sp>
          <p:nvSpPr>
            <p:cNvPr id="374" name="Ellipse 37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75" name="Gerade Verbindung 69"/>
            <p:cNvCxnSpPr>
              <a:stCxn id="37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6"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7"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8"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80" name="Gruppieren 379"/>
          <p:cNvGrpSpPr/>
          <p:nvPr/>
        </p:nvGrpSpPr>
        <p:grpSpPr>
          <a:xfrm>
            <a:off x="5097485" y="1986162"/>
            <a:ext cx="290945" cy="415637"/>
            <a:chOff x="1537855" y="3582785"/>
            <a:chExt cx="615141" cy="1005840"/>
          </a:xfrm>
        </p:grpSpPr>
        <p:sp>
          <p:nvSpPr>
            <p:cNvPr id="381" name="Ellipse 38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82" name="Gerade Verbindung 7"/>
            <p:cNvCxnSpPr>
              <a:stCxn id="38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3"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4"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5"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6"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87" name="Gruppieren 386"/>
          <p:cNvGrpSpPr/>
          <p:nvPr/>
        </p:nvGrpSpPr>
        <p:grpSpPr>
          <a:xfrm>
            <a:off x="5428618" y="1986162"/>
            <a:ext cx="290945" cy="415637"/>
            <a:chOff x="1537855" y="3582785"/>
            <a:chExt cx="615141" cy="1005840"/>
          </a:xfrm>
        </p:grpSpPr>
        <p:sp>
          <p:nvSpPr>
            <p:cNvPr id="388" name="Ellipse 38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89" name="Gerade Verbindung 20"/>
            <p:cNvCxnSpPr>
              <a:stCxn id="38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0"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1"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2"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3"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94" name="Gruppieren 393"/>
          <p:cNvGrpSpPr/>
          <p:nvPr/>
        </p:nvGrpSpPr>
        <p:grpSpPr>
          <a:xfrm>
            <a:off x="5759751" y="1986162"/>
            <a:ext cx="290945" cy="415637"/>
            <a:chOff x="1537855" y="3582785"/>
            <a:chExt cx="615141" cy="1005840"/>
          </a:xfrm>
        </p:grpSpPr>
        <p:sp>
          <p:nvSpPr>
            <p:cNvPr id="395" name="Ellipse 39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96" name="Gerade Verbindung 27"/>
            <p:cNvCxnSpPr>
              <a:stCxn id="39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7"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8"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0"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01" name="Gruppieren 400"/>
          <p:cNvGrpSpPr/>
          <p:nvPr/>
        </p:nvGrpSpPr>
        <p:grpSpPr>
          <a:xfrm>
            <a:off x="6090884" y="1986162"/>
            <a:ext cx="290945" cy="415637"/>
            <a:chOff x="1537855" y="3582785"/>
            <a:chExt cx="615141" cy="1005840"/>
          </a:xfrm>
        </p:grpSpPr>
        <p:sp>
          <p:nvSpPr>
            <p:cNvPr id="402" name="Ellipse 40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03" name="Gerade Verbindung 34"/>
            <p:cNvCxnSpPr>
              <a:stCxn id="40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4"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5"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6"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7"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08" name="Gruppieren 407"/>
          <p:cNvGrpSpPr/>
          <p:nvPr/>
        </p:nvGrpSpPr>
        <p:grpSpPr>
          <a:xfrm>
            <a:off x="6422017" y="1986162"/>
            <a:ext cx="290945" cy="415637"/>
            <a:chOff x="1537855" y="3582785"/>
            <a:chExt cx="615141" cy="1005840"/>
          </a:xfrm>
        </p:grpSpPr>
        <p:sp>
          <p:nvSpPr>
            <p:cNvPr id="409" name="Ellipse 40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10" name="Gerade Verbindung 41"/>
            <p:cNvCxnSpPr>
              <a:stCxn id="40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1"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2"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3"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4"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15" name="Gruppieren 414"/>
          <p:cNvGrpSpPr/>
          <p:nvPr/>
        </p:nvGrpSpPr>
        <p:grpSpPr>
          <a:xfrm>
            <a:off x="6753150" y="1986162"/>
            <a:ext cx="290945" cy="415637"/>
            <a:chOff x="1537855" y="3582785"/>
            <a:chExt cx="615141" cy="1005840"/>
          </a:xfrm>
        </p:grpSpPr>
        <p:sp>
          <p:nvSpPr>
            <p:cNvPr id="416" name="Ellipse 41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17" name="Gerade Verbindung 48"/>
            <p:cNvCxnSpPr>
              <a:stCxn id="41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8"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9"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1"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22" name="Gruppieren 421"/>
          <p:cNvGrpSpPr/>
          <p:nvPr/>
        </p:nvGrpSpPr>
        <p:grpSpPr>
          <a:xfrm>
            <a:off x="7084283" y="1986162"/>
            <a:ext cx="290945" cy="415637"/>
            <a:chOff x="1537855" y="3582785"/>
            <a:chExt cx="615141" cy="1005840"/>
          </a:xfrm>
        </p:grpSpPr>
        <p:sp>
          <p:nvSpPr>
            <p:cNvPr id="423" name="Ellipse 42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24" name="Gerade Verbindung 55"/>
            <p:cNvCxnSpPr>
              <a:stCxn id="42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5"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6"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7"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8"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29" name="Gruppieren 428"/>
          <p:cNvGrpSpPr/>
          <p:nvPr/>
        </p:nvGrpSpPr>
        <p:grpSpPr>
          <a:xfrm>
            <a:off x="7415416" y="1986162"/>
            <a:ext cx="290945" cy="415637"/>
            <a:chOff x="1537855" y="3582785"/>
            <a:chExt cx="615141" cy="1005840"/>
          </a:xfrm>
        </p:grpSpPr>
        <p:sp>
          <p:nvSpPr>
            <p:cNvPr id="430" name="Ellipse 42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31" name="Gerade Verbindung 62"/>
            <p:cNvCxnSpPr>
              <a:stCxn id="43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2"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3"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4"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5"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36" name="Gruppieren 435"/>
          <p:cNvGrpSpPr/>
          <p:nvPr/>
        </p:nvGrpSpPr>
        <p:grpSpPr>
          <a:xfrm>
            <a:off x="7746549" y="1986162"/>
            <a:ext cx="290945" cy="415637"/>
            <a:chOff x="1537855" y="3582785"/>
            <a:chExt cx="615141" cy="1005840"/>
          </a:xfrm>
        </p:grpSpPr>
        <p:sp>
          <p:nvSpPr>
            <p:cNvPr id="437" name="Ellipse 43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38" name="Gerade Verbindung 69"/>
            <p:cNvCxnSpPr>
              <a:stCxn id="43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9"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1"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2"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43" name="Gruppieren 442"/>
          <p:cNvGrpSpPr/>
          <p:nvPr/>
        </p:nvGrpSpPr>
        <p:grpSpPr>
          <a:xfrm>
            <a:off x="5095314" y="2533665"/>
            <a:ext cx="290945" cy="415637"/>
            <a:chOff x="1537855" y="3582785"/>
            <a:chExt cx="615141" cy="1005840"/>
          </a:xfrm>
        </p:grpSpPr>
        <p:sp>
          <p:nvSpPr>
            <p:cNvPr id="444" name="Ellipse 44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45" name="Gerade Verbindung 7"/>
            <p:cNvCxnSpPr>
              <a:stCxn id="44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6"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7"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8"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9"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50" name="Gruppieren 449"/>
          <p:cNvGrpSpPr/>
          <p:nvPr/>
        </p:nvGrpSpPr>
        <p:grpSpPr>
          <a:xfrm>
            <a:off x="5426447" y="2533665"/>
            <a:ext cx="290945" cy="415637"/>
            <a:chOff x="1537855" y="3582785"/>
            <a:chExt cx="615141" cy="1005840"/>
          </a:xfrm>
        </p:grpSpPr>
        <p:sp>
          <p:nvSpPr>
            <p:cNvPr id="451" name="Ellipse 45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52" name="Gerade Verbindung 20"/>
            <p:cNvCxnSpPr>
              <a:stCxn id="45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3"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4"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5"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6"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57" name="Gruppieren 456"/>
          <p:cNvGrpSpPr/>
          <p:nvPr/>
        </p:nvGrpSpPr>
        <p:grpSpPr>
          <a:xfrm>
            <a:off x="5757580" y="2533665"/>
            <a:ext cx="290945" cy="415637"/>
            <a:chOff x="1537855" y="3582785"/>
            <a:chExt cx="615141" cy="1005840"/>
          </a:xfrm>
        </p:grpSpPr>
        <p:sp>
          <p:nvSpPr>
            <p:cNvPr id="458" name="Ellipse 45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59" name="Gerade Verbindung 27"/>
            <p:cNvCxnSpPr>
              <a:stCxn id="45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0"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2"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3"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64" name="Gruppieren 463"/>
          <p:cNvGrpSpPr/>
          <p:nvPr/>
        </p:nvGrpSpPr>
        <p:grpSpPr>
          <a:xfrm>
            <a:off x="6088713" y="2533665"/>
            <a:ext cx="290945" cy="415637"/>
            <a:chOff x="1537855" y="3582785"/>
            <a:chExt cx="615141" cy="1005840"/>
          </a:xfrm>
        </p:grpSpPr>
        <p:sp>
          <p:nvSpPr>
            <p:cNvPr id="465" name="Ellipse 46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66" name="Gerade Verbindung 34"/>
            <p:cNvCxnSpPr>
              <a:stCxn id="46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7"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8"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9"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0"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1" name="Gruppieren 470"/>
          <p:cNvGrpSpPr/>
          <p:nvPr/>
        </p:nvGrpSpPr>
        <p:grpSpPr>
          <a:xfrm>
            <a:off x="6419846" y="2533665"/>
            <a:ext cx="290945" cy="415637"/>
            <a:chOff x="1537855" y="3582785"/>
            <a:chExt cx="615141" cy="1005840"/>
          </a:xfrm>
        </p:grpSpPr>
        <p:sp>
          <p:nvSpPr>
            <p:cNvPr id="472" name="Ellipse 47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73" name="Gerade Verbindung 41"/>
            <p:cNvCxnSpPr>
              <a:stCxn id="47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4"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5"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6"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7"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8" name="Gruppieren 477"/>
          <p:cNvGrpSpPr/>
          <p:nvPr/>
        </p:nvGrpSpPr>
        <p:grpSpPr>
          <a:xfrm>
            <a:off x="6750979" y="2533665"/>
            <a:ext cx="290945" cy="415637"/>
            <a:chOff x="1537855" y="3582785"/>
            <a:chExt cx="615141" cy="1005840"/>
          </a:xfrm>
        </p:grpSpPr>
        <p:sp>
          <p:nvSpPr>
            <p:cNvPr id="479" name="Ellipse 47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80" name="Gerade Verbindung 48"/>
            <p:cNvCxnSpPr>
              <a:stCxn id="47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1"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2"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3"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4"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85" name="Gruppieren 484"/>
          <p:cNvGrpSpPr/>
          <p:nvPr/>
        </p:nvGrpSpPr>
        <p:grpSpPr>
          <a:xfrm>
            <a:off x="7082112" y="2533665"/>
            <a:ext cx="290945" cy="415637"/>
            <a:chOff x="1537855" y="3582785"/>
            <a:chExt cx="615141" cy="1005840"/>
          </a:xfrm>
        </p:grpSpPr>
        <p:sp>
          <p:nvSpPr>
            <p:cNvPr id="486" name="Ellipse 48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87" name="Gerade Verbindung 55"/>
            <p:cNvCxnSpPr>
              <a:stCxn id="48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8"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9"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0"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92" name="Gruppieren 491"/>
          <p:cNvGrpSpPr/>
          <p:nvPr/>
        </p:nvGrpSpPr>
        <p:grpSpPr>
          <a:xfrm>
            <a:off x="7413245" y="2533665"/>
            <a:ext cx="290945" cy="415637"/>
            <a:chOff x="1537855" y="3582785"/>
            <a:chExt cx="615141" cy="1005840"/>
          </a:xfrm>
        </p:grpSpPr>
        <p:sp>
          <p:nvSpPr>
            <p:cNvPr id="493" name="Ellipse 49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94" name="Gerade Verbindung 62"/>
            <p:cNvCxnSpPr>
              <a:stCxn id="49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5"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6"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7"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8"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99" name="Gruppieren 498"/>
          <p:cNvGrpSpPr/>
          <p:nvPr/>
        </p:nvGrpSpPr>
        <p:grpSpPr>
          <a:xfrm>
            <a:off x="7744378" y="2533665"/>
            <a:ext cx="290945" cy="415637"/>
            <a:chOff x="1537855" y="3582785"/>
            <a:chExt cx="615141" cy="1005840"/>
          </a:xfrm>
        </p:grpSpPr>
        <p:sp>
          <p:nvSpPr>
            <p:cNvPr id="500" name="Ellipse 49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01" name="Gerade Verbindung 69"/>
            <p:cNvCxnSpPr>
              <a:stCxn id="50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2"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3"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4"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5"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06" name="Rechteck 505"/>
          <p:cNvSpPr/>
          <p:nvPr/>
        </p:nvSpPr>
        <p:spPr>
          <a:xfrm>
            <a:off x="5694505" y="1853228"/>
            <a:ext cx="1670881" cy="400110"/>
          </a:xfrm>
          <a:prstGeom prst="rect">
            <a:avLst/>
          </a:prstGeom>
          <a:solidFill>
            <a:schemeClr val="bg1"/>
          </a:solidFill>
        </p:spPr>
        <p:txBody>
          <a:bodyPr wrap="square">
            <a:spAutoFit/>
          </a:bodyPr>
          <a:lstStyle/>
          <a:p>
            <a:pPr marL="266700" indent="-266700">
              <a:tabLst>
                <a:tab pos="3765550" algn="l"/>
              </a:tabLst>
            </a:pPr>
            <a:r>
              <a:rPr lang="en-US" sz="2000">
                <a:solidFill>
                  <a:srgbClr val="FF0000"/>
                </a:solidFill>
              </a:rPr>
              <a:t>Test Set</a:t>
            </a:r>
            <a:endParaRPr lang="en-US" sz="2000" dirty="0">
              <a:solidFill>
                <a:srgbClr val="FF0000"/>
              </a:solidFill>
            </a:endParaRPr>
          </a:p>
        </p:txBody>
      </p:sp>
      <p:sp>
        <p:nvSpPr>
          <p:cNvPr id="5" name="Abgerundetes Rechteck 4"/>
          <p:cNvSpPr/>
          <p:nvPr/>
        </p:nvSpPr>
        <p:spPr bwMode="auto">
          <a:xfrm>
            <a:off x="3487703" y="3565526"/>
            <a:ext cx="1952021" cy="1029319"/>
          </a:xfrm>
          <a:prstGeom prst="round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6" name="Textfeld 5"/>
          <p:cNvSpPr txBox="1"/>
          <p:nvPr/>
        </p:nvSpPr>
        <p:spPr>
          <a:xfrm>
            <a:off x="3686641" y="3878025"/>
            <a:ext cx="1471096" cy="400110"/>
          </a:xfrm>
          <a:prstGeom prst="rect">
            <a:avLst/>
          </a:prstGeom>
          <a:noFill/>
        </p:spPr>
        <p:txBody>
          <a:bodyPr wrap="square" rtlCol="0">
            <a:spAutoFit/>
          </a:bodyPr>
          <a:lstStyle/>
          <a:p>
            <a:r>
              <a:rPr lang="de-DE" sz="2000"/>
              <a:t>Model</a:t>
            </a:r>
          </a:p>
        </p:txBody>
      </p:sp>
      <p:cxnSp>
        <p:nvCxnSpPr>
          <p:cNvPr id="9" name="Gerade Verbindung mit Pfeil 8"/>
          <p:cNvCxnSpPr/>
          <p:nvPr/>
        </p:nvCxnSpPr>
        <p:spPr bwMode="auto">
          <a:xfrm>
            <a:off x="2534179" y="3079793"/>
            <a:ext cx="928532" cy="594610"/>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7" name="Gerade Verbindung mit Pfeil 506"/>
          <p:cNvCxnSpPr/>
          <p:nvPr/>
        </p:nvCxnSpPr>
        <p:spPr bwMode="auto">
          <a:xfrm flipH="1">
            <a:off x="5477999" y="3079793"/>
            <a:ext cx="928532" cy="594610"/>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8" name="Rechteck 507"/>
          <p:cNvSpPr/>
          <p:nvPr/>
        </p:nvSpPr>
        <p:spPr>
          <a:xfrm>
            <a:off x="5945986" y="3334967"/>
            <a:ext cx="1529609" cy="400110"/>
          </a:xfrm>
          <a:prstGeom prst="rect">
            <a:avLst/>
          </a:prstGeom>
        </p:spPr>
        <p:txBody>
          <a:bodyPr wrap="square">
            <a:spAutoFit/>
          </a:bodyPr>
          <a:lstStyle/>
          <a:p>
            <a:pPr marL="266700" indent="-266700" algn="l">
              <a:spcBef>
                <a:spcPts val="0"/>
              </a:spcBef>
              <a:tabLst>
                <a:tab pos="3765550" algn="l"/>
              </a:tabLst>
            </a:pPr>
            <a:r>
              <a:rPr lang="en-US" sz="2000"/>
              <a:t>validate</a:t>
            </a:r>
            <a:endParaRPr lang="en-US" sz="2000" dirty="0">
              <a:solidFill>
                <a:srgbClr val="FF0000"/>
              </a:solidFill>
            </a:endParaRPr>
          </a:p>
        </p:txBody>
      </p:sp>
      <p:cxnSp>
        <p:nvCxnSpPr>
          <p:cNvPr id="509" name="Gerade Verbindung mit Pfeil 508"/>
          <p:cNvCxnSpPr>
            <a:stCxn id="5" idx="2"/>
          </p:cNvCxnSpPr>
          <p:nvPr/>
        </p:nvCxnSpPr>
        <p:spPr bwMode="auto">
          <a:xfrm flipH="1">
            <a:off x="4463713" y="4594845"/>
            <a:ext cx="1" cy="986805"/>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 name="Gerader Verbinder 155"/>
          <p:cNvCxnSpPr/>
          <p:nvPr/>
        </p:nvCxnSpPr>
        <p:spPr bwMode="auto">
          <a:xfrm>
            <a:off x="200025" y="4800600"/>
            <a:ext cx="8724106" cy="9525"/>
          </a:xfrm>
          <a:prstGeom prst="line">
            <a:avLst/>
          </a:prstGeom>
          <a:solidFill>
            <a:schemeClr val="accent1"/>
          </a:solidFill>
          <a:ln w="2857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96" name="Textfeld 4095"/>
          <p:cNvSpPr txBox="1"/>
          <p:nvPr/>
        </p:nvSpPr>
        <p:spPr>
          <a:xfrm>
            <a:off x="7365386" y="3753608"/>
            <a:ext cx="1584978" cy="830997"/>
          </a:xfrm>
          <a:prstGeom prst="rect">
            <a:avLst/>
          </a:prstGeom>
          <a:noFill/>
        </p:spPr>
        <p:txBody>
          <a:bodyPr wrap="square" rtlCol="0">
            <a:spAutoFit/>
          </a:bodyPr>
          <a:lstStyle/>
          <a:p>
            <a:r>
              <a:rPr lang="de-DE" sz="2400">
                <a:solidFill>
                  <a:srgbClr val="0070C0"/>
                </a:solidFill>
              </a:rPr>
              <a:t>Analytics Layer</a:t>
            </a:r>
          </a:p>
        </p:txBody>
      </p:sp>
      <p:sp>
        <p:nvSpPr>
          <p:cNvPr id="513" name="Textfeld 512"/>
          <p:cNvSpPr txBox="1"/>
          <p:nvPr/>
        </p:nvSpPr>
        <p:spPr>
          <a:xfrm>
            <a:off x="7365386" y="5106167"/>
            <a:ext cx="1584978" cy="830997"/>
          </a:xfrm>
          <a:prstGeom prst="rect">
            <a:avLst/>
          </a:prstGeom>
          <a:noFill/>
        </p:spPr>
        <p:txBody>
          <a:bodyPr wrap="square" rtlCol="0">
            <a:spAutoFit/>
          </a:bodyPr>
          <a:lstStyle/>
          <a:p>
            <a:r>
              <a:rPr lang="de-DE" sz="2400">
                <a:solidFill>
                  <a:srgbClr val="0070C0"/>
                </a:solidFill>
              </a:rPr>
              <a:t>Business Layer</a:t>
            </a:r>
          </a:p>
        </p:txBody>
      </p:sp>
      <p:sp>
        <p:nvSpPr>
          <p:cNvPr id="514" name="Rechteck 513"/>
          <p:cNvSpPr/>
          <p:nvPr/>
        </p:nvSpPr>
        <p:spPr>
          <a:xfrm>
            <a:off x="4497130" y="4870636"/>
            <a:ext cx="1529609" cy="400110"/>
          </a:xfrm>
          <a:prstGeom prst="rect">
            <a:avLst/>
          </a:prstGeom>
        </p:spPr>
        <p:txBody>
          <a:bodyPr wrap="square">
            <a:spAutoFit/>
          </a:bodyPr>
          <a:lstStyle/>
          <a:p>
            <a:pPr marL="266700" indent="-266700" algn="l">
              <a:spcBef>
                <a:spcPts val="0"/>
              </a:spcBef>
              <a:tabLst>
                <a:tab pos="3765550" algn="l"/>
              </a:tabLst>
            </a:pPr>
            <a:r>
              <a:rPr lang="en-US" sz="2000"/>
              <a:t>use</a:t>
            </a:r>
            <a:endParaRPr lang="en-US" sz="2000" dirty="0">
              <a:solidFill>
                <a:srgbClr val="FF0000"/>
              </a:solidFill>
            </a:endParaRPr>
          </a:p>
        </p:txBody>
      </p:sp>
      <p:grpSp>
        <p:nvGrpSpPr>
          <p:cNvPr id="515" name="Gruppieren 514"/>
          <p:cNvGrpSpPr/>
          <p:nvPr/>
        </p:nvGrpSpPr>
        <p:grpSpPr>
          <a:xfrm>
            <a:off x="3590749" y="5653561"/>
            <a:ext cx="290945" cy="415637"/>
            <a:chOff x="1537855" y="3582785"/>
            <a:chExt cx="615141" cy="1005840"/>
          </a:xfrm>
        </p:grpSpPr>
        <p:sp>
          <p:nvSpPr>
            <p:cNvPr id="516" name="Ellipse 51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17" name="Gerade Verbindung 76"/>
            <p:cNvCxnSpPr>
              <a:stCxn id="51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8"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9"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0"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1"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22" name="Gruppieren 521"/>
          <p:cNvGrpSpPr/>
          <p:nvPr/>
        </p:nvGrpSpPr>
        <p:grpSpPr>
          <a:xfrm>
            <a:off x="3892828" y="5653561"/>
            <a:ext cx="290945" cy="415637"/>
            <a:chOff x="1537855" y="3582785"/>
            <a:chExt cx="615141" cy="1005840"/>
          </a:xfrm>
        </p:grpSpPr>
        <p:sp>
          <p:nvSpPr>
            <p:cNvPr id="523" name="Ellipse 52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24" name="Gerade Verbindung 76"/>
            <p:cNvCxnSpPr>
              <a:stCxn id="52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5"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6"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7"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8"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29" name="Gruppieren 528"/>
          <p:cNvGrpSpPr/>
          <p:nvPr/>
        </p:nvGrpSpPr>
        <p:grpSpPr>
          <a:xfrm>
            <a:off x="4194907" y="5653561"/>
            <a:ext cx="290945" cy="415637"/>
            <a:chOff x="1537855" y="3582785"/>
            <a:chExt cx="615141" cy="1005840"/>
          </a:xfrm>
        </p:grpSpPr>
        <p:sp>
          <p:nvSpPr>
            <p:cNvPr id="530" name="Ellipse 52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31" name="Gerade Verbindung 76"/>
            <p:cNvCxnSpPr>
              <a:stCxn id="53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2"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3"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4"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5"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36" name="Gruppieren 535"/>
          <p:cNvGrpSpPr/>
          <p:nvPr/>
        </p:nvGrpSpPr>
        <p:grpSpPr>
          <a:xfrm>
            <a:off x="4496986" y="5653561"/>
            <a:ext cx="290945" cy="415637"/>
            <a:chOff x="1537855" y="3582785"/>
            <a:chExt cx="615141" cy="1005840"/>
          </a:xfrm>
        </p:grpSpPr>
        <p:sp>
          <p:nvSpPr>
            <p:cNvPr id="537" name="Ellipse 53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38" name="Gerade Verbindung 76"/>
            <p:cNvCxnSpPr>
              <a:stCxn id="53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9"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0"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1"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2"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43" name="Gruppieren 542"/>
          <p:cNvGrpSpPr/>
          <p:nvPr/>
        </p:nvGrpSpPr>
        <p:grpSpPr>
          <a:xfrm>
            <a:off x="4799065" y="5653561"/>
            <a:ext cx="290945" cy="415637"/>
            <a:chOff x="1537855" y="3582785"/>
            <a:chExt cx="615141" cy="1005840"/>
          </a:xfrm>
        </p:grpSpPr>
        <p:sp>
          <p:nvSpPr>
            <p:cNvPr id="544" name="Ellipse 54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45" name="Gerade Verbindung 76"/>
            <p:cNvCxnSpPr>
              <a:stCxn id="54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6"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7"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8"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9"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50" name="Gruppieren 549"/>
          <p:cNvGrpSpPr/>
          <p:nvPr/>
        </p:nvGrpSpPr>
        <p:grpSpPr>
          <a:xfrm>
            <a:off x="5101144" y="5653561"/>
            <a:ext cx="290945" cy="415637"/>
            <a:chOff x="1537855" y="3582785"/>
            <a:chExt cx="615141" cy="1005840"/>
          </a:xfrm>
        </p:grpSpPr>
        <p:sp>
          <p:nvSpPr>
            <p:cNvPr id="551" name="Ellipse 55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52" name="Gerade Verbindung 76"/>
            <p:cNvCxnSpPr>
              <a:stCxn id="55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4"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5"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6"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57" name="Gruppieren 556"/>
          <p:cNvGrpSpPr/>
          <p:nvPr/>
        </p:nvGrpSpPr>
        <p:grpSpPr>
          <a:xfrm>
            <a:off x="5403220" y="5653561"/>
            <a:ext cx="290945" cy="415637"/>
            <a:chOff x="1537855" y="3582785"/>
            <a:chExt cx="615141" cy="1005840"/>
          </a:xfrm>
        </p:grpSpPr>
        <p:sp>
          <p:nvSpPr>
            <p:cNvPr id="558" name="Ellipse 55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59" name="Gerade Verbindung 76"/>
            <p:cNvCxnSpPr>
              <a:stCxn id="55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0"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1"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2"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3"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909567266"/>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6F5159FA-A5B1-4329-ABA9-F5778973A182}" type="slidenum">
              <a:rPr lang="de-DE" sz="800" smtClean="0">
                <a:solidFill>
                  <a:schemeClr val="bg1"/>
                </a:solidFill>
              </a:rPr>
              <a:pPr/>
              <a:t>198</a:t>
            </a:fld>
            <a:endParaRPr lang="de-DE" sz="800">
              <a:solidFill>
                <a:schemeClr val="bg1"/>
              </a:solidFill>
            </a:endParaRPr>
          </a:p>
        </p:txBody>
      </p:sp>
      <p:sp>
        <p:nvSpPr>
          <p:cNvPr id="139267" name="Rectangle 2"/>
          <p:cNvSpPr>
            <a:spLocks noChangeArrowheads="1"/>
          </p:cNvSpPr>
          <p:nvPr/>
        </p:nvSpPr>
        <p:spPr bwMode="auto">
          <a:xfrm>
            <a:off x="134938" y="568325"/>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5" name="Rectangle 3"/>
          <p:cNvSpPr>
            <a:spLocks noChangeArrowheads="1"/>
          </p:cNvSpPr>
          <p:nvPr/>
        </p:nvSpPr>
        <p:spPr bwMode="auto">
          <a:xfrm>
            <a:off x="134938" y="1096162"/>
            <a:ext cx="8868133" cy="558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1795463" algn="l" defTabSz="1795463">
              <a:lnSpc>
                <a:spcPts val="2500"/>
              </a:lnSpc>
              <a:spcBef>
                <a:spcPts val="600"/>
              </a:spcBef>
              <a:tabLst>
                <a:tab pos="269875" algn="l"/>
                <a:tab pos="2963863" algn="l"/>
              </a:tabLst>
            </a:pPr>
            <a:r>
              <a:rPr lang="de-DE" sz="2400"/>
              <a:t>4.4.1.1	K-Nearest Neighbors</a:t>
            </a:r>
          </a:p>
          <a:p>
            <a:pPr marL="1795463" algn="l" defTabSz="1795463">
              <a:lnSpc>
                <a:spcPts val="2500"/>
              </a:lnSpc>
              <a:spcBef>
                <a:spcPts val="600"/>
              </a:spcBef>
              <a:tabLst>
                <a:tab pos="269875" algn="l"/>
                <a:tab pos="2963863" algn="l"/>
              </a:tabLst>
            </a:pPr>
            <a:r>
              <a:rPr lang="de-DE" sz="2400"/>
              <a:t>4.4.1.2	</a:t>
            </a:r>
            <a:r>
              <a:rPr lang="en-US" sz="2400"/>
              <a:t>Evaluating the Quality of Classification</a:t>
            </a:r>
            <a:endParaRPr lang="de-DE" sz="2400"/>
          </a:p>
          <a:p>
            <a:pPr marL="1795463" algn="l" defTabSz="1795463">
              <a:lnSpc>
                <a:spcPts val="2500"/>
              </a:lnSpc>
              <a:spcBef>
                <a:spcPts val="600"/>
              </a:spcBef>
              <a:tabLst>
                <a:tab pos="269875" algn="l"/>
                <a:tab pos="2963863" algn="l"/>
              </a:tabLst>
            </a:pPr>
            <a:r>
              <a:rPr lang="de-DE" sz="2400">
                <a:solidFill>
                  <a:srgbClr val="C00000"/>
                </a:solidFill>
              </a:rPr>
              <a:t>4.4.1.3	Decision Tree Approaches</a:t>
            </a:r>
          </a:p>
          <a:p>
            <a:pPr marL="1795463" algn="l" defTabSz="1795463">
              <a:lnSpc>
                <a:spcPts val="2500"/>
              </a:lnSpc>
              <a:spcBef>
                <a:spcPts val="600"/>
              </a:spcBef>
              <a:tabLst>
                <a:tab pos="269875" algn="l"/>
                <a:tab pos="2963863" algn="l"/>
              </a:tabLst>
            </a:pPr>
            <a:r>
              <a:rPr lang="de-DE" sz="2400"/>
              <a:t>4.4.1.4	Logistic Regression</a:t>
            </a:r>
          </a:p>
          <a:p>
            <a:pPr marL="1795463" algn="l" defTabSz="1795463">
              <a:lnSpc>
                <a:spcPts val="2500"/>
              </a:lnSpc>
              <a:spcBef>
                <a:spcPts val="600"/>
              </a:spcBef>
              <a:tabLst>
                <a:tab pos="269875" algn="l"/>
                <a:tab pos="2963863" algn="l"/>
              </a:tabLst>
            </a:pPr>
            <a:r>
              <a:rPr lang="de-DE" sz="2400"/>
              <a:t>4.4.1.5	Neural Networks</a:t>
            </a:r>
          </a:p>
          <a:p>
            <a:pPr marL="1795463" algn="l" defTabSz="1795463">
              <a:lnSpc>
                <a:spcPts val="2500"/>
              </a:lnSpc>
              <a:spcBef>
                <a:spcPts val="600"/>
              </a:spcBef>
              <a:tabLst>
                <a:tab pos="269875" algn="l"/>
                <a:tab pos="2963863" algn="l"/>
              </a:tabLst>
            </a:pPr>
            <a:r>
              <a:rPr lang="de-DE" sz="2400"/>
              <a:t>4.4.1.6	Resampling</a:t>
            </a:r>
          </a:p>
          <a:p>
            <a:pPr marL="1795463" algn="l" defTabSz="1795463">
              <a:lnSpc>
                <a:spcPts val="2500"/>
              </a:lnSpc>
              <a:spcBef>
                <a:spcPts val="600"/>
              </a:spcBef>
              <a:tabLst>
                <a:tab pos="269875" algn="l"/>
                <a:tab pos="2963863" algn="l"/>
              </a:tabLst>
            </a:pPr>
            <a:r>
              <a:rPr lang="de-DE" sz="2400"/>
              <a:t>4.4.1.7	Ensemble Learning</a:t>
            </a:r>
          </a:p>
          <a:p>
            <a:pPr marL="896938" algn="l">
              <a:lnSpc>
                <a:spcPts val="2500"/>
              </a:lnSpc>
              <a:spcBef>
                <a:spcPts val="600"/>
              </a:spcBef>
              <a:tabLst>
                <a:tab pos="269875" algn="l"/>
              </a:tabLst>
            </a:pPr>
            <a:r>
              <a:rPr lang="en-US" sz="2400"/>
              <a:t>	4.4.2	Regression</a:t>
            </a:r>
          </a:p>
        </p:txBody>
      </p:sp>
    </p:spTree>
    <p:extLst>
      <p:ext uri="{BB962C8B-B14F-4D97-AF65-F5344CB8AC3E}">
        <p14:creationId xmlns:p14="http://schemas.microsoft.com/office/powerpoint/2010/main" val="310994264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de-DE" sz="800" smtClean="0">
                <a:solidFill>
                  <a:schemeClr val="bg1"/>
                </a:solidFill>
              </a:rPr>
              <a:pPr/>
              <a:t>1</a:t>
            </a:fld>
            <a:endParaRPr lang="de-DE" sz="800">
              <a:solidFill>
                <a:schemeClr val="bg1"/>
              </a:solidFill>
            </a:endParaRPr>
          </a:p>
        </p:txBody>
      </p:sp>
      <p:sp>
        <p:nvSpPr>
          <p:cNvPr id="4099" name="Rectangle 2"/>
          <p:cNvSpPr>
            <a:spLocks noChangeArrowheads="1"/>
          </p:cNvSpPr>
          <p:nvPr/>
        </p:nvSpPr>
        <p:spPr bwMode="auto">
          <a:xfrm>
            <a:off x="177800" y="534989"/>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Agenda</a:t>
            </a:r>
          </a:p>
        </p:txBody>
      </p:sp>
      <p:sp>
        <p:nvSpPr>
          <p:cNvPr id="4100" name="Text Box 4"/>
          <p:cNvSpPr txBox="1">
            <a:spLocks noChangeArrowheads="1"/>
          </p:cNvSpPr>
          <p:nvPr/>
        </p:nvSpPr>
        <p:spPr bwMode="auto">
          <a:xfrm>
            <a:off x="1206501" y="1610838"/>
            <a:ext cx="6657340" cy="426270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tabLst>
                <a:tab pos="265113" algn="l"/>
                <a:tab pos="717550" algn="l"/>
                <a:tab pos="1347788" algn="l"/>
              </a:tabLst>
              <a:defRPr sz="1600" b="1">
                <a:solidFill>
                  <a:schemeClr val="tx1"/>
                </a:solidFill>
                <a:latin typeface="Arial" charset="0"/>
                <a:ea typeface="MS PGothic" pitchFamily="34" charset="-128"/>
              </a:defRPr>
            </a:lvl1pPr>
            <a:lvl2pPr marL="269875">
              <a:tabLst>
                <a:tab pos="265113" algn="l"/>
                <a:tab pos="717550" algn="l"/>
                <a:tab pos="1347788" algn="l"/>
              </a:tabLst>
              <a:defRPr sz="1600" b="1">
                <a:solidFill>
                  <a:schemeClr val="tx1"/>
                </a:solidFill>
                <a:latin typeface="Arial" charset="0"/>
                <a:ea typeface="MS PGothic" pitchFamily="34" charset="-128"/>
              </a:defRPr>
            </a:lvl2pPr>
            <a:lvl3pPr marL="1143000" indent="-228600">
              <a:tabLst>
                <a:tab pos="265113" algn="l"/>
                <a:tab pos="717550" algn="l"/>
                <a:tab pos="1347788" algn="l"/>
              </a:tabLst>
              <a:defRPr sz="1600" b="1">
                <a:solidFill>
                  <a:schemeClr val="tx1"/>
                </a:solidFill>
                <a:latin typeface="Arial" charset="0"/>
                <a:ea typeface="MS PGothic" pitchFamily="34" charset="-128"/>
              </a:defRPr>
            </a:lvl3pPr>
            <a:lvl4pPr marL="1600200" indent="-228600">
              <a:tabLst>
                <a:tab pos="265113" algn="l"/>
                <a:tab pos="717550" algn="l"/>
                <a:tab pos="1347788" algn="l"/>
              </a:tabLst>
              <a:defRPr sz="1600" b="1">
                <a:solidFill>
                  <a:schemeClr val="tx1"/>
                </a:solidFill>
                <a:latin typeface="Arial" charset="0"/>
                <a:ea typeface="MS PGothic" pitchFamily="34" charset="-128"/>
              </a:defRPr>
            </a:lvl4pPr>
            <a:lvl5pPr marL="2057400" indent="-228600">
              <a:tabLst>
                <a:tab pos="265113" algn="l"/>
                <a:tab pos="717550" algn="l"/>
                <a:tab pos="1347788" algn="l"/>
              </a:tabLst>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tabLst>
                <a:tab pos="265113" algn="l"/>
                <a:tab pos="717550" algn="l"/>
                <a:tab pos="1347788" algn="l"/>
              </a:tabLs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tabLst>
                <a:tab pos="265113" algn="l"/>
                <a:tab pos="717550" algn="l"/>
                <a:tab pos="1347788" algn="l"/>
              </a:tabLs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tabLst>
                <a:tab pos="265113" algn="l"/>
                <a:tab pos="717550" algn="l"/>
                <a:tab pos="1347788" algn="l"/>
              </a:tabLs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tabLst>
                <a:tab pos="265113" algn="l"/>
                <a:tab pos="717550" algn="l"/>
                <a:tab pos="1347788" algn="l"/>
              </a:tabLst>
              <a:defRPr sz="1600" b="1">
                <a:solidFill>
                  <a:schemeClr val="tx1"/>
                </a:solidFill>
                <a:latin typeface="Arial" charset="0"/>
                <a:ea typeface="MS PGothic" pitchFamily="34" charset="-128"/>
              </a:defRPr>
            </a:lvl9pPr>
          </a:lstStyle>
          <a:p>
            <a:pPr algn="l">
              <a:lnSpc>
                <a:spcPts val="2500"/>
              </a:lnSpc>
            </a:pPr>
            <a:r>
              <a:rPr lang="de-DE" sz="1800" dirty="0"/>
              <a:t>1</a:t>
            </a:r>
            <a:r>
              <a:rPr lang="de-DE" sz="1800"/>
              <a:t>	Introduction to Analytics</a:t>
            </a:r>
          </a:p>
          <a:p>
            <a:pPr algn="l">
              <a:lnSpc>
                <a:spcPts val="2500"/>
              </a:lnSpc>
            </a:pPr>
            <a:r>
              <a:rPr lang="de-DE" sz="1800"/>
              <a:t>2	Descriptive Analytics</a:t>
            </a:r>
            <a:endParaRPr lang="de-DE" sz="1800" dirty="0"/>
          </a:p>
          <a:p>
            <a:pPr lvl="1" algn="l">
              <a:lnSpc>
                <a:spcPts val="2500"/>
              </a:lnSpc>
              <a:spcBef>
                <a:spcPct val="0"/>
              </a:spcBef>
            </a:pPr>
            <a:r>
              <a:rPr lang="de-DE" sz="1800"/>
              <a:t>2.1	Data Warehouse Systems</a:t>
            </a:r>
            <a:endParaRPr lang="de-DE" sz="1800" dirty="0"/>
          </a:p>
          <a:p>
            <a:pPr lvl="1" algn="l">
              <a:lnSpc>
                <a:spcPts val="2500"/>
              </a:lnSpc>
              <a:spcBef>
                <a:spcPct val="0"/>
              </a:spcBef>
            </a:pPr>
            <a:r>
              <a:rPr lang="de-DE" sz="1800"/>
              <a:t>2.2</a:t>
            </a:r>
            <a:r>
              <a:rPr lang="de-DE" sz="1800" dirty="0"/>
              <a:t>	Online Analytical Processing (OLAP)</a:t>
            </a:r>
          </a:p>
          <a:p>
            <a:pPr marL="0" lvl="1" algn="l">
              <a:lnSpc>
                <a:spcPts val="2500"/>
              </a:lnSpc>
            </a:pPr>
            <a:r>
              <a:rPr lang="de-DE" sz="1800"/>
              <a:t>3</a:t>
            </a:r>
            <a:r>
              <a:rPr lang="de-DE" sz="1800" dirty="0"/>
              <a:t>	Big Data</a:t>
            </a:r>
          </a:p>
          <a:p>
            <a:pPr algn="l">
              <a:lnSpc>
                <a:spcPts val="2500"/>
              </a:lnSpc>
            </a:pPr>
            <a:r>
              <a:rPr lang="de-DE" sz="1800"/>
              <a:t>4	Predictive </a:t>
            </a:r>
            <a:r>
              <a:rPr lang="de-DE" sz="1800" dirty="0"/>
              <a:t>Analytics</a:t>
            </a:r>
          </a:p>
          <a:p>
            <a:pPr lvl="1" algn="l">
              <a:lnSpc>
                <a:spcPts val="2500"/>
              </a:lnSpc>
              <a:spcBef>
                <a:spcPct val="0"/>
              </a:spcBef>
            </a:pPr>
            <a:r>
              <a:rPr lang="de-DE" sz="1800"/>
              <a:t>4.1	Subject of Predictive </a:t>
            </a:r>
            <a:r>
              <a:rPr lang="de-DE" sz="1800" dirty="0"/>
              <a:t>Analytics</a:t>
            </a:r>
          </a:p>
          <a:p>
            <a:pPr lvl="1" algn="l">
              <a:lnSpc>
                <a:spcPts val="2500"/>
              </a:lnSpc>
              <a:spcBef>
                <a:spcPct val="0"/>
              </a:spcBef>
            </a:pPr>
            <a:r>
              <a:rPr lang="de-DE" sz="1800"/>
              <a:t>4.2	The Analytics Process</a:t>
            </a:r>
            <a:endParaRPr lang="de-DE" sz="1800" dirty="0"/>
          </a:p>
          <a:p>
            <a:pPr lvl="1" algn="l">
              <a:lnSpc>
                <a:spcPts val="2500"/>
              </a:lnSpc>
              <a:spcBef>
                <a:spcPct val="0"/>
              </a:spcBef>
            </a:pPr>
            <a:r>
              <a:rPr lang="de-DE" sz="1800"/>
              <a:t>4.3</a:t>
            </a:r>
            <a:r>
              <a:rPr lang="de-DE" sz="1800" dirty="0"/>
              <a:t>	Data </a:t>
            </a:r>
            <a:r>
              <a:rPr lang="de-DE" sz="1800" dirty="0" err="1"/>
              <a:t>Preparation</a:t>
            </a:r>
            <a:endParaRPr lang="de-DE" sz="1800" dirty="0"/>
          </a:p>
          <a:p>
            <a:pPr lvl="1" algn="l">
              <a:lnSpc>
                <a:spcPts val="2500"/>
              </a:lnSpc>
              <a:spcBef>
                <a:spcPct val="0"/>
              </a:spcBef>
            </a:pPr>
            <a:r>
              <a:rPr lang="de-DE" sz="1800"/>
              <a:t>4.4	Methods, Algorithms and Applications</a:t>
            </a:r>
            <a:endParaRPr lang="de-DE" sz="1800" dirty="0"/>
          </a:p>
          <a:p>
            <a:pPr lvl="1" algn="l">
              <a:lnSpc>
                <a:spcPts val="2500"/>
              </a:lnSpc>
              <a:spcBef>
                <a:spcPct val="0"/>
              </a:spcBef>
            </a:pPr>
            <a:r>
              <a:rPr lang="de-DE" sz="1800"/>
              <a:t>	4.4.1	Classification</a:t>
            </a:r>
            <a:endParaRPr lang="de-DE" sz="1800" dirty="0"/>
          </a:p>
          <a:p>
            <a:pPr lvl="1" algn="l">
              <a:lnSpc>
                <a:spcPts val="2500"/>
              </a:lnSpc>
              <a:spcBef>
                <a:spcPct val="0"/>
              </a:spcBef>
            </a:pPr>
            <a:r>
              <a:rPr lang="de-DE" sz="1800"/>
              <a:t>	4.4.2	Regression</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19</a:t>
            </a:fld>
            <a:endParaRPr lang="en-US" sz="800" dirty="0">
              <a:solidFill>
                <a:schemeClr val="bg1"/>
              </a:solidFill>
            </a:endParaRPr>
          </a:p>
        </p:txBody>
      </p:sp>
      <p:sp>
        <p:nvSpPr>
          <p:cNvPr id="4099" name="Rectangle 2"/>
          <p:cNvSpPr>
            <a:spLocks noChangeArrowheads="1"/>
          </p:cNvSpPr>
          <p:nvPr/>
        </p:nvSpPr>
        <p:spPr bwMode="auto">
          <a:xfrm>
            <a:off x="177800" y="534988"/>
            <a:ext cx="66802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Descriptive Analytics Process</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063" y="1110269"/>
            <a:ext cx="73818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2063121"/>
      </p:ext>
    </p:extLst>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199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Which one is better?</a:t>
            </a:r>
            <a:endParaRPr lang="en-US" sz="2400" dirty="0"/>
          </a:p>
        </p:txBody>
      </p:sp>
      <p:sp>
        <p:nvSpPr>
          <p:cNvPr id="163" name="Rechteck 162"/>
          <p:cNvSpPr/>
          <p:nvPr/>
        </p:nvSpPr>
        <p:spPr>
          <a:xfrm>
            <a:off x="1238425" y="2310194"/>
            <a:ext cx="1861751" cy="1037967"/>
          </a:xfrm>
          <a:prstGeom prst="rect">
            <a:avLst/>
          </a:prstGeom>
          <a:noFill/>
          <a:ln w="28575"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4" name="Textfeld 163"/>
          <p:cNvSpPr txBox="1"/>
          <p:nvPr/>
        </p:nvSpPr>
        <p:spPr>
          <a:xfrm>
            <a:off x="1615305" y="2375207"/>
            <a:ext cx="675503" cy="907941"/>
          </a:xfrm>
          <a:prstGeom prst="rect">
            <a:avLst/>
          </a:prstGeom>
          <a:noFill/>
        </p:spPr>
        <p:txBody>
          <a:bodyPr wrap="square" rtlCol="0">
            <a:spAutoFit/>
          </a:bodyPr>
          <a:lstStyle/>
          <a:p>
            <a:pPr algn="l" eaLnBrk="1" fontAlgn="auto" hangingPunct="1">
              <a:spcBef>
                <a:spcPts val="600"/>
              </a:spcBef>
              <a:spcAft>
                <a:spcPts val="0"/>
              </a:spcAft>
              <a:tabLst>
                <a:tab pos="625475" algn="l"/>
                <a:tab pos="1079500" algn="l"/>
              </a:tabLst>
            </a:pPr>
            <a:r>
              <a:rPr lang="de-DE" sz="2400" b="0">
                <a:solidFill>
                  <a:prstClr val="black"/>
                </a:solidFill>
                <a:latin typeface="Calibri" panose="020F0502020204030204"/>
                <a:ea typeface="+mn-ea"/>
              </a:rPr>
              <a:t>yes</a:t>
            </a:r>
          </a:p>
          <a:p>
            <a:pPr algn="l" eaLnBrk="1" fontAlgn="auto" hangingPunct="1">
              <a:spcBef>
                <a:spcPts val="600"/>
              </a:spcBef>
              <a:spcAft>
                <a:spcPts val="0"/>
              </a:spcAft>
              <a:tabLst>
                <a:tab pos="625475" algn="l"/>
                <a:tab pos="1079500" algn="l"/>
              </a:tabLst>
            </a:pPr>
            <a:r>
              <a:rPr lang="de-DE" sz="2400" b="0">
                <a:solidFill>
                  <a:prstClr val="black"/>
                </a:solidFill>
                <a:latin typeface="Calibri" panose="020F0502020204030204"/>
                <a:ea typeface="+mn-ea"/>
              </a:rPr>
              <a:t>no</a:t>
            </a:r>
          </a:p>
        </p:txBody>
      </p:sp>
      <p:sp>
        <p:nvSpPr>
          <p:cNvPr id="165" name="Textfeld 164"/>
          <p:cNvSpPr txBox="1"/>
          <p:nvPr/>
        </p:nvSpPr>
        <p:spPr>
          <a:xfrm>
            <a:off x="2292313" y="2375207"/>
            <a:ext cx="643106" cy="907941"/>
          </a:xfrm>
          <a:prstGeom prst="rect">
            <a:avLst/>
          </a:prstGeom>
          <a:noFill/>
        </p:spPr>
        <p:txBody>
          <a:bodyPr wrap="square" rtlCol="0">
            <a:spAutoFit/>
          </a:bodyPr>
          <a:lstStyle/>
          <a:p>
            <a:pPr algn="l" eaLnBrk="1" fontAlgn="auto" hangingPunct="1">
              <a:spcBef>
                <a:spcPts val="600"/>
              </a:spcBef>
              <a:spcAft>
                <a:spcPts val="0"/>
              </a:spcAft>
              <a:tabLst>
                <a:tab pos="625475" algn="l"/>
                <a:tab pos="1079500" algn="l"/>
              </a:tabLst>
            </a:pPr>
            <a:r>
              <a:rPr lang="de-DE" sz="2400" b="0">
                <a:solidFill>
                  <a:srgbClr val="70AD47">
                    <a:lumMod val="75000"/>
                  </a:srgbClr>
                </a:solidFill>
                <a:latin typeface="Calibri" panose="020F0502020204030204"/>
                <a:ea typeface="+mn-ea"/>
              </a:rPr>
              <a:t>50</a:t>
            </a:r>
          </a:p>
          <a:p>
            <a:pPr algn="l" eaLnBrk="1" fontAlgn="auto" hangingPunct="1">
              <a:spcBef>
                <a:spcPts val="600"/>
              </a:spcBef>
              <a:spcAft>
                <a:spcPts val="0"/>
              </a:spcAft>
              <a:tabLst>
                <a:tab pos="625475" algn="l"/>
                <a:tab pos="1079500" algn="l"/>
              </a:tabLst>
            </a:pPr>
            <a:r>
              <a:rPr lang="de-DE" sz="2400" b="0">
                <a:solidFill>
                  <a:srgbClr val="70AD47">
                    <a:lumMod val="75000"/>
                  </a:srgbClr>
                </a:solidFill>
                <a:latin typeface="Calibri" panose="020F0502020204030204"/>
                <a:ea typeface="+mn-ea"/>
              </a:rPr>
              <a:t>50</a:t>
            </a:r>
          </a:p>
        </p:txBody>
      </p:sp>
      <p:grpSp>
        <p:nvGrpSpPr>
          <p:cNvPr id="166" name="Gruppieren 165"/>
          <p:cNvGrpSpPr/>
          <p:nvPr/>
        </p:nvGrpSpPr>
        <p:grpSpPr>
          <a:xfrm>
            <a:off x="177800" y="3339542"/>
            <a:ext cx="3974759" cy="1771519"/>
            <a:chOff x="185351" y="2789126"/>
            <a:chExt cx="3974759" cy="1771519"/>
          </a:xfrm>
        </p:grpSpPr>
        <p:grpSp>
          <p:nvGrpSpPr>
            <p:cNvPr id="167" name="Gruppieren 166"/>
            <p:cNvGrpSpPr/>
            <p:nvPr/>
          </p:nvGrpSpPr>
          <p:grpSpPr>
            <a:xfrm>
              <a:off x="1116227" y="2789126"/>
              <a:ext cx="2121246" cy="737668"/>
              <a:chOff x="2918252" y="3327705"/>
              <a:chExt cx="2121246" cy="737668"/>
            </a:xfrm>
          </p:grpSpPr>
          <p:cxnSp>
            <p:nvCxnSpPr>
              <p:cNvPr id="177" name="Gerader Verbinder 176"/>
              <p:cNvCxnSpPr/>
              <p:nvPr/>
            </p:nvCxnSpPr>
            <p:spPr>
              <a:xfrm flipH="1">
                <a:off x="3961371" y="3327705"/>
                <a:ext cx="1" cy="362465"/>
              </a:xfrm>
              <a:prstGeom prst="line">
                <a:avLst/>
              </a:prstGeom>
              <a:noFill/>
              <a:ln w="28575" cap="flat" cmpd="sng" algn="ctr">
                <a:solidFill>
                  <a:sysClr val="windowText" lastClr="000000"/>
                </a:solidFill>
                <a:prstDash val="solid"/>
                <a:miter lim="800000"/>
              </a:ln>
              <a:effectLst/>
            </p:spPr>
          </p:cxnSp>
          <p:cxnSp>
            <p:nvCxnSpPr>
              <p:cNvPr id="178" name="Gerader Verbinder 177"/>
              <p:cNvCxnSpPr/>
              <p:nvPr/>
            </p:nvCxnSpPr>
            <p:spPr>
              <a:xfrm flipH="1" flipV="1">
                <a:off x="2918253" y="3698789"/>
                <a:ext cx="2121245" cy="1"/>
              </a:xfrm>
              <a:prstGeom prst="line">
                <a:avLst/>
              </a:prstGeom>
              <a:noFill/>
              <a:ln w="28575" cap="flat" cmpd="sng" algn="ctr">
                <a:solidFill>
                  <a:sysClr val="windowText" lastClr="000000"/>
                </a:solidFill>
                <a:prstDash val="solid"/>
                <a:miter lim="800000"/>
              </a:ln>
              <a:effectLst/>
            </p:spPr>
          </p:cxnSp>
          <p:cxnSp>
            <p:nvCxnSpPr>
              <p:cNvPr id="179" name="Gerader Verbinder 178"/>
              <p:cNvCxnSpPr/>
              <p:nvPr/>
            </p:nvCxnSpPr>
            <p:spPr>
              <a:xfrm flipH="1">
                <a:off x="2918252" y="3702908"/>
                <a:ext cx="1" cy="362465"/>
              </a:xfrm>
              <a:prstGeom prst="line">
                <a:avLst/>
              </a:prstGeom>
              <a:noFill/>
              <a:ln w="28575" cap="flat" cmpd="sng" algn="ctr">
                <a:solidFill>
                  <a:sysClr val="windowText" lastClr="000000"/>
                </a:solidFill>
                <a:prstDash val="solid"/>
                <a:miter lim="800000"/>
              </a:ln>
              <a:effectLst/>
            </p:spPr>
          </p:cxnSp>
          <p:cxnSp>
            <p:nvCxnSpPr>
              <p:cNvPr id="180" name="Gerader Verbinder 179"/>
              <p:cNvCxnSpPr/>
              <p:nvPr/>
            </p:nvCxnSpPr>
            <p:spPr>
              <a:xfrm flipH="1">
                <a:off x="5031260" y="3698790"/>
                <a:ext cx="1" cy="362465"/>
              </a:xfrm>
              <a:prstGeom prst="line">
                <a:avLst/>
              </a:prstGeom>
              <a:noFill/>
              <a:ln w="28575" cap="flat" cmpd="sng" algn="ctr">
                <a:solidFill>
                  <a:sysClr val="windowText" lastClr="000000"/>
                </a:solidFill>
                <a:prstDash val="solid"/>
                <a:miter lim="800000"/>
              </a:ln>
              <a:effectLst/>
            </p:spPr>
          </p:cxnSp>
        </p:grpSp>
        <p:sp>
          <p:nvSpPr>
            <p:cNvPr id="168" name="Rechteck 167"/>
            <p:cNvSpPr/>
            <p:nvPr/>
          </p:nvSpPr>
          <p:spPr>
            <a:xfrm>
              <a:off x="185351" y="3522676"/>
              <a:ext cx="1861751" cy="1037967"/>
            </a:xfrm>
            <a:prstGeom prst="rect">
              <a:avLst/>
            </a:prstGeom>
            <a:noFill/>
            <a:ln w="28575"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9" name="Rechteck 168"/>
            <p:cNvSpPr/>
            <p:nvPr/>
          </p:nvSpPr>
          <p:spPr>
            <a:xfrm>
              <a:off x="2298359" y="3522678"/>
              <a:ext cx="1861751" cy="1037967"/>
            </a:xfrm>
            <a:prstGeom prst="rect">
              <a:avLst/>
            </a:prstGeom>
            <a:noFill/>
            <a:ln w="28575"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0" name="Textfeld 169"/>
            <p:cNvSpPr txBox="1"/>
            <p:nvPr/>
          </p:nvSpPr>
          <p:spPr>
            <a:xfrm>
              <a:off x="602396" y="3616633"/>
              <a:ext cx="643580"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yes</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no</a:t>
              </a:r>
            </a:p>
          </p:txBody>
        </p:sp>
        <p:sp>
          <p:nvSpPr>
            <p:cNvPr id="171" name="Textfeld 170"/>
            <p:cNvSpPr txBox="1"/>
            <p:nvPr/>
          </p:nvSpPr>
          <p:spPr>
            <a:xfrm>
              <a:off x="1266777" y="3616633"/>
              <a:ext cx="704127"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srgbClr val="70AD47">
                      <a:lumMod val="75000"/>
                    </a:srgbClr>
                  </a:solidFill>
                  <a:effectLst/>
                  <a:uLnTx/>
                  <a:uFillTx/>
                  <a:latin typeface="Calibri" panose="020F0502020204030204"/>
                  <a:ea typeface="+mn-ea"/>
                </a:rPr>
                <a:t>30</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srgbClr val="70AD47">
                      <a:lumMod val="75000"/>
                    </a:srgbClr>
                  </a:solidFill>
                  <a:effectLst/>
                  <a:uLnTx/>
                  <a:uFillTx/>
                  <a:latin typeface="Calibri" panose="020F0502020204030204"/>
                  <a:ea typeface="+mn-ea"/>
                </a:rPr>
                <a:t>20</a:t>
              </a:r>
            </a:p>
          </p:txBody>
        </p:sp>
        <p:sp>
          <p:nvSpPr>
            <p:cNvPr id="172" name="Textfeld 171"/>
            <p:cNvSpPr txBox="1"/>
            <p:nvPr/>
          </p:nvSpPr>
          <p:spPr>
            <a:xfrm>
              <a:off x="2593893" y="3616633"/>
              <a:ext cx="643580"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yes</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no</a:t>
              </a:r>
            </a:p>
          </p:txBody>
        </p:sp>
        <p:sp>
          <p:nvSpPr>
            <p:cNvPr id="173" name="Textfeld 172"/>
            <p:cNvSpPr txBox="1"/>
            <p:nvPr/>
          </p:nvSpPr>
          <p:spPr>
            <a:xfrm>
              <a:off x="3258275" y="3616633"/>
              <a:ext cx="730900"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dirty="0">
                  <a:ln>
                    <a:noFill/>
                  </a:ln>
                  <a:solidFill>
                    <a:srgbClr val="70AD47">
                      <a:lumMod val="75000"/>
                    </a:srgbClr>
                  </a:solidFill>
                  <a:effectLst/>
                  <a:uLnTx/>
                  <a:uFillTx/>
                  <a:latin typeface="Calibri" panose="020F0502020204030204"/>
                  <a:ea typeface="+mn-ea"/>
                </a:rPr>
                <a:t>20</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srgbClr val="70AD47">
                      <a:lumMod val="75000"/>
                    </a:srgbClr>
                  </a:solidFill>
                  <a:effectLst/>
                  <a:uLnTx/>
                  <a:uFillTx/>
                  <a:latin typeface="Calibri" panose="020F0502020204030204"/>
                  <a:ea typeface="+mn-ea"/>
                </a:rPr>
                <a:t>30</a:t>
              </a:r>
              <a:endParaRPr kumimoji="0" lang="de-DE" sz="2400" b="0" i="0" u="none" strike="noStrike" kern="0" cap="none" spc="0" normalizeH="0" baseline="0" noProof="0" dirty="0">
                <a:ln>
                  <a:noFill/>
                </a:ln>
                <a:solidFill>
                  <a:srgbClr val="70AD47">
                    <a:lumMod val="75000"/>
                  </a:srgbClr>
                </a:solidFill>
                <a:effectLst/>
                <a:uLnTx/>
                <a:uFillTx/>
                <a:latin typeface="Calibri" panose="020F0502020204030204"/>
                <a:ea typeface="+mn-ea"/>
              </a:endParaRPr>
            </a:p>
          </p:txBody>
        </p:sp>
        <p:sp>
          <p:nvSpPr>
            <p:cNvPr id="174" name="Textfeld 173"/>
            <p:cNvSpPr txBox="1"/>
            <p:nvPr/>
          </p:nvSpPr>
          <p:spPr>
            <a:xfrm>
              <a:off x="1538418" y="3085975"/>
              <a:ext cx="126862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prstClr val="black"/>
                  </a:solidFill>
                  <a:effectLst/>
                  <a:uLnTx/>
                  <a:uFillTx/>
                  <a:latin typeface="Calibri" panose="020F0502020204030204"/>
                  <a:ea typeface="+mn-ea"/>
                </a:rPr>
                <a:t>Income</a:t>
              </a:r>
            </a:p>
          </p:txBody>
        </p:sp>
        <p:sp>
          <p:nvSpPr>
            <p:cNvPr id="175" name="Textfeld 174"/>
            <p:cNvSpPr txBox="1"/>
            <p:nvPr/>
          </p:nvSpPr>
          <p:spPr>
            <a:xfrm>
              <a:off x="434546" y="2854741"/>
              <a:ext cx="126862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panose="020F0502020204030204"/>
                  <a:ea typeface="+mn-ea"/>
                </a:rPr>
                <a:t>≥1000</a:t>
              </a:r>
            </a:p>
          </p:txBody>
        </p:sp>
        <p:sp>
          <p:nvSpPr>
            <p:cNvPr id="176" name="Textfeld 175"/>
            <p:cNvSpPr txBox="1"/>
            <p:nvPr/>
          </p:nvSpPr>
          <p:spPr>
            <a:xfrm>
              <a:off x="2589774" y="2837856"/>
              <a:ext cx="126862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panose="020F0502020204030204"/>
                  <a:ea typeface="+mn-ea"/>
                </a:rPr>
                <a:t>&lt;1000</a:t>
              </a:r>
            </a:p>
          </p:txBody>
        </p:sp>
      </p:grpSp>
      <p:grpSp>
        <p:nvGrpSpPr>
          <p:cNvPr id="181" name="Gruppieren 180"/>
          <p:cNvGrpSpPr/>
          <p:nvPr/>
        </p:nvGrpSpPr>
        <p:grpSpPr>
          <a:xfrm>
            <a:off x="4975310" y="2310194"/>
            <a:ext cx="3974759" cy="2800867"/>
            <a:chOff x="4982861" y="1759778"/>
            <a:chExt cx="3974759" cy="2800867"/>
          </a:xfrm>
        </p:grpSpPr>
        <p:grpSp>
          <p:nvGrpSpPr>
            <p:cNvPr id="182" name="Gruppieren 181"/>
            <p:cNvGrpSpPr/>
            <p:nvPr/>
          </p:nvGrpSpPr>
          <p:grpSpPr>
            <a:xfrm>
              <a:off x="4982861" y="1759778"/>
              <a:ext cx="3974759" cy="2800867"/>
              <a:chOff x="1987376" y="2298357"/>
              <a:chExt cx="3974759" cy="2800867"/>
            </a:xfrm>
          </p:grpSpPr>
          <p:sp>
            <p:nvSpPr>
              <p:cNvPr id="186" name="Rechteck 185"/>
              <p:cNvSpPr/>
              <p:nvPr/>
            </p:nvSpPr>
            <p:spPr>
              <a:xfrm>
                <a:off x="3048001" y="2298357"/>
                <a:ext cx="1861751" cy="1037967"/>
              </a:xfrm>
              <a:prstGeom prst="rect">
                <a:avLst/>
              </a:prstGeom>
              <a:noFill/>
              <a:ln w="28575"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Textfeld 186"/>
              <p:cNvSpPr txBox="1"/>
              <p:nvPr/>
            </p:nvSpPr>
            <p:spPr>
              <a:xfrm>
                <a:off x="3424881" y="2363370"/>
                <a:ext cx="675503"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yes</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no</a:t>
                </a:r>
              </a:p>
            </p:txBody>
          </p:sp>
          <p:sp>
            <p:nvSpPr>
              <p:cNvPr id="188" name="Textfeld 187"/>
              <p:cNvSpPr txBox="1"/>
              <p:nvPr/>
            </p:nvSpPr>
            <p:spPr>
              <a:xfrm>
                <a:off x="4101889" y="2363370"/>
                <a:ext cx="643106"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srgbClr val="70AD47">
                        <a:lumMod val="75000"/>
                      </a:srgbClr>
                    </a:solidFill>
                    <a:effectLst/>
                    <a:uLnTx/>
                    <a:uFillTx/>
                    <a:latin typeface="Calibri" panose="020F0502020204030204"/>
                    <a:ea typeface="+mn-ea"/>
                  </a:rPr>
                  <a:t>50</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srgbClr val="70AD47">
                        <a:lumMod val="75000"/>
                      </a:srgbClr>
                    </a:solidFill>
                    <a:effectLst/>
                    <a:uLnTx/>
                    <a:uFillTx/>
                    <a:latin typeface="Calibri" panose="020F0502020204030204"/>
                    <a:ea typeface="+mn-ea"/>
                  </a:rPr>
                  <a:t>50</a:t>
                </a:r>
              </a:p>
            </p:txBody>
          </p:sp>
          <p:grpSp>
            <p:nvGrpSpPr>
              <p:cNvPr id="189" name="Gruppieren 188"/>
              <p:cNvGrpSpPr/>
              <p:nvPr/>
            </p:nvGrpSpPr>
            <p:grpSpPr>
              <a:xfrm>
                <a:off x="2918252" y="3336324"/>
                <a:ext cx="2121246" cy="729049"/>
                <a:chOff x="2918252" y="3336324"/>
                <a:chExt cx="2121246" cy="729049"/>
              </a:xfrm>
            </p:grpSpPr>
            <p:cxnSp>
              <p:nvCxnSpPr>
                <p:cNvPr id="196" name="Gerader Verbinder 195"/>
                <p:cNvCxnSpPr>
                  <a:stCxn id="186" idx="2"/>
                </p:cNvCxnSpPr>
                <p:nvPr/>
              </p:nvCxnSpPr>
              <p:spPr>
                <a:xfrm flipH="1">
                  <a:off x="3978876" y="3336324"/>
                  <a:ext cx="1" cy="362465"/>
                </a:xfrm>
                <a:prstGeom prst="line">
                  <a:avLst/>
                </a:prstGeom>
                <a:noFill/>
                <a:ln w="28575" cap="flat" cmpd="sng" algn="ctr">
                  <a:solidFill>
                    <a:sysClr val="windowText" lastClr="000000"/>
                  </a:solidFill>
                  <a:prstDash val="solid"/>
                  <a:miter lim="800000"/>
                </a:ln>
                <a:effectLst/>
              </p:spPr>
            </p:cxnSp>
            <p:cxnSp>
              <p:nvCxnSpPr>
                <p:cNvPr id="197" name="Gerader Verbinder 196"/>
                <p:cNvCxnSpPr/>
                <p:nvPr/>
              </p:nvCxnSpPr>
              <p:spPr>
                <a:xfrm flipH="1" flipV="1">
                  <a:off x="2918253" y="3698789"/>
                  <a:ext cx="2121245" cy="1"/>
                </a:xfrm>
                <a:prstGeom prst="line">
                  <a:avLst/>
                </a:prstGeom>
                <a:noFill/>
                <a:ln w="28575" cap="flat" cmpd="sng" algn="ctr">
                  <a:solidFill>
                    <a:sysClr val="windowText" lastClr="000000"/>
                  </a:solidFill>
                  <a:prstDash val="solid"/>
                  <a:miter lim="800000"/>
                </a:ln>
                <a:effectLst/>
              </p:spPr>
            </p:cxnSp>
            <p:cxnSp>
              <p:nvCxnSpPr>
                <p:cNvPr id="198" name="Gerader Verbinder 197"/>
                <p:cNvCxnSpPr/>
                <p:nvPr/>
              </p:nvCxnSpPr>
              <p:spPr>
                <a:xfrm flipH="1">
                  <a:off x="2918252" y="3702908"/>
                  <a:ext cx="1" cy="362465"/>
                </a:xfrm>
                <a:prstGeom prst="line">
                  <a:avLst/>
                </a:prstGeom>
                <a:noFill/>
                <a:ln w="28575" cap="flat" cmpd="sng" algn="ctr">
                  <a:solidFill>
                    <a:sysClr val="windowText" lastClr="000000"/>
                  </a:solidFill>
                  <a:prstDash val="solid"/>
                  <a:miter lim="800000"/>
                </a:ln>
                <a:effectLst/>
              </p:spPr>
            </p:cxnSp>
            <p:cxnSp>
              <p:nvCxnSpPr>
                <p:cNvPr id="199" name="Gerader Verbinder 198"/>
                <p:cNvCxnSpPr/>
                <p:nvPr/>
              </p:nvCxnSpPr>
              <p:spPr>
                <a:xfrm flipH="1">
                  <a:off x="5031260" y="3698790"/>
                  <a:ext cx="1" cy="362465"/>
                </a:xfrm>
                <a:prstGeom prst="line">
                  <a:avLst/>
                </a:prstGeom>
                <a:noFill/>
                <a:ln w="28575" cap="flat" cmpd="sng" algn="ctr">
                  <a:solidFill>
                    <a:sysClr val="windowText" lastClr="000000"/>
                  </a:solidFill>
                  <a:prstDash val="solid"/>
                  <a:miter lim="800000"/>
                </a:ln>
                <a:effectLst/>
              </p:spPr>
            </p:cxnSp>
          </p:grpSp>
          <p:sp>
            <p:nvSpPr>
              <p:cNvPr id="190" name="Rechteck 189"/>
              <p:cNvSpPr/>
              <p:nvPr/>
            </p:nvSpPr>
            <p:spPr>
              <a:xfrm>
                <a:off x="1987376" y="4061255"/>
                <a:ext cx="1861751" cy="1037967"/>
              </a:xfrm>
              <a:prstGeom prst="rect">
                <a:avLst/>
              </a:prstGeom>
              <a:noFill/>
              <a:ln w="28575"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1" name="Rechteck 190"/>
              <p:cNvSpPr/>
              <p:nvPr/>
            </p:nvSpPr>
            <p:spPr>
              <a:xfrm>
                <a:off x="4100384" y="4061257"/>
                <a:ext cx="1861751" cy="1037967"/>
              </a:xfrm>
              <a:prstGeom prst="rect">
                <a:avLst/>
              </a:prstGeom>
              <a:noFill/>
              <a:ln w="28575"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2" name="Textfeld 191"/>
              <p:cNvSpPr txBox="1"/>
              <p:nvPr/>
            </p:nvSpPr>
            <p:spPr>
              <a:xfrm>
                <a:off x="2404421" y="4155212"/>
                <a:ext cx="643580"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yes</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no</a:t>
                </a:r>
              </a:p>
            </p:txBody>
          </p:sp>
          <p:sp>
            <p:nvSpPr>
              <p:cNvPr id="193" name="Textfeld 192"/>
              <p:cNvSpPr txBox="1"/>
              <p:nvPr/>
            </p:nvSpPr>
            <p:spPr>
              <a:xfrm>
                <a:off x="3068802" y="4155212"/>
                <a:ext cx="704127"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dirty="0">
                    <a:ln>
                      <a:noFill/>
                    </a:ln>
                    <a:solidFill>
                      <a:srgbClr val="70AD47">
                        <a:lumMod val="75000"/>
                      </a:srgbClr>
                    </a:solidFill>
                    <a:effectLst/>
                    <a:uLnTx/>
                    <a:uFillTx/>
                    <a:latin typeface="Calibri" panose="020F0502020204030204"/>
                    <a:ea typeface="+mn-ea"/>
                  </a:rPr>
                  <a:t>10</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dirty="0">
                    <a:ln>
                      <a:noFill/>
                    </a:ln>
                    <a:solidFill>
                      <a:srgbClr val="70AD47">
                        <a:lumMod val="75000"/>
                      </a:srgbClr>
                    </a:solidFill>
                    <a:effectLst/>
                    <a:uLnTx/>
                    <a:uFillTx/>
                    <a:latin typeface="Calibri" panose="020F0502020204030204"/>
                    <a:ea typeface="+mn-ea"/>
                  </a:rPr>
                  <a:t>42</a:t>
                </a:r>
              </a:p>
            </p:txBody>
          </p:sp>
          <p:sp>
            <p:nvSpPr>
              <p:cNvPr id="194" name="Textfeld 193"/>
              <p:cNvSpPr txBox="1"/>
              <p:nvPr/>
            </p:nvSpPr>
            <p:spPr>
              <a:xfrm>
                <a:off x="4395918" y="4155212"/>
                <a:ext cx="643580"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yes</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no</a:t>
                </a:r>
              </a:p>
            </p:txBody>
          </p:sp>
          <p:sp>
            <p:nvSpPr>
              <p:cNvPr id="195" name="Textfeld 194"/>
              <p:cNvSpPr txBox="1"/>
              <p:nvPr/>
            </p:nvSpPr>
            <p:spPr>
              <a:xfrm>
                <a:off x="5060300" y="4155212"/>
                <a:ext cx="730900"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dirty="0">
                    <a:ln>
                      <a:noFill/>
                    </a:ln>
                    <a:solidFill>
                      <a:srgbClr val="70AD47">
                        <a:lumMod val="75000"/>
                      </a:srgbClr>
                    </a:solidFill>
                    <a:effectLst/>
                    <a:uLnTx/>
                    <a:uFillTx/>
                    <a:latin typeface="Calibri" panose="020F0502020204030204"/>
                    <a:ea typeface="+mn-ea"/>
                  </a:rPr>
                  <a:t>40</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dirty="0">
                    <a:ln>
                      <a:noFill/>
                    </a:ln>
                    <a:solidFill>
                      <a:srgbClr val="70AD47">
                        <a:lumMod val="75000"/>
                      </a:srgbClr>
                    </a:solidFill>
                    <a:effectLst/>
                    <a:uLnTx/>
                    <a:uFillTx/>
                    <a:latin typeface="Calibri" panose="020F0502020204030204"/>
                    <a:ea typeface="+mn-ea"/>
                  </a:rPr>
                  <a:t>8</a:t>
                </a:r>
              </a:p>
            </p:txBody>
          </p:sp>
        </p:grpSp>
        <p:sp>
          <p:nvSpPr>
            <p:cNvPr id="183" name="Textfeld 182"/>
            <p:cNvSpPr txBox="1"/>
            <p:nvPr/>
          </p:nvSpPr>
          <p:spPr>
            <a:xfrm>
              <a:off x="6335928" y="3085975"/>
              <a:ext cx="126862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prstClr val="black"/>
                  </a:solidFill>
                  <a:effectLst/>
                  <a:uLnTx/>
                  <a:uFillTx/>
                  <a:latin typeface="Calibri" panose="020F0502020204030204"/>
                  <a:ea typeface="+mn-ea"/>
                </a:rPr>
                <a:t>Age</a:t>
              </a:r>
            </a:p>
          </p:txBody>
        </p:sp>
        <p:sp>
          <p:nvSpPr>
            <p:cNvPr id="184" name="Textfeld 183"/>
            <p:cNvSpPr txBox="1"/>
            <p:nvPr/>
          </p:nvSpPr>
          <p:spPr>
            <a:xfrm>
              <a:off x="5232056" y="2854741"/>
              <a:ext cx="126862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prstClr val="black"/>
                  </a:solidFill>
                  <a:effectLst/>
                  <a:uLnTx/>
                  <a:uFillTx/>
                  <a:latin typeface="Calibri" panose="020F0502020204030204"/>
                  <a:ea typeface="+mn-ea"/>
                </a:rPr>
                <a:t>&lt;25</a:t>
              </a:r>
            </a:p>
          </p:txBody>
        </p:sp>
        <p:sp>
          <p:nvSpPr>
            <p:cNvPr id="185" name="Textfeld 184"/>
            <p:cNvSpPr txBox="1"/>
            <p:nvPr/>
          </p:nvSpPr>
          <p:spPr>
            <a:xfrm>
              <a:off x="7387284" y="2837856"/>
              <a:ext cx="126862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prstClr val="black"/>
                  </a:solidFill>
                  <a:effectLst/>
                  <a:uLnTx/>
                  <a:uFillTx/>
                  <a:latin typeface="Calibri" panose="020F0502020204030204"/>
                  <a:ea typeface="+mn-ea"/>
                </a:rPr>
                <a:t>≥25</a:t>
              </a:r>
            </a:p>
          </p:txBody>
        </p:sp>
      </p:grpSp>
    </p:spTree>
    <p:extLst>
      <p:ext uri="{BB962C8B-B14F-4D97-AF65-F5344CB8AC3E}">
        <p14:creationId xmlns:p14="http://schemas.microsoft.com/office/powerpoint/2010/main" val="38730282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Introductory Example</a:t>
            </a:r>
          </a:p>
        </p:txBody>
      </p:sp>
      <p:sp>
        <p:nvSpPr>
          <p:cNvPr id="79" name="Rechteck 78"/>
          <p:cNvSpPr/>
          <p:nvPr/>
        </p:nvSpPr>
        <p:spPr bwMode="auto">
          <a:xfrm>
            <a:off x="5989295" y="4265564"/>
            <a:ext cx="2758997" cy="1029681"/>
          </a:xfrm>
          <a:prstGeom prst="rect">
            <a:avLst/>
          </a:prstGeom>
          <a:no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00" name="Rectangle 69"/>
          <p:cNvSpPr>
            <a:spLocks noChangeArrowheads="1"/>
          </p:cNvSpPr>
          <p:nvPr/>
        </p:nvSpPr>
        <p:spPr bwMode="auto">
          <a:xfrm>
            <a:off x="7632533" y="2439033"/>
            <a:ext cx="2548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eaLnBrk="1" fontAlgn="auto" hangingPunct="1">
              <a:spcBef>
                <a:spcPts val="0"/>
              </a:spcBef>
              <a:spcAft>
                <a:spcPts val="0"/>
              </a:spcAft>
              <a:defRPr/>
            </a:pPr>
            <a:r>
              <a:rPr lang="en-US" altLang="de-DE" sz="1200" kern="0" dirty="0">
                <a:solidFill>
                  <a:srgbClr val="000000"/>
                </a:solidFill>
              </a:rPr>
              <a:t>≥</a:t>
            </a: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30</a:t>
            </a:r>
          </a:p>
        </p:txBody>
      </p:sp>
      <p:sp>
        <p:nvSpPr>
          <p:cNvPr id="101" name="Rectangle 71"/>
          <p:cNvSpPr>
            <a:spLocks noChangeArrowheads="1"/>
          </p:cNvSpPr>
          <p:nvPr/>
        </p:nvSpPr>
        <p:spPr bwMode="auto">
          <a:xfrm>
            <a:off x="6204629" y="2439033"/>
            <a:ext cx="25968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&lt;30</a:t>
            </a:r>
          </a:p>
        </p:txBody>
      </p:sp>
      <p:sp>
        <p:nvSpPr>
          <p:cNvPr id="102" name="Rectangle 73"/>
          <p:cNvSpPr>
            <a:spLocks noChangeArrowheads="1"/>
          </p:cNvSpPr>
          <p:nvPr/>
        </p:nvSpPr>
        <p:spPr bwMode="auto">
          <a:xfrm>
            <a:off x="3050008" y="1631109"/>
            <a:ext cx="2548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yes</a:t>
            </a:r>
          </a:p>
        </p:txBody>
      </p:sp>
      <p:sp>
        <p:nvSpPr>
          <p:cNvPr id="103" name="Rectangle 75"/>
          <p:cNvSpPr>
            <a:spLocks noChangeArrowheads="1"/>
          </p:cNvSpPr>
          <p:nvPr/>
        </p:nvSpPr>
        <p:spPr bwMode="auto">
          <a:xfrm>
            <a:off x="6462807" y="1618313"/>
            <a:ext cx="18915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no</a:t>
            </a:r>
          </a:p>
        </p:txBody>
      </p:sp>
      <p:sp>
        <p:nvSpPr>
          <p:cNvPr id="104" name="Rectangle 76"/>
          <p:cNvSpPr>
            <a:spLocks noChangeArrowheads="1"/>
          </p:cNvSpPr>
          <p:nvPr/>
        </p:nvSpPr>
        <p:spPr bwMode="auto">
          <a:xfrm>
            <a:off x="2763082" y="5577906"/>
            <a:ext cx="931122" cy="18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5" name="Rectangle 78"/>
          <p:cNvSpPr>
            <a:spLocks noChangeArrowheads="1"/>
          </p:cNvSpPr>
          <p:nvPr/>
        </p:nvSpPr>
        <p:spPr bwMode="auto">
          <a:xfrm>
            <a:off x="3950183" y="5577906"/>
            <a:ext cx="932189" cy="18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6" name="Rectangle 81"/>
          <p:cNvSpPr>
            <a:spLocks noChangeArrowheads="1"/>
          </p:cNvSpPr>
          <p:nvPr/>
        </p:nvSpPr>
        <p:spPr bwMode="auto">
          <a:xfrm>
            <a:off x="4606432" y="1847599"/>
            <a:ext cx="7165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Customer</a:t>
            </a:r>
          </a:p>
        </p:txBody>
      </p:sp>
      <p:pic>
        <p:nvPicPr>
          <p:cNvPr id="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9791" y="2027658"/>
            <a:ext cx="1732123"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5427" y="1235784"/>
            <a:ext cx="1740655"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0642" y="2803969"/>
            <a:ext cx="1740655"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5171" y="2799752"/>
            <a:ext cx="1740655"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3531" y="2027658"/>
            <a:ext cx="1740655"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9547" y="2816243"/>
            <a:ext cx="1740655"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89654" y="3579191"/>
            <a:ext cx="1740655" cy="407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5803" y="2816243"/>
            <a:ext cx="1732123"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90554" y="3579191"/>
            <a:ext cx="1732123"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6327" y="4364735"/>
            <a:ext cx="1749188"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7"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08786" y="4356891"/>
            <a:ext cx="1740655" cy="407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8"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66412" y="5130711"/>
            <a:ext cx="1740655"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14205" y="5130711"/>
            <a:ext cx="1740655"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0"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13017" y="5885352"/>
            <a:ext cx="1749188"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1" name="Picture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05384" y="5885352"/>
            <a:ext cx="1732123"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2" name="Group 61"/>
          <p:cNvGrpSpPr>
            <a:grpSpLocks/>
          </p:cNvGrpSpPr>
          <p:nvPr/>
        </p:nvGrpSpPr>
        <p:grpSpPr bwMode="auto">
          <a:xfrm>
            <a:off x="2913005" y="5518484"/>
            <a:ext cx="1868645" cy="366868"/>
            <a:chOff x="2061" y="3111"/>
            <a:chExt cx="1752" cy="225"/>
          </a:xfrm>
        </p:grpSpPr>
        <p:sp>
          <p:nvSpPr>
            <p:cNvPr id="123" name="Line 62"/>
            <p:cNvSpPr>
              <a:spLocks noChangeShapeType="1"/>
            </p:cNvSpPr>
            <p:nvPr/>
          </p:nvSpPr>
          <p:spPr bwMode="auto">
            <a:xfrm>
              <a:off x="2061" y="3227"/>
              <a:ext cx="175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200" b="0" i="0" u="none" strike="noStrike" kern="0" cap="none" spc="0" normalizeH="0" baseline="0" noProof="0">
                <a:ln>
                  <a:noFill/>
                </a:ln>
                <a:solidFill>
                  <a:srgbClr val="000000"/>
                </a:solidFill>
                <a:effectLst/>
                <a:uLnTx/>
                <a:uFillTx/>
                <a:latin typeface="Arial" pitchFamily="34" charset="0"/>
                <a:ea typeface="+mn-ea"/>
              </a:endParaRPr>
            </a:p>
          </p:txBody>
        </p:sp>
        <p:sp>
          <p:nvSpPr>
            <p:cNvPr id="124" name="Line 63"/>
            <p:cNvSpPr>
              <a:spLocks noChangeShapeType="1"/>
            </p:cNvSpPr>
            <p:nvPr/>
          </p:nvSpPr>
          <p:spPr bwMode="auto">
            <a:xfrm>
              <a:off x="2061"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5" name="Line 64"/>
            <p:cNvSpPr>
              <a:spLocks noChangeShapeType="1"/>
            </p:cNvSpPr>
            <p:nvPr/>
          </p:nvSpPr>
          <p:spPr bwMode="auto">
            <a:xfrm>
              <a:off x="3812"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6" name="Line 65"/>
            <p:cNvSpPr>
              <a:spLocks noChangeShapeType="1"/>
            </p:cNvSpPr>
            <p:nvPr/>
          </p:nvSpPr>
          <p:spPr bwMode="auto">
            <a:xfrm>
              <a:off x="2968" y="3111"/>
              <a:ext cx="0" cy="1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27" name="Group 61"/>
          <p:cNvGrpSpPr>
            <a:grpSpLocks/>
          </p:cNvGrpSpPr>
          <p:nvPr/>
        </p:nvGrpSpPr>
        <p:grpSpPr bwMode="auto">
          <a:xfrm>
            <a:off x="2080796" y="4764177"/>
            <a:ext cx="1868645" cy="366533"/>
            <a:chOff x="2061" y="3111"/>
            <a:chExt cx="1752" cy="225"/>
          </a:xfrm>
        </p:grpSpPr>
        <p:sp>
          <p:nvSpPr>
            <p:cNvPr id="128" name="Line 62"/>
            <p:cNvSpPr>
              <a:spLocks noChangeShapeType="1"/>
            </p:cNvSpPr>
            <p:nvPr/>
          </p:nvSpPr>
          <p:spPr bwMode="auto">
            <a:xfrm>
              <a:off x="2061" y="3227"/>
              <a:ext cx="175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200" b="0" i="0" u="none" strike="noStrike" kern="0" cap="none" spc="0" normalizeH="0" baseline="0" noProof="0">
                <a:ln>
                  <a:noFill/>
                </a:ln>
                <a:solidFill>
                  <a:srgbClr val="000000"/>
                </a:solidFill>
                <a:effectLst/>
                <a:uLnTx/>
                <a:uFillTx/>
                <a:latin typeface="Arial" pitchFamily="34" charset="0"/>
                <a:ea typeface="+mn-ea"/>
              </a:endParaRPr>
            </a:p>
          </p:txBody>
        </p:sp>
        <p:sp>
          <p:nvSpPr>
            <p:cNvPr id="129" name="Line 63"/>
            <p:cNvSpPr>
              <a:spLocks noChangeShapeType="1"/>
            </p:cNvSpPr>
            <p:nvPr/>
          </p:nvSpPr>
          <p:spPr bwMode="auto">
            <a:xfrm>
              <a:off x="2061"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0" name="Line 64"/>
            <p:cNvSpPr>
              <a:spLocks noChangeShapeType="1"/>
            </p:cNvSpPr>
            <p:nvPr/>
          </p:nvSpPr>
          <p:spPr bwMode="auto">
            <a:xfrm>
              <a:off x="3812"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1" name="Line 65"/>
            <p:cNvSpPr>
              <a:spLocks noChangeShapeType="1"/>
            </p:cNvSpPr>
            <p:nvPr/>
          </p:nvSpPr>
          <p:spPr bwMode="auto">
            <a:xfrm>
              <a:off x="2968" y="3111"/>
              <a:ext cx="0" cy="1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32" name="Group 61"/>
          <p:cNvGrpSpPr>
            <a:grpSpLocks/>
          </p:cNvGrpSpPr>
          <p:nvPr/>
        </p:nvGrpSpPr>
        <p:grpSpPr bwMode="auto">
          <a:xfrm>
            <a:off x="1233940" y="3975581"/>
            <a:ext cx="1868645" cy="381310"/>
            <a:chOff x="2061" y="3111"/>
            <a:chExt cx="1752" cy="225"/>
          </a:xfrm>
        </p:grpSpPr>
        <p:sp>
          <p:nvSpPr>
            <p:cNvPr id="133" name="Line 62"/>
            <p:cNvSpPr>
              <a:spLocks noChangeShapeType="1"/>
            </p:cNvSpPr>
            <p:nvPr/>
          </p:nvSpPr>
          <p:spPr bwMode="auto">
            <a:xfrm>
              <a:off x="2061" y="3227"/>
              <a:ext cx="175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200" b="0" i="0" u="none" strike="noStrike" kern="0" cap="none" spc="0" normalizeH="0" baseline="0" noProof="0">
                <a:ln>
                  <a:noFill/>
                </a:ln>
                <a:solidFill>
                  <a:srgbClr val="000000"/>
                </a:solidFill>
                <a:effectLst/>
                <a:uLnTx/>
                <a:uFillTx/>
                <a:latin typeface="Arial" pitchFamily="34" charset="0"/>
                <a:ea typeface="+mn-ea"/>
              </a:endParaRPr>
            </a:p>
          </p:txBody>
        </p:sp>
        <p:sp>
          <p:nvSpPr>
            <p:cNvPr id="134" name="Line 63"/>
            <p:cNvSpPr>
              <a:spLocks noChangeShapeType="1"/>
            </p:cNvSpPr>
            <p:nvPr/>
          </p:nvSpPr>
          <p:spPr bwMode="auto">
            <a:xfrm>
              <a:off x="2061"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5" name="Line 64"/>
            <p:cNvSpPr>
              <a:spLocks noChangeShapeType="1"/>
            </p:cNvSpPr>
            <p:nvPr/>
          </p:nvSpPr>
          <p:spPr bwMode="auto">
            <a:xfrm>
              <a:off x="3812"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6" name="Line 65"/>
            <p:cNvSpPr>
              <a:spLocks noChangeShapeType="1"/>
            </p:cNvSpPr>
            <p:nvPr/>
          </p:nvSpPr>
          <p:spPr bwMode="auto">
            <a:xfrm>
              <a:off x="2968" y="3111"/>
              <a:ext cx="0" cy="1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37" name="Group 61"/>
          <p:cNvGrpSpPr>
            <a:grpSpLocks/>
          </p:cNvGrpSpPr>
          <p:nvPr/>
        </p:nvGrpSpPr>
        <p:grpSpPr bwMode="auto">
          <a:xfrm>
            <a:off x="2456231" y="3204034"/>
            <a:ext cx="1868645" cy="381310"/>
            <a:chOff x="2061" y="3111"/>
            <a:chExt cx="1752" cy="225"/>
          </a:xfrm>
        </p:grpSpPr>
        <p:sp>
          <p:nvSpPr>
            <p:cNvPr id="138" name="Line 62"/>
            <p:cNvSpPr>
              <a:spLocks noChangeShapeType="1"/>
            </p:cNvSpPr>
            <p:nvPr/>
          </p:nvSpPr>
          <p:spPr bwMode="auto">
            <a:xfrm>
              <a:off x="2061" y="3227"/>
              <a:ext cx="175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200" b="0" i="0" u="none" strike="noStrike" kern="0" cap="none" spc="0" normalizeH="0" baseline="0" noProof="0">
                <a:ln>
                  <a:noFill/>
                </a:ln>
                <a:solidFill>
                  <a:srgbClr val="000000"/>
                </a:solidFill>
                <a:effectLst/>
                <a:uLnTx/>
                <a:uFillTx/>
                <a:latin typeface="Arial" pitchFamily="34" charset="0"/>
                <a:ea typeface="+mn-ea"/>
              </a:endParaRPr>
            </a:p>
          </p:txBody>
        </p:sp>
        <p:sp>
          <p:nvSpPr>
            <p:cNvPr id="139" name="Line 63"/>
            <p:cNvSpPr>
              <a:spLocks noChangeShapeType="1"/>
            </p:cNvSpPr>
            <p:nvPr/>
          </p:nvSpPr>
          <p:spPr bwMode="auto">
            <a:xfrm>
              <a:off x="2061"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0" name="Line 64"/>
            <p:cNvSpPr>
              <a:spLocks noChangeShapeType="1"/>
            </p:cNvSpPr>
            <p:nvPr/>
          </p:nvSpPr>
          <p:spPr bwMode="auto">
            <a:xfrm>
              <a:off x="3812"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1" name="Line 65"/>
            <p:cNvSpPr>
              <a:spLocks noChangeShapeType="1"/>
            </p:cNvSpPr>
            <p:nvPr/>
          </p:nvSpPr>
          <p:spPr bwMode="auto">
            <a:xfrm>
              <a:off x="2968" y="3111"/>
              <a:ext cx="0" cy="1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42" name="Group 61"/>
          <p:cNvGrpSpPr>
            <a:grpSpLocks/>
          </p:cNvGrpSpPr>
          <p:nvPr/>
        </p:nvGrpSpPr>
        <p:grpSpPr bwMode="auto">
          <a:xfrm>
            <a:off x="2763082" y="1635101"/>
            <a:ext cx="4252743" cy="381310"/>
            <a:chOff x="2061" y="3111"/>
            <a:chExt cx="1752" cy="225"/>
          </a:xfrm>
        </p:grpSpPr>
        <p:sp>
          <p:nvSpPr>
            <p:cNvPr id="143" name="Line 62"/>
            <p:cNvSpPr>
              <a:spLocks noChangeShapeType="1"/>
            </p:cNvSpPr>
            <p:nvPr/>
          </p:nvSpPr>
          <p:spPr bwMode="auto">
            <a:xfrm>
              <a:off x="2061" y="3227"/>
              <a:ext cx="175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200" b="0" i="0" u="none" strike="noStrike" kern="0" cap="none" spc="0" normalizeH="0" baseline="0" noProof="0">
                <a:ln>
                  <a:noFill/>
                </a:ln>
                <a:solidFill>
                  <a:srgbClr val="000000"/>
                </a:solidFill>
                <a:effectLst/>
                <a:uLnTx/>
                <a:uFillTx/>
                <a:latin typeface="Arial" pitchFamily="34" charset="0"/>
                <a:ea typeface="+mn-ea"/>
              </a:endParaRPr>
            </a:p>
          </p:txBody>
        </p:sp>
        <p:sp>
          <p:nvSpPr>
            <p:cNvPr id="144" name="Line 63"/>
            <p:cNvSpPr>
              <a:spLocks noChangeShapeType="1"/>
            </p:cNvSpPr>
            <p:nvPr/>
          </p:nvSpPr>
          <p:spPr bwMode="auto">
            <a:xfrm>
              <a:off x="2061"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5" name="Line 64"/>
            <p:cNvSpPr>
              <a:spLocks noChangeShapeType="1"/>
            </p:cNvSpPr>
            <p:nvPr/>
          </p:nvSpPr>
          <p:spPr bwMode="auto">
            <a:xfrm>
              <a:off x="3812"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1" name="Line 65"/>
            <p:cNvSpPr>
              <a:spLocks noChangeShapeType="1"/>
            </p:cNvSpPr>
            <p:nvPr/>
          </p:nvSpPr>
          <p:spPr bwMode="auto">
            <a:xfrm>
              <a:off x="2968" y="3111"/>
              <a:ext cx="0" cy="1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202" name="Group 61"/>
          <p:cNvGrpSpPr>
            <a:grpSpLocks/>
          </p:cNvGrpSpPr>
          <p:nvPr/>
        </p:nvGrpSpPr>
        <p:grpSpPr bwMode="auto">
          <a:xfrm>
            <a:off x="6071510" y="2423057"/>
            <a:ext cx="1868645" cy="381310"/>
            <a:chOff x="2061" y="3111"/>
            <a:chExt cx="1752" cy="225"/>
          </a:xfrm>
        </p:grpSpPr>
        <p:sp>
          <p:nvSpPr>
            <p:cNvPr id="203" name="Line 62"/>
            <p:cNvSpPr>
              <a:spLocks noChangeShapeType="1"/>
            </p:cNvSpPr>
            <p:nvPr/>
          </p:nvSpPr>
          <p:spPr bwMode="auto">
            <a:xfrm>
              <a:off x="2061" y="3227"/>
              <a:ext cx="175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200" b="0" i="0" u="none" strike="noStrike" kern="0" cap="none" spc="0" normalizeH="0" baseline="0" noProof="0">
                <a:ln>
                  <a:noFill/>
                </a:ln>
                <a:solidFill>
                  <a:srgbClr val="000000"/>
                </a:solidFill>
                <a:effectLst/>
                <a:uLnTx/>
                <a:uFillTx/>
                <a:latin typeface="Arial" pitchFamily="34" charset="0"/>
                <a:ea typeface="+mn-ea"/>
              </a:endParaRPr>
            </a:p>
          </p:txBody>
        </p:sp>
        <p:sp>
          <p:nvSpPr>
            <p:cNvPr id="204" name="Line 63"/>
            <p:cNvSpPr>
              <a:spLocks noChangeShapeType="1"/>
            </p:cNvSpPr>
            <p:nvPr/>
          </p:nvSpPr>
          <p:spPr bwMode="auto">
            <a:xfrm>
              <a:off x="2061"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5" name="Line 64"/>
            <p:cNvSpPr>
              <a:spLocks noChangeShapeType="1"/>
            </p:cNvSpPr>
            <p:nvPr/>
          </p:nvSpPr>
          <p:spPr bwMode="auto">
            <a:xfrm>
              <a:off x="3812"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6" name="Line 65"/>
            <p:cNvSpPr>
              <a:spLocks noChangeShapeType="1"/>
            </p:cNvSpPr>
            <p:nvPr/>
          </p:nvSpPr>
          <p:spPr bwMode="auto">
            <a:xfrm>
              <a:off x="2968" y="3111"/>
              <a:ext cx="0" cy="1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207" name="Group 61"/>
          <p:cNvGrpSpPr>
            <a:grpSpLocks/>
          </p:cNvGrpSpPr>
          <p:nvPr/>
        </p:nvGrpSpPr>
        <p:grpSpPr bwMode="auto">
          <a:xfrm>
            <a:off x="1729535" y="2425418"/>
            <a:ext cx="1868645" cy="381310"/>
            <a:chOff x="2061" y="3111"/>
            <a:chExt cx="1752" cy="225"/>
          </a:xfrm>
        </p:grpSpPr>
        <p:sp>
          <p:nvSpPr>
            <p:cNvPr id="208" name="Line 62"/>
            <p:cNvSpPr>
              <a:spLocks noChangeShapeType="1"/>
            </p:cNvSpPr>
            <p:nvPr/>
          </p:nvSpPr>
          <p:spPr bwMode="auto">
            <a:xfrm>
              <a:off x="2061" y="3227"/>
              <a:ext cx="175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200" b="0" i="0" u="none" strike="noStrike" kern="0" cap="none" spc="0" normalizeH="0" baseline="0" noProof="0">
                <a:ln>
                  <a:noFill/>
                </a:ln>
                <a:solidFill>
                  <a:srgbClr val="000000"/>
                </a:solidFill>
                <a:effectLst/>
                <a:uLnTx/>
                <a:uFillTx/>
                <a:latin typeface="Arial" pitchFamily="34" charset="0"/>
                <a:ea typeface="+mn-ea"/>
              </a:endParaRPr>
            </a:p>
          </p:txBody>
        </p:sp>
        <p:sp>
          <p:nvSpPr>
            <p:cNvPr id="209" name="Line 63"/>
            <p:cNvSpPr>
              <a:spLocks noChangeShapeType="1"/>
            </p:cNvSpPr>
            <p:nvPr/>
          </p:nvSpPr>
          <p:spPr bwMode="auto">
            <a:xfrm>
              <a:off x="2061"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0" name="Line 64"/>
            <p:cNvSpPr>
              <a:spLocks noChangeShapeType="1"/>
            </p:cNvSpPr>
            <p:nvPr/>
          </p:nvSpPr>
          <p:spPr bwMode="auto">
            <a:xfrm>
              <a:off x="3812"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1" name="Line 65"/>
            <p:cNvSpPr>
              <a:spLocks noChangeShapeType="1"/>
            </p:cNvSpPr>
            <p:nvPr/>
          </p:nvSpPr>
          <p:spPr bwMode="auto">
            <a:xfrm>
              <a:off x="2968" y="3111"/>
              <a:ext cx="0" cy="1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sp>
        <p:nvSpPr>
          <p:cNvPr id="212" name="Rectangle 81"/>
          <p:cNvSpPr>
            <a:spLocks noChangeArrowheads="1"/>
          </p:cNvSpPr>
          <p:nvPr/>
        </p:nvSpPr>
        <p:spPr bwMode="auto">
          <a:xfrm>
            <a:off x="6906648" y="2615086"/>
            <a:ext cx="2644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age</a:t>
            </a:r>
          </a:p>
        </p:txBody>
      </p:sp>
      <p:sp>
        <p:nvSpPr>
          <p:cNvPr id="213" name="Rectangle 81"/>
          <p:cNvSpPr>
            <a:spLocks noChangeArrowheads="1"/>
          </p:cNvSpPr>
          <p:nvPr/>
        </p:nvSpPr>
        <p:spPr bwMode="auto">
          <a:xfrm>
            <a:off x="3580632" y="5709256"/>
            <a:ext cx="59952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r>
              <a:rPr lang="en-US" altLang="de-DE" sz="1200" kern="0" dirty="0">
                <a:solidFill>
                  <a:srgbClr val="000000"/>
                </a:solidFill>
                <a:ea typeface="+mn-ea"/>
              </a:rPr>
              <a:t>children</a:t>
            </a:r>
            <a:endParaRPr kumimoji="0" lang="en-US" altLang="de-DE" sz="12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214" name="Rectangle 69"/>
          <p:cNvSpPr>
            <a:spLocks noChangeArrowheads="1"/>
          </p:cNvSpPr>
          <p:nvPr/>
        </p:nvSpPr>
        <p:spPr bwMode="auto">
          <a:xfrm>
            <a:off x="3975690" y="3234072"/>
            <a:ext cx="2548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≥42</a:t>
            </a:r>
          </a:p>
        </p:txBody>
      </p:sp>
      <p:sp>
        <p:nvSpPr>
          <p:cNvPr id="215" name="Rectangle 71"/>
          <p:cNvSpPr>
            <a:spLocks noChangeArrowheads="1"/>
          </p:cNvSpPr>
          <p:nvPr/>
        </p:nvSpPr>
        <p:spPr bwMode="auto">
          <a:xfrm>
            <a:off x="2614289" y="3234072"/>
            <a:ext cx="25968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&lt;</a:t>
            </a:r>
            <a:r>
              <a:rPr lang="en-US" altLang="de-DE" sz="1200" kern="0" dirty="0">
                <a:solidFill>
                  <a:srgbClr val="000000"/>
                </a:solidFill>
                <a:ea typeface="+mn-ea"/>
              </a:rPr>
              <a:t>42</a:t>
            </a:r>
            <a:endParaRPr kumimoji="0" lang="en-US" altLang="de-DE" sz="12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216" name="Rectangle 81"/>
          <p:cNvSpPr>
            <a:spLocks noChangeArrowheads="1"/>
          </p:cNvSpPr>
          <p:nvPr/>
        </p:nvSpPr>
        <p:spPr bwMode="auto">
          <a:xfrm>
            <a:off x="3291370" y="3385186"/>
            <a:ext cx="2644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age</a:t>
            </a:r>
          </a:p>
        </p:txBody>
      </p:sp>
      <p:sp>
        <p:nvSpPr>
          <p:cNvPr id="217" name="Rectangle 81"/>
          <p:cNvSpPr>
            <a:spLocks noChangeArrowheads="1"/>
          </p:cNvSpPr>
          <p:nvPr/>
        </p:nvSpPr>
        <p:spPr bwMode="auto">
          <a:xfrm>
            <a:off x="2427620" y="2617949"/>
            <a:ext cx="5386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r>
              <a:rPr lang="en-US" altLang="de-DE" sz="1200" kern="0" dirty="0">
                <a:solidFill>
                  <a:srgbClr val="000000"/>
                </a:solidFill>
                <a:ea typeface="+mn-ea"/>
              </a:rPr>
              <a:t>income</a:t>
            </a:r>
            <a:endParaRPr kumimoji="0" lang="en-US" altLang="de-DE" sz="12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218" name="Rectangle 69"/>
          <p:cNvSpPr>
            <a:spLocks noChangeArrowheads="1"/>
          </p:cNvSpPr>
          <p:nvPr/>
        </p:nvSpPr>
        <p:spPr bwMode="auto">
          <a:xfrm>
            <a:off x="2786586" y="4004016"/>
            <a:ext cx="1891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no</a:t>
            </a:r>
          </a:p>
        </p:txBody>
      </p:sp>
      <p:sp>
        <p:nvSpPr>
          <p:cNvPr id="219" name="Rectangle 71"/>
          <p:cNvSpPr>
            <a:spLocks noChangeArrowheads="1"/>
          </p:cNvSpPr>
          <p:nvPr/>
        </p:nvSpPr>
        <p:spPr bwMode="auto">
          <a:xfrm>
            <a:off x="1286659" y="3987390"/>
            <a:ext cx="2548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yes</a:t>
            </a:r>
          </a:p>
        </p:txBody>
      </p:sp>
      <p:sp>
        <p:nvSpPr>
          <p:cNvPr id="220" name="Rectangle 81"/>
          <p:cNvSpPr>
            <a:spLocks noChangeArrowheads="1"/>
          </p:cNvSpPr>
          <p:nvPr/>
        </p:nvSpPr>
        <p:spPr bwMode="auto">
          <a:xfrm>
            <a:off x="1565260" y="4171756"/>
            <a:ext cx="127278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eaLnBrk="1" fontAlgn="auto" hangingPunct="1">
              <a:spcBef>
                <a:spcPct val="0"/>
              </a:spcBef>
              <a:spcAft>
                <a:spcPts val="0"/>
              </a:spcAft>
              <a:defRPr/>
            </a:pPr>
            <a:r>
              <a:rPr lang="en-US" altLang="de-DE" sz="1200" kern="0" dirty="0">
                <a:solidFill>
                  <a:srgbClr val="000000"/>
                </a:solidFill>
                <a:ea typeface="+mn-ea"/>
              </a:rPr>
              <a:t>	university degree</a:t>
            </a:r>
            <a:endParaRPr kumimoji="0" lang="en-US" altLang="de-DE" sz="12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221" name="Rectangle 81"/>
          <p:cNvSpPr>
            <a:spLocks noChangeArrowheads="1"/>
          </p:cNvSpPr>
          <p:nvPr/>
        </p:nvSpPr>
        <p:spPr bwMode="auto">
          <a:xfrm>
            <a:off x="2600054" y="4941364"/>
            <a:ext cx="95058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r>
              <a:rPr lang="en-US" altLang="de-DE" sz="1200" kern="0" dirty="0">
                <a:solidFill>
                  <a:srgbClr val="000000"/>
                </a:solidFill>
                <a:ea typeface="+mn-ea"/>
              </a:rPr>
              <a:t>house owner</a:t>
            </a:r>
            <a:endParaRPr kumimoji="0" lang="en-US" altLang="de-DE" sz="1200" b="1" i="0" u="none" strike="noStrike" kern="0" cap="none" spc="0" normalizeH="0" baseline="0" noProof="0" dirty="0">
              <a:ln>
                <a:noFill/>
              </a:ln>
              <a:solidFill>
                <a:srgbClr val="000000"/>
              </a:solidFill>
              <a:effectLst/>
              <a:uLnTx/>
              <a:uFillTx/>
              <a:latin typeface="Arial" pitchFamily="34" charset="0"/>
              <a:ea typeface="+mn-ea"/>
            </a:endParaRPr>
          </a:p>
        </p:txBody>
      </p:sp>
      <p:pic>
        <p:nvPicPr>
          <p:cNvPr id="222" name="Picture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36544" y="4614786"/>
            <a:ext cx="304800"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3" name="Textfeld 222"/>
          <p:cNvSpPr txBox="1"/>
          <p:nvPr/>
        </p:nvSpPr>
        <p:spPr>
          <a:xfrm>
            <a:off x="5981137" y="4282190"/>
            <a:ext cx="2808720" cy="907941"/>
          </a:xfrm>
          <a:prstGeom prst="rect">
            <a:avLst/>
          </a:prstGeom>
          <a:noFill/>
        </p:spPr>
        <p:txBody>
          <a:bodyPr wrap="square" rtlCol="0">
            <a:spAutoFit/>
          </a:bodyPr>
          <a:lstStyle/>
          <a:p>
            <a:pPr algn="l"/>
            <a:r>
              <a:rPr lang="de-DE" dirty="0" err="1"/>
              <a:t>Respond</a:t>
            </a:r>
            <a:r>
              <a:rPr lang="de-DE" dirty="0"/>
              <a:t> to </a:t>
            </a:r>
            <a:r>
              <a:rPr lang="de-DE" dirty="0" err="1"/>
              <a:t>Advertisement</a:t>
            </a:r>
            <a:endParaRPr lang="de-DE" dirty="0"/>
          </a:p>
          <a:p>
            <a:pPr marL="449263" algn="l">
              <a:spcBef>
                <a:spcPts val="300"/>
              </a:spcBef>
            </a:pPr>
            <a:r>
              <a:rPr lang="de-DE" dirty="0" err="1"/>
              <a:t>no</a:t>
            </a:r>
            <a:endParaRPr lang="de-DE" dirty="0"/>
          </a:p>
          <a:p>
            <a:pPr marL="449263" algn="l">
              <a:spcBef>
                <a:spcPts val="300"/>
              </a:spcBef>
            </a:pPr>
            <a:r>
              <a:rPr lang="de-DE" dirty="0" err="1"/>
              <a:t>yes</a:t>
            </a:r>
            <a:endParaRPr lang="de-DE" dirty="0"/>
          </a:p>
        </p:txBody>
      </p:sp>
      <p:sp>
        <p:nvSpPr>
          <p:cNvPr id="224" name="Rectangle 69"/>
          <p:cNvSpPr>
            <a:spLocks noChangeArrowheads="1"/>
          </p:cNvSpPr>
          <p:nvPr/>
        </p:nvSpPr>
        <p:spPr bwMode="auto">
          <a:xfrm>
            <a:off x="3102743" y="2455659"/>
            <a:ext cx="5097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≥30000</a:t>
            </a:r>
          </a:p>
        </p:txBody>
      </p:sp>
      <p:sp>
        <p:nvSpPr>
          <p:cNvPr id="225" name="Rectangle 71"/>
          <p:cNvSpPr>
            <a:spLocks noChangeArrowheads="1"/>
          </p:cNvSpPr>
          <p:nvPr/>
        </p:nvSpPr>
        <p:spPr bwMode="auto">
          <a:xfrm>
            <a:off x="1719701" y="2455659"/>
            <a:ext cx="55784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&lt;30,000</a:t>
            </a:r>
          </a:p>
        </p:txBody>
      </p:sp>
      <p:sp>
        <p:nvSpPr>
          <p:cNvPr id="226" name="Rectangle 69"/>
          <p:cNvSpPr>
            <a:spLocks noChangeArrowheads="1"/>
          </p:cNvSpPr>
          <p:nvPr/>
        </p:nvSpPr>
        <p:spPr bwMode="auto">
          <a:xfrm>
            <a:off x="3691236" y="4772886"/>
            <a:ext cx="1891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no</a:t>
            </a:r>
          </a:p>
        </p:txBody>
      </p:sp>
      <p:sp>
        <p:nvSpPr>
          <p:cNvPr id="227" name="Rectangle 71"/>
          <p:cNvSpPr>
            <a:spLocks noChangeArrowheads="1"/>
          </p:cNvSpPr>
          <p:nvPr/>
        </p:nvSpPr>
        <p:spPr bwMode="auto">
          <a:xfrm>
            <a:off x="2191309" y="4756260"/>
            <a:ext cx="2548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yes</a:t>
            </a:r>
          </a:p>
        </p:txBody>
      </p:sp>
      <p:sp>
        <p:nvSpPr>
          <p:cNvPr id="228" name="Rectangle 69"/>
          <p:cNvSpPr>
            <a:spLocks noChangeArrowheads="1"/>
          </p:cNvSpPr>
          <p:nvPr/>
        </p:nvSpPr>
        <p:spPr bwMode="auto">
          <a:xfrm>
            <a:off x="4489223" y="5539142"/>
            <a:ext cx="1891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no</a:t>
            </a:r>
          </a:p>
        </p:txBody>
      </p:sp>
      <p:sp>
        <p:nvSpPr>
          <p:cNvPr id="229" name="Rectangle 71"/>
          <p:cNvSpPr>
            <a:spLocks noChangeArrowheads="1"/>
          </p:cNvSpPr>
          <p:nvPr/>
        </p:nvSpPr>
        <p:spPr bwMode="auto">
          <a:xfrm>
            <a:off x="2989296" y="5522516"/>
            <a:ext cx="2548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yes</a:t>
            </a:r>
          </a:p>
        </p:txBody>
      </p:sp>
    </p:spTree>
    <p:extLst>
      <p:ext uri="{BB962C8B-B14F-4D97-AF65-F5344CB8AC3E}">
        <p14:creationId xmlns:p14="http://schemas.microsoft.com/office/powerpoint/2010/main" val="3695186386"/>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Decision Trees (I)</a:t>
            </a:r>
          </a:p>
        </p:txBody>
      </p:sp>
      <p:sp>
        <p:nvSpPr>
          <p:cNvPr id="7" name="Text Box 3"/>
          <p:cNvSpPr txBox="1">
            <a:spLocks noChangeArrowheads="1"/>
          </p:cNvSpPr>
          <p:nvPr/>
        </p:nvSpPr>
        <p:spPr bwMode="auto">
          <a:xfrm>
            <a:off x="504091" y="1434719"/>
            <a:ext cx="8170985" cy="4242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3077" tIns="43200" rIns="83077" bIns="432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lgn="just"/>
            <a:r>
              <a:rPr lang="en-US" altLang="de-DE" sz="1800" dirty="0"/>
              <a:t>Decision trees belong to the hierarchical methods of classification. They analyze step-by-step (recursive partitioning).</a:t>
            </a:r>
          </a:p>
          <a:p>
            <a:pPr algn="just"/>
            <a:r>
              <a:rPr lang="en-US" altLang="de-DE" sz="1800" dirty="0"/>
              <a:t>A decision tree consists of nodes and borders. The topmost node (without any parent node) is called "root". A node without a child node is called "leaf". Nodes that have parent and  child nodes are called "interior nodes". The interior nodes represent the splitting of the included object sets. An interior node has at least two child nodes (sons). If every interior node has exactly two child nodes, the tree is called a "binary tree".</a:t>
            </a:r>
          </a:p>
          <a:p>
            <a:pPr algn="just"/>
            <a:r>
              <a:rPr lang="en-US" altLang="de-DE" sz="1800" dirty="0"/>
              <a:t>A decision tree method starts at the root, which includes all objects. The different features are compared (with an adequate measure) regarding their suitability of classification. The most appropriate feature determines the branching of the current set of objects: regarding this feature, the current set of objects is divided into disjoint subsets (partitioning). This method is now used recursively to the created child nodes (subsets).</a:t>
            </a:r>
          </a:p>
        </p:txBody>
      </p:sp>
    </p:spTree>
    <p:extLst>
      <p:ext uri="{BB962C8B-B14F-4D97-AF65-F5344CB8AC3E}">
        <p14:creationId xmlns:p14="http://schemas.microsoft.com/office/powerpoint/2010/main" val="736040720"/>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Decision Trees (II)</a:t>
            </a:r>
          </a:p>
        </p:txBody>
      </p:sp>
      <p:sp>
        <p:nvSpPr>
          <p:cNvPr id="7" name="Text Box 3"/>
          <p:cNvSpPr txBox="1">
            <a:spLocks noChangeArrowheads="1"/>
          </p:cNvSpPr>
          <p:nvPr/>
        </p:nvSpPr>
        <p:spPr bwMode="auto">
          <a:xfrm>
            <a:off x="420960" y="1326658"/>
            <a:ext cx="8170985" cy="493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3077" tIns="43200" rIns="83077" bIns="432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lgn="l"/>
            <a:r>
              <a:rPr lang="en-US" altLang="de-DE" sz="1800" dirty="0"/>
              <a:t>Graphically, decision tree models divide the dataspace in a large number of subspaces and search for the variables which are able to split the dataspace with the greatest homogeneity. We can think of the decision tree as a map of different path. For a distinct combination of predictor variables and their </a:t>
            </a:r>
            <a:br>
              <a:rPr lang="en-US" altLang="de-DE" sz="1800" dirty="0"/>
            </a:br>
            <a:r>
              <a:rPr lang="en-US" altLang="de-DE" sz="1800" dirty="0"/>
              <a:t>observed values, </a:t>
            </a:r>
            <a:br>
              <a:rPr lang="en-US" altLang="de-DE" sz="1800" dirty="0"/>
            </a:br>
            <a:r>
              <a:rPr lang="en-US" altLang="de-DE" sz="1800" dirty="0"/>
              <a:t>we would enter a </a:t>
            </a:r>
            <a:br>
              <a:rPr lang="en-US" altLang="de-DE" sz="1800" dirty="0"/>
            </a:br>
            <a:r>
              <a:rPr lang="en-US" altLang="de-DE" sz="1800" dirty="0"/>
              <a:t>specific path, </a:t>
            </a:r>
            <a:br>
              <a:rPr lang="en-US" altLang="de-DE" sz="1800" dirty="0"/>
            </a:br>
            <a:r>
              <a:rPr lang="en-US" altLang="de-DE" sz="1800" dirty="0"/>
              <a:t>which gives the </a:t>
            </a:r>
            <a:br>
              <a:rPr lang="en-US" altLang="de-DE" sz="1800" dirty="0"/>
            </a:br>
            <a:r>
              <a:rPr lang="en-US" altLang="de-DE" sz="1800" dirty="0"/>
              <a:t>classification in </a:t>
            </a:r>
            <a:br>
              <a:rPr lang="en-US" altLang="de-DE" sz="1800" dirty="0"/>
            </a:br>
            <a:r>
              <a:rPr lang="en-US" altLang="de-DE" sz="1800" dirty="0"/>
              <a:t>the leaf of the </a:t>
            </a:r>
            <a:br>
              <a:rPr lang="en-US" altLang="de-DE" sz="1800" dirty="0"/>
            </a:br>
            <a:r>
              <a:rPr lang="en-US" altLang="de-DE" sz="1800" dirty="0"/>
              <a:t>decision tree.</a:t>
            </a:r>
          </a:p>
          <a:p>
            <a:pPr algn="l"/>
            <a:r>
              <a:rPr lang="en-US" altLang="de-DE" sz="1800" dirty="0"/>
              <a:t>The decision tree approach does not require any assumption about the functional form of variables or distributions. Furthermore in contrast to parametric models like linear regressions, the decision tree algorithm can model multiple structures as well as complex relationships within the data, which would be difficult to replicate in a linear model.</a:t>
            </a:r>
          </a:p>
        </p:txBody>
      </p:sp>
      <p:pic>
        <p:nvPicPr>
          <p:cNvPr id="110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3165" y="2570731"/>
            <a:ext cx="6030220" cy="2208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1710407"/>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92" y="1232256"/>
            <a:ext cx="8710821" cy="4859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203</a:t>
            </a:fld>
            <a:endParaRPr lang="en-US" sz="800" dirty="0">
              <a:solidFill>
                <a:schemeClr val="bg1"/>
              </a:solidFill>
            </a:endParaRPr>
          </a:p>
        </p:txBody>
      </p:sp>
      <p:sp>
        <p:nvSpPr>
          <p:cNvPr id="4" name="Textfeld 3"/>
          <p:cNvSpPr txBox="1"/>
          <p:nvPr/>
        </p:nvSpPr>
        <p:spPr>
          <a:xfrm>
            <a:off x="1585249" y="6176777"/>
            <a:ext cx="6295213" cy="276999"/>
          </a:xfrm>
          <a:prstGeom prst="rect">
            <a:avLst/>
          </a:prstGeom>
          <a:noFill/>
        </p:spPr>
        <p:txBody>
          <a:bodyPr wrap="square" rtlCol="0">
            <a:spAutoFit/>
          </a:bodyPr>
          <a:lstStyle/>
          <a:p>
            <a:r>
              <a:rPr lang="de-DE" sz="1200" b="0" dirty="0"/>
              <a:t>Source: http://iopscience.iop.org/article/10.1088/1749-4699/5/1/015004</a:t>
            </a:r>
          </a:p>
        </p:txBody>
      </p:sp>
      <p:sp>
        <p:nvSpPr>
          <p:cNvPr id="7"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Decision Trees (III)</a:t>
            </a:r>
          </a:p>
        </p:txBody>
      </p:sp>
    </p:spTree>
    <p:extLst>
      <p:ext uri="{BB962C8B-B14F-4D97-AF65-F5344CB8AC3E}">
        <p14:creationId xmlns:p14="http://schemas.microsoft.com/office/powerpoint/2010/main" val="2358230315"/>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204</a:t>
            </a:fld>
            <a:endParaRPr lang="en-US" sz="800" dirty="0">
              <a:solidFill>
                <a:schemeClr val="bg1"/>
              </a:solidFill>
            </a:endParaRPr>
          </a:p>
        </p:txBody>
      </p:sp>
      <p:sp>
        <p:nvSpPr>
          <p:cNvPr id="4099" name="Rectangle 2"/>
          <p:cNvSpPr>
            <a:spLocks noChangeArrowheads="1"/>
          </p:cNvSpPr>
          <p:nvPr/>
        </p:nvSpPr>
        <p:spPr bwMode="auto">
          <a:xfrm>
            <a:off x="177800" y="219094"/>
            <a:ext cx="6289502"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Overview of important </a:t>
            </a:r>
            <a:br>
              <a:rPr lang="en-US" sz="2400" dirty="0"/>
            </a:br>
            <a:r>
              <a:rPr lang="en-US" sz="2400" dirty="0"/>
              <a:t>Decision Tree Methods</a:t>
            </a:r>
          </a:p>
        </p:txBody>
      </p:sp>
      <p:graphicFrame>
        <p:nvGraphicFramePr>
          <p:cNvPr id="7" name="Group 3"/>
          <p:cNvGraphicFramePr>
            <a:graphicFrameLocks noGrp="1"/>
          </p:cNvGraphicFramePr>
          <p:nvPr>
            <p:extLst>
              <p:ext uri="{D42A27DB-BD31-4B8C-83A1-F6EECF244321}">
                <p14:modId xmlns:p14="http://schemas.microsoft.com/office/powerpoint/2010/main" val="2677188839"/>
              </p:ext>
            </p:extLst>
          </p:nvPr>
        </p:nvGraphicFramePr>
        <p:xfrm>
          <a:off x="330334" y="1806047"/>
          <a:ext cx="8411644" cy="3526673"/>
        </p:xfrm>
        <a:graphic>
          <a:graphicData uri="http://schemas.openxmlformats.org/drawingml/2006/table">
            <a:tbl>
              <a:tblPr/>
              <a:tblGrid>
                <a:gridCol w="1155102">
                  <a:extLst>
                    <a:ext uri="{9D8B030D-6E8A-4147-A177-3AD203B41FA5}">
                      <a16:colId xmlns:a16="http://schemas.microsoft.com/office/drawing/2014/main" xmlns="" val="20000"/>
                    </a:ext>
                  </a:extLst>
                </a:gridCol>
                <a:gridCol w="1310730">
                  <a:extLst>
                    <a:ext uri="{9D8B030D-6E8A-4147-A177-3AD203B41FA5}">
                      <a16:colId xmlns:a16="http://schemas.microsoft.com/office/drawing/2014/main" xmlns="" val="20001"/>
                    </a:ext>
                  </a:extLst>
                </a:gridCol>
                <a:gridCol w="1421808">
                  <a:extLst>
                    <a:ext uri="{9D8B030D-6E8A-4147-A177-3AD203B41FA5}">
                      <a16:colId xmlns:a16="http://schemas.microsoft.com/office/drawing/2014/main" xmlns="" val="20002"/>
                    </a:ext>
                  </a:extLst>
                </a:gridCol>
                <a:gridCol w="1371400">
                  <a:extLst>
                    <a:ext uri="{9D8B030D-6E8A-4147-A177-3AD203B41FA5}">
                      <a16:colId xmlns:a16="http://schemas.microsoft.com/office/drawing/2014/main" xmlns="" val="20003"/>
                    </a:ext>
                  </a:extLst>
                </a:gridCol>
                <a:gridCol w="1406769">
                  <a:extLst>
                    <a:ext uri="{9D8B030D-6E8A-4147-A177-3AD203B41FA5}">
                      <a16:colId xmlns:a16="http://schemas.microsoft.com/office/drawing/2014/main" xmlns="" val="20004"/>
                    </a:ext>
                  </a:extLst>
                </a:gridCol>
                <a:gridCol w="1745835">
                  <a:extLst>
                    <a:ext uri="{9D8B030D-6E8A-4147-A177-3AD203B41FA5}">
                      <a16:colId xmlns:a16="http://schemas.microsoft.com/office/drawing/2014/main" xmlns="" val="20005"/>
                    </a:ext>
                  </a:extLst>
                </a:gridCol>
              </a:tblGrid>
              <a:tr h="59284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800" b="1" i="0" u="none" strike="noStrike" cap="none" normalizeH="0" baseline="0" dirty="0">
                          <a:ln>
                            <a:noFill/>
                          </a:ln>
                          <a:solidFill>
                            <a:schemeClr val="tx1"/>
                          </a:solidFill>
                          <a:effectLst/>
                          <a:latin typeface="Arial" pitchFamily="34" charset="0"/>
                        </a:rPr>
                        <a:t>Name</a:t>
                      </a:r>
                    </a:p>
                  </a:txBody>
                  <a:tcPr marL="83077" marR="83077" marT="43202" marB="4320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800" b="0" i="0" u="none" strike="noStrike" cap="none" normalizeH="0" baseline="0">
                          <a:ln>
                            <a:noFill/>
                          </a:ln>
                          <a:solidFill>
                            <a:schemeClr val="tx1"/>
                          </a:solidFill>
                          <a:effectLst/>
                          <a:latin typeface="Arial" pitchFamily="34" charset="0"/>
                        </a:rPr>
                        <a:t>CART</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800" b="0" i="0" u="none" strike="noStrike" cap="none" normalizeH="0" baseline="0">
                          <a:ln>
                            <a:noFill/>
                          </a:ln>
                          <a:solidFill>
                            <a:schemeClr val="tx1"/>
                          </a:solidFill>
                          <a:effectLst/>
                          <a:latin typeface="Arial" pitchFamily="34" charset="0"/>
                        </a:rPr>
                        <a:t>ID3</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800" b="0" i="0" u="none" strike="noStrike" cap="none" normalizeH="0" baseline="0" dirty="0">
                          <a:ln>
                            <a:noFill/>
                          </a:ln>
                          <a:solidFill>
                            <a:schemeClr val="tx1"/>
                          </a:solidFill>
                          <a:effectLst/>
                          <a:latin typeface="Arial" pitchFamily="34" charset="0"/>
                        </a:rPr>
                        <a:t>C5.0</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800" b="0" i="0" u="none" strike="noStrike" cap="none" normalizeH="0" baseline="0">
                          <a:ln>
                            <a:noFill/>
                          </a:ln>
                          <a:solidFill>
                            <a:schemeClr val="tx1"/>
                          </a:solidFill>
                          <a:effectLst/>
                          <a:latin typeface="Arial" pitchFamily="34" charset="0"/>
                        </a:rPr>
                        <a:t>CHAID</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800" b="0" i="0" u="none" strike="noStrike" cap="none" normalizeH="0" baseline="0" dirty="0">
                          <a:ln>
                            <a:noFill/>
                          </a:ln>
                          <a:solidFill>
                            <a:schemeClr val="tx1"/>
                          </a:solidFill>
                          <a:effectLst/>
                          <a:latin typeface="Arial" pitchFamily="34" charset="0"/>
                        </a:rPr>
                        <a:t>Random </a:t>
                      </a:r>
                      <a:r>
                        <a:rPr kumimoji="0" lang="de-DE" sz="1800" b="0" i="0" u="none" strike="noStrike" cap="none" normalizeH="0" baseline="0" dirty="0" err="1">
                          <a:ln>
                            <a:noFill/>
                          </a:ln>
                          <a:solidFill>
                            <a:schemeClr val="tx1"/>
                          </a:solidFill>
                          <a:effectLst/>
                          <a:latin typeface="Arial" pitchFamily="34" charset="0"/>
                        </a:rPr>
                        <a:t>Forests</a:t>
                      </a:r>
                      <a:endParaRPr kumimoji="0" lang="de-DE" sz="1800" b="0" i="0" u="none" strike="noStrike" cap="none" normalizeH="0" baseline="0" dirty="0">
                        <a:ln>
                          <a:noFill/>
                        </a:ln>
                        <a:solidFill>
                          <a:schemeClr val="tx1"/>
                        </a:solidFill>
                        <a:effectLst/>
                        <a:latin typeface="Arial" pitchFamily="34" charset="0"/>
                      </a:endParaRPr>
                    </a:p>
                  </a:txBody>
                  <a:tcPr marL="83077" marR="83077" marT="43202" marB="4320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136937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800" b="1" i="0" u="none" strike="noStrike" cap="none" normalizeH="0" baseline="0">
                          <a:ln>
                            <a:noFill/>
                          </a:ln>
                          <a:solidFill>
                            <a:schemeClr val="tx1"/>
                          </a:solidFill>
                          <a:effectLst/>
                          <a:latin typeface="Arial" pitchFamily="34" charset="0"/>
                        </a:rPr>
                        <a:t>Idea</a:t>
                      </a:r>
                    </a:p>
                  </a:txBody>
                  <a:tcPr marL="83077" marR="83077" marT="43202" marB="4320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a:ln>
                            <a:noFill/>
                          </a:ln>
                          <a:solidFill>
                            <a:schemeClr val="tx1"/>
                          </a:solidFill>
                          <a:effectLst/>
                          <a:latin typeface="Arial" pitchFamily="34" charset="0"/>
                        </a:rPr>
                        <a:t>Choose the attribute with the highest information content</a:t>
                      </a:r>
                    </a:p>
                    <a:p>
                      <a:pPr marL="0" marR="0" lvl="0" indent="0" algn="l" defTabSz="739775" rtl="0" eaLnBrk="0" fontAlgn="base" latinLnBrk="0" hangingPunct="0">
                        <a:lnSpc>
                          <a:spcPct val="90000"/>
                        </a:lnSpc>
                        <a:spcBef>
                          <a:spcPct val="30000"/>
                        </a:spcBef>
                        <a:spcAft>
                          <a:spcPct val="0"/>
                        </a:spcAft>
                        <a:buClrTx/>
                        <a:buSzPct val="100000"/>
                        <a:buFontTx/>
                        <a:buNone/>
                        <a:tabLst/>
                      </a:pPr>
                      <a:endParaRPr kumimoji="0" lang="de-DE" sz="1500" b="0" i="0" u="none" strike="noStrike" cap="none" normalizeH="0" baseline="0">
                        <a:ln>
                          <a:noFill/>
                        </a:ln>
                        <a:solidFill>
                          <a:schemeClr val="tx1"/>
                        </a:solidFill>
                        <a:effectLst/>
                        <a:latin typeface="Arial" pitchFamily="34" charset="0"/>
                      </a:endParaRP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a:ln>
                            <a:noFill/>
                          </a:ln>
                          <a:solidFill>
                            <a:schemeClr val="tx1"/>
                          </a:solidFill>
                          <a:effectLst/>
                          <a:latin typeface="Arial" pitchFamily="34" charset="0"/>
                        </a:rPr>
                        <a:t>One of the first methods from Quinlan; uses the concept of  information gain</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dirty="0">
                          <a:ln>
                            <a:noFill/>
                          </a:ln>
                          <a:solidFill>
                            <a:schemeClr val="tx1"/>
                          </a:solidFill>
                          <a:effectLst/>
                          <a:latin typeface="Arial" pitchFamily="34" charset="0"/>
                        </a:rPr>
                        <a:t>Like ID3 </a:t>
                      </a:r>
                      <a:r>
                        <a:rPr kumimoji="0" lang="de-DE" sz="1500" b="0" i="0" u="none" strike="noStrike" cap="none" normalizeH="0" baseline="0" dirty="0" err="1">
                          <a:ln>
                            <a:noFill/>
                          </a:ln>
                          <a:solidFill>
                            <a:schemeClr val="tx1"/>
                          </a:solidFill>
                          <a:effectLst/>
                          <a:latin typeface="Arial" pitchFamily="34" charset="0"/>
                        </a:rPr>
                        <a:t>based</a:t>
                      </a:r>
                      <a:r>
                        <a:rPr kumimoji="0" lang="de-DE" sz="1500" b="0" i="0" u="none" strike="noStrike" cap="none" normalizeH="0" baseline="0" dirty="0">
                          <a:ln>
                            <a:noFill/>
                          </a:ln>
                          <a:solidFill>
                            <a:schemeClr val="tx1"/>
                          </a:solidFill>
                          <a:effectLst/>
                          <a:latin typeface="Arial" pitchFamily="34" charset="0"/>
                        </a:rPr>
                        <a:t> on </a:t>
                      </a:r>
                      <a:r>
                        <a:rPr kumimoji="0" lang="de-DE" sz="1500" b="0" i="0" u="none" strike="noStrike" cap="none" normalizeH="0" baseline="0" dirty="0" err="1">
                          <a:ln>
                            <a:noFill/>
                          </a:ln>
                          <a:solidFill>
                            <a:schemeClr val="tx1"/>
                          </a:solidFill>
                          <a:effectLst/>
                          <a:latin typeface="Arial" pitchFamily="34" charset="0"/>
                        </a:rPr>
                        <a:t>the</a:t>
                      </a:r>
                      <a:r>
                        <a:rPr kumimoji="0" lang="de-DE" sz="1500" b="0" i="0" u="none" strike="noStrike" cap="none" normalizeH="0" baseline="0" dirty="0">
                          <a:ln>
                            <a:noFill/>
                          </a:ln>
                          <a:solidFill>
                            <a:schemeClr val="tx1"/>
                          </a:solidFill>
                          <a:effectLst/>
                          <a:latin typeface="Arial" pitchFamily="34" charset="0"/>
                        </a:rPr>
                        <a:t> </a:t>
                      </a:r>
                      <a:r>
                        <a:rPr kumimoji="0" lang="de-DE" sz="1500" b="0" i="0" u="none" strike="noStrike" cap="none" normalizeH="0" baseline="0" dirty="0" err="1">
                          <a:ln>
                            <a:noFill/>
                          </a:ln>
                          <a:solidFill>
                            <a:schemeClr val="tx1"/>
                          </a:solidFill>
                          <a:effectLst/>
                          <a:latin typeface="Arial" pitchFamily="34" charset="0"/>
                        </a:rPr>
                        <a:t>concept</a:t>
                      </a:r>
                      <a:r>
                        <a:rPr kumimoji="0" lang="de-DE" sz="1500" b="0" i="0" u="none" strike="noStrike" cap="none" normalizeH="0" baseline="0" dirty="0">
                          <a:ln>
                            <a:noFill/>
                          </a:ln>
                          <a:solidFill>
                            <a:schemeClr val="tx1"/>
                          </a:solidFill>
                          <a:effectLst/>
                          <a:latin typeface="Arial" pitchFamily="34" charset="0"/>
                        </a:rPr>
                        <a:t> </a:t>
                      </a:r>
                      <a:r>
                        <a:rPr kumimoji="0" lang="de-DE" sz="1500" b="0" i="0" u="none" strike="noStrike" cap="none" normalizeH="0" baseline="0" dirty="0" err="1">
                          <a:ln>
                            <a:noFill/>
                          </a:ln>
                          <a:solidFill>
                            <a:schemeClr val="tx1"/>
                          </a:solidFill>
                          <a:effectLst/>
                          <a:latin typeface="Arial" pitchFamily="34" charset="0"/>
                        </a:rPr>
                        <a:t>of</a:t>
                      </a:r>
                      <a:r>
                        <a:rPr kumimoji="0" lang="de-DE" sz="1500" b="0" i="0" u="none" strike="noStrike" cap="none" normalizeH="0" baseline="0" dirty="0">
                          <a:ln>
                            <a:noFill/>
                          </a:ln>
                          <a:solidFill>
                            <a:schemeClr val="tx1"/>
                          </a:solidFill>
                          <a:effectLst/>
                          <a:latin typeface="Arial" pitchFamily="34" charset="0"/>
                        </a:rPr>
                        <a:t> </a:t>
                      </a:r>
                      <a:r>
                        <a:rPr kumimoji="0" lang="de-DE" sz="1500" b="0" i="0" u="none" strike="noStrike" cap="none" normalizeH="0" baseline="0" dirty="0" err="1">
                          <a:ln>
                            <a:noFill/>
                          </a:ln>
                          <a:solidFill>
                            <a:schemeClr val="tx1"/>
                          </a:solidFill>
                          <a:effectLst/>
                          <a:latin typeface="Arial" pitchFamily="34" charset="0"/>
                        </a:rPr>
                        <a:t>information</a:t>
                      </a:r>
                      <a:r>
                        <a:rPr kumimoji="0" lang="de-DE" sz="1500" b="0" i="0" u="none" strike="noStrike" cap="none" normalizeH="0" baseline="0" dirty="0">
                          <a:ln>
                            <a:noFill/>
                          </a:ln>
                          <a:solidFill>
                            <a:schemeClr val="tx1"/>
                          </a:solidFill>
                          <a:effectLst/>
                          <a:latin typeface="Arial" pitchFamily="34" charset="0"/>
                        </a:rPr>
                        <a:t> </a:t>
                      </a:r>
                      <a:r>
                        <a:rPr kumimoji="0" lang="de-DE" sz="1500" b="0" i="0" u="none" strike="noStrike" cap="none" normalizeH="0" baseline="0" dirty="0" err="1">
                          <a:ln>
                            <a:noFill/>
                          </a:ln>
                          <a:solidFill>
                            <a:schemeClr val="tx1"/>
                          </a:solidFill>
                          <a:effectLst/>
                          <a:latin typeface="Arial" pitchFamily="34" charset="0"/>
                        </a:rPr>
                        <a:t>gain</a:t>
                      </a:r>
                      <a:endParaRPr kumimoji="0" lang="de-DE" sz="1500" b="0" i="0" u="none" strike="noStrike" cap="none" normalizeH="0" baseline="0" dirty="0">
                        <a:ln>
                          <a:noFill/>
                        </a:ln>
                        <a:solidFill>
                          <a:schemeClr val="tx1"/>
                        </a:solidFill>
                        <a:effectLst/>
                        <a:latin typeface="Arial" pitchFamily="34" charset="0"/>
                      </a:endParaRP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kern="1200" cap="none" normalizeH="0" baseline="0" dirty="0" err="1">
                          <a:ln>
                            <a:noFill/>
                          </a:ln>
                          <a:solidFill>
                            <a:schemeClr val="tx1"/>
                          </a:solidFill>
                          <a:effectLst/>
                          <a:latin typeface="Arial" pitchFamily="34" charset="0"/>
                          <a:ea typeface="+mn-ea"/>
                          <a:cs typeface="+mn-cs"/>
                        </a:rPr>
                        <a:t>Choose</a:t>
                      </a:r>
                      <a:r>
                        <a:rPr kumimoji="0" lang="de-DE" sz="1500" b="0" i="0" u="none" strike="noStrike" kern="1200" cap="none" normalizeH="0" baseline="0" dirty="0">
                          <a:ln>
                            <a:noFill/>
                          </a:ln>
                          <a:solidFill>
                            <a:schemeClr val="tx1"/>
                          </a:solidFill>
                          <a:effectLst/>
                          <a:latin typeface="Arial" pitchFamily="34" charset="0"/>
                          <a:ea typeface="+mn-ea"/>
                          <a:cs typeface="+mn-cs"/>
                        </a:rPr>
                        <a:t> </a:t>
                      </a:r>
                      <a:r>
                        <a:rPr kumimoji="0" lang="de-DE" sz="1500" b="0" i="0" u="none" strike="noStrike" kern="1200" cap="none" normalizeH="0" baseline="0" dirty="0" err="1">
                          <a:ln>
                            <a:noFill/>
                          </a:ln>
                          <a:solidFill>
                            <a:schemeClr val="tx1"/>
                          </a:solidFill>
                          <a:effectLst/>
                          <a:latin typeface="Arial" pitchFamily="34" charset="0"/>
                          <a:ea typeface="+mn-ea"/>
                          <a:cs typeface="+mn-cs"/>
                        </a:rPr>
                        <a:t>the</a:t>
                      </a:r>
                      <a:r>
                        <a:rPr kumimoji="0" lang="de-DE" sz="1500" b="0" i="0" u="none" strike="noStrike" kern="1200" cap="none" normalizeH="0" baseline="0" dirty="0">
                          <a:ln>
                            <a:noFill/>
                          </a:ln>
                          <a:solidFill>
                            <a:schemeClr val="tx1"/>
                          </a:solidFill>
                          <a:effectLst/>
                          <a:latin typeface="Arial" pitchFamily="34" charset="0"/>
                          <a:ea typeface="+mn-ea"/>
                          <a:cs typeface="+mn-cs"/>
                        </a:rPr>
                        <a:t> </a:t>
                      </a:r>
                      <a:r>
                        <a:rPr kumimoji="0" lang="de-DE" sz="1500" b="0" i="0" u="none" strike="noStrike" kern="1200" cap="none" normalizeH="0" baseline="0" dirty="0" err="1">
                          <a:ln>
                            <a:noFill/>
                          </a:ln>
                          <a:solidFill>
                            <a:schemeClr val="tx1"/>
                          </a:solidFill>
                          <a:effectLst/>
                          <a:latin typeface="Arial" pitchFamily="34" charset="0"/>
                          <a:ea typeface="+mn-ea"/>
                          <a:cs typeface="+mn-cs"/>
                        </a:rPr>
                        <a:t>attribute</a:t>
                      </a:r>
                      <a:r>
                        <a:rPr kumimoji="0" lang="de-DE" sz="1500" b="0" i="0" u="none" strike="noStrike" kern="1200" cap="none" normalizeH="0" baseline="0" dirty="0">
                          <a:ln>
                            <a:noFill/>
                          </a:ln>
                          <a:solidFill>
                            <a:schemeClr val="tx1"/>
                          </a:solidFill>
                          <a:effectLst/>
                          <a:latin typeface="Arial" pitchFamily="34" charset="0"/>
                          <a:ea typeface="+mn-ea"/>
                          <a:cs typeface="+mn-cs"/>
                        </a:rPr>
                        <a:t> </a:t>
                      </a:r>
                      <a:r>
                        <a:rPr kumimoji="0" lang="de-DE" sz="1500" b="0" i="0" u="none" strike="noStrike" kern="1200" cap="none" normalizeH="0" baseline="0" dirty="0" err="1">
                          <a:ln>
                            <a:noFill/>
                          </a:ln>
                          <a:solidFill>
                            <a:schemeClr val="tx1"/>
                          </a:solidFill>
                          <a:effectLst/>
                          <a:latin typeface="Arial" pitchFamily="34" charset="0"/>
                          <a:ea typeface="+mn-ea"/>
                          <a:cs typeface="+mn-cs"/>
                        </a:rPr>
                        <a:t>that</a:t>
                      </a:r>
                      <a:r>
                        <a:rPr kumimoji="0" lang="de-DE" sz="1500" b="0" i="0" u="none" strike="noStrike" kern="1200" cap="none" normalizeH="0" baseline="0" dirty="0">
                          <a:ln>
                            <a:noFill/>
                          </a:ln>
                          <a:solidFill>
                            <a:schemeClr val="tx1"/>
                          </a:solidFill>
                          <a:effectLst/>
                          <a:latin typeface="Arial" pitchFamily="34" charset="0"/>
                          <a:ea typeface="+mn-ea"/>
                          <a:cs typeface="+mn-cs"/>
                        </a:rPr>
                        <a:t> </a:t>
                      </a:r>
                      <a:r>
                        <a:rPr kumimoji="0" lang="de-DE" sz="1500" b="0" i="0" u="none" strike="noStrike" kern="1200" cap="none" normalizeH="0" baseline="0" dirty="0" err="1">
                          <a:ln>
                            <a:noFill/>
                          </a:ln>
                          <a:solidFill>
                            <a:schemeClr val="tx1"/>
                          </a:solidFill>
                          <a:effectLst/>
                          <a:latin typeface="Arial" pitchFamily="34" charset="0"/>
                          <a:ea typeface="+mn-ea"/>
                          <a:cs typeface="+mn-cs"/>
                        </a:rPr>
                        <a:t>is</a:t>
                      </a:r>
                      <a:r>
                        <a:rPr kumimoji="0" lang="de-DE" sz="1500" b="0" i="0" u="none" strike="noStrike" kern="1200" cap="none" normalizeH="0" baseline="0" dirty="0">
                          <a:ln>
                            <a:noFill/>
                          </a:ln>
                          <a:solidFill>
                            <a:schemeClr val="tx1"/>
                          </a:solidFill>
                          <a:effectLst/>
                          <a:latin typeface="Arial" pitchFamily="34" charset="0"/>
                          <a:ea typeface="+mn-ea"/>
                          <a:cs typeface="+mn-cs"/>
                        </a:rPr>
                        <a:t> </a:t>
                      </a:r>
                      <a:r>
                        <a:rPr kumimoji="0" lang="de-DE" sz="1500" b="0" i="0" u="none" strike="noStrike" kern="1200" cap="none" normalizeH="0" baseline="0" dirty="0" err="1">
                          <a:ln>
                            <a:noFill/>
                          </a:ln>
                          <a:solidFill>
                            <a:schemeClr val="tx1"/>
                          </a:solidFill>
                          <a:effectLst/>
                          <a:latin typeface="Arial" pitchFamily="34" charset="0"/>
                          <a:ea typeface="+mn-ea"/>
                          <a:cs typeface="+mn-cs"/>
                        </a:rPr>
                        <a:t>most</a:t>
                      </a:r>
                      <a:r>
                        <a:rPr kumimoji="0" lang="de-DE" sz="1500" b="0" i="0" u="none" strike="noStrike" kern="1200" cap="none" normalizeH="0" baseline="0" dirty="0">
                          <a:ln>
                            <a:noFill/>
                          </a:ln>
                          <a:solidFill>
                            <a:schemeClr val="tx1"/>
                          </a:solidFill>
                          <a:effectLst/>
                          <a:latin typeface="Arial" pitchFamily="34" charset="0"/>
                          <a:ea typeface="+mn-ea"/>
                          <a:cs typeface="+mn-cs"/>
                        </a:rPr>
                        <a:t> </a:t>
                      </a:r>
                      <a:r>
                        <a:rPr kumimoji="0" lang="de-DE" sz="1500" b="0" i="0" u="none" strike="noStrike" kern="1200" cap="none" normalizeH="0" baseline="0" dirty="0" err="1">
                          <a:ln>
                            <a:noFill/>
                          </a:ln>
                          <a:solidFill>
                            <a:schemeClr val="tx1"/>
                          </a:solidFill>
                          <a:effectLst/>
                          <a:latin typeface="Arial" pitchFamily="34" charset="0"/>
                          <a:ea typeface="+mn-ea"/>
                          <a:cs typeface="+mn-cs"/>
                        </a:rPr>
                        <a:t>dependent</a:t>
                      </a:r>
                      <a:r>
                        <a:rPr kumimoji="0" lang="de-DE" sz="1500" b="0" i="0" u="none" strike="noStrike" kern="1200" cap="none" normalizeH="0" baseline="0" dirty="0">
                          <a:ln>
                            <a:noFill/>
                          </a:ln>
                          <a:solidFill>
                            <a:schemeClr val="tx1"/>
                          </a:solidFill>
                          <a:effectLst/>
                          <a:latin typeface="Arial" pitchFamily="34" charset="0"/>
                          <a:ea typeface="+mn-ea"/>
                          <a:cs typeface="+mn-cs"/>
                        </a:rPr>
                        <a:t> </a:t>
                      </a:r>
                      <a:r>
                        <a:rPr kumimoji="0" lang="de-DE" sz="1500" b="0" i="0" u="none" strike="noStrike" kern="1200" cap="none" normalizeH="0" baseline="0" dirty="0" err="1">
                          <a:ln>
                            <a:noFill/>
                          </a:ln>
                          <a:solidFill>
                            <a:schemeClr val="tx1"/>
                          </a:solidFill>
                          <a:effectLst/>
                          <a:latin typeface="Arial" pitchFamily="34" charset="0"/>
                          <a:ea typeface="+mn-ea"/>
                          <a:cs typeface="+mn-cs"/>
                        </a:rPr>
                        <a:t>from</a:t>
                      </a:r>
                      <a:r>
                        <a:rPr kumimoji="0" lang="de-DE" sz="1500" b="0" i="0" u="none" strike="noStrike" kern="1200" cap="none" normalizeH="0" baseline="0" dirty="0">
                          <a:ln>
                            <a:noFill/>
                          </a:ln>
                          <a:solidFill>
                            <a:schemeClr val="tx1"/>
                          </a:solidFill>
                          <a:effectLst/>
                          <a:latin typeface="Arial" pitchFamily="34" charset="0"/>
                          <a:ea typeface="+mn-ea"/>
                          <a:cs typeface="+mn-cs"/>
                        </a:rPr>
                        <a:t> </a:t>
                      </a:r>
                      <a:r>
                        <a:rPr kumimoji="0" lang="de-DE" sz="1500" b="0" i="0" u="none" strike="noStrike" kern="1200" cap="none" normalizeH="0" baseline="0" dirty="0" err="1">
                          <a:ln>
                            <a:noFill/>
                          </a:ln>
                          <a:solidFill>
                            <a:schemeClr val="tx1"/>
                          </a:solidFill>
                          <a:effectLst/>
                          <a:latin typeface="Arial" pitchFamily="34" charset="0"/>
                          <a:ea typeface="+mn-ea"/>
                          <a:cs typeface="+mn-cs"/>
                        </a:rPr>
                        <a:t>the</a:t>
                      </a:r>
                      <a:r>
                        <a:rPr kumimoji="0" lang="de-DE" sz="1500" b="0" i="0" u="none" strike="noStrike" kern="1200" cap="none" normalizeH="0" baseline="0" dirty="0">
                          <a:ln>
                            <a:noFill/>
                          </a:ln>
                          <a:solidFill>
                            <a:schemeClr val="tx1"/>
                          </a:solidFill>
                          <a:effectLst/>
                          <a:latin typeface="Arial" pitchFamily="34" charset="0"/>
                          <a:ea typeface="+mn-ea"/>
                          <a:cs typeface="+mn-cs"/>
                        </a:rPr>
                        <a:t> </a:t>
                      </a:r>
                      <a:r>
                        <a:rPr kumimoji="0" lang="de-DE" sz="1500" b="0" i="0" u="none" strike="noStrike" kern="1200" cap="none" normalizeH="0" baseline="0" dirty="0" err="1">
                          <a:ln>
                            <a:noFill/>
                          </a:ln>
                          <a:solidFill>
                            <a:schemeClr val="tx1"/>
                          </a:solidFill>
                          <a:effectLst/>
                          <a:latin typeface="Arial" pitchFamily="34" charset="0"/>
                          <a:ea typeface="+mn-ea"/>
                          <a:cs typeface="+mn-cs"/>
                        </a:rPr>
                        <a:t>target</a:t>
                      </a:r>
                      <a:r>
                        <a:rPr kumimoji="0" lang="de-DE" sz="1500" b="0" i="0" u="none" strike="noStrike" kern="1200" cap="none" normalizeH="0" baseline="0" dirty="0">
                          <a:ln>
                            <a:noFill/>
                          </a:ln>
                          <a:solidFill>
                            <a:schemeClr val="tx1"/>
                          </a:solidFill>
                          <a:effectLst/>
                          <a:latin typeface="Arial" pitchFamily="34" charset="0"/>
                          <a:ea typeface="+mn-ea"/>
                          <a:cs typeface="+mn-cs"/>
                        </a:rPr>
                        <a:t> variable</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en-US" sz="1500" b="0" i="0" u="none" strike="noStrike" cap="none" normalizeH="0" baseline="0" dirty="0">
                          <a:ln>
                            <a:noFill/>
                          </a:ln>
                          <a:solidFill>
                            <a:schemeClr val="tx1"/>
                          </a:solidFill>
                          <a:effectLst/>
                          <a:latin typeface="Arial" pitchFamily="34" charset="0"/>
                        </a:rPr>
                        <a:t>Construct many trees with different sets of features and samples (randomly). Result by voting.</a:t>
                      </a:r>
                      <a:endParaRPr kumimoji="0" lang="de-DE" sz="1500" b="0" i="0" u="none" strike="noStrike" cap="none" normalizeH="0" baseline="0" dirty="0">
                        <a:ln>
                          <a:noFill/>
                        </a:ln>
                        <a:solidFill>
                          <a:schemeClr val="tx1"/>
                        </a:solidFill>
                        <a:effectLst/>
                        <a:latin typeface="Arial" pitchFamily="34" charset="0"/>
                      </a:endParaRPr>
                    </a:p>
                  </a:txBody>
                  <a:tcPr marL="83077" marR="83077" marT="43202" marB="4320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76165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800" b="1" i="0" u="none" strike="noStrike" cap="none" normalizeH="0" baseline="0">
                          <a:ln>
                            <a:noFill/>
                          </a:ln>
                          <a:solidFill>
                            <a:schemeClr val="tx1"/>
                          </a:solidFill>
                          <a:effectLst/>
                          <a:latin typeface="Arial" pitchFamily="34" charset="0"/>
                        </a:rPr>
                        <a:t>Measure used</a:t>
                      </a:r>
                    </a:p>
                  </a:txBody>
                  <a:tcPr marL="83077" marR="83077" marT="43202" marB="4320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dirty="0" err="1">
                          <a:ln>
                            <a:noFill/>
                          </a:ln>
                          <a:solidFill>
                            <a:schemeClr val="tx1"/>
                          </a:solidFill>
                          <a:effectLst/>
                          <a:latin typeface="Arial" pitchFamily="34" charset="0"/>
                        </a:rPr>
                        <a:t>Gini</a:t>
                      </a:r>
                      <a:r>
                        <a:rPr kumimoji="0" lang="de-DE" sz="1500" b="0" i="0" u="none" strike="noStrike" cap="none" normalizeH="0" baseline="0" dirty="0">
                          <a:ln>
                            <a:noFill/>
                          </a:ln>
                          <a:solidFill>
                            <a:schemeClr val="tx1"/>
                          </a:solidFill>
                          <a:effectLst/>
                          <a:latin typeface="Arial" pitchFamily="34" charset="0"/>
                        </a:rPr>
                        <a:t>-Index</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a:ln>
                            <a:noFill/>
                          </a:ln>
                          <a:solidFill>
                            <a:schemeClr val="tx1"/>
                          </a:solidFill>
                          <a:effectLst/>
                          <a:latin typeface="Arial" pitchFamily="34" charset="0"/>
                        </a:rPr>
                        <a:t>Information gain (entropy)</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a:ln>
                            <a:noFill/>
                          </a:ln>
                          <a:solidFill>
                            <a:schemeClr val="tx1"/>
                          </a:solidFill>
                          <a:effectLst/>
                          <a:latin typeface="Arial" pitchFamily="34" charset="0"/>
                        </a:rPr>
                        <a:t>Ratio of information gain</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a:ln>
                            <a:noFill/>
                          </a:ln>
                          <a:solidFill>
                            <a:schemeClr val="tx1"/>
                          </a:solidFill>
                          <a:effectLst/>
                          <a:latin typeface="Arial" pitchFamily="34" charset="0"/>
                        </a:rPr>
                        <a:t>Chi-square split</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dirty="0">
                          <a:ln>
                            <a:noFill/>
                          </a:ln>
                          <a:solidFill>
                            <a:schemeClr val="tx1"/>
                          </a:solidFill>
                          <a:effectLst/>
                          <a:latin typeface="Arial" pitchFamily="34" charset="0"/>
                        </a:rPr>
                        <a:t>optional, </a:t>
                      </a:r>
                      <a:r>
                        <a:rPr kumimoji="0" lang="de-DE" sz="1500" b="0" i="0" u="none" strike="noStrike" cap="none" normalizeH="0" baseline="0" dirty="0" err="1">
                          <a:ln>
                            <a:noFill/>
                          </a:ln>
                          <a:solidFill>
                            <a:schemeClr val="tx1"/>
                          </a:solidFill>
                          <a:effectLst/>
                          <a:latin typeface="Arial" pitchFamily="34" charset="0"/>
                        </a:rPr>
                        <a:t>mostly</a:t>
                      </a:r>
                      <a:r>
                        <a:rPr kumimoji="0" lang="de-DE" sz="1500" b="0" i="0" u="none" strike="noStrike" cap="none" normalizeH="0" baseline="0" dirty="0">
                          <a:ln>
                            <a:noFill/>
                          </a:ln>
                          <a:solidFill>
                            <a:schemeClr val="tx1"/>
                          </a:solidFill>
                          <a:effectLst/>
                          <a:latin typeface="Arial" pitchFamily="34" charset="0"/>
                        </a:rPr>
                        <a:t> </a:t>
                      </a:r>
                      <a:r>
                        <a:rPr kumimoji="0" lang="de-DE" sz="1500" b="0" i="0" u="none" strike="noStrike" cap="none" normalizeH="0" baseline="0" dirty="0" err="1">
                          <a:ln>
                            <a:noFill/>
                          </a:ln>
                          <a:solidFill>
                            <a:schemeClr val="tx1"/>
                          </a:solidFill>
                          <a:effectLst/>
                          <a:latin typeface="Arial" pitchFamily="34" charset="0"/>
                        </a:rPr>
                        <a:t>Gini</a:t>
                      </a:r>
                      <a:r>
                        <a:rPr kumimoji="0" lang="de-DE" sz="1500" b="0" i="0" u="none" strike="noStrike" cap="none" normalizeH="0" baseline="0" dirty="0">
                          <a:ln>
                            <a:noFill/>
                          </a:ln>
                          <a:solidFill>
                            <a:schemeClr val="tx1"/>
                          </a:solidFill>
                          <a:effectLst/>
                          <a:latin typeface="Arial" pitchFamily="34" charset="0"/>
                        </a:rPr>
                        <a:t>-Index</a:t>
                      </a:r>
                    </a:p>
                    <a:p>
                      <a:pPr marL="0" marR="0" lvl="0" indent="0" algn="l" defTabSz="739775" rtl="0" eaLnBrk="0" fontAlgn="base" latinLnBrk="0" hangingPunct="0">
                        <a:lnSpc>
                          <a:spcPct val="90000"/>
                        </a:lnSpc>
                        <a:spcBef>
                          <a:spcPct val="30000"/>
                        </a:spcBef>
                        <a:spcAft>
                          <a:spcPct val="0"/>
                        </a:spcAft>
                        <a:buClrTx/>
                        <a:buSzPct val="100000"/>
                        <a:buFontTx/>
                        <a:buNone/>
                        <a:tabLst/>
                      </a:pPr>
                      <a:endParaRPr kumimoji="0" lang="de-DE" sz="1500" b="0" i="0" u="none" strike="noStrike" cap="none" normalizeH="0" baseline="0" dirty="0">
                        <a:ln>
                          <a:noFill/>
                        </a:ln>
                        <a:solidFill>
                          <a:schemeClr val="tx1"/>
                        </a:solidFill>
                        <a:effectLst/>
                        <a:latin typeface="Arial" pitchFamily="34" charset="0"/>
                      </a:endParaRPr>
                    </a:p>
                  </a:txBody>
                  <a:tcPr marL="83077" marR="83077" marT="43202" marB="4320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76165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800" b="1" i="0" u="none" strike="noStrike" cap="none" normalizeH="0" baseline="0">
                          <a:ln>
                            <a:noFill/>
                          </a:ln>
                          <a:solidFill>
                            <a:schemeClr val="tx1"/>
                          </a:solidFill>
                          <a:effectLst/>
                          <a:latin typeface="Arial" pitchFamily="34" charset="0"/>
                        </a:rPr>
                        <a:t>Type of Splitting</a:t>
                      </a:r>
                    </a:p>
                  </a:txBody>
                  <a:tcPr marL="83077" marR="83077" marT="43202" marB="4320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a:ln>
                            <a:noFill/>
                          </a:ln>
                          <a:solidFill>
                            <a:schemeClr val="tx1"/>
                          </a:solidFill>
                          <a:effectLst/>
                          <a:latin typeface="Arial" pitchFamily="34" charset="0"/>
                        </a:rPr>
                        <a:t>binary</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dirty="0" err="1">
                          <a:ln>
                            <a:noFill/>
                          </a:ln>
                          <a:solidFill>
                            <a:schemeClr val="tx1"/>
                          </a:solidFill>
                          <a:effectLst/>
                          <a:latin typeface="Arial" pitchFamily="34" charset="0"/>
                        </a:rPr>
                        <a:t>complete</a:t>
                      </a:r>
                      <a:r>
                        <a:rPr kumimoji="0" lang="de-DE" sz="1500" b="0" i="0" u="none" strike="noStrike" cap="none" normalizeH="0" baseline="0" dirty="0">
                          <a:ln>
                            <a:noFill/>
                          </a:ln>
                          <a:solidFill>
                            <a:schemeClr val="tx1"/>
                          </a:solidFill>
                          <a:effectLst/>
                          <a:latin typeface="Arial" pitchFamily="34" charset="0"/>
                        </a:rPr>
                        <a:t>, </a:t>
                      </a:r>
                      <a:r>
                        <a:rPr kumimoji="0" lang="de-DE" sz="1500" b="0" i="0" u="none" strike="noStrike" cap="none" normalizeH="0" baseline="0" dirty="0" err="1">
                          <a:ln>
                            <a:noFill/>
                          </a:ln>
                          <a:solidFill>
                            <a:schemeClr val="tx1"/>
                          </a:solidFill>
                          <a:effectLst/>
                          <a:latin typeface="Arial" pitchFamily="34" charset="0"/>
                        </a:rPr>
                        <a:t>pruning</a:t>
                      </a:r>
                      <a:endParaRPr kumimoji="0" lang="de-DE" sz="1500" b="0" i="0" u="none" strike="noStrike" cap="none" normalizeH="0" baseline="0" dirty="0">
                        <a:ln>
                          <a:noFill/>
                        </a:ln>
                        <a:solidFill>
                          <a:schemeClr val="tx1"/>
                        </a:solidFill>
                        <a:effectLst/>
                        <a:latin typeface="Arial" pitchFamily="34" charset="0"/>
                      </a:endParaRPr>
                    </a:p>
                    <a:p>
                      <a:pPr marL="0" marR="0" lvl="0" indent="0" algn="l" defTabSz="739775" rtl="0" eaLnBrk="0" fontAlgn="base" latinLnBrk="0" hangingPunct="0">
                        <a:lnSpc>
                          <a:spcPct val="90000"/>
                        </a:lnSpc>
                        <a:spcBef>
                          <a:spcPct val="30000"/>
                        </a:spcBef>
                        <a:spcAft>
                          <a:spcPct val="0"/>
                        </a:spcAft>
                        <a:buClrTx/>
                        <a:buSzPct val="100000"/>
                        <a:buFontTx/>
                        <a:buNone/>
                        <a:tabLst/>
                      </a:pPr>
                      <a:endParaRPr kumimoji="0" lang="de-DE" sz="1500" b="0" i="0" u="none" strike="noStrike" cap="none" normalizeH="0" baseline="0" dirty="0">
                        <a:ln>
                          <a:noFill/>
                        </a:ln>
                        <a:solidFill>
                          <a:schemeClr val="tx1"/>
                        </a:solidFill>
                        <a:effectLst/>
                        <a:latin typeface="Arial" pitchFamily="34" charset="0"/>
                      </a:endParaRP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dirty="0" err="1">
                          <a:ln>
                            <a:noFill/>
                          </a:ln>
                          <a:solidFill>
                            <a:schemeClr val="tx1"/>
                          </a:solidFill>
                          <a:effectLst/>
                          <a:latin typeface="Arial" pitchFamily="34" charset="0"/>
                        </a:rPr>
                        <a:t>complete</a:t>
                      </a:r>
                      <a:r>
                        <a:rPr kumimoji="0" lang="de-DE" sz="1500" b="0" i="0" u="none" strike="noStrike" cap="none" normalizeH="0" baseline="0" dirty="0">
                          <a:ln>
                            <a:noFill/>
                          </a:ln>
                          <a:solidFill>
                            <a:schemeClr val="tx1"/>
                          </a:solidFill>
                          <a:effectLst/>
                          <a:latin typeface="Arial" pitchFamily="34" charset="0"/>
                        </a:rPr>
                        <a:t>, </a:t>
                      </a:r>
                      <a:r>
                        <a:rPr kumimoji="0" lang="de-DE" sz="1500" b="0" i="0" u="none" strike="noStrike" cap="none" normalizeH="0" baseline="0" dirty="0" err="1">
                          <a:ln>
                            <a:noFill/>
                          </a:ln>
                          <a:solidFill>
                            <a:schemeClr val="tx1"/>
                          </a:solidFill>
                          <a:effectLst/>
                          <a:latin typeface="Arial" pitchFamily="34" charset="0"/>
                        </a:rPr>
                        <a:t>pruning</a:t>
                      </a:r>
                      <a:endParaRPr kumimoji="0" lang="de-DE" sz="1500" b="0" i="0" u="none" strike="noStrike" cap="none" normalizeH="0" baseline="0" dirty="0">
                        <a:ln>
                          <a:noFill/>
                        </a:ln>
                        <a:solidFill>
                          <a:schemeClr val="tx1"/>
                        </a:solidFill>
                        <a:effectLst/>
                        <a:latin typeface="Arial" pitchFamily="34" charset="0"/>
                      </a:endParaRPr>
                    </a:p>
                    <a:p>
                      <a:pPr marL="0" marR="0" lvl="0" indent="0" algn="l" defTabSz="739775" rtl="0" eaLnBrk="0" fontAlgn="base" latinLnBrk="0" hangingPunct="0">
                        <a:lnSpc>
                          <a:spcPct val="90000"/>
                        </a:lnSpc>
                        <a:spcBef>
                          <a:spcPct val="30000"/>
                        </a:spcBef>
                        <a:spcAft>
                          <a:spcPct val="0"/>
                        </a:spcAft>
                        <a:buClrTx/>
                        <a:buSzPct val="100000"/>
                        <a:buFontTx/>
                        <a:buNone/>
                        <a:tabLst/>
                      </a:pPr>
                      <a:endParaRPr kumimoji="0" lang="de-DE" sz="1500" b="0" i="0" u="none" strike="noStrike" cap="none" normalizeH="0" baseline="0" dirty="0">
                        <a:ln>
                          <a:noFill/>
                        </a:ln>
                        <a:solidFill>
                          <a:schemeClr val="tx1"/>
                        </a:solidFill>
                        <a:effectLst/>
                        <a:latin typeface="Arial" pitchFamily="34" charset="0"/>
                      </a:endParaRP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dirty="0" err="1">
                          <a:ln>
                            <a:noFill/>
                          </a:ln>
                          <a:solidFill>
                            <a:schemeClr val="tx1"/>
                          </a:solidFill>
                          <a:effectLst/>
                          <a:latin typeface="Arial" pitchFamily="34" charset="0"/>
                        </a:rPr>
                        <a:t>complete</a:t>
                      </a:r>
                      <a:r>
                        <a:rPr kumimoji="0" lang="de-DE" sz="1500" b="0" i="0" u="none" strike="noStrike" cap="none" normalizeH="0" baseline="0" dirty="0">
                          <a:ln>
                            <a:noFill/>
                          </a:ln>
                          <a:solidFill>
                            <a:schemeClr val="tx1"/>
                          </a:solidFill>
                          <a:effectLst/>
                          <a:latin typeface="Arial" pitchFamily="34" charset="0"/>
                        </a:rPr>
                        <a:t>, </a:t>
                      </a:r>
                      <a:r>
                        <a:rPr kumimoji="0" lang="de-DE" sz="1500" b="0" i="0" u="none" strike="noStrike" cap="none" normalizeH="0" baseline="0" dirty="0" err="1">
                          <a:ln>
                            <a:noFill/>
                          </a:ln>
                          <a:solidFill>
                            <a:schemeClr val="tx1"/>
                          </a:solidFill>
                          <a:effectLst/>
                          <a:latin typeface="Arial" pitchFamily="34" charset="0"/>
                        </a:rPr>
                        <a:t>pruning</a:t>
                      </a:r>
                      <a:endParaRPr kumimoji="0" lang="de-DE" sz="1500" b="0" i="0" u="none" strike="noStrike" cap="none" normalizeH="0" baseline="0" dirty="0">
                        <a:ln>
                          <a:noFill/>
                        </a:ln>
                        <a:solidFill>
                          <a:schemeClr val="tx1"/>
                        </a:solidFill>
                        <a:effectLst/>
                        <a:latin typeface="Arial" pitchFamily="34" charset="0"/>
                      </a:endParaRPr>
                    </a:p>
                    <a:p>
                      <a:pPr marL="0" marR="0" lvl="0" indent="0" algn="l" defTabSz="739775" rtl="0" eaLnBrk="0" fontAlgn="base" latinLnBrk="0" hangingPunct="0">
                        <a:lnSpc>
                          <a:spcPct val="90000"/>
                        </a:lnSpc>
                        <a:spcBef>
                          <a:spcPct val="30000"/>
                        </a:spcBef>
                        <a:spcAft>
                          <a:spcPct val="0"/>
                        </a:spcAft>
                        <a:buClrTx/>
                        <a:buSzPct val="100000"/>
                        <a:buFontTx/>
                        <a:buNone/>
                        <a:tabLst/>
                      </a:pPr>
                      <a:endParaRPr kumimoji="0" lang="de-DE" sz="1500" b="0" i="0" u="none" strike="noStrike" cap="none" normalizeH="0" baseline="0" dirty="0">
                        <a:ln>
                          <a:noFill/>
                        </a:ln>
                        <a:solidFill>
                          <a:schemeClr val="tx1"/>
                        </a:solidFill>
                        <a:effectLst/>
                        <a:latin typeface="Arial" pitchFamily="34" charset="0"/>
                      </a:endParaRP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dirty="0" err="1">
                          <a:ln>
                            <a:noFill/>
                          </a:ln>
                          <a:solidFill>
                            <a:schemeClr val="tx1"/>
                          </a:solidFill>
                          <a:effectLst/>
                          <a:latin typeface="Arial" pitchFamily="34" charset="0"/>
                        </a:rPr>
                        <a:t>complete</a:t>
                      </a:r>
                      <a:endParaRPr kumimoji="0" lang="de-DE" sz="1500" b="0" i="0" u="none" strike="noStrike" cap="none" normalizeH="0" baseline="0" dirty="0">
                        <a:ln>
                          <a:noFill/>
                        </a:ln>
                        <a:solidFill>
                          <a:schemeClr val="tx1"/>
                        </a:solidFill>
                        <a:effectLst/>
                        <a:latin typeface="Arial" pitchFamily="34" charset="0"/>
                      </a:endParaRPr>
                    </a:p>
                  </a:txBody>
                  <a:tcPr marL="83077" marR="83077" marT="43202" marB="4320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704547673"/>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Introductory Example</a:t>
            </a:r>
          </a:p>
        </p:txBody>
      </p:sp>
      <p:sp>
        <p:nvSpPr>
          <p:cNvPr id="7" name="AutoShape 2"/>
          <p:cNvSpPr>
            <a:spLocks/>
          </p:cNvSpPr>
          <p:nvPr/>
        </p:nvSpPr>
        <p:spPr bwMode="auto">
          <a:xfrm rot="5400000">
            <a:off x="3947318" y="3495603"/>
            <a:ext cx="233363" cy="4899025"/>
          </a:xfrm>
          <a:prstGeom prst="rightBrace">
            <a:avLst>
              <a:gd name="adj1" fmla="val 174943"/>
              <a:gd name="adj2" fmla="val 50000"/>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8" name="AutoShape 3"/>
          <p:cNvSpPr>
            <a:spLocks/>
          </p:cNvSpPr>
          <p:nvPr/>
        </p:nvSpPr>
        <p:spPr bwMode="auto">
          <a:xfrm rot="5400000">
            <a:off x="7182643" y="5345041"/>
            <a:ext cx="207963" cy="1174750"/>
          </a:xfrm>
          <a:prstGeom prst="rightBrace">
            <a:avLst>
              <a:gd name="adj1" fmla="val 47074"/>
              <a:gd name="adj2" fmla="val 50000"/>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2" name="Text Box 4"/>
          <p:cNvSpPr txBox="1">
            <a:spLocks noChangeArrowheads="1"/>
          </p:cNvSpPr>
          <p:nvPr/>
        </p:nvSpPr>
        <p:spPr bwMode="auto">
          <a:xfrm>
            <a:off x="3529011" y="6061798"/>
            <a:ext cx="10699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features</a:t>
            </a:r>
          </a:p>
        </p:txBody>
      </p:sp>
      <p:sp>
        <p:nvSpPr>
          <p:cNvPr id="13" name="Text Box 5"/>
          <p:cNvSpPr txBox="1">
            <a:spLocks noChangeArrowheads="1"/>
          </p:cNvSpPr>
          <p:nvPr/>
        </p:nvSpPr>
        <p:spPr bwMode="auto">
          <a:xfrm>
            <a:off x="6481762" y="6049097"/>
            <a:ext cx="16795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class variable</a:t>
            </a:r>
          </a:p>
        </p:txBody>
      </p:sp>
      <p:graphicFrame>
        <p:nvGraphicFramePr>
          <p:cNvPr id="14" name="Object 6"/>
          <p:cNvGraphicFramePr>
            <a:graphicFrameLocks noChangeAspect="1"/>
          </p:cNvGraphicFramePr>
          <p:nvPr>
            <p:extLst>
              <p:ext uri="{D42A27DB-BD31-4B8C-83A1-F6EECF244321}">
                <p14:modId xmlns:p14="http://schemas.microsoft.com/office/powerpoint/2010/main" val="2520123649"/>
              </p:ext>
            </p:extLst>
          </p:nvPr>
        </p:nvGraphicFramePr>
        <p:xfrm>
          <a:off x="754062" y="1346922"/>
          <a:ext cx="7185025" cy="4411662"/>
        </p:xfrm>
        <a:graphic>
          <a:graphicData uri="http://schemas.openxmlformats.org/presentationml/2006/ole">
            <mc:AlternateContent xmlns:mc="http://schemas.openxmlformats.org/markup-compatibility/2006">
              <mc:Choice xmlns:v="urn:schemas-microsoft-com:vml" Requires="v">
                <p:oleObj spid="_x0000_s8195" name="Arbeitsblatt" r:id="rId4" imgW="4564281" imgH="2887933" progId="Excel.Sheet.8">
                  <p:embed/>
                </p:oleObj>
              </mc:Choice>
              <mc:Fallback>
                <p:oleObj name="Arbeitsblatt" r:id="rId4" imgW="4564281" imgH="2887933"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062" y="1346922"/>
                        <a:ext cx="7185025" cy="44116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79611468"/>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Splitting with Entropy in ID3</a:t>
            </a:r>
          </a:p>
        </p:txBody>
      </p:sp>
      <p:sp>
        <p:nvSpPr>
          <p:cNvPr id="4" name="Text Box 2"/>
          <p:cNvSpPr txBox="1">
            <a:spLocks noChangeArrowheads="1"/>
          </p:cNvSpPr>
          <p:nvPr/>
        </p:nvSpPr>
        <p:spPr bwMode="auto">
          <a:xfrm>
            <a:off x="3415140" y="1700213"/>
            <a:ext cx="5465763" cy="198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tabLst>
                <a:tab pos="1160463" algn="l"/>
              </a:tabLst>
              <a:defRPr b="1">
                <a:solidFill>
                  <a:schemeClr val="tx1"/>
                </a:solidFill>
                <a:latin typeface="Arial" pitchFamily="34" charset="0"/>
              </a:defRPr>
            </a:lvl1pPr>
            <a:lvl2pPr marL="742950" indent="-285750">
              <a:tabLst>
                <a:tab pos="1160463" algn="l"/>
              </a:tabLst>
              <a:defRPr b="1">
                <a:solidFill>
                  <a:schemeClr val="tx1"/>
                </a:solidFill>
                <a:latin typeface="Arial" pitchFamily="34" charset="0"/>
              </a:defRPr>
            </a:lvl2pPr>
            <a:lvl3pPr marL="1143000" indent="-228600">
              <a:tabLst>
                <a:tab pos="1160463" algn="l"/>
              </a:tabLst>
              <a:defRPr b="1">
                <a:solidFill>
                  <a:schemeClr val="tx1"/>
                </a:solidFill>
                <a:latin typeface="Arial" pitchFamily="34" charset="0"/>
              </a:defRPr>
            </a:lvl3pPr>
            <a:lvl4pPr marL="1600200" indent="-228600">
              <a:tabLst>
                <a:tab pos="1160463" algn="l"/>
              </a:tabLst>
              <a:defRPr b="1">
                <a:solidFill>
                  <a:schemeClr val="tx1"/>
                </a:solidFill>
                <a:latin typeface="Arial" pitchFamily="34" charset="0"/>
              </a:defRPr>
            </a:lvl4pPr>
            <a:lvl5pPr marL="2057400" indent="-228600">
              <a:tabLst>
                <a:tab pos="1160463" algn="l"/>
              </a:tabLst>
              <a:defRPr b="1">
                <a:solidFill>
                  <a:schemeClr val="tx1"/>
                </a:solidFill>
                <a:latin typeface="Arial" pitchFamily="34" charset="0"/>
              </a:defRPr>
            </a:lvl5pPr>
            <a:lvl6pPr marL="2514600" indent="-228600" eaLnBrk="0" fontAlgn="base" hangingPunct="0">
              <a:spcBef>
                <a:spcPct val="50000"/>
              </a:spcBef>
              <a:spcAft>
                <a:spcPct val="0"/>
              </a:spcAft>
              <a:tabLst>
                <a:tab pos="1160463" algn="l"/>
              </a:tabLst>
              <a:defRPr b="1">
                <a:solidFill>
                  <a:schemeClr val="tx1"/>
                </a:solidFill>
                <a:latin typeface="Arial" pitchFamily="34" charset="0"/>
              </a:defRPr>
            </a:lvl6pPr>
            <a:lvl7pPr marL="2971800" indent="-228600" eaLnBrk="0" fontAlgn="base" hangingPunct="0">
              <a:spcBef>
                <a:spcPct val="50000"/>
              </a:spcBef>
              <a:spcAft>
                <a:spcPct val="0"/>
              </a:spcAft>
              <a:tabLst>
                <a:tab pos="1160463" algn="l"/>
              </a:tabLst>
              <a:defRPr b="1">
                <a:solidFill>
                  <a:schemeClr val="tx1"/>
                </a:solidFill>
                <a:latin typeface="Arial" pitchFamily="34" charset="0"/>
              </a:defRPr>
            </a:lvl7pPr>
            <a:lvl8pPr marL="3429000" indent="-228600" eaLnBrk="0" fontAlgn="base" hangingPunct="0">
              <a:spcBef>
                <a:spcPct val="50000"/>
              </a:spcBef>
              <a:spcAft>
                <a:spcPct val="0"/>
              </a:spcAft>
              <a:tabLst>
                <a:tab pos="1160463" algn="l"/>
              </a:tabLst>
              <a:defRPr b="1">
                <a:solidFill>
                  <a:schemeClr val="tx1"/>
                </a:solidFill>
                <a:latin typeface="Arial" pitchFamily="34" charset="0"/>
              </a:defRPr>
            </a:lvl8pPr>
            <a:lvl9pPr marL="3886200" indent="-228600" eaLnBrk="0" fontAlgn="base" hangingPunct="0">
              <a:spcBef>
                <a:spcPct val="50000"/>
              </a:spcBef>
              <a:spcAft>
                <a:spcPct val="0"/>
              </a:spcAft>
              <a:tabLst>
                <a:tab pos="1160463" algn="l"/>
              </a:tabLst>
              <a:defRPr b="1">
                <a:solidFill>
                  <a:schemeClr val="tx1"/>
                </a:solidFill>
                <a:latin typeface="Arial" pitchFamily="34" charset="0"/>
              </a:defRPr>
            </a:lvl9pPr>
          </a:lstStyle>
          <a:p>
            <a:pPr marL="0" marR="0" lvl="0" indent="0" algn="l" defTabSz="914400" eaLnBrk="1" fontAlgn="auto" latinLnBrk="0" hangingPunct="1">
              <a:lnSpc>
                <a:spcPct val="110000"/>
              </a:lnSpc>
              <a:spcBef>
                <a:spcPts val="0"/>
              </a:spcBef>
              <a:spcAft>
                <a:spcPts val="0"/>
              </a:spcAft>
              <a:buClrTx/>
              <a:buSzTx/>
              <a:buFontTx/>
              <a:buNone/>
              <a:tabLst>
                <a:tab pos="1160463"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ID3 uses the entropy as a measure for the impurity of a node t:</a:t>
            </a:r>
          </a:p>
          <a:p>
            <a:pPr marL="0" marR="0" lvl="0" indent="0" algn="l" defTabSz="914400" eaLnBrk="1" fontAlgn="auto" latinLnBrk="0" hangingPunct="1">
              <a:lnSpc>
                <a:spcPct val="110000"/>
              </a:lnSpc>
              <a:spcBef>
                <a:spcPts val="0"/>
              </a:spcBef>
              <a:spcAft>
                <a:spcPts val="0"/>
              </a:spcAft>
              <a:buClrTx/>
              <a:buSzTx/>
              <a:buFontTx/>
              <a:buNone/>
              <a:tabLst>
                <a:tab pos="1160463" algn="l"/>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l" defTabSz="914400" eaLnBrk="1" fontAlgn="auto" latinLnBrk="0" hangingPunct="1">
              <a:lnSpc>
                <a:spcPct val="110000"/>
              </a:lnSpc>
              <a:spcBef>
                <a:spcPts val="3000"/>
              </a:spcBef>
              <a:spcAft>
                <a:spcPts val="0"/>
              </a:spcAft>
              <a:buClrTx/>
              <a:buSzTx/>
              <a:buFontTx/>
              <a:buNone/>
              <a:tabLst>
                <a:tab pos="1160463"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where p</a:t>
            </a:r>
            <a:r>
              <a:rPr kumimoji="0" lang="en-US" altLang="de-DE" sz="1800" b="1" i="0" u="none" strike="noStrike" kern="0" cap="none" spc="0" normalizeH="0" baseline="-25000" noProof="0" dirty="0">
                <a:ln>
                  <a:noFill/>
                </a:ln>
                <a:solidFill>
                  <a:srgbClr val="000000"/>
                </a:solidFill>
                <a:effectLst/>
                <a:uLnTx/>
                <a:uFillTx/>
                <a:latin typeface="Arial" pitchFamily="34" charset="0"/>
                <a:ea typeface="+mn-ea"/>
              </a:rPr>
              <a:t>i</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	relative frequency of cases in a node, </a:t>
            </a:r>
            <a:b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b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that belong to a class </a:t>
            </a:r>
            <a:r>
              <a:rPr kumimoji="0" lang="en-US" altLang="de-DE" sz="1800" b="1" i="0" u="none" strike="noStrike" kern="0" cap="none" spc="0" normalizeH="0" baseline="0" noProof="0" dirty="0" err="1">
                <a:ln>
                  <a:noFill/>
                </a:ln>
                <a:solidFill>
                  <a:srgbClr val="000000"/>
                </a:solidFill>
                <a:effectLst/>
                <a:uLnTx/>
                <a:uFillTx/>
                <a:latin typeface="Arial" pitchFamily="34" charset="0"/>
                <a:ea typeface="+mn-ea"/>
              </a:rPr>
              <a:t>i</a:t>
            </a: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graphicFrame>
        <p:nvGraphicFramePr>
          <p:cNvPr id="6" name="Object 4"/>
          <p:cNvGraphicFramePr>
            <a:graphicFrameLocks noChangeAspect="1"/>
          </p:cNvGraphicFramePr>
          <p:nvPr>
            <p:extLst>
              <p:ext uri="{D42A27DB-BD31-4B8C-83A1-F6EECF244321}">
                <p14:modId xmlns:p14="http://schemas.microsoft.com/office/powerpoint/2010/main" val="1590129166"/>
              </p:ext>
            </p:extLst>
          </p:nvPr>
        </p:nvGraphicFramePr>
        <p:xfrm>
          <a:off x="3870753" y="2365375"/>
          <a:ext cx="2635250" cy="673100"/>
        </p:xfrm>
        <a:graphic>
          <a:graphicData uri="http://schemas.openxmlformats.org/presentationml/2006/ole">
            <mc:AlternateContent xmlns:mc="http://schemas.openxmlformats.org/markup-compatibility/2006">
              <mc:Choice xmlns:v="urn:schemas-microsoft-com:vml" Requires="v">
                <p:oleObj spid="_x0000_s9222" name="Formel" r:id="rId3" imgW="1688367" imgH="431613" progId="Equation.3">
                  <p:embed/>
                </p:oleObj>
              </mc:Choice>
              <mc:Fallback>
                <p:oleObj name="Formel" r:id="rId3" imgW="1688367" imgH="4316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0753" y="2365375"/>
                        <a:ext cx="263525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5"/>
          <p:cNvSpPr txBox="1">
            <a:spLocks noChangeArrowheads="1"/>
          </p:cNvSpPr>
          <p:nvPr/>
        </p:nvSpPr>
        <p:spPr bwMode="auto">
          <a:xfrm>
            <a:off x="3424665" y="3827463"/>
            <a:ext cx="4356100" cy="182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29210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Attribute Wind:</a:t>
            </a:r>
          </a:p>
          <a:p>
            <a:pPr marL="292100" marR="0" lvl="1" indent="0" algn="l" defTabSz="762000" eaLnBrk="1" fontAlgn="auto" latinLnBrk="0" hangingPunct="1">
              <a:lnSpc>
                <a:spcPct val="30000"/>
              </a:lnSpc>
              <a:spcBef>
                <a:spcPct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184150" marR="0" lvl="1" algn="l"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light: 6 x yes, 2 x no</a:t>
            </a:r>
          </a:p>
          <a:p>
            <a:pPr marL="184150" marR="0" lvl="1" algn="l" defTabSz="762000" eaLnBrk="1" fontAlgn="auto" latinLnBrk="0" hangingPunct="1">
              <a:lnSpc>
                <a:spcPct val="100000"/>
              </a:lnSpc>
              <a:spcBef>
                <a:spcPct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184150" marR="0" lvl="1" algn="l" defTabSz="762000" eaLnBrk="1" fontAlgn="auto" latinLnBrk="0" hangingPunct="1">
              <a:lnSpc>
                <a:spcPct val="100000"/>
              </a:lnSpc>
              <a:spcBef>
                <a:spcPct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184150" marR="0" lvl="1" algn="l" defTabSz="762000" eaLnBrk="1" fontAlgn="auto" latinLnBrk="0" hangingPunct="1">
              <a:lnSpc>
                <a:spcPct val="100000"/>
              </a:lnSpc>
              <a:spcBef>
                <a:spcPct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184150" marR="0" lvl="1" algn="l"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strong: 3 x yes, 3 x no</a:t>
            </a:r>
          </a:p>
        </p:txBody>
      </p:sp>
      <p:graphicFrame>
        <p:nvGraphicFramePr>
          <p:cNvPr id="8" name="Object 6"/>
          <p:cNvGraphicFramePr>
            <a:graphicFrameLocks noChangeAspect="1"/>
          </p:cNvGraphicFramePr>
          <p:nvPr>
            <p:extLst>
              <p:ext uri="{D42A27DB-BD31-4B8C-83A1-F6EECF244321}">
                <p14:modId xmlns:p14="http://schemas.microsoft.com/office/powerpoint/2010/main" val="94766200"/>
              </p:ext>
            </p:extLst>
          </p:nvPr>
        </p:nvGraphicFramePr>
        <p:xfrm>
          <a:off x="3773967" y="4437063"/>
          <a:ext cx="5194300" cy="671512"/>
        </p:xfrm>
        <a:graphic>
          <a:graphicData uri="http://schemas.openxmlformats.org/presentationml/2006/ole">
            <mc:AlternateContent xmlns:mc="http://schemas.openxmlformats.org/markup-compatibility/2006">
              <mc:Choice xmlns:v="urn:schemas-microsoft-com:vml" Requires="v">
                <p:oleObj spid="_x0000_s9223" name="Formel" r:id="rId5" imgW="3327400" imgH="431800" progId="Equation.3">
                  <p:embed/>
                </p:oleObj>
              </mc:Choice>
              <mc:Fallback>
                <p:oleObj name="Formel" r:id="rId5" imgW="33274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3967" y="4437063"/>
                        <a:ext cx="51943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7"/>
          <p:cNvGraphicFramePr>
            <a:graphicFrameLocks noChangeAspect="1"/>
          </p:cNvGraphicFramePr>
          <p:nvPr>
            <p:extLst>
              <p:ext uri="{D42A27DB-BD31-4B8C-83A1-F6EECF244321}">
                <p14:modId xmlns:p14="http://schemas.microsoft.com/office/powerpoint/2010/main" val="4029047601"/>
              </p:ext>
            </p:extLst>
          </p:nvPr>
        </p:nvGraphicFramePr>
        <p:xfrm>
          <a:off x="3773967" y="5578475"/>
          <a:ext cx="5194300" cy="671513"/>
        </p:xfrm>
        <a:graphic>
          <a:graphicData uri="http://schemas.openxmlformats.org/presentationml/2006/ole">
            <mc:AlternateContent xmlns:mc="http://schemas.openxmlformats.org/markup-compatibility/2006">
              <mc:Choice xmlns:v="urn:schemas-microsoft-com:vml" Requires="v">
                <p:oleObj spid="_x0000_s9224" name="Formel" r:id="rId7" imgW="3327400" imgH="431800" progId="Equation.3">
                  <p:embed/>
                </p:oleObj>
              </mc:Choice>
              <mc:Fallback>
                <p:oleObj name="Formel" r:id="rId7" imgW="3327400" imgH="431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3967" y="5578475"/>
                        <a:ext cx="5194300"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8"/>
          <p:cNvGraphicFramePr>
            <a:graphicFrameLocks noChangeAspect="1"/>
          </p:cNvGraphicFramePr>
          <p:nvPr>
            <p:extLst>
              <p:ext uri="{D42A27DB-BD31-4B8C-83A1-F6EECF244321}">
                <p14:modId xmlns:p14="http://schemas.microsoft.com/office/powerpoint/2010/main" val="2177017540"/>
              </p:ext>
            </p:extLst>
          </p:nvPr>
        </p:nvGraphicFramePr>
        <p:xfrm>
          <a:off x="250075" y="1768475"/>
          <a:ext cx="3072476" cy="4117975"/>
        </p:xfrm>
        <a:graphic>
          <a:graphicData uri="http://schemas.openxmlformats.org/presentationml/2006/ole">
            <mc:AlternateContent xmlns:mc="http://schemas.openxmlformats.org/markup-compatibility/2006">
              <mc:Choice xmlns:v="urn:schemas-microsoft-com:vml" Requires="v">
                <p:oleObj spid="_x0000_s9225" name="Tabelle" r:id="rId9" imgW="2801160" imgH="3408840" progId="Excel.Sheet.8">
                  <p:embed/>
                </p:oleObj>
              </mc:Choice>
              <mc:Fallback>
                <p:oleObj name="Tabelle" r:id="rId9" imgW="2801160" imgH="3408840" progId="Excel.Sheet.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075" y="1768475"/>
                        <a:ext cx="3072476" cy="41179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55212317"/>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lvl="0" algn="l" defTabSz="762000">
              <a:lnSpc>
                <a:spcPct val="90000"/>
              </a:lnSpc>
            </a:pPr>
            <a:r>
              <a:rPr lang="en-US" altLang="de-DE" sz="2400" kern="0" dirty="0">
                <a:solidFill>
                  <a:srgbClr val="000000"/>
                </a:solidFill>
                <a:latin typeface="Arial" pitchFamily="34" charset="0"/>
              </a:rPr>
              <a:t>Calculating the Information Gain</a:t>
            </a:r>
          </a:p>
        </p:txBody>
      </p:sp>
      <p:sp>
        <p:nvSpPr>
          <p:cNvPr id="4" name="Text Box 2"/>
          <p:cNvSpPr txBox="1">
            <a:spLocks noChangeArrowheads="1"/>
          </p:cNvSpPr>
          <p:nvPr/>
        </p:nvSpPr>
        <p:spPr bwMode="auto">
          <a:xfrm>
            <a:off x="317260" y="1430020"/>
            <a:ext cx="8577358"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just"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The information gain is a measure, that shows (by combination of the entropies) the appropriateness of an attribute for splitting:</a:t>
            </a:r>
          </a:p>
          <a:p>
            <a:pPr marL="0" marR="0" lvl="0" indent="0" algn="just" defTabSz="762000" eaLnBrk="1" fontAlgn="auto" latinLnBrk="0" hangingPunct="1">
              <a:lnSpc>
                <a:spcPct val="100000"/>
              </a:lnSpc>
              <a:spcBef>
                <a:spcPct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just" defTabSz="762000" eaLnBrk="1" fontAlgn="auto" latinLnBrk="0" hangingPunct="1">
              <a:lnSpc>
                <a:spcPct val="100000"/>
              </a:lnSpc>
              <a:spcBef>
                <a:spcPct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just" defTabSz="762000" eaLnBrk="1" fontAlgn="auto" latinLnBrk="0" hangingPunct="1">
              <a:lnSpc>
                <a:spcPct val="100000"/>
              </a:lnSpc>
              <a:spcBef>
                <a:spcPct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just"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where m = number of values (here two: light, strong), </a:t>
            </a:r>
            <a:r>
              <a:rPr kumimoji="0" lang="en-US" altLang="de-DE" sz="1800" b="1" i="0" u="none" strike="noStrike" kern="0" cap="none" spc="0" normalizeH="0" baseline="0" noProof="0" dirty="0" err="1">
                <a:ln>
                  <a:noFill/>
                </a:ln>
                <a:solidFill>
                  <a:srgbClr val="000000"/>
                </a:solidFill>
                <a:effectLst/>
                <a:uLnTx/>
                <a:uFillTx/>
                <a:latin typeface="Arial" pitchFamily="34" charset="0"/>
                <a:ea typeface="+mn-ea"/>
              </a:rPr>
              <a:t>t</a:t>
            </a:r>
            <a:r>
              <a:rPr kumimoji="0" lang="en-US" altLang="de-DE" sz="1800" b="1" i="0" u="none" strike="noStrike" kern="0" cap="none" spc="0" normalizeH="0" baseline="-25000" noProof="0" dirty="0" err="1">
                <a:ln>
                  <a:noFill/>
                </a:ln>
                <a:solidFill>
                  <a:srgbClr val="000000"/>
                </a:solidFill>
                <a:effectLst/>
                <a:uLnTx/>
                <a:uFillTx/>
                <a:latin typeface="Arial" pitchFamily="34" charset="0"/>
                <a:ea typeface="+mn-ea"/>
              </a:rPr>
              <a:t>i</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 number of data sets with strong or light wind (8 resp. 6), t = total number of data sets (14) and entropy(t) = entropy before splitting.</a:t>
            </a:r>
          </a:p>
        </p:txBody>
      </p:sp>
      <p:graphicFrame>
        <p:nvGraphicFramePr>
          <p:cNvPr id="6" name="Object 4"/>
          <p:cNvGraphicFramePr>
            <a:graphicFrameLocks noChangeAspect="1"/>
          </p:cNvGraphicFramePr>
          <p:nvPr>
            <p:extLst>
              <p:ext uri="{D42A27DB-BD31-4B8C-83A1-F6EECF244321}">
                <p14:modId xmlns:p14="http://schemas.microsoft.com/office/powerpoint/2010/main" val="4096158700"/>
              </p:ext>
            </p:extLst>
          </p:nvPr>
        </p:nvGraphicFramePr>
        <p:xfrm>
          <a:off x="1265238" y="2116138"/>
          <a:ext cx="4835525" cy="671512"/>
        </p:xfrm>
        <a:graphic>
          <a:graphicData uri="http://schemas.openxmlformats.org/presentationml/2006/ole">
            <mc:AlternateContent xmlns:mc="http://schemas.openxmlformats.org/markup-compatibility/2006">
              <mc:Choice xmlns:v="urn:schemas-microsoft-com:vml" Requires="v">
                <p:oleObj spid="_x0000_s10244" name="Formel" r:id="rId3" imgW="3098520" imgH="431640" progId="Equation.3">
                  <p:embed/>
                </p:oleObj>
              </mc:Choice>
              <mc:Fallback>
                <p:oleObj name="Formel" r:id="rId3" imgW="3098520" imgH="431640" progId="Equation.3">
                  <p:embed/>
                  <p:pic>
                    <p:nvPicPr>
                      <p:cNvPr id="0" name=""/>
                      <p:cNvPicPr>
                        <a:picLocks noChangeAspect="1" noChangeArrowheads="1"/>
                      </p:cNvPicPr>
                      <p:nvPr/>
                    </p:nvPicPr>
                    <p:blipFill>
                      <a:blip r:embed="rId4"/>
                      <a:srcRect/>
                      <a:stretch>
                        <a:fillRect/>
                      </a:stretch>
                    </p:blipFill>
                    <p:spPr bwMode="auto">
                      <a:xfrm>
                        <a:off x="1265238" y="2116138"/>
                        <a:ext cx="4835525"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1757175213"/>
              </p:ext>
            </p:extLst>
          </p:nvPr>
        </p:nvGraphicFramePr>
        <p:xfrm>
          <a:off x="1265238" y="5400733"/>
          <a:ext cx="5610225" cy="671513"/>
        </p:xfrm>
        <a:graphic>
          <a:graphicData uri="http://schemas.openxmlformats.org/presentationml/2006/ole">
            <mc:AlternateContent xmlns:mc="http://schemas.openxmlformats.org/markup-compatibility/2006">
              <mc:Choice xmlns:v="urn:schemas-microsoft-com:vml" Requires="v">
                <p:oleObj spid="_x0000_s10245" name="Formel" r:id="rId5" imgW="3594100" imgH="431800" progId="Equation.3">
                  <p:embed/>
                </p:oleObj>
              </mc:Choice>
              <mc:Fallback>
                <p:oleObj name="Formel" r:id="rId5" imgW="35941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5238" y="5400733"/>
                        <a:ext cx="5610225"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6"/>
          <p:cNvSpPr>
            <a:spLocks noChangeArrowheads="1"/>
          </p:cNvSpPr>
          <p:nvPr/>
        </p:nvSpPr>
        <p:spPr bwMode="auto">
          <a:xfrm>
            <a:off x="2570586" y="4801870"/>
            <a:ext cx="1017588" cy="425450"/>
          </a:xfrm>
          <a:prstGeom prst="rect">
            <a:avLst/>
          </a:prstGeom>
          <a:solidFill>
            <a:srgbClr val="1A8DE4"/>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endParaRPr kumimoji="0" lang="en-US" altLang="de-DE" sz="2000" b="1" i="0" u="none" strike="noStrike" kern="0" cap="none" spc="0" normalizeH="0" baseline="0" noProof="0">
              <a:ln>
                <a:noFill/>
              </a:ln>
              <a:solidFill>
                <a:srgbClr val="000000"/>
              </a:solidFill>
              <a:effectLst/>
              <a:uLnTx/>
              <a:uFillTx/>
              <a:latin typeface="Arial" pitchFamily="34" charset="0"/>
              <a:ea typeface="+mn-ea"/>
            </a:endParaRPr>
          </a:p>
        </p:txBody>
      </p:sp>
      <p:sp>
        <p:nvSpPr>
          <p:cNvPr id="9" name="Line 7"/>
          <p:cNvSpPr>
            <a:spLocks noChangeShapeType="1"/>
          </p:cNvSpPr>
          <p:nvPr/>
        </p:nvSpPr>
        <p:spPr bwMode="auto">
          <a:xfrm flipH="1">
            <a:off x="3127799" y="4338320"/>
            <a:ext cx="1035050" cy="446087"/>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 name="Line 8"/>
          <p:cNvSpPr>
            <a:spLocks noChangeShapeType="1"/>
          </p:cNvSpPr>
          <p:nvPr/>
        </p:nvSpPr>
        <p:spPr bwMode="auto">
          <a:xfrm>
            <a:off x="4320011" y="4336732"/>
            <a:ext cx="1035050" cy="44608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 name="Rectangle 9"/>
          <p:cNvSpPr>
            <a:spLocks noChangeArrowheads="1"/>
          </p:cNvSpPr>
          <p:nvPr/>
        </p:nvSpPr>
        <p:spPr bwMode="auto">
          <a:xfrm>
            <a:off x="2402850" y="4410046"/>
            <a:ext cx="6635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de-DE" sz="1800" b="1" i="1" u="none" strike="noStrike" kern="0" cap="none" spc="0" normalizeH="0" baseline="0" noProof="0" dirty="0">
                <a:ln>
                  <a:noFill/>
                </a:ln>
                <a:solidFill>
                  <a:srgbClr val="000000"/>
                </a:solidFill>
                <a:effectLst/>
                <a:uLnTx/>
                <a:uFillTx/>
                <a:latin typeface="Arial" pitchFamily="34" charset="0"/>
                <a:ea typeface="+mn-ea"/>
              </a:rPr>
              <a:t>light</a:t>
            </a:r>
            <a:endParaRPr kumimoji="0" lang="de-DE" altLang="de-DE" sz="1800" b="1" i="1" u="none" strike="noStrike" kern="0" cap="none" spc="0" normalizeH="0" baseline="0" noProof="0" dirty="0">
              <a:ln>
                <a:noFill/>
              </a:ln>
              <a:solidFill>
                <a:srgbClr val="000000"/>
              </a:solidFill>
              <a:effectLst/>
              <a:uLnTx/>
              <a:uFillTx/>
              <a:latin typeface="Arial" pitchFamily="34" charset="0"/>
              <a:ea typeface="+mn-ea"/>
            </a:endParaRPr>
          </a:p>
        </p:txBody>
      </p:sp>
      <p:sp>
        <p:nvSpPr>
          <p:cNvPr id="12" name="Rectangle 10"/>
          <p:cNvSpPr>
            <a:spLocks noChangeArrowheads="1"/>
          </p:cNvSpPr>
          <p:nvPr/>
        </p:nvSpPr>
        <p:spPr bwMode="auto">
          <a:xfrm>
            <a:off x="5277274" y="4424045"/>
            <a:ext cx="8921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de-DE" sz="1800" b="1" i="1" u="none" strike="noStrike" kern="0" cap="none" spc="0" normalizeH="0" baseline="0" noProof="0">
                <a:ln>
                  <a:noFill/>
                </a:ln>
                <a:solidFill>
                  <a:srgbClr val="000000"/>
                </a:solidFill>
                <a:effectLst/>
                <a:uLnTx/>
                <a:uFillTx/>
                <a:latin typeface="Arial" pitchFamily="34" charset="0"/>
                <a:ea typeface="+mn-ea"/>
              </a:rPr>
              <a:t>strong</a:t>
            </a:r>
            <a:endParaRPr kumimoji="0" lang="de-DE" altLang="de-DE" sz="1800" b="1" i="1" u="none" strike="noStrike" kern="0" cap="none" spc="0" normalizeH="0" baseline="0" noProof="0">
              <a:ln>
                <a:noFill/>
              </a:ln>
              <a:solidFill>
                <a:srgbClr val="000000"/>
              </a:solidFill>
              <a:effectLst/>
              <a:uLnTx/>
              <a:uFillTx/>
              <a:latin typeface="Arial" pitchFamily="34" charset="0"/>
              <a:ea typeface="+mn-ea"/>
            </a:endParaRPr>
          </a:p>
        </p:txBody>
      </p:sp>
      <p:sp>
        <p:nvSpPr>
          <p:cNvPr id="13" name="Rectangle 11"/>
          <p:cNvSpPr>
            <a:spLocks noChangeArrowheads="1"/>
          </p:cNvSpPr>
          <p:nvPr/>
        </p:nvSpPr>
        <p:spPr bwMode="auto">
          <a:xfrm>
            <a:off x="4843886" y="4811395"/>
            <a:ext cx="1017588" cy="425450"/>
          </a:xfrm>
          <a:prstGeom prst="rect">
            <a:avLst/>
          </a:prstGeom>
          <a:solidFill>
            <a:srgbClr val="1A8DE4"/>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endParaRPr kumimoji="0" lang="en-US" altLang="de-DE" sz="2000" b="1" i="0" u="none" strike="noStrike" kern="0" cap="none" spc="0" normalizeH="0" baseline="0" noProof="0">
              <a:ln>
                <a:noFill/>
              </a:ln>
              <a:solidFill>
                <a:srgbClr val="000000"/>
              </a:solidFill>
              <a:effectLst/>
              <a:uLnTx/>
              <a:uFillTx/>
              <a:latin typeface="Arial" pitchFamily="34" charset="0"/>
              <a:ea typeface="+mn-ea"/>
            </a:endParaRPr>
          </a:p>
        </p:txBody>
      </p:sp>
      <p:sp>
        <p:nvSpPr>
          <p:cNvPr id="14" name="Rectangle 12"/>
          <p:cNvSpPr>
            <a:spLocks noChangeArrowheads="1"/>
          </p:cNvSpPr>
          <p:nvPr/>
        </p:nvSpPr>
        <p:spPr bwMode="auto">
          <a:xfrm>
            <a:off x="3862811" y="4309745"/>
            <a:ext cx="701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wind</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5" name="Rectangle 13"/>
          <p:cNvSpPr>
            <a:spLocks noChangeArrowheads="1"/>
          </p:cNvSpPr>
          <p:nvPr/>
        </p:nvSpPr>
        <p:spPr bwMode="auto">
          <a:xfrm>
            <a:off x="3726286" y="3896995"/>
            <a:ext cx="1017588" cy="425450"/>
          </a:xfrm>
          <a:prstGeom prst="rect">
            <a:avLst/>
          </a:prstGeom>
          <a:solidFill>
            <a:srgbClr val="1A8DE4"/>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endParaRPr kumimoji="0" lang="en-US" altLang="de-DE" sz="2000" b="1" i="0" u="none" strike="noStrike" kern="0" cap="none" spc="0" normalizeH="0" baseline="0" noProof="0">
              <a:ln>
                <a:noFill/>
              </a:ln>
              <a:solidFill>
                <a:srgbClr val="000000"/>
              </a:solidFill>
              <a:effectLst/>
              <a:uLnTx/>
              <a:uFillTx/>
              <a:latin typeface="Arial" pitchFamily="34" charset="0"/>
              <a:ea typeface="+mn-ea"/>
            </a:endParaRPr>
          </a:p>
        </p:txBody>
      </p:sp>
    </p:spTree>
    <p:extLst>
      <p:ext uri="{BB962C8B-B14F-4D97-AF65-F5344CB8AC3E}">
        <p14:creationId xmlns:p14="http://schemas.microsoft.com/office/powerpoint/2010/main" val="4132753538"/>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altLang="de-DE" sz="2400" dirty="0"/>
              <a:t>Decision using ID3</a:t>
            </a:r>
          </a:p>
        </p:txBody>
      </p:sp>
      <p:sp>
        <p:nvSpPr>
          <p:cNvPr id="4" name="Text Box 2"/>
          <p:cNvSpPr txBox="1">
            <a:spLocks noChangeArrowheads="1"/>
          </p:cNvSpPr>
          <p:nvPr/>
        </p:nvSpPr>
        <p:spPr bwMode="auto">
          <a:xfrm>
            <a:off x="409922" y="1450216"/>
            <a:ext cx="8310129" cy="2162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lgn="l">
              <a:lnSpc>
                <a:spcPct val="110000"/>
              </a:lnSpc>
              <a:spcBef>
                <a:spcPct val="0"/>
              </a:spcBef>
            </a:pPr>
            <a:r>
              <a:rPr lang="en-US" altLang="de-DE" dirty="0"/>
              <a:t>Information gain (outlook) = 0.246</a:t>
            </a:r>
          </a:p>
          <a:p>
            <a:pPr algn="l">
              <a:lnSpc>
                <a:spcPct val="110000"/>
              </a:lnSpc>
              <a:spcBef>
                <a:spcPct val="0"/>
              </a:spcBef>
            </a:pPr>
            <a:r>
              <a:rPr lang="en-US" altLang="de-DE" dirty="0"/>
              <a:t>Information gain (humidity) = 0.151</a:t>
            </a:r>
          </a:p>
          <a:p>
            <a:pPr algn="l">
              <a:lnSpc>
                <a:spcPct val="110000"/>
              </a:lnSpc>
              <a:spcBef>
                <a:spcPct val="0"/>
              </a:spcBef>
            </a:pPr>
            <a:r>
              <a:rPr lang="en-US" altLang="de-DE" dirty="0"/>
              <a:t>Information gain (wind) = 0.048</a:t>
            </a:r>
          </a:p>
          <a:p>
            <a:pPr algn="l">
              <a:lnSpc>
                <a:spcPct val="110000"/>
              </a:lnSpc>
              <a:spcBef>
                <a:spcPct val="0"/>
              </a:spcBef>
            </a:pPr>
            <a:r>
              <a:rPr lang="en-US" altLang="de-DE" dirty="0"/>
              <a:t>Information gain (temperature) = 0.029</a:t>
            </a:r>
          </a:p>
          <a:p>
            <a:pPr algn="l"/>
            <a:r>
              <a:rPr lang="en-US" altLang="de-DE" dirty="0"/>
              <a:t>We choose the attribute with the largest information gain (here: outlook) for the first splitting.</a:t>
            </a:r>
          </a:p>
          <a:p>
            <a:pPr algn="l"/>
            <a:r>
              <a:rPr lang="en-US" altLang="de-DE" dirty="0"/>
              <a:t>As solution we obtain the following tree:</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710" y="3994979"/>
            <a:ext cx="7062787"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215048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a:t>
            </a:fld>
            <a:endParaRPr lang="en-US" sz="800" dirty="0">
              <a:solidFill>
                <a:schemeClr val="bg1"/>
              </a:solidFill>
            </a:endParaRPr>
          </a:p>
        </p:txBody>
      </p:sp>
      <p:sp>
        <p:nvSpPr>
          <p:cNvPr id="4099" name="Rectangle 2"/>
          <p:cNvSpPr>
            <a:spLocks noChangeArrowheads="1"/>
          </p:cNvSpPr>
          <p:nvPr/>
        </p:nvSpPr>
        <p:spPr bwMode="auto">
          <a:xfrm>
            <a:off x="177799" y="534988"/>
            <a:ext cx="6738389"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Predictive Analytics Process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3" y="1286309"/>
            <a:ext cx="8867775" cy="486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0707523"/>
      </p:ext>
    </p:extLst>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Decision using C5.0</a:t>
            </a:r>
          </a:p>
        </p:txBody>
      </p:sp>
      <p:sp>
        <p:nvSpPr>
          <p:cNvPr id="8" name="Text Box 3"/>
          <p:cNvSpPr txBox="1">
            <a:spLocks noChangeArrowheads="1"/>
          </p:cNvSpPr>
          <p:nvPr/>
        </p:nvSpPr>
        <p:spPr bwMode="auto">
          <a:xfrm>
            <a:off x="356380" y="1243445"/>
            <a:ext cx="8430173" cy="43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just" eaLnBrk="1" fontAlgn="auto" hangingPunct="1">
              <a:spcBef>
                <a:spcPts val="1200"/>
              </a:spcBef>
              <a:spcAft>
                <a:spcPts val="0"/>
              </a:spcAft>
            </a:pPr>
            <a:r>
              <a:rPr lang="en-US" altLang="de-DE" sz="1800" kern="0" dirty="0">
                <a:solidFill>
                  <a:srgbClr val="000000"/>
                </a:solidFill>
                <a:ea typeface="+mn-ea"/>
              </a:rPr>
              <a:t>ID3 tends to favor attributes that have a large number of values, resulting in larger trees. For example, if we have an attribute that has a distinct value for each record, then the entropy is 0, thus the information gain is maximal. </a:t>
            </a:r>
          </a:p>
          <a:p>
            <a:pPr lvl="0" algn="just" eaLnBrk="1" fontAlgn="auto" hangingPunct="1">
              <a:spcBef>
                <a:spcPts val="600"/>
              </a:spcBef>
              <a:spcAft>
                <a:spcPts val="0"/>
              </a:spcAft>
            </a:pPr>
            <a:r>
              <a:rPr lang="en-US" altLang="de-DE" sz="1800" kern="0" dirty="0">
                <a:solidFill>
                  <a:srgbClr val="000000"/>
                </a:solidFill>
                <a:ea typeface="+mn-ea"/>
              </a:rPr>
              <a:t>To compensate for this, </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C5.0 is a further development that uses the information gain ratio as a splitting criterion:</a:t>
            </a:r>
          </a:p>
          <a:p>
            <a:pPr marL="0" marR="0" lvl="0" indent="0" algn="just" defTabSz="762000" eaLnBrk="1" fontAlgn="auto" latinLnBrk="0" hangingPunct="1">
              <a:lnSpc>
                <a:spcPct val="100000"/>
              </a:lnSpc>
              <a:spcBef>
                <a:spcPts val="120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just" defTabSz="762000" eaLnBrk="1" fontAlgn="auto" latinLnBrk="0" hangingPunct="1">
              <a:lnSpc>
                <a:spcPct val="100000"/>
              </a:lnSpc>
              <a:spcBef>
                <a:spcPts val="120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lvl="0" algn="just" eaLnBrk="1" fontAlgn="auto" hangingPunct="1">
              <a:spcBef>
                <a:spcPts val="4200"/>
              </a:spcBef>
              <a:spcAft>
                <a:spcPts val="0"/>
              </a:spcAft>
            </a:pPr>
            <a:r>
              <a:rPr lang="en-US" altLang="de-DE" sz="1800" kern="0" dirty="0">
                <a:solidFill>
                  <a:srgbClr val="000000"/>
                </a:solidFill>
                <a:ea typeface="+mn-ea"/>
              </a:rPr>
              <a:t>In the case of our example the </a:t>
            </a:r>
            <a:r>
              <a:rPr lang="en-US" altLang="de-DE" sz="1800" kern="0" dirty="0" err="1">
                <a:solidFill>
                  <a:srgbClr val="000000"/>
                </a:solidFill>
                <a:ea typeface="+mn-ea"/>
              </a:rPr>
              <a:t>GainRatio</a:t>
            </a:r>
            <a:r>
              <a:rPr lang="en-US" altLang="de-DE" sz="1800" kern="0" dirty="0">
                <a:solidFill>
                  <a:srgbClr val="000000"/>
                </a:solidFill>
                <a:ea typeface="+mn-ea"/>
              </a:rPr>
              <a:t> of Windy is</a:t>
            </a:r>
          </a:p>
          <a:p>
            <a:pPr lvl="0" algn="just" eaLnBrk="1" fontAlgn="auto" hangingPunct="1">
              <a:spcBef>
                <a:spcPts val="1200"/>
              </a:spcBef>
              <a:spcAft>
                <a:spcPts val="0"/>
              </a:spcAft>
            </a:pPr>
            <a:r>
              <a:rPr lang="en-US" altLang="de-DE" sz="1800" kern="0" dirty="0">
                <a:solidFill>
                  <a:srgbClr val="000000"/>
                </a:solidFill>
                <a:ea typeface="+mn-ea"/>
              </a:rPr>
              <a:t>	</a:t>
            </a:r>
          </a:p>
          <a:p>
            <a:pPr lvl="0" algn="just" eaLnBrk="1" fontAlgn="auto" hangingPunct="1">
              <a:spcBef>
                <a:spcPts val="1200"/>
              </a:spcBef>
              <a:spcAft>
                <a:spcPts val="0"/>
              </a:spcAft>
            </a:pPr>
            <a:r>
              <a:rPr lang="en-US" altLang="de-DE" sz="1800" kern="0" dirty="0">
                <a:solidFill>
                  <a:srgbClr val="000000"/>
                </a:solidFill>
                <a:ea typeface="+mn-ea"/>
              </a:rPr>
              <a:t> </a:t>
            </a:r>
          </a:p>
          <a:p>
            <a:pPr lvl="0" algn="just" eaLnBrk="1" fontAlgn="auto" hangingPunct="1">
              <a:spcBef>
                <a:spcPts val="0"/>
              </a:spcBef>
              <a:spcAft>
                <a:spcPts val="0"/>
              </a:spcAft>
            </a:pPr>
            <a:r>
              <a:rPr lang="en-US" altLang="de-DE" sz="1800" kern="0" dirty="0">
                <a:solidFill>
                  <a:srgbClr val="000000"/>
                </a:solidFill>
                <a:ea typeface="+mn-ea"/>
              </a:rPr>
              <a:t>and the </a:t>
            </a:r>
            <a:r>
              <a:rPr lang="en-US" altLang="de-DE" sz="1800" kern="0" dirty="0" err="1">
                <a:solidFill>
                  <a:srgbClr val="000000"/>
                </a:solidFill>
                <a:ea typeface="+mn-ea"/>
              </a:rPr>
              <a:t>GainRatio</a:t>
            </a:r>
            <a:r>
              <a:rPr lang="en-US" altLang="de-DE" sz="1800" kern="0" dirty="0">
                <a:solidFill>
                  <a:srgbClr val="000000"/>
                </a:solidFill>
                <a:ea typeface="+mn-ea"/>
              </a:rPr>
              <a:t> of Outlook is </a:t>
            </a: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graphicFrame>
        <p:nvGraphicFramePr>
          <p:cNvPr id="9" name="Object 4"/>
          <p:cNvGraphicFramePr>
            <a:graphicFrameLocks noChangeAspect="1"/>
          </p:cNvGraphicFramePr>
          <p:nvPr>
            <p:extLst>
              <p:ext uri="{D42A27DB-BD31-4B8C-83A1-F6EECF244321}">
                <p14:modId xmlns:p14="http://schemas.microsoft.com/office/powerpoint/2010/main" val="715374283"/>
              </p:ext>
            </p:extLst>
          </p:nvPr>
        </p:nvGraphicFramePr>
        <p:xfrm>
          <a:off x="1153535" y="2782259"/>
          <a:ext cx="4640809" cy="1141091"/>
        </p:xfrm>
        <a:graphic>
          <a:graphicData uri="http://schemas.openxmlformats.org/presentationml/2006/ole">
            <mc:AlternateContent xmlns:mc="http://schemas.openxmlformats.org/markup-compatibility/2006">
              <mc:Choice xmlns:v="urn:schemas-microsoft-com:vml" Requires="v">
                <p:oleObj spid="_x0000_s11269" name="Formel" r:id="rId3" imgW="3454400" imgH="838200" progId="Equation.3">
                  <p:embed/>
                </p:oleObj>
              </mc:Choice>
              <mc:Fallback>
                <p:oleObj name="Formel" r:id="rId3" imgW="3454400" imgH="838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535" y="2782259"/>
                        <a:ext cx="4640809" cy="1141091"/>
                      </a:xfrm>
                      <a:prstGeom prst="rect">
                        <a:avLst/>
                      </a:prstGeom>
                      <a:noFill/>
                      <a:ln>
                        <a:noFill/>
                      </a:ln>
                      <a:effectLst/>
                    </p:spPr>
                  </p:pic>
                </p:oleObj>
              </mc:Fallback>
            </mc:AlternateContent>
          </a:graphicData>
        </a:graphic>
      </p:graphicFrame>
      <p:graphicFrame>
        <p:nvGraphicFramePr>
          <p:cNvPr id="2" name="Objekt 1"/>
          <p:cNvGraphicFramePr>
            <a:graphicFrameLocks noChangeAspect="1"/>
          </p:cNvGraphicFramePr>
          <p:nvPr>
            <p:extLst>
              <p:ext uri="{D42A27DB-BD31-4B8C-83A1-F6EECF244321}">
                <p14:modId xmlns:p14="http://schemas.microsoft.com/office/powerpoint/2010/main" val="45658818"/>
              </p:ext>
            </p:extLst>
          </p:nvPr>
        </p:nvGraphicFramePr>
        <p:xfrm>
          <a:off x="1153535" y="5710173"/>
          <a:ext cx="6843310" cy="762438"/>
        </p:xfrm>
        <a:graphic>
          <a:graphicData uri="http://schemas.openxmlformats.org/presentationml/2006/ole">
            <mc:AlternateContent xmlns:mc="http://schemas.openxmlformats.org/markup-compatibility/2006">
              <mc:Choice xmlns:v="urn:schemas-microsoft-com:vml" Requires="v">
                <p:oleObj spid="_x0000_s11270" name="Formel" r:id="rId5" imgW="5321160" imgH="583920" progId="Equation.3">
                  <p:embed/>
                </p:oleObj>
              </mc:Choice>
              <mc:Fallback>
                <p:oleObj name="Formel" r:id="rId5" imgW="5321160" imgH="583920" progId="Equation.3">
                  <p:embed/>
                  <p:pic>
                    <p:nvPicPr>
                      <p:cNvPr id="0" name=""/>
                      <p:cNvPicPr>
                        <a:picLocks noChangeAspect="1" noChangeArrowheads="1"/>
                      </p:cNvPicPr>
                      <p:nvPr/>
                    </p:nvPicPr>
                    <p:blipFill>
                      <a:blip r:embed="rId6"/>
                      <a:srcRect/>
                      <a:stretch>
                        <a:fillRect/>
                      </a:stretch>
                    </p:blipFill>
                    <p:spPr bwMode="auto">
                      <a:xfrm>
                        <a:off x="1153535" y="5710173"/>
                        <a:ext cx="6843310" cy="762438"/>
                      </a:xfrm>
                      <a:prstGeom prst="rect">
                        <a:avLst/>
                      </a:prstGeom>
                      <a:noFill/>
                      <a:ln>
                        <a:noFill/>
                      </a:ln>
                      <a:effectLst/>
                    </p:spPr>
                  </p:pic>
                </p:oleObj>
              </mc:Fallback>
            </mc:AlternateContent>
          </a:graphicData>
        </a:graphic>
      </p:graphicFrame>
      <p:graphicFrame>
        <p:nvGraphicFramePr>
          <p:cNvPr id="3" name="Objekt 2"/>
          <p:cNvGraphicFramePr>
            <a:graphicFrameLocks noChangeAspect="1"/>
          </p:cNvGraphicFramePr>
          <p:nvPr>
            <p:extLst>
              <p:ext uri="{D42A27DB-BD31-4B8C-83A1-F6EECF244321}">
                <p14:modId xmlns:p14="http://schemas.microsoft.com/office/powerpoint/2010/main" val="173137196"/>
              </p:ext>
            </p:extLst>
          </p:nvPr>
        </p:nvGraphicFramePr>
        <p:xfrm>
          <a:off x="1153535" y="4461526"/>
          <a:ext cx="5734539" cy="776181"/>
        </p:xfrm>
        <a:graphic>
          <a:graphicData uri="http://schemas.openxmlformats.org/presentationml/2006/ole">
            <mc:AlternateContent xmlns:mc="http://schemas.openxmlformats.org/markup-compatibility/2006">
              <mc:Choice xmlns:v="urn:schemas-microsoft-com:vml" Requires="v">
                <p:oleObj spid="_x0000_s11271" name="Formel" r:id="rId7" imgW="4381200" imgH="583920" progId="Equation.3">
                  <p:embed/>
                </p:oleObj>
              </mc:Choice>
              <mc:Fallback>
                <p:oleObj name="Formel" r:id="rId7" imgW="4381200" imgH="583920" progId="Equation.3">
                  <p:embed/>
                  <p:pic>
                    <p:nvPicPr>
                      <p:cNvPr id="0" name=""/>
                      <p:cNvPicPr>
                        <a:picLocks noChangeAspect="1" noChangeArrowheads="1"/>
                      </p:cNvPicPr>
                      <p:nvPr/>
                    </p:nvPicPr>
                    <p:blipFill>
                      <a:blip r:embed="rId8"/>
                      <a:srcRect/>
                      <a:stretch>
                        <a:fillRect/>
                      </a:stretch>
                    </p:blipFill>
                    <p:spPr bwMode="auto">
                      <a:xfrm>
                        <a:off x="1153535" y="4461526"/>
                        <a:ext cx="5734539" cy="77618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419269184"/>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210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Handling Numerical Attributes</a:t>
            </a:r>
          </a:p>
        </p:txBody>
      </p:sp>
      <p:sp>
        <p:nvSpPr>
          <p:cNvPr id="4" name="Text Box 2"/>
          <p:cNvSpPr txBox="1">
            <a:spLocks noChangeArrowheads="1"/>
          </p:cNvSpPr>
          <p:nvPr/>
        </p:nvSpPr>
        <p:spPr bwMode="auto">
          <a:xfrm>
            <a:off x="274638" y="1115518"/>
            <a:ext cx="8644918" cy="187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1879600" algn="l"/>
              </a:tabLst>
              <a:defRPr b="1">
                <a:solidFill>
                  <a:schemeClr val="tx1"/>
                </a:solidFill>
                <a:latin typeface="Arial" pitchFamily="34" charset="0"/>
              </a:defRPr>
            </a:lvl1pPr>
            <a:lvl2pPr marL="742950" indent="-285750" defTabSz="762000">
              <a:tabLst>
                <a:tab pos="1879600" algn="l"/>
              </a:tabLst>
              <a:defRPr b="1">
                <a:solidFill>
                  <a:schemeClr val="tx1"/>
                </a:solidFill>
                <a:latin typeface="Arial" pitchFamily="34" charset="0"/>
              </a:defRPr>
            </a:lvl2pPr>
            <a:lvl3pPr marL="1143000" indent="-228600" defTabSz="762000">
              <a:tabLst>
                <a:tab pos="1879600" algn="l"/>
              </a:tabLst>
              <a:defRPr b="1">
                <a:solidFill>
                  <a:schemeClr val="tx1"/>
                </a:solidFill>
                <a:latin typeface="Arial" pitchFamily="34" charset="0"/>
              </a:defRPr>
            </a:lvl3pPr>
            <a:lvl4pPr marL="1600200" indent="-228600" defTabSz="762000">
              <a:tabLst>
                <a:tab pos="1879600" algn="l"/>
              </a:tabLst>
              <a:defRPr b="1">
                <a:solidFill>
                  <a:schemeClr val="tx1"/>
                </a:solidFill>
                <a:latin typeface="Arial" pitchFamily="34" charset="0"/>
              </a:defRPr>
            </a:lvl4pPr>
            <a:lvl5pPr marL="2057400" indent="-228600" defTabSz="762000">
              <a:tabLst>
                <a:tab pos="1879600"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1879600"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1879600"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1879600"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1879600" algn="l"/>
              </a:tabLst>
              <a:defRPr b="1">
                <a:solidFill>
                  <a:schemeClr val="tx1"/>
                </a:solidFill>
                <a:latin typeface="Arial" pitchFamily="34" charset="0"/>
              </a:defRPr>
            </a:lvl9pPr>
          </a:lstStyle>
          <a:p>
            <a:pPr algn="just">
              <a:spcBef>
                <a:spcPct val="0"/>
              </a:spcBef>
            </a:pPr>
            <a:r>
              <a:rPr lang="en-US" altLang="de-DE" sz="1800" dirty="0"/>
              <a:t>Numerical attributes are usually </a:t>
            </a:r>
            <a:r>
              <a:rPr lang="en-US" altLang="de-DE" sz="1800" dirty="0" err="1"/>
              <a:t>splitted</a:t>
            </a:r>
            <a:r>
              <a:rPr lang="en-US" altLang="de-DE" sz="1800" dirty="0"/>
              <a:t> binary. In contrast to categorical attributes many possible splitting points exist .</a:t>
            </a:r>
          </a:p>
          <a:p>
            <a:pPr algn="just"/>
            <a:r>
              <a:rPr lang="en-US" altLang="de-DE" sz="1800" dirty="0"/>
              <a:t>The splitting point with the highest information gain is looked for. For this, the potential attribute is sorted according to its values first and then all possible splitting point and the corresponding information gains are calculated. In extreme cases there exists n-1 possibilities. </a:t>
            </a:r>
          </a:p>
        </p:txBody>
      </p:sp>
      <p:graphicFrame>
        <p:nvGraphicFramePr>
          <p:cNvPr id="6" name="Object 4"/>
          <p:cNvGraphicFramePr>
            <a:graphicFrameLocks noChangeAspect="1"/>
          </p:cNvGraphicFramePr>
          <p:nvPr/>
        </p:nvGraphicFramePr>
        <p:xfrm>
          <a:off x="461963" y="3143250"/>
          <a:ext cx="2109787" cy="3357563"/>
        </p:xfrm>
        <a:graphic>
          <a:graphicData uri="http://schemas.openxmlformats.org/presentationml/2006/ole">
            <mc:AlternateContent xmlns:mc="http://schemas.openxmlformats.org/markup-compatibility/2006">
              <mc:Choice xmlns:v="urn:schemas-microsoft-com:vml" Requires="v">
                <p:oleObj spid="_x0000_s12294" name="Arbeitsblatt" r:id="rId3" imgW="1821153" imgH="2887933" progId="Excel.Sheet.8">
                  <p:embed/>
                </p:oleObj>
              </mc:Choice>
              <mc:Fallback>
                <p:oleObj name="Arbeitsblatt" r:id="rId3" imgW="1821153" imgH="2887933"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963" y="3143250"/>
                        <a:ext cx="2109787" cy="33575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5"/>
          <p:cNvSpPr txBox="1">
            <a:spLocks noChangeArrowheads="1"/>
          </p:cNvSpPr>
          <p:nvPr/>
        </p:nvSpPr>
        <p:spPr bwMode="auto">
          <a:xfrm>
            <a:off x="2605088" y="3152775"/>
            <a:ext cx="6791325"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algn="l"/>
            <a:r>
              <a:rPr lang="en-US" altLang="de-DE" sz="1800" dirty="0"/>
              <a:t>Test the splitting point temperature = 71.5:</a:t>
            </a:r>
          </a:p>
        </p:txBody>
      </p:sp>
      <p:sp>
        <p:nvSpPr>
          <p:cNvPr id="8" name="Text Box 6"/>
          <p:cNvSpPr txBox="1">
            <a:spLocks noChangeArrowheads="1"/>
          </p:cNvSpPr>
          <p:nvPr/>
        </p:nvSpPr>
        <p:spPr bwMode="auto">
          <a:xfrm>
            <a:off x="2671763" y="3540125"/>
            <a:ext cx="4356100" cy="248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defTabSz="762000">
              <a:defRPr b="1">
                <a:solidFill>
                  <a:schemeClr val="tx1"/>
                </a:solidFill>
                <a:latin typeface="Arial" pitchFamily="34" charset="0"/>
              </a:defRPr>
            </a:lvl1pPr>
            <a:lvl2pPr marL="29210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1" algn="l">
              <a:spcBef>
                <a:spcPct val="30000"/>
              </a:spcBef>
            </a:pPr>
            <a:r>
              <a:rPr lang="de-DE" altLang="de-DE" sz="1800" dirty="0" err="1"/>
              <a:t>temperature</a:t>
            </a:r>
            <a:r>
              <a:rPr lang="de-DE" altLang="de-DE" sz="1800"/>
              <a:t> </a:t>
            </a:r>
            <a:r>
              <a:rPr lang="de-DE" altLang="de-DE" sz="1800">
                <a:sym typeface="Symbol" pitchFamily="18" charset="2"/>
              </a:rPr>
              <a:t>&lt;</a:t>
            </a:r>
            <a:r>
              <a:rPr lang="de-DE" altLang="de-DE" sz="1800"/>
              <a:t> </a:t>
            </a:r>
            <a:r>
              <a:rPr lang="de-DE" altLang="de-DE" sz="1800" dirty="0"/>
              <a:t>71.5: 4 x </a:t>
            </a:r>
            <a:r>
              <a:rPr lang="de-DE" altLang="de-DE" sz="1800" dirty="0" err="1"/>
              <a:t>yes</a:t>
            </a:r>
            <a:r>
              <a:rPr lang="de-DE" altLang="de-DE" sz="1800" dirty="0"/>
              <a:t>, 2 x </a:t>
            </a:r>
            <a:r>
              <a:rPr lang="de-DE" altLang="de-DE" sz="1800" dirty="0" err="1"/>
              <a:t>no</a:t>
            </a:r>
            <a:endParaRPr lang="de-DE" altLang="de-DE" sz="1800" dirty="0"/>
          </a:p>
          <a:p>
            <a:pPr lvl="1" algn="l">
              <a:spcBef>
                <a:spcPct val="0"/>
              </a:spcBef>
            </a:pPr>
            <a:endParaRPr lang="de-DE" altLang="de-DE" sz="1800" dirty="0"/>
          </a:p>
          <a:p>
            <a:pPr lvl="1" algn="l">
              <a:spcBef>
                <a:spcPct val="0"/>
              </a:spcBef>
            </a:pPr>
            <a:endParaRPr lang="de-DE" altLang="de-DE" sz="1800" dirty="0"/>
          </a:p>
          <a:p>
            <a:pPr lvl="1" algn="l">
              <a:lnSpc>
                <a:spcPct val="70000"/>
              </a:lnSpc>
              <a:spcBef>
                <a:spcPct val="0"/>
              </a:spcBef>
            </a:pPr>
            <a:endParaRPr lang="de-DE" altLang="de-DE" sz="1800" dirty="0"/>
          </a:p>
          <a:p>
            <a:pPr lvl="1" algn="l">
              <a:spcBef>
                <a:spcPct val="0"/>
              </a:spcBef>
            </a:pPr>
            <a:r>
              <a:rPr lang="de-DE" altLang="de-DE" sz="1800" dirty="0" err="1"/>
              <a:t>temperature</a:t>
            </a:r>
            <a:r>
              <a:rPr lang="de-DE" altLang="de-DE" sz="1800" dirty="0"/>
              <a:t> &gt; 71.5 : 5 x </a:t>
            </a:r>
            <a:r>
              <a:rPr lang="de-DE" altLang="de-DE" sz="1800" dirty="0" err="1"/>
              <a:t>yes</a:t>
            </a:r>
            <a:r>
              <a:rPr lang="de-DE" altLang="de-DE" sz="1800" dirty="0"/>
              <a:t>, 3 x </a:t>
            </a:r>
            <a:r>
              <a:rPr lang="de-DE" altLang="de-DE" sz="1800" dirty="0" err="1"/>
              <a:t>no</a:t>
            </a:r>
            <a:endParaRPr lang="de-DE" altLang="de-DE" sz="1800" dirty="0"/>
          </a:p>
          <a:p>
            <a:pPr lvl="1" algn="l">
              <a:spcBef>
                <a:spcPct val="0"/>
              </a:spcBef>
            </a:pPr>
            <a:endParaRPr lang="de-DE" altLang="de-DE" sz="1800" dirty="0"/>
          </a:p>
          <a:p>
            <a:pPr lvl="1" algn="l">
              <a:spcBef>
                <a:spcPct val="0"/>
              </a:spcBef>
            </a:pPr>
            <a:endParaRPr lang="de-DE" altLang="de-DE" sz="1800" dirty="0"/>
          </a:p>
          <a:p>
            <a:pPr lvl="1" algn="l">
              <a:spcBef>
                <a:spcPct val="0"/>
              </a:spcBef>
            </a:pPr>
            <a:endParaRPr lang="de-DE" altLang="de-DE" sz="1800" dirty="0"/>
          </a:p>
          <a:p>
            <a:pPr marL="1588" lvl="1" algn="l">
              <a:spcBef>
                <a:spcPct val="0"/>
              </a:spcBef>
            </a:pPr>
            <a:r>
              <a:rPr lang="en-US" altLang="de-DE" sz="1800" dirty="0"/>
              <a:t>We calculate</a:t>
            </a:r>
            <a:r>
              <a:rPr lang="de-DE" altLang="de-DE" sz="1800" dirty="0"/>
              <a:t>:</a:t>
            </a:r>
          </a:p>
        </p:txBody>
      </p:sp>
      <p:graphicFrame>
        <p:nvGraphicFramePr>
          <p:cNvPr id="9" name="Object 7"/>
          <p:cNvGraphicFramePr>
            <a:graphicFrameLocks noChangeAspect="1"/>
          </p:cNvGraphicFramePr>
          <p:nvPr>
            <p:extLst>
              <p:ext uri="{D42A27DB-BD31-4B8C-83A1-F6EECF244321}">
                <p14:modId xmlns:p14="http://schemas.microsoft.com/office/powerpoint/2010/main" val="2098866379"/>
              </p:ext>
            </p:extLst>
          </p:nvPr>
        </p:nvGraphicFramePr>
        <p:xfrm>
          <a:off x="3081661" y="5903913"/>
          <a:ext cx="5837902" cy="631891"/>
        </p:xfrm>
        <a:graphic>
          <a:graphicData uri="http://schemas.openxmlformats.org/presentationml/2006/ole">
            <mc:AlternateContent xmlns:mc="http://schemas.openxmlformats.org/markup-compatibility/2006">
              <mc:Choice xmlns:v="urn:schemas-microsoft-com:vml" Requires="v">
                <p:oleObj spid="_x0000_s12295" name="Formel" r:id="rId5" imgW="3975100" imgH="431800" progId="Equation.3">
                  <p:embed/>
                </p:oleObj>
              </mc:Choice>
              <mc:Fallback>
                <p:oleObj name="Formel" r:id="rId5" imgW="39751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661" y="5903913"/>
                        <a:ext cx="5837902" cy="631891"/>
                      </a:xfrm>
                      <a:prstGeom prst="rect">
                        <a:avLst/>
                      </a:prstGeom>
                      <a:noFill/>
                      <a:ln>
                        <a:noFill/>
                      </a:ln>
                      <a:effectLst/>
                    </p:spPr>
                  </p:pic>
                </p:oleObj>
              </mc:Fallback>
            </mc:AlternateContent>
          </a:graphicData>
        </a:graphic>
      </p:graphicFrame>
      <p:graphicFrame>
        <p:nvGraphicFramePr>
          <p:cNvPr id="10" name="Object 8"/>
          <p:cNvGraphicFramePr>
            <a:graphicFrameLocks noChangeAspect="1"/>
          </p:cNvGraphicFramePr>
          <p:nvPr>
            <p:extLst>
              <p:ext uri="{D42A27DB-BD31-4B8C-83A1-F6EECF244321}">
                <p14:modId xmlns:p14="http://schemas.microsoft.com/office/powerpoint/2010/main" val="1876908763"/>
              </p:ext>
            </p:extLst>
          </p:nvPr>
        </p:nvGraphicFramePr>
        <p:xfrm>
          <a:off x="3344864" y="3925888"/>
          <a:ext cx="5175682" cy="637726"/>
        </p:xfrm>
        <a:graphic>
          <a:graphicData uri="http://schemas.openxmlformats.org/presentationml/2006/ole">
            <mc:AlternateContent xmlns:mc="http://schemas.openxmlformats.org/markup-compatibility/2006">
              <mc:Choice xmlns:v="urn:schemas-microsoft-com:vml" Requires="v">
                <p:oleObj spid="_x0000_s12296" name="Formel" r:id="rId7" imgW="3492500" imgH="431800" progId="Equation.3">
                  <p:embed/>
                </p:oleObj>
              </mc:Choice>
              <mc:Fallback>
                <p:oleObj name="Formel" r:id="rId7" imgW="3492500" imgH="431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4864" y="3925888"/>
                        <a:ext cx="5175682" cy="637726"/>
                      </a:xfrm>
                      <a:prstGeom prst="rect">
                        <a:avLst/>
                      </a:prstGeom>
                      <a:noFill/>
                      <a:ln>
                        <a:noFill/>
                      </a:ln>
                      <a:effectLst/>
                    </p:spPr>
                  </p:pic>
                </p:oleObj>
              </mc:Fallback>
            </mc:AlternateContent>
          </a:graphicData>
        </a:graphic>
      </p:graphicFrame>
      <p:graphicFrame>
        <p:nvGraphicFramePr>
          <p:cNvPr id="11" name="Object 9"/>
          <p:cNvGraphicFramePr>
            <a:graphicFrameLocks noChangeAspect="1"/>
          </p:cNvGraphicFramePr>
          <p:nvPr>
            <p:extLst>
              <p:ext uri="{D42A27DB-BD31-4B8C-83A1-F6EECF244321}">
                <p14:modId xmlns:p14="http://schemas.microsoft.com/office/powerpoint/2010/main" val="1087126843"/>
              </p:ext>
            </p:extLst>
          </p:nvPr>
        </p:nvGraphicFramePr>
        <p:xfrm>
          <a:off x="3294496" y="4929207"/>
          <a:ext cx="5226050" cy="644525"/>
        </p:xfrm>
        <a:graphic>
          <a:graphicData uri="http://schemas.openxmlformats.org/presentationml/2006/ole">
            <mc:AlternateContent xmlns:mc="http://schemas.openxmlformats.org/markup-compatibility/2006">
              <mc:Choice xmlns:v="urn:schemas-microsoft-com:vml" Requires="v">
                <p:oleObj spid="_x0000_s12297" name="Formel" r:id="rId9" imgW="3492360" imgH="431640" progId="Equation.3">
                  <p:embed/>
                </p:oleObj>
              </mc:Choice>
              <mc:Fallback>
                <p:oleObj name="Formel" r:id="rId9" imgW="3492360" imgH="431640" progId="Equation.3">
                  <p:embed/>
                  <p:pic>
                    <p:nvPicPr>
                      <p:cNvPr id="0" name=""/>
                      <p:cNvPicPr>
                        <a:picLocks noChangeAspect="1" noChangeArrowheads="1"/>
                      </p:cNvPicPr>
                      <p:nvPr/>
                    </p:nvPicPr>
                    <p:blipFill>
                      <a:blip r:embed="rId10"/>
                      <a:srcRect/>
                      <a:stretch>
                        <a:fillRect/>
                      </a:stretch>
                    </p:blipFill>
                    <p:spPr bwMode="auto">
                      <a:xfrm>
                        <a:off x="3294496" y="4929207"/>
                        <a:ext cx="5226050" cy="6445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8923711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211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CART Algorithm</a:t>
            </a:r>
          </a:p>
        </p:txBody>
      </p:sp>
      <p:sp>
        <p:nvSpPr>
          <p:cNvPr id="4" name="Text Box 2"/>
          <p:cNvSpPr txBox="1">
            <a:spLocks noChangeArrowheads="1"/>
          </p:cNvSpPr>
          <p:nvPr/>
        </p:nvSpPr>
        <p:spPr bwMode="auto">
          <a:xfrm>
            <a:off x="236550" y="1421841"/>
            <a:ext cx="8454369" cy="2187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just" eaLnBrk="1" fontAlgn="auto" hangingPunct="1">
              <a:spcBef>
                <a:spcPts val="0"/>
              </a:spcBef>
              <a:spcAft>
                <a:spcPts val="0"/>
              </a:spcAft>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The CART algorithm (Classification And Regression Trees) constructs trees that have only binary splits. Like C5.0, it is able to handle categorical and  numerical attributes. </a:t>
            </a:r>
          </a:p>
          <a:p>
            <a:pPr marL="0" marR="0" lvl="0" indent="0" algn="just" defTabSz="762000" eaLnBrk="1" fontAlgn="auto" latinLnBrk="0" hangingPunct="1">
              <a:lnSpc>
                <a:spcPct val="100000"/>
              </a:lnSpc>
              <a:spcBef>
                <a:spcPts val="12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As a measure for the impurity of a node t, CART uses the Gini Index. In the case of two classes the Gini Index is defined as:</a:t>
            </a:r>
          </a:p>
          <a:p>
            <a:pPr marL="0" marR="0" lvl="0" indent="0" algn="just" defTabSz="7620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just" defTabSz="7620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5" name="Text Box 3"/>
          <p:cNvSpPr txBox="1">
            <a:spLocks noChangeArrowheads="1"/>
          </p:cNvSpPr>
          <p:nvPr/>
        </p:nvSpPr>
        <p:spPr bwMode="auto">
          <a:xfrm>
            <a:off x="236550" y="3490097"/>
            <a:ext cx="5892800" cy="1079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tabLst>
                <a:tab pos="1160463" algn="l"/>
              </a:tabLst>
              <a:defRPr b="1">
                <a:solidFill>
                  <a:schemeClr val="tx1"/>
                </a:solidFill>
                <a:latin typeface="Arial" pitchFamily="34" charset="0"/>
              </a:defRPr>
            </a:lvl1pPr>
            <a:lvl2pPr marL="742950" indent="-285750" defTabSz="762000">
              <a:tabLst>
                <a:tab pos="1160463" algn="l"/>
              </a:tabLst>
              <a:defRPr b="1">
                <a:solidFill>
                  <a:schemeClr val="tx1"/>
                </a:solidFill>
                <a:latin typeface="Arial" pitchFamily="34" charset="0"/>
              </a:defRPr>
            </a:lvl2pPr>
            <a:lvl3pPr marL="1143000" indent="-228600" defTabSz="762000">
              <a:tabLst>
                <a:tab pos="1160463" algn="l"/>
              </a:tabLst>
              <a:defRPr b="1">
                <a:solidFill>
                  <a:schemeClr val="tx1"/>
                </a:solidFill>
                <a:latin typeface="Arial" pitchFamily="34" charset="0"/>
              </a:defRPr>
            </a:lvl3pPr>
            <a:lvl4pPr marL="1600200" indent="-228600" defTabSz="762000">
              <a:tabLst>
                <a:tab pos="1160463" algn="l"/>
              </a:tabLst>
              <a:defRPr b="1">
                <a:solidFill>
                  <a:schemeClr val="tx1"/>
                </a:solidFill>
                <a:latin typeface="Arial" pitchFamily="34" charset="0"/>
              </a:defRPr>
            </a:lvl4pPr>
            <a:lvl5pPr marL="2057400" indent="-228600" defTabSz="762000">
              <a:tabLst>
                <a:tab pos="11604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11604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11604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11604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1160463" algn="l"/>
              </a:tabLs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tab pos="1160463"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where p</a:t>
            </a:r>
            <a:r>
              <a:rPr kumimoji="0" lang="en-US" altLang="de-DE" sz="1800" b="1" i="0" u="none" strike="noStrike" kern="0" cap="none" spc="0" normalizeH="0" baseline="-25000" noProof="0" dirty="0">
                <a:ln>
                  <a:noFill/>
                </a:ln>
                <a:solidFill>
                  <a:srgbClr val="000000"/>
                </a:solidFill>
                <a:effectLst/>
                <a:uLnTx/>
                <a:uFillTx/>
                <a:latin typeface="Arial" pitchFamily="34" charset="0"/>
                <a:ea typeface="+mn-ea"/>
              </a:rPr>
              <a:t>i</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	relative frequency of cases in a node, </a:t>
            </a:r>
            <a:b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b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that belong to a class </a:t>
            </a:r>
            <a:r>
              <a:rPr kumimoji="0" lang="en-US" altLang="de-DE" sz="1800" b="1" i="0" u="none" strike="noStrike" kern="0" cap="none" spc="0" normalizeH="0" baseline="0" noProof="0" dirty="0" err="1">
                <a:ln>
                  <a:noFill/>
                </a:ln>
                <a:solidFill>
                  <a:srgbClr val="000000"/>
                </a:solidFill>
                <a:effectLst/>
                <a:uLnTx/>
                <a:uFillTx/>
                <a:latin typeface="Arial" pitchFamily="34" charset="0"/>
                <a:ea typeface="+mn-ea"/>
              </a:rPr>
              <a:t>i</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a:t>
            </a:r>
            <a:r>
              <a:rPr kumimoji="0" lang="en-US" altLang="de-DE" sz="1800" b="1" i="0" u="none" strike="noStrike" kern="0" cap="none" spc="0" normalizeH="0" baseline="0" noProof="0" dirty="0" err="1">
                <a:ln>
                  <a:noFill/>
                </a:ln>
                <a:solidFill>
                  <a:srgbClr val="000000"/>
                </a:solidFill>
                <a:effectLst/>
                <a:uLnTx/>
                <a:uFillTx/>
                <a:latin typeface="Arial" pitchFamily="34" charset="0"/>
                <a:ea typeface="+mn-ea"/>
              </a:rPr>
              <a:t>i</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=1,2. </a:t>
            </a:r>
          </a:p>
          <a:p>
            <a:pPr marL="0" marR="0" lvl="0" indent="0" algn="l" defTabSz="762000" eaLnBrk="1" fontAlgn="auto" latinLnBrk="0" hangingPunct="1">
              <a:lnSpc>
                <a:spcPct val="100000"/>
              </a:lnSpc>
              <a:spcBef>
                <a:spcPts val="1200"/>
              </a:spcBef>
              <a:spcAft>
                <a:spcPts val="0"/>
              </a:spcAft>
              <a:buClrTx/>
              <a:buSzTx/>
              <a:buFontTx/>
              <a:buNone/>
              <a:tabLst>
                <a:tab pos="1160463"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A node t  is </a:t>
            </a:r>
            <a:r>
              <a:rPr kumimoji="0" lang="en-US" altLang="de-DE" sz="1800" b="1" i="0" u="none" strike="noStrike" kern="0" cap="none" spc="0" normalizeH="0" baseline="0" noProof="0" dirty="0" err="1">
                <a:ln>
                  <a:noFill/>
                </a:ln>
                <a:solidFill>
                  <a:srgbClr val="000000"/>
                </a:solidFill>
                <a:effectLst/>
                <a:uLnTx/>
                <a:uFillTx/>
                <a:latin typeface="Arial" pitchFamily="34" charset="0"/>
                <a:ea typeface="+mn-ea"/>
              </a:rPr>
              <a:t>splitted</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by the attribute that minimizes:</a:t>
            </a:r>
          </a:p>
        </p:txBody>
      </p:sp>
      <p:grpSp>
        <p:nvGrpSpPr>
          <p:cNvPr id="6" name="Gruppieren 5"/>
          <p:cNvGrpSpPr/>
          <p:nvPr/>
        </p:nvGrpSpPr>
        <p:grpSpPr>
          <a:xfrm>
            <a:off x="5708800" y="2975747"/>
            <a:ext cx="3140075" cy="1701800"/>
            <a:chOff x="6384925" y="3063875"/>
            <a:chExt cx="3140075" cy="1701800"/>
          </a:xfrm>
        </p:grpSpPr>
        <p:sp>
          <p:nvSpPr>
            <p:cNvPr id="7" name="Text Box 4"/>
            <p:cNvSpPr txBox="1">
              <a:spLocks noChangeArrowheads="1"/>
            </p:cNvSpPr>
            <p:nvPr/>
          </p:nvSpPr>
          <p:spPr bwMode="auto">
            <a:xfrm>
              <a:off x="9209088" y="4411663"/>
              <a:ext cx="315912" cy="266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de-DE" altLang="de-DE" sz="1400" b="0" i="0" u="none" strike="noStrike" kern="0" cap="none" spc="0" normalizeH="0" baseline="0" noProof="0">
                  <a:ln>
                    <a:noFill/>
                  </a:ln>
                  <a:solidFill>
                    <a:srgbClr val="000000"/>
                  </a:solidFill>
                  <a:effectLst/>
                  <a:uLnTx/>
                  <a:uFillTx/>
                  <a:latin typeface="Arial" pitchFamily="34" charset="0"/>
                  <a:ea typeface="+mn-ea"/>
                </a:rPr>
                <a:t>p</a:t>
              </a:r>
              <a:r>
                <a:rPr kumimoji="0" lang="de-DE" altLang="de-DE" sz="1400" b="0" i="0" u="none" strike="noStrike" kern="0" cap="none" spc="0" normalizeH="0" baseline="-25000" noProof="0">
                  <a:ln>
                    <a:noFill/>
                  </a:ln>
                  <a:solidFill>
                    <a:srgbClr val="000000"/>
                  </a:solidFill>
                  <a:effectLst/>
                  <a:uLnTx/>
                  <a:uFillTx/>
                  <a:latin typeface="Arial" pitchFamily="34" charset="0"/>
                  <a:ea typeface="+mn-ea"/>
                </a:rPr>
                <a:t>i</a:t>
              </a:r>
              <a:endParaRPr kumimoji="0" lang="de-DE" altLang="de-DE" sz="1400" b="0" i="0" u="none" strike="noStrike" kern="0" cap="none" spc="0" normalizeH="0" baseline="0" noProof="0">
                <a:ln>
                  <a:noFill/>
                </a:ln>
                <a:solidFill>
                  <a:srgbClr val="000000"/>
                </a:solidFill>
                <a:effectLst/>
                <a:uLnTx/>
                <a:uFillTx/>
                <a:latin typeface="Arial" pitchFamily="34" charset="0"/>
                <a:ea typeface="+mn-ea"/>
              </a:endParaRPr>
            </a:p>
          </p:txBody>
        </p:sp>
        <p:sp>
          <p:nvSpPr>
            <p:cNvPr id="8" name="Line 5"/>
            <p:cNvSpPr>
              <a:spLocks noChangeShapeType="1"/>
            </p:cNvSpPr>
            <p:nvPr/>
          </p:nvSpPr>
          <p:spPr bwMode="auto">
            <a:xfrm flipV="1">
              <a:off x="7064375" y="3273425"/>
              <a:ext cx="0" cy="11985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9" name="Line 6"/>
            <p:cNvSpPr>
              <a:spLocks noChangeShapeType="1"/>
            </p:cNvSpPr>
            <p:nvPr/>
          </p:nvSpPr>
          <p:spPr bwMode="auto">
            <a:xfrm>
              <a:off x="7064375" y="4471988"/>
              <a:ext cx="2254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 name="Text Box 7"/>
            <p:cNvSpPr txBox="1">
              <a:spLocks noChangeArrowheads="1"/>
            </p:cNvSpPr>
            <p:nvPr/>
          </p:nvSpPr>
          <p:spPr bwMode="auto">
            <a:xfrm>
              <a:off x="6384925" y="3063875"/>
              <a:ext cx="8731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de-DE" altLang="de-DE" sz="1400" b="0" i="0" u="none" strike="noStrike" kern="0" cap="none" spc="0" normalizeH="0" baseline="0" noProof="0">
                  <a:ln>
                    <a:noFill/>
                  </a:ln>
                  <a:solidFill>
                    <a:srgbClr val="000000"/>
                  </a:solidFill>
                  <a:effectLst/>
                  <a:uLnTx/>
                  <a:uFillTx/>
                  <a:latin typeface="Arial" pitchFamily="34" charset="0"/>
                  <a:ea typeface="+mn-ea"/>
                </a:rPr>
                <a:t>Gini(t)</a:t>
              </a:r>
            </a:p>
          </p:txBody>
        </p:sp>
        <p:sp>
          <p:nvSpPr>
            <p:cNvPr id="11" name="Freeform 8"/>
            <p:cNvSpPr>
              <a:spLocks/>
            </p:cNvSpPr>
            <p:nvPr/>
          </p:nvSpPr>
          <p:spPr bwMode="auto">
            <a:xfrm>
              <a:off x="7064375" y="3654425"/>
              <a:ext cx="2016125" cy="817563"/>
            </a:xfrm>
            <a:custGeom>
              <a:avLst/>
              <a:gdLst>
                <a:gd name="T0" fmla="*/ 0 w 3060"/>
                <a:gd name="T1" fmla="*/ 2147483647 h 1118"/>
                <a:gd name="T2" fmla="*/ 2147483647 w 3060"/>
                <a:gd name="T3" fmla="*/ 2147483647 h 1118"/>
                <a:gd name="T4" fmla="*/ 2147483647 w 3060"/>
                <a:gd name="T5" fmla="*/ 2147483647 h 1118"/>
                <a:gd name="T6" fmla="*/ 2147483647 w 3060"/>
                <a:gd name="T7" fmla="*/ 2147483647 h 1118"/>
                <a:gd name="T8" fmla="*/ 2147483647 w 3060"/>
                <a:gd name="T9" fmla="*/ 2147483647 h 1118"/>
                <a:gd name="T10" fmla="*/ 2147483647 w 3060"/>
                <a:gd name="T11" fmla="*/ 2147483647 h 11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60" h="1118">
                  <a:moveTo>
                    <a:pt x="0" y="1118"/>
                  </a:moveTo>
                  <a:cubicBezTo>
                    <a:pt x="150" y="897"/>
                    <a:pt x="300" y="676"/>
                    <a:pt x="540" y="494"/>
                  </a:cubicBezTo>
                  <a:cubicBezTo>
                    <a:pt x="780" y="312"/>
                    <a:pt x="1140" y="52"/>
                    <a:pt x="1440" y="26"/>
                  </a:cubicBezTo>
                  <a:cubicBezTo>
                    <a:pt x="1740" y="0"/>
                    <a:pt x="2100" y="208"/>
                    <a:pt x="2340" y="338"/>
                  </a:cubicBezTo>
                  <a:cubicBezTo>
                    <a:pt x="2580" y="468"/>
                    <a:pt x="2760" y="676"/>
                    <a:pt x="2880" y="806"/>
                  </a:cubicBezTo>
                  <a:cubicBezTo>
                    <a:pt x="3000" y="936"/>
                    <a:pt x="3030" y="1027"/>
                    <a:pt x="3060" y="1118"/>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 name="Line 9"/>
            <p:cNvSpPr>
              <a:spLocks noChangeShapeType="1"/>
            </p:cNvSpPr>
            <p:nvPr/>
          </p:nvSpPr>
          <p:spPr bwMode="auto">
            <a:xfrm flipH="1">
              <a:off x="7064375" y="3673475"/>
              <a:ext cx="949325"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 name="Line 10"/>
            <p:cNvSpPr>
              <a:spLocks noChangeShapeType="1"/>
            </p:cNvSpPr>
            <p:nvPr/>
          </p:nvSpPr>
          <p:spPr bwMode="auto">
            <a:xfrm>
              <a:off x="8013700" y="3673475"/>
              <a:ext cx="0" cy="798513"/>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 name="Text Box 11"/>
            <p:cNvSpPr txBox="1">
              <a:spLocks noChangeArrowheads="1"/>
            </p:cNvSpPr>
            <p:nvPr/>
          </p:nvSpPr>
          <p:spPr bwMode="auto">
            <a:xfrm>
              <a:off x="6818313" y="4406900"/>
              <a:ext cx="3571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de-DE" altLang="de-DE" sz="1400" b="0" i="0" u="none" strike="noStrike" kern="0" cap="none" spc="0" normalizeH="0" baseline="0" noProof="0">
                  <a:ln>
                    <a:noFill/>
                  </a:ln>
                  <a:solidFill>
                    <a:srgbClr val="000000"/>
                  </a:solidFill>
                  <a:effectLst/>
                  <a:uLnTx/>
                  <a:uFillTx/>
                  <a:latin typeface="Arial" pitchFamily="34" charset="0"/>
                  <a:ea typeface="+mn-ea"/>
                </a:rPr>
                <a:t>0</a:t>
              </a:r>
            </a:p>
          </p:txBody>
        </p:sp>
        <p:sp>
          <p:nvSpPr>
            <p:cNvPr id="15" name="Text Box 12"/>
            <p:cNvSpPr txBox="1">
              <a:spLocks noChangeArrowheads="1"/>
            </p:cNvSpPr>
            <p:nvPr/>
          </p:nvSpPr>
          <p:spPr bwMode="auto">
            <a:xfrm>
              <a:off x="8961438" y="4424363"/>
              <a:ext cx="3571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de-DE" altLang="de-DE" sz="1400" b="0" i="0" u="none" strike="noStrike" kern="0" cap="none" spc="0" normalizeH="0" baseline="0" noProof="0">
                  <a:ln>
                    <a:noFill/>
                  </a:ln>
                  <a:solidFill>
                    <a:srgbClr val="000000"/>
                  </a:solidFill>
                  <a:effectLst/>
                  <a:uLnTx/>
                  <a:uFillTx/>
                  <a:latin typeface="Arial" pitchFamily="34" charset="0"/>
                  <a:ea typeface="+mn-ea"/>
                </a:rPr>
                <a:t>1</a:t>
              </a:r>
            </a:p>
          </p:txBody>
        </p:sp>
        <p:sp>
          <p:nvSpPr>
            <p:cNvPr id="16" name="Text Box 13"/>
            <p:cNvSpPr txBox="1">
              <a:spLocks noChangeArrowheads="1"/>
            </p:cNvSpPr>
            <p:nvPr/>
          </p:nvSpPr>
          <p:spPr bwMode="auto">
            <a:xfrm>
              <a:off x="7713663" y="4424363"/>
              <a:ext cx="639762"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de-DE" altLang="de-DE" sz="1400" b="0" i="0" u="none" strike="noStrike" kern="0" cap="none" spc="0" normalizeH="0" baseline="0" noProof="0">
                  <a:ln>
                    <a:noFill/>
                  </a:ln>
                  <a:solidFill>
                    <a:srgbClr val="000000"/>
                  </a:solidFill>
                  <a:effectLst/>
                  <a:uLnTx/>
                  <a:uFillTx/>
                  <a:latin typeface="Arial" pitchFamily="34" charset="0"/>
                  <a:ea typeface="+mn-ea"/>
                </a:rPr>
                <a:t>0,5</a:t>
              </a:r>
            </a:p>
            <a:p>
              <a:pPr marL="0" marR="0" lvl="0" indent="0" defTabSz="914400" eaLnBrk="1" fontAlgn="auto" latinLnBrk="0" hangingPunct="1">
                <a:lnSpc>
                  <a:spcPct val="100000"/>
                </a:lnSpc>
                <a:spcBef>
                  <a:spcPct val="0"/>
                </a:spcBef>
                <a:spcAft>
                  <a:spcPts val="0"/>
                </a:spcAft>
                <a:buClrTx/>
                <a:buSzTx/>
                <a:buFontTx/>
                <a:buNone/>
                <a:tabLst/>
                <a:defRPr/>
              </a:pPr>
              <a:endParaRPr kumimoji="0" lang="de-DE" altLang="de-DE" sz="1400" b="0" i="0" u="none" strike="noStrike" kern="0" cap="none" spc="0" normalizeH="0" baseline="0" noProof="0">
                <a:ln>
                  <a:noFill/>
                </a:ln>
                <a:solidFill>
                  <a:srgbClr val="000000"/>
                </a:solidFill>
                <a:effectLst/>
                <a:uLnTx/>
                <a:uFillTx/>
                <a:latin typeface="Arial" pitchFamily="34" charset="0"/>
                <a:ea typeface="+mn-ea"/>
              </a:endParaRPr>
            </a:p>
          </p:txBody>
        </p:sp>
        <p:sp>
          <p:nvSpPr>
            <p:cNvPr id="17" name="Text Box 14"/>
            <p:cNvSpPr txBox="1">
              <a:spLocks noChangeArrowheads="1"/>
            </p:cNvSpPr>
            <p:nvPr/>
          </p:nvSpPr>
          <p:spPr bwMode="auto">
            <a:xfrm>
              <a:off x="6578600" y="3494088"/>
              <a:ext cx="5969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de-DE" altLang="de-DE" sz="1400" b="0" i="0" u="none" strike="noStrike" kern="0" cap="none" spc="0" normalizeH="0" baseline="0" noProof="0">
                  <a:ln>
                    <a:noFill/>
                  </a:ln>
                  <a:solidFill>
                    <a:srgbClr val="000000"/>
                  </a:solidFill>
                  <a:effectLst/>
                  <a:uLnTx/>
                  <a:uFillTx/>
                  <a:latin typeface="Arial" pitchFamily="34" charset="0"/>
                  <a:ea typeface="+mn-ea"/>
                </a:rPr>
                <a:t>0,5</a:t>
              </a:r>
            </a:p>
          </p:txBody>
        </p:sp>
      </p:grpSp>
      <p:sp>
        <p:nvSpPr>
          <p:cNvPr id="18" name="Text Box 15"/>
          <p:cNvSpPr txBox="1">
            <a:spLocks noChangeArrowheads="1"/>
          </p:cNvSpPr>
          <p:nvPr/>
        </p:nvSpPr>
        <p:spPr bwMode="auto">
          <a:xfrm>
            <a:off x="225438" y="5337657"/>
            <a:ext cx="2742206"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just"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This is equivalent to:</a:t>
            </a:r>
          </a:p>
        </p:txBody>
      </p:sp>
      <p:graphicFrame>
        <p:nvGraphicFramePr>
          <p:cNvPr id="19" name="Object 16"/>
          <p:cNvGraphicFramePr>
            <a:graphicFrameLocks noChangeAspect="1"/>
          </p:cNvGraphicFramePr>
          <p:nvPr/>
        </p:nvGraphicFramePr>
        <p:xfrm>
          <a:off x="698513" y="3120210"/>
          <a:ext cx="3084512" cy="315912"/>
        </p:xfrm>
        <a:graphic>
          <a:graphicData uri="http://schemas.openxmlformats.org/presentationml/2006/ole">
            <mc:AlternateContent xmlns:mc="http://schemas.openxmlformats.org/markup-compatibility/2006">
              <mc:Choice xmlns:v="urn:schemas-microsoft-com:vml" Requires="v">
                <p:oleObj spid="_x0000_s13317" name="Formel" r:id="rId3" imgW="2108200" imgH="215900" progId="Equation.3">
                  <p:embed/>
                </p:oleObj>
              </mc:Choice>
              <mc:Fallback>
                <p:oleObj name="Formel" r:id="rId3" imgW="2108200" imgH="215900" progId="Equation.3">
                  <p:embed/>
                  <p:pic>
                    <p:nvPicPr>
                      <p:cNvPr id="19"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13" y="3120210"/>
                        <a:ext cx="3084512"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7"/>
          <p:cNvGraphicFramePr>
            <a:graphicFrameLocks noChangeAspect="1"/>
          </p:cNvGraphicFramePr>
          <p:nvPr/>
        </p:nvGraphicFramePr>
        <p:xfrm>
          <a:off x="754075" y="4606110"/>
          <a:ext cx="3197225" cy="576262"/>
        </p:xfrm>
        <a:graphic>
          <a:graphicData uri="http://schemas.openxmlformats.org/presentationml/2006/ole">
            <mc:AlternateContent xmlns:mc="http://schemas.openxmlformats.org/markup-compatibility/2006">
              <mc:Choice xmlns:v="urn:schemas-microsoft-com:vml" Requires="v">
                <p:oleObj spid="_x0000_s13318" name="Formel" r:id="rId5" imgW="2184400" imgH="393700" progId="Equation.3">
                  <p:embed/>
                </p:oleObj>
              </mc:Choice>
              <mc:Fallback>
                <p:oleObj name="Formel" r:id="rId5" imgW="2184400" imgH="393700" progId="Equation.3">
                  <p:embed/>
                  <p:pic>
                    <p:nvPicPr>
                      <p:cNvPr id="2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075" y="4606110"/>
                        <a:ext cx="319722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9"/>
          <p:cNvGraphicFramePr>
            <a:graphicFrameLocks noChangeAspect="1"/>
          </p:cNvGraphicFramePr>
          <p:nvPr/>
        </p:nvGraphicFramePr>
        <p:xfrm>
          <a:off x="708037" y="5602770"/>
          <a:ext cx="5069305" cy="671512"/>
        </p:xfrm>
        <a:graphic>
          <a:graphicData uri="http://schemas.openxmlformats.org/presentationml/2006/ole">
            <mc:AlternateContent xmlns:mc="http://schemas.openxmlformats.org/markup-compatibility/2006">
              <mc:Choice xmlns:v="urn:schemas-microsoft-com:vml" Requires="v">
                <p:oleObj spid="_x0000_s13319" name="Formel" r:id="rId7" imgW="3213000" imgH="431640" progId="Equation.3">
                  <p:embed/>
                </p:oleObj>
              </mc:Choice>
              <mc:Fallback>
                <p:oleObj name="Formel" r:id="rId7" imgW="3213000" imgH="431640" progId="Equation.3">
                  <p:embed/>
                  <p:pic>
                    <p:nvPicPr>
                      <p:cNvPr id="22" name="Object 19"/>
                      <p:cNvPicPr>
                        <a:picLocks noChangeAspect="1" noChangeArrowheads="1"/>
                      </p:cNvPicPr>
                      <p:nvPr/>
                    </p:nvPicPr>
                    <p:blipFill>
                      <a:blip r:embed="rId8"/>
                      <a:srcRect/>
                      <a:stretch>
                        <a:fillRect/>
                      </a:stretch>
                    </p:blipFill>
                    <p:spPr bwMode="auto">
                      <a:xfrm>
                        <a:off x="708037" y="5602770"/>
                        <a:ext cx="5069305" cy="67151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393007545"/>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212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Splitting in CART</a:t>
            </a:r>
          </a:p>
        </p:txBody>
      </p:sp>
      <p:sp>
        <p:nvSpPr>
          <p:cNvPr id="5" name="Text Box 3"/>
          <p:cNvSpPr txBox="1">
            <a:spLocks noChangeArrowheads="1"/>
          </p:cNvSpPr>
          <p:nvPr/>
        </p:nvSpPr>
        <p:spPr bwMode="auto">
          <a:xfrm>
            <a:off x="3563700" y="1915209"/>
            <a:ext cx="435610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29210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ct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 </a:t>
            </a:r>
            <a:r>
              <a:rPr kumimoji="0" lang="en-US" altLang="de-DE" sz="1800" b="1" i="0" u="none" strike="noStrike" kern="0" cap="none" spc="0" normalizeH="0" baseline="0" noProof="0">
                <a:ln>
                  <a:noFill/>
                </a:ln>
                <a:solidFill>
                  <a:srgbClr val="000000"/>
                </a:solidFill>
                <a:effectLst/>
                <a:uLnTx/>
                <a:uFillTx/>
                <a:latin typeface="Arial" pitchFamily="34" charset="0"/>
                <a:ea typeface="+mn-ea"/>
              </a:rPr>
              <a:t>Attribute </a:t>
            </a:r>
            <a:r>
              <a:rPr kumimoji="0" lang="de-DE" altLang="de-DE" sz="1800" b="1" i="0" u="none" strike="noStrike" kern="0" cap="none" spc="0" normalizeH="0" baseline="0" noProof="0">
                <a:ln>
                  <a:noFill/>
                </a:ln>
                <a:solidFill>
                  <a:srgbClr val="000000"/>
                </a:solidFill>
                <a:effectLst/>
                <a:uLnTx/>
                <a:uFillTx/>
                <a:latin typeface="Arial" pitchFamily="34" charset="0"/>
                <a:ea typeface="+mn-ea"/>
              </a:rPr>
              <a:t>Wind:</a:t>
            </a:r>
          </a:p>
          <a:p>
            <a:pPr marL="292100" marR="0" lvl="1" indent="0" algn="l" defTabSz="762000" eaLnBrk="1" fontAlgn="auto" latinLnBrk="0" hangingPunct="1">
              <a:lnSpc>
                <a:spcPct val="100000"/>
              </a:lnSpc>
              <a:spcBef>
                <a:spcPct val="3000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light: 6 x yes, 2 x no</a:t>
            </a:r>
          </a:p>
          <a:p>
            <a:pPr marL="292100" marR="0" lvl="1" indent="0" algn="l" defTabSz="762000" eaLnBrk="1" fontAlgn="auto" latinLnBrk="0" hangingPunct="1">
              <a:lnSpc>
                <a:spcPct val="100000"/>
              </a:lnSpc>
              <a:spcBef>
                <a:spcPct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a:p>
            <a:pPr marL="292100" marR="0" lvl="1" indent="0" algn="l" defTabSz="762000" eaLnBrk="1" fontAlgn="auto" latinLnBrk="0" hangingPunct="1">
              <a:lnSpc>
                <a:spcPct val="100000"/>
              </a:lnSpc>
              <a:spcBef>
                <a:spcPct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a:p>
            <a:pPr marL="292100" marR="0" lvl="1" indent="0" algn="l" defTabSz="762000" eaLnBrk="1" fontAlgn="auto" latinLnBrk="0" hangingPunct="1">
              <a:lnSpc>
                <a:spcPct val="70000"/>
              </a:lnSpc>
              <a:spcBef>
                <a:spcPct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a:p>
            <a:pPr marL="292100" marR="0" lvl="1" indent="0" algn="l" defTabSz="762000" eaLnBrk="1" fontAlgn="auto" latinLnBrk="0" hangingPunct="1">
              <a:lnSpc>
                <a:spcPct val="100000"/>
              </a:lnSpc>
              <a:spcBef>
                <a:spcPct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strong: 3 x yes, 3 x no</a:t>
            </a:r>
          </a:p>
          <a:p>
            <a:pPr marL="292100" marR="0" lvl="1" indent="0" algn="l" defTabSz="762000" eaLnBrk="1" fontAlgn="auto" latinLnBrk="0" hangingPunct="1">
              <a:lnSpc>
                <a:spcPct val="100000"/>
              </a:lnSpc>
              <a:spcBef>
                <a:spcPct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a:p>
            <a:pPr marL="292100" marR="0" lvl="1" indent="0" algn="l" defTabSz="762000" eaLnBrk="1" fontAlgn="auto" latinLnBrk="0" hangingPunct="1">
              <a:lnSpc>
                <a:spcPct val="100000"/>
              </a:lnSpc>
              <a:spcBef>
                <a:spcPct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a:p>
            <a:pPr marL="292100" marR="0" lvl="1" indent="0" algn="l" defTabSz="762000" eaLnBrk="1" fontAlgn="auto" latinLnBrk="0" hangingPunct="1">
              <a:lnSpc>
                <a:spcPct val="100000"/>
              </a:lnSpc>
              <a:spcBef>
                <a:spcPct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a:p>
            <a:pPr marL="292100" marR="0" lvl="1" indent="0" algn="l" defTabSz="762000" eaLnBrk="1" fontAlgn="auto" latinLnBrk="0" hangingPunct="1">
              <a:lnSpc>
                <a:spcPct val="100000"/>
              </a:lnSpc>
              <a:spcBef>
                <a:spcPct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resulting in:</a:t>
            </a:r>
          </a:p>
        </p:txBody>
      </p:sp>
      <p:graphicFrame>
        <p:nvGraphicFramePr>
          <p:cNvPr id="6" name="Object 4"/>
          <p:cNvGraphicFramePr>
            <a:graphicFrameLocks noChangeAspect="1"/>
          </p:cNvGraphicFramePr>
          <p:nvPr/>
        </p:nvGraphicFramePr>
        <p:xfrm>
          <a:off x="4203462" y="2581959"/>
          <a:ext cx="3725863" cy="671513"/>
        </p:xfrm>
        <a:graphic>
          <a:graphicData uri="http://schemas.openxmlformats.org/presentationml/2006/ole">
            <mc:AlternateContent xmlns:mc="http://schemas.openxmlformats.org/markup-compatibility/2006">
              <mc:Choice xmlns:v="urn:schemas-microsoft-com:vml" Requires="v">
                <p:oleObj spid="_x0000_s14342" name="Formel" r:id="rId3" imgW="2387600" imgH="431800" progId="Equation.3">
                  <p:embed/>
                </p:oleObj>
              </mc:Choice>
              <mc:Fallback>
                <p:oleObj name="Formel" r:id="rId3" imgW="2387600" imgH="431800" progId="Equation.3">
                  <p:embed/>
                  <p:pic>
                    <p:nvPicPr>
                      <p:cNvPr id="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3462" y="2581959"/>
                        <a:ext cx="3725863"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5"/>
          <p:cNvGraphicFramePr>
            <a:graphicFrameLocks noChangeAspect="1"/>
          </p:cNvGraphicFramePr>
          <p:nvPr/>
        </p:nvGraphicFramePr>
        <p:xfrm>
          <a:off x="4203462" y="3640822"/>
          <a:ext cx="3684588" cy="671512"/>
        </p:xfrm>
        <a:graphic>
          <a:graphicData uri="http://schemas.openxmlformats.org/presentationml/2006/ole">
            <mc:AlternateContent xmlns:mc="http://schemas.openxmlformats.org/markup-compatibility/2006">
              <mc:Choice xmlns:v="urn:schemas-microsoft-com:vml" Requires="v">
                <p:oleObj spid="_x0000_s14343" name="Formel" r:id="rId5" imgW="2362200" imgH="431800" progId="Equation.3">
                  <p:embed/>
                </p:oleObj>
              </mc:Choice>
              <mc:Fallback>
                <p:oleObj name="Formel" r:id="rId5" imgW="2362200" imgH="431800" progId="Equation.3">
                  <p:embed/>
                  <p:pic>
                    <p:nvPicPr>
                      <p:cNvPr id="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3462" y="3640822"/>
                        <a:ext cx="3684588"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6"/>
          <p:cNvGraphicFramePr>
            <a:graphicFrameLocks noChangeAspect="1"/>
          </p:cNvGraphicFramePr>
          <p:nvPr/>
        </p:nvGraphicFramePr>
        <p:xfrm>
          <a:off x="454025" y="1645334"/>
          <a:ext cx="3067050" cy="4117975"/>
        </p:xfrm>
        <a:graphic>
          <a:graphicData uri="http://schemas.openxmlformats.org/presentationml/2006/ole">
            <mc:AlternateContent xmlns:mc="http://schemas.openxmlformats.org/markup-compatibility/2006">
              <mc:Choice xmlns:v="urn:schemas-microsoft-com:vml" Requires="v">
                <p:oleObj spid="_x0000_s14344" name="Tabelle" r:id="rId7" imgW="2801160" imgH="3408840" progId="Excel.Sheet.8">
                  <p:embed/>
                </p:oleObj>
              </mc:Choice>
              <mc:Fallback>
                <p:oleObj name="Tabelle" r:id="rId7" imgW="2801160" imgH="3408840" progId="Excel.Sheet.8">
                  <p:embed/>
                  <p:pic>
                    <p:nvPicPr>
                      <p:cNvPr id="8"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4025" y="1645334"/>
                        <a:ext cx="3067050" cy="411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7"/>
          <p:cNvGraphicFramePr>
            <a:graphicFrameLocks noChangeAspect="1"/>
          </p:cNvGraphicFramePr>
          <p:nvPr/>
        </p:nvGraphicFramePr>
        <p:xfrm>
          <a:off x="4203462" y="4637772"/>
          <a:ext cx="4833938" cy="908050"/>
        </p:xfrm>
        <a:graphic>
          <a:graphicData uri="http://schemas.openxmlformats.org/presentationml/2006/ole">
            <mc:AlternateContent xmlns:mc="http://schemas.openxmlformats.org/markup-compatibility/2006">
              <mc:Choice xmlns:v="urn:schemas-microsoft-com:vml" Requires="v">
                <p:oleObj spid="_x0000_s14345" name="Formel" r:id="rId9" imgW="3098800" imgH="584200" progId="Equation.3">
                  <p:embed/>
                </p:oleObj>
              </mc:Choice>
              <mc:Fallback>
                <p:oleObj name="Formel" r:id="rId9" imgW="3098800" imgH="584200" progId="Equation.3">
                  <p:embed/>
                  <p:pic>
                    <p:nvPicPr>
                      <p:cNvPr id="9"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03462" y="4637772"/>
                        <a:ext cx="4833938"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37854795"/>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213</a:t>
            </a:fld>
            <a:endParaRPr lang="en-US" sz="800" dirty="0">
              <a:solidFill>
                <a:schemeClr val="bg1"/>
              </a:solidFill>
            </a:endParaRPr>
          </a:p>
        </p:txBody>
      </p:sp>
      <p:sp>
        <p:nvSpPr>
          <p:cNvPr id="4099" name="Rectangle 2"/>
          <p:cNvSpPr>
            <a:spLocks noChangeArrowheads="1"/>
          </p:cNvSpPr>
          <p:nvPr/>
        </p:nvSpPr>
        <p:spPr bwMode="auto">
          <a:xfrm>
            <a:off x="177800" y="534988"/>
            <a:ext cx="6522258"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Coherence between Entropy and Gini Index</a:t>
            </a:r>
          </a:p>
        </p:txBody>
      </p:sp>
      <p:sp>
        <p:nvSpPr>
          <p:cNvPr id="5" name="Text Box 3"/>
          <p:cNvSpPr txBox="1">
            <a:spLocks noChangeArrowheads="1"/>
          </p:cNvSpPr>
          <p:nvPr/>
        </p:nvSpPr>
        <p:spPr bwMode="auto">
          <a:xfrm>
            <a:off x="1758412" y="5703445"/>
            <a:ext cx="62880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Remark: Entropy has been scaled from (0, 1) to (0, 0.5)!</a:t>
            </a:r>
          </a:p>
        </p:txBody>
      </p:sp>
      <p:sp>
        <p:nvSpPr>
          <p:cNvPr id="6" name="Freeform 4"/>
          <p:cNvSpPr>
            <a:spLocks/>
          </p:cNvSpPr>
          <p:nvPr/>
        </p:nvSpPr>
        <p:spPr bwMode="auto">
          <a:xfrm>
            <a:off x="1709200" y="2036320"/>
            <a:ext cx="5949950" cy="3101975"/>
          </a:xfrm>
          <a:custGeom>
            <a:avLst/>
            <a:gdLst>
              <a:gd name="T0" fmla="*/ 0 w 3748"/>
              <a:gd name="T1" fmla="*/ 2147483647 h 1954"/>
              <a:gd name="T2" fmla="*/ 2147483647 w 3748"/>
              <a:gd name="T3" fmla="*/ 2147483647 h 1954"/>
              <a:gd name="T4" fmla="*/ 2147483647 w 3748"/>
              <a:gd name="T5" fmla="*/ 2147483647 h 1954"/>
              <a:gd name="T6" fmla="*/ 2147483647 w 3748"/>
              <a:gd name="T7" fmla="*/ 2147483647 h 1954"/>
              <a:gd name="T8" fmla="*/ 2147483647 w 3748"/>
              <a:gd name="T9" fmla="*/ 2147483647 h 1954"/>
              <a:gd name="T10" fmla="*/ 2147483647 w 3748"/>
              <a:gd name="T11" fmla="*/ 2147483647 h 1954"/>
              <a:gd name="T12" fmla="*/ 2147483647 w 3748"/>
              <a:gd name="T13" fmla="*/ 2147483647 h 1954"/>
              <a:gd name="T14" fmla="*/ 2147483647 w 3748"/>
              <a:gd name="T15" fmla="*/ 2147483647 h 1954"/>
              <a:gd name="T16" fmla="*/ 2147483647 w 3748"/>
              <a:gd name="T17" fmla="*/ 2147483647 h 1954"/>
              <a:gd name="T18" fmla="*/ 2147483647 w 3748"/>
              <a:gd name="T19" fmla="*/ 2147483647 h 1954"/>
              <a:gd name="T20" fmla="*/ 2147483647 w 3748"/>
              <a:gd name="T21" fmla="*/ 2147483647 h 1954"/>
              <a:gd name="T22" fmla="*/ 2147483647 w 3748"/>
              <a:gd name="T23" fmla="*/ 2147483647 h 1954"/>
              <a:gd name="T24" fmla="*/ 2147483647 w 3748"/>
              <a:gd name="T25" fmla="*/ 2147483647 h 1954"/>
              <a:gd name="T26" fmla="*/ 2147483647 w 3748"/>
              <a:gd name="T27" fmla="*/ 2147483647 h 1954"/>
              <a:gd name="T28" fmla="*/ 2147483647 w 3748"/>
              <a:gd name="T29" fmla="*/ 2147483647 h 1954"/>
              <a:gd name="T30" fmla="*/ 2147483647 w 3748"/>
              <a:gd name="T31" fmla="*/ 2147483647 h 1954"/>
              <a:gd name="T32" fmla="*/ 2147483647 w 3748"/>
              <a:gd name="T33" fmla="*/ 2147483647 h 1954"/>
              <a:gd name="T34" fmla="*/ 2147483647 w 3748"/>
              <a:gd name="T35" fmla="*/ 2147483647 h 1954"/>
              <a:gd name="T36" fmla="*/ 2147483647 w 3748"/>
              <a:gd name="T37" fmla="*/ 2147483647 h 19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48" h="1954">
                <a:moveTo>
                  <a:pt x="0" y="1928"/>
                </a:moveTo>
                <a:cubicBezTo>
                  <a:pt x="61" y="1799"/>
                  <a:pt x="122" y="1670"/>
                  <a:pt x="201" y="1527"/>
                </a:cubicBezTo>
                <a:cubicBezTo>
                  <a:pt x="280" y="1384"/>
                  <a:pt x="374" y="1216"/>
                  <a:pt x="473" y="1067"/>
                </a:cubicBezTo>
                <a:cubicBezTo>
                  <a:pt x="572" y="918"/>
                  <a:pt x="700" y="748"/>
                  <a:pt x="796" y="634"/>
                </a:cubicBezTo>
                <a:cubicBezTo>
                  <a:pt x="892" y="520"/>
                  <a:pt x="976" y="448"/>
                  <a:pt x="1049" y="381"/>
                </a:cubicBezTo>
                <a:cubicBezTo>
                  <a:pt x="1122" y="314"/>
                  <a:pt x="1165" y="282"/>
                  <a:pt x="1236" y="232"/>
                </a:cubicBezTo>
                <a:cubicBezTo>
                  <a:pt x="1307" y="182"/>
                  <a:pt x="1384" y="120"/>
                  <a:pt x="1476" y="83"/>
                </a:cubicBezTo>
                <a:cubicBezTo>
                  <a:pt x="1568" y="46"/>
                  <a:pt x="1720" y="24"/>
                  <a:pt x="1787" y="12"/>
                </a:cubicBezTo>
                <a:cubicBezTo>
                  <a:pt x="1854" y="0"/>
                  <a:pt x="1833" y="10"/>
                  <a:pt x="1877" y="12"/>
                </a:cubicBezTo>
                <a:cubicBezTo>
                  <a:pt x="1921" y="14"/>
                  <a:pt x="1985" y="10"/>
                  <a:pt x="2052" y="25"/>
                </a:cubicBezTo>
                <a:cubicBezTo>
                  <a:pt x="2119" y="40"/>
                  <a:pt x="2209" y="74"/>
                  <a:pt x="2278" y="103"/>
                </a:cubicBezTo>
                <a:cubicBezTo>
                  <a:pt x="2347" y="132"/>
                  <a:pt x="2405" y="159"/>
                  <a:pt x="2466" y="200"/>
                </a:cubicBezTo>
                <a:cubicBezTo>
                  <a:pt x="2527" y="241"/>
                  <a:pt x="2592" y="302"/>
                  <a:pt x="2647" y="349"/>
                </a:cubicBezTo>
                <a:cubicBezTo>
                  <a:pt x="2702" y="396"/>
                  <a:pt x="2729" y="413"/>
                  <a:pt x="2796" y="485"/>
                </a:cubicBezTo>
                <a:cubicBezTo>
                  <a:pt x="2863" y="557"/>
                  <a:pt x="2976" y="691"/>
                  <a:pt x="3049" y="782"/>
                </a:cubicBezTo>
                <a:cubicBezTo>
                  <a:pt x="3122" y="873"/>
                  <a:pt x="3179" y="943"/>
                  <a:pt x="3236" y="1028"/>
                </a:cubicBezTo>
                <a:cubicBezTo>
                  <a:pt x="3293" y="1113"/>
                  <a:pt x="3339" y="1207"/>
                  <a:pt x="3392" y="1294"/>
                </a:cubicBezTo>
                <a:cubicBezTo>
                  <a:pt x="3445" y="1381"/>
                  <a:pt x="3494" y="1443"/>
                  <a:pt x="3553" y="1553"/>
                </a:cubicBezTo>
                <a:cubicBezTo>
                  <a:pt x="3612" y="1663"/>
                  <a:pt x="3716" y="1887"/>
                  <a:pt x="3748" y="1954"/>
                </a:cubicBezTo>
              </a:path>
            </a:pathLst>
          </a:custGeom>
          <a:noFill/>
          <a:ln w="38100" cap="flat" cmpd="sng">
            <a:solidFill>
              <a:srgbClr val="063DE8"/>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7" name="Freeform 5"/>
          <p:cNvSpPr>
            <a:spLocks/>
          </p:cNvSpPr>
          <p:nvPr/>
        </p:nvSpPr>
        <p:spPr bwMode="auto">
          <a:xfrm>
            <a:off x="1709200" y="2014095"/>
            <a:ext cx="5959475" cy="3144837"/>
          </a:xfrm>
          <a:custGeom>
            <a:avLst/>
            <a:gdLst>
              <a:gd name="T0" fmla="*/ 0 w 3754"/>
              <a:gd name="T1" fmla="*/ 2147483647 h 1981"/>
              <a:gd name="T2" fmla="*/ 2147483647 w 3754"/>
              <a:gd name="T3" fmla="*/ 2147483647 h 1981"/>
              <a:gd name="T4" fmla="*/ 2147483647 w 3754"/>
              <a:gd name="T5" fmla="*/ 2147483647 h 1981"/>
              <a:gd name="T6" fmla="*/ 2147483647 w 3754"/>
              <a:gd name="T7" fmla="*/ 2147483647 h 1981"/>
              <a:gd name="T8" fmla="*/ 2147483647 w 3754"/>
              <a:gd name="T9" fmla="*/ 2147483647 h 1981"/>
              <a:gd name="T10" fmla="*/ 2147483647 w 3754"/>
              <a:gd name="T11" fmla="*/ 2147483647 h 1981"/>
              <a:gd name="T12" fmla="*/ 2147483647 w 3754"/>
              <a:gd name="T13" fmla="*/ 2147483647 h 1981"/>
              <a:gd name="T14" fmla="*/ 2147483647 w 3754"/>
              <a:gd name="T15" fmla="*/ 2147483647 h 1981"/>
              <a:gd name="T16" fmla="*/ 2147483647 w 3754"/>
              <a:gd name="T17" fmla="*/ 2147483647 h 1981"/>
              <a:gd name="T18" fmla="*/ 2147483647 w 3754"/>
              <a:gd name="T19" fmla="*/ 2147483647 h 1981"/>
              <a:gd name="T20" fmla="*/ 2147483647 w 3754"/>
              <a:gd name="T21" fmla="*/ 2147483647 h 1981"/>
              <a:gd name="T22" fmla="*/ 2147483647 w 3754"/>
              <a:gd name="T23" fmla="*/ 2147483647 h 1981"/>
              <a:gd name="T24" fmla="*/ 2147483647 w 3754"/>
              <a:gd name="T25" fmla="*/ 2147483647 h 1981"/>
              <a:gd name="T26" fmla="*/ 2147483647 w 3754"/>
              <a:gd name="T27" fmla="*/ 2147483647 h 1981"/>
              <a:gd name="T28" fmla="*/ 2147483647 w 3754"/>
              <a:gd name="T29" fmla="*/ 2147483647 h 1981"/>
              <a:gd name="T30" fmla="*/ 2147483647 w 3754"/>
              <a:gd name="T31" fmla="*/ 2147483647 h 1981"/>
              <a:gd name="T32" fmla="*/ 2147483647 w 3754"/>
              <a:gd name="T33" fmla="*/ 2147483647 h 1981"/>
              <a:gd name="T34" fmla="*/ 2147483647 w 3754"/>
              <a:gd name="T35" fmla="*/ 2147483647 h 1981"/>
              <a:gd name="T36" fmla="*/ 2147483647 w 3754"/>
              <a:gd name="T37" fmla="*/ 2147483647 h 1981"/>
              <a:gd name="T38" fmla="*/ 2147483647 w 3754"/>
              <a:gd name="T39" fmla="*/ 2147483647 h 19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754" h="1981">
                <a:moveTo>
                  <a:pt x="0" y="1974"/>
                </a:moveTo>
                <a:cubicBezTo>
                  <a:pt x="26" y="1845"/>
                  <a:pt x="53" y="1717"/>
                  <a:pt x="91" y="1605"/>
                </a:cubicBezTo>
                <a:cubicBezTo>
                  <a:pt x="129" y="1493"/>
                  <a:pt x="177" y="1399"/>
                  <a:pt x="227" y="1301"/>
                </a:cubicBezTo>
                <a:cubicBezTo>
                  <a:pt x="277" y="1203"/>
                  <a:pt x="327" y="1113"/>
                  <a:pt x="389" y="1016"/>
                </a:cubicBezTo>
                <a:cubicBezTo>
                  <a:pt x="451" y="919"/>
                  <a:pt x="530" y="807"/>
                  <a:pt x="602" y="719"/>
                </a:cubicBezTo>
                <a:cubicBezTo>
                  <a:pt x="674" y="631"/>
                  <a:pt x="751" y="555"/>
                  <a:pt x="822" y="486"/>
                </a:cubicBezTo>
                <a:cubicBezTo>
                  <a:pt x="893" y="417"/>
                  <a:pt x="962" y="353"/>
                  <a:pt x="1029" y="305"/>
                </a:cubicBezTo>
                <a:cubicBezTo>
                  <a:pt x="1096" y="257"/>
                  <a:pt x="1155" y="231"/>
                  <a:pt x="1224" y="195"/>
                </a:cubicBezTo>
                <a:cubicBezTo>
                  <a:pt x="1293" y="159"/>
                  <a:pt x="1354" y="121"/>
                  <a:pt x="1444" y="91"/>
                </a:cubicBezTo>
                <a:cubicBezTo>
                  <a:pt x="1534" y="61"/>
                  <a:pt x="1694" y="26"/>
                  <a:pt x="1767" y="13"/>
                </a:cubicBezTo>
                <a:cubicBezTo>
                  <a:pt x="1840" y="0"/>
                  <a:pt x="1825" y="8"/>
                  <a:pt x="1884" y="13"/>
                </a:cubicBezTo>
                <a:cubicBezTo>
                  <a:pt x="1943" y="18"/>
                  <a:pt x="2033" y="24"/>
                  <a:pt x="2123" y="46"/>
                </a:cubicBezTo>
                <a:cubicBezTo>
                  <a:pt x="2213" y="68"/>
                  <a:pt x="2335" y="103"/>
                  <a:pt x="2427" y="143"/>
                </a:cubicBezTo>
                <a:cubicBezTo>
                  <a:pt x="2519" y="183"/>
                  <a:pt x="2594" y="231"/>
                  <a:pt x="2673" y="285"/>
                </a:cubicBezTo>
                <a:cubicBezTo>
                  <a:pt x="2752" y="339"/>
                  <a:pt x="2814" y="383"/>
                  <a:pt x="2900" y="466"/>
                </a:cubicBezTo>
                <a:cubicBezTo>
                  <a:pt x="2986" y="549"/>
                  <a:pt x="3109" y="681"/>
                  <a:pt x="3191" y="783"/>
                </a:cubicBezTo>
                <a:cubicBezTo>
                  <a:pt x="3273" y="885"/>
                  <a:pt x="3332" y="976"/>
                  <a:pt x="3392" y="1075"/>
                </a:cubicBezTo>
                <a:cubicBezTo>
                  <a:pt x="3452" y="1174"/>
                  <a:pt x="3508" y="1285"/>
                  <a:pt x="3553" y="1379"/>
                </a:cubicBezTo>
                <a:cubicBezTo>
                  <a:pt x="3598" y="1473"/>
                  <a:pt x="3629" y="1538"/>
                  <a:pt x="3663" y="1638"/>
                </a:cubicBezTo>
                <a:cubicBezTo>
                  <a:pt x="3697" y="1738"/>
                  <a:pt x="3739" y="1924"/>
                  <a:pt x="3754" y="1981"/>
                </a:cubicBezTo>
              </a:path>
            </a:pathLst>
          </a:custGeom>
          <a:noFill/>
          <a:ln w="28575" cap="flat" cmpd="sng">
            <a:solidFill>
              <a:srgbClr val="FC0128"/>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8" name="Rectangle 6"/>
          <p:cNvSpPr>
            <a:spLocks noChangeArrowheads="1"/>
          </p:cNvSpPr>
          <p:nvPr/>
        </p:nvSpPr>
        <p:spPr bwMode="auto">
          <a:xfrm>
            <a:off x="1699675" y="1787082"/>
            <a:ext cx="6256337" cy="3389313"/>
          </a:xfrm>
          <a:prstGeom prst="rect">
            <a:avLst/>
          </a:prstGeom>
          <a:noFill/>
          <a:ln w="190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9" name="Line 7"/>
          <p:cNvSpPr>
            <a:spLocks noChangeShapeType="1"/>
          </p:cNvSpPr>
          <p:nvPr/>
        </p:nvSpPr>
        <p:spPr bwMode="auto">
          <a:xfrm>
            <a:off x="1537750" y="2072832"/>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 name="Line 8"/>
          <p:cNvSpPr>
            <a:spLocks noChangeShapeType="1"/>
          </p:cNvSpPr>
          <p:nvPr/>
        </p:nvSpPr>
        <p:spPr bwMode="auto">
          <a:xfrm>
            <a:off x="1537750" y="3309495"/>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 name="Line 9"/>
          <p:cNvSpPr>
            <a:spLocks noChangeShapeType="1"/>
          </p:cNvSpPr>
          <p:nvPr/>
        </p:nvSpPr>
        <p:spPr bwMode="auto">
          <a:xfrm>
            <a:off x="1537750" y="2690370"/>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 name="Line 10"/>
          <p:cNvSpPr>
            <a:spLocks noChangeShapeType="1"/>
          </p:cNvSpPr>
          <p:nvPr/>
        </p:nvSpPr>
        <p:spPr bwMode="auto">
          <a:xfrm>
            <a:off x="1537750" y="3928620"/>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 name="Line 11"/>
          <p:cNvSpPr>
            <a:spLocks noChangeShapeType="1"/>
          </p:cNvSpPr>
          <p:nvPr/>
        </p:nvSpPr>
        <p:spPr bwMode="auto">
          <a:xfrm>
            <a:off x="1537750" y="4547745"/>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 name="Line 12"/>
          <p:cNvSpPr>
            <a:spLocks noChangeShapeType="1"/>
          </p:cNvSpPr>
          <p:nvPr/>
        </p:nvSpPr>
        <p:spPr bwMode="auto">
          <a:xfrm>
            <a:off x="1537750" y="5176395"/>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 name="Line 13"/>
          <p:cNvSpPr>
            <a:spLocks noChangeShapeType="1"/>
          </p:cNvSpPr>
          <p:nvPr/>
        </p:nvSpPr>
        <p:spPr bwMode="auto">
          <a:xfrm rot="-5400000">
            <a:off x="1625856" y="5251801"/>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 name="Line 14"/>
          <p:cNvSpPr>
            <a:spLocks noChangeShapeType="1"/>
          </p:cNvSpPr>
          <p:nvPr/>
        </p:nvSpPr>
        <p:spPr bwMode="auto">
          <a:xfrm rot="-5400000">
            <a:off x="4010281" y="5251801"/>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 name="Line 15"/>
          <p:cNvSpPr>
            <a:spLocks noChangeShapeType="1"/>
          </p:cNvSpPr>
          <p:nvPr/>
        </p:nvSpPr>
        <p:spPr bwMode="auto">
          <a:xfrm rot="-5400000">
            <a:off x="2818069" y="5251801"/>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8" name="Line 16"/>
          <p:cNvSpPr>
            <a:spLocks noChangeShapeType="1"/>
          </p:cNvSpPr>
          <p:nvPr/>
        </p:nvSpPr>
        <p:spPr bwMode="auto">
          <a:xfrm rot="-5400000">
            <a:off x="5202494" y="5251801"/>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9" name="Line 17"/>
          <p:cNvSpPr>
            <a:spLocks noChangeShapeType="1"/>
          </p:cNvSpPr>
          <p:nvPr/>
        </p:nvSpPr>
        <p:spPr bwMode="auto">
          <a:xfrm rot="-5400000">
            <a:off x="6394706" y="5251801"/>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 name="Line 18"/>
          <p:cNvSpPr>
            <a:spLocks noChangeShapeType="1"/>
          </p:cNvSpPr>
          <p:nvPr/>
        </p:nvSpPr>
        <p:spPr bwMode="auto">
          <a:xfrm rot="-5400000">
            <a:off x="7588506" y="5251801"/>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 name="Text Box 19"/>
          <p:cNvSpPr txBox="1">
            <a:spLocks noChangeArrowheads="1"/>
          </p:cNvSpPr>
          <p:nvPr/>
        </p:nvSpPr>
        <p:spPr bwMode="auto">
          <a:xfrm>
            <a:off x="1050387" y="1880745"/>
            <a:ext cx="5762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0,5</a:t>
            </a:r>
          </a:p>
        </p:txBody>
      </p:sp>
      <p:sp>
        <p:nvSpPr>
          <p:cNvPr id="22" name="Text Box 20"/>
          <p:cNvSpPr txBox="1">
            <a:spLocks noChangeArrowheads="1"/>
          </p:cNvSpPr>
          <p:nvPr/>
        </p:nvSpPr>
        <p:spPr bwMode="auto">
          <a:xfrm>
            <a:off x="1236125" y="4993832"/>
            <a:ext cx="4206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0</a:t>
            </a:r>
          </a:p>
        </p:txBody>
      </p:sp>
      <p:sp>
        <p:nvSpPr>
          <p:cNvPr id="23" name="Text Box 21"/>
          <p:cNvSpPr txBox="1">
            <a:spLocks noChangeArrowheads="1"/>
          </p:cNvSpPr>
          <p:nvPr/>
        </p:nvSpPr>
        <p:spPr bwMode="auto">
          <a:xfrm>
            <a:off x="1558387" y="5285932"/>
            <a:ext cx="4206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0</a:t>
            </a:r>
          </a:p>
        </p:txBody>
      </p:sp>
      <p:sp>
        <p:nvSpPr>
          <p:cNvPr id="24" name="Text Box 22"/>
          <p:cNvSpPr txBox="1">
            <a:spLocks noChangeArrowheads="1"/>
          </p:cNvSpPr>
          <p:nvPr/>
        </p:nvSpPr>
        <p:spPr bwMode="auto">
          <a:xfrm>
            <a:off x="7516275" y="5285932"/>
            <a:ext cx="4206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1</a:t>
            </a:r>
          </a:p>
        </p:txBody>
      </p:sp>
      <p:sp>
        <p:nvSpPr>
          <p:cNvPr id="25" name="Text Box 23"/>
          <p:cNvSpPr txBox="1">
            <a:spLocks noChangeArrowheads="1"/>
          </p:cNvSpPr>
          <p:nvPr/>
        </p:nvSpPr>
        <p:spPr bwMode="auto">
          <a:xfrm>
            <a:off x="2572800" y="3493645"/>
            <a:ext cx="12112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63DE8"/>
                </a:solidFill>
                <a:effectLst/>
                <a:uLnTx/>
                <a:uFillTx/>
                <a:latin typeface="Arial" pitchFamily="34" charset="0"/>
                <a:ea typeface="+mn-ea"/>
              </a:rPr>
              <a:t>Gini Index</a:t>
            </a:r>
          </a:p>
        </p:txBody>
      </p:sp>
      <p:sp>
        <p:nvSpPr>
          <p:cNvPr id="26" name="Text Box 24"/>
          <p:cNvSpPr txBox="1">
            <a:spLocks noChangeArrowheads="1"/>
          </p:cNvSpPr>
          <p:nvPr/>
        </p:nvSpPr>
        <p:spPr bwMode="auto">
          <a:xfrm>
            <a:off x="6333587" y="2436370"/>
            <a:ext cx="12112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FC0128"/>
                </a:solidFill>
                <a:effectLst/>
                <a:uLnTx/>
                <a:uFillTx/>
                <a:latin typeface="Arial" pitchFamily="34" charset="0"/>
                <a:ea typeface="+mn-ea"/>
              </a:rPr>
              <a:t>Entropy</a:t>
            </a:r>
          </a:p>
        </p:txBody>
      </p:sp>
      <p:sp>
        <p:nvSpPr>
          <p:cNvPr id="27" name="Text Box 25"/>
          <p:cNvSpPr txBox="1">
            <a:spLocks noChangeArrowheads="1"/>
          </p:cNvSpPr>
          <p:nvPr/>
        </p:nvSpPr>
        <p:spPr bwMode="auto">
          <a:xfrm>
            <a:off x="374112" y="1450532"/>
            <a:ext cx="14779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Impurity</a:t>
            </a:r>
          </a:p>
        </p:txBody>
      </p:sp>
      <p:sp>
        <p:nvSpPr>
          <p:cNvPr id="28" name="Text Box 26"/>
          <p:cNvSpPr txBox="1">
            <a:spLocks noChangeArrowheads="1"/>
          </p:cNvSpPr>
          <p:nvPr/>
        </p:nvSpPr>
        <p:spPr bwMode="auto">
          <a:xfrm>
            <a:off x="7833775" y="5170045"/>
            <a:ext cx="603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p</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i</a:t>
            </a:r>
          </a:p>
        </p:txBody>
      </p:sp>
    </p:spTree>
    <p:extLst>
      <p:ext uri="{BB962C8B-B14F-4D97-AF65-F5344CB8AC3E}">
        <p14:creationId xmlns:p14="http://schemas.microsoft.com/office/powerpoint/2010/main" val="3919762325"/>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214</a:t>
            </a:fld>
            <a:endParaRPr lang="en-US" sz="800" dirty="0">
              <a:solidFill>
                <a:schemeClr val="bg1"/>
              </a:solidFill>
            </a:endParaRPr>
          </a:p>
        </p:txBody>
      </p:sp>
      <p:sp>
        <p:nvSpPr>
          <p:cNvPr id="5" name="Rectangle 3"/>
          <p:cNvSpPr>
            <a:spLocks noChangeArrowheads="1"/>
          </p:cNvSpPr>
          <p:nvPr/>
        </p:nvSpPr>
        <p:spPr bwMode="auto">
          <a:xfrm>
            <a:off x="211224" y="1272885"/>
            <a:ext cx="8741582" cy="1725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lgn="just">
              <a:spcBef>
                <a:spcPct val="0"/>
              </a:spcBef>
            </a:pPr>
            <a:r>
              <a:rPr lang="en-US" altLang="de-DE" sz="1600" dirty="0"/>
              <a:t>Most decision tree algorithms partition training data until every node contains objects of a single class, or until further partitioning is impossible because two objects have the same value for each attribute but belong to different classes. If there are no such conflicting objects, the decision tree will correctly classify all training objects.</a:t>
            </a:r>
          </a:p>
          <a:p>
            <a:pPr algn="just">
              <a:spcBef>
                <a:spcPts val="1200"/>
              </a:spcBef>
            </a:pPr>
            <a:r>
              <a:rPr lang="en-US" altLang="de-DE" dirty="0"/>
              <a:t>If tree performance is measured from the number of correctly classified cases it is com-mon to find that the training data gives an over-optimistic guide to future performance,</a:t>
            </a:r>
            <a:endParaRPr lang="en-US" altLang="de-DE" sz="1600" dirty="0"/>
          </a:p>
        </p:txBody>
      </p:sp>
      <p:grpSp>
        <p:nvGrpSpPr>
          <p:cNvPr id="6" name="Group 4"/>
          <p:cNvGrpSpPr>
            <a:grpSpLocks/>
          </p:cNvGrpSpPr>
          <p:nvPr/>
        </p:nvGrpSpPr>
        <p:grpSpPr bwMode="auto">
          <a:xfrm>
            <a:off x="4942781" y="2996268"/>
            <a:ext cx="4010025" cy="2224087"/>
            <a:chOff x="2328" y="2659"/>
            <a:chExt cx="2526" cy="1401"/>
          </a:xfrm>
        </p:grpSpPr>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 y="2659"/>
              <a:ext cx="2526" cy="1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6"/>
            <p:cNvSpPr txBox="1">
              <a:spLocks noChangeArrowheads="1"/>
            </p:cNvSpPr>
            <p:nvPr/>
          </p:nvSpPr>
          <p:spPr bwMode="auto">
            <a:xfrm>
              <a:off x="3167" y="3194"/>
              <a:ext cx="93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r>
                <a:rPr lang="de-DE" altLang="de-DE" sz="1200"/>
                <a:t>optimum tree size</a:t>
              </a:r>
            </a:p>
          </p:txBody>
        </p:sp>
        <p:sp>
          <p:nvSpPr>
            <p:cNvPr id="9" name="Text Box 7"/>
            <p:cNvSpPr txBox="1">
              <a:spLocks noChangeArrowheads="1"/>
            </p:cNvSpPr>
            <p:nvPr/>
          </p:nvSpPr>
          <p:spPr bwMode="auto">
            <a:xfrm>
              <a:off x="3889" y="2723"/>
              <a:ext cx="69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r>
                <a:rPr lang="de-DE" altLang="de-DE" sz="1200"/>
                <a:t>training data</a:t>
              </a:r>
            </a:p>
          </p:txBody>
        </p:sp>
        <p:sp>
          <p:nvSpPr>
            <p:cNvPr id="10" name="Text Box 8"/>
            <p:cNvSpPr txBox="1">
              <a:spLocks noChangeArrowheads="1"/>
            </p:cNvSpPr>
            <p:nvPr/>
          </p:nvSpPr>
          <p:spPr bwMode="auto">
            <a:xfrm>
              <a:off x="3893" y="2823"/>
              <a:ext cx="699"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algn="l"/>
              <a:r>
                <a:rPr lang="de-DE" altLang="de-DE" sz="1200"/>
                <a:t>new data</a:t>
              </a:r>
            </a:p>
          </p:txBody>
        </p:sp>
      </p:grpSp>
      <p:sp>
        <p:nvSpPr>
          <p:cNvPr id="11" name="Rectangle 9"/>
          <p:cNvSpPr>
            <a:spLocks noChangeArrowheads="1"/>
          </p:cNvSpPr>
          <p:nvPr/>
        </p:nvSpPr>
        <p:spPr bwMode="auto">
          <a:xfrm>
            <a:off x="211224" y="2879927"/>
            <a:ext cx="4731558" cy="2310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lgn="just"/>
            <a:r>
              <a:rPr lang="en-US" altLang="de-DE" sz="1600" dirty="0"/>
              <a:t>i.e. with new data. A tree should exhibit generalization, i.e. work well with data other than those used to generate it. When the tree grows during training it often shows a decrease in generalization. This is because the deeper nodes are fitting noise in the training data not representative over the entire universe from which the training set was sampled. This is called 'overfitting'.</a:t>
            </a:r>
          </a:p>
        </p:txBody>
      </p:sp>
      <p:sp>
        <p:nvSpPr>
          <p:cNvPr id="12" name="Rectangle 10"/>
          <p:cNvSpPr>
            <a:spLocks noChangeArrowheads="1"/>
          </p:cNvSpPr>
          <p:nvPr/>
        </p:nvSpPr>
        <p:spPr bwMode="auto">
          <a:xfrm>
            <a:off x="211223" y="5212566"/>
            <a:ext cx="8741583"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lgn="just"/>
            <a:r>
              <a:rPr lang="en-US" altLang="de-DE" sz="1600" dirty="0"/>
              <a:t>Overfitting can be avoided by pruning the tree so that this will improve generalization. This can be done by using a stopping criterion that prevents some sets of training cases from being subdivided (</a:t>
            </a:r>
            <a:r>
              <a:rPr lang="en-US" altLang="de-DE" sz="1600" dirty="0" err="1"/>
              <a:t>prepruning</a:t>
            </a:r>
            <a:r>
              <a:rPr lang="en-US" altLang="de-DE" sz="1600" dirty="0"/>
              <a:t>), or by removing some of the structure of the tree after it has been produced (</a:t>
            </a:r>
            <a:r>
              <a:rPr lang="en-US" altLang="de-DE" sz="1600" dirty="0" err="1"/>
              <a:t>postpruning</a:t>
            </a:r>
            <a:r>
              <a:rPr lang="en-US" altLang="de-DE" sz="1600" dirty="0"/>
              <a:t>).</a:t>
            </a:r>
          </a:p>
        </p:txBody>
      </p:sp>
      <p:sp>
        <p:nvSpPr>
          <p:cNvPr id="13"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Overfitting (I)</a:t>
            </a:r>
            <a:endParaRPr lang="en-US" sz="2400" dirty="0"/>
          </a:p>
        </p:txBody>
      </p:sp>
    </p:spTree>
    <p:extLst>
      <p:ext uri="{BB962C8B-B14F-4D97-AF65-F5344CB8AC3E}">
        <p14:creationId xmlns:p14="http://schemas.microsoft.com/office/powerpoint/2010/main" val="3855505263"/>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215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Overfitting (II)</a:t>
            </a:r>
            <a:endParaRPr lang="en-US" sz="2400" dirty="0"/>
          </a:p>
        </p:txBody>
      </p:sp>
      <p:pic>
        <p:nvPicPr>
          <p:cNvPr id="60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2551" y="2032328"/>
            <a:ext cx="4498658" cy="4343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Gerade Verbindung mit Pfeil 2"/>
          <p:cNvCxnSpPr/>
          <p:nvPr/>
        </p:nvCxnSpPr>
        <p:spPr bwMode="auto">
          <a:xfrm>
            <a:off x="7210138" y="2369508"/>
            <a:ext cx="11084" cy="2818014"/>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Gerade Verbindung mit Pfeil 7"/>
          <p:cNvCxnSpPr/>
          <p:nvPr/>
        </p:nvCxnSpPr>
        <p:spPr bwMode="auto">
          <a:xfrm flipH="1">
            <a:off x="5749868" y="2369508"/>
            <a:ext cx="1460271" cy="3427614"/>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Gerade Verbindung mit Pfeil 8"/>
          <p:cNvCxnSpPr/>
          <p:nvPr/>
        </p:nvCxnSpPr>
        <p:spPr bwMode="auto">
          <a:xfrm flipH="1">
            <a:off x="5816370" y="2369508"/>
            <a:ext cx="1393769" cy="2734887"/>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Gerade Verbindung mit Pfeil 9"/>
          <p:cNvCxnSpPr/>
          <p:nvPr/>
        </p:nvCxnSpPr>
        <p:spPr bwMode="auto">
          <a:xfrm flipH="1">
            <a:off x="4079010" y="2369508"/>
            <a:ext cx="3122816" cy="399011"/>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Gerade Verbindung mit Pfeil 10"/>
          <p:cNvCxnSpPr/>
          <p:nvPr/>
        </p:nvCxnSpPr>
        <p:spPr bwMode="auto">
          <a:xfrm flipH="1">
            <a:off x="4320079" y="2369508"/>
            <a:ext cx="2895602" cy="1774901"/>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Gerade Verbindung mit Pfeil 11"/>
          <p:cNvCxnSpPr/>
          <p:nvPr/>
        </p:nvCxnSpPr>
        <p:spPr bwMode="auto">
          <a:xfrm flipH="1">
            <a:off x="6622705" y="2369508"/>
            <a:ext cx="587433" cy="3275214"/>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feld 14"/>
          <p:cNvSpPr txBox="1"/>
          <p:nvPr/>
        </p:nvSpPr>
        <p:spPr>
          <a:xfrm>
            <a:off x="7113155" y="1935017"/>
            <a:ext cx="1845425" cy="646331"/>
          </a:xfrm>
          <a:prstGeom prst="rect">
            <a:avLst/>
          </a:prstGeom>
          <a:noFill/>
        </p:spPr>
        <p:txBody>
          <a:bodyPr wrap="square" rtlCol="0">
            <a:spAutoFit/>
          </a:bodyPr>
          <a:lstStyle/>
          <a:p>
            <a:r>
              <a:rPr lang="de-DE" sz="1800" dirty="0" err="1"/>
              <a:t>Noisy</a:t>
            </a:r>
            <a:r>
              <a:rPr lang="de-DE" sz="1800" dirty="0"/>
              <a:t> </a:t>
            </a:r>
            <a:r>
              <a:rPr lang="de-DE" sz="1800" dirty="0" err="1"/>
              <a:t>or</a:t>
            </a:r>
            <a:r>
              <a:rPr lang="de-DE" sz="1800" dirty="0"/>
              <a:t> </a:t>
            </a:r>
            <a:r>
              <a:rPr lang="de-DE" sz="1800" dirty="0" err="1"/>
              <a:t>dirty</a:t>
            </a:r>
            <a:r>
              <a:rPr lang="de-DE" sz="1800" dirty="0"/>
              <a:t> </a:t>
            </a:r>
            <a:r>
              <a:rPr lang="de-DE" sz="1800" dirty="0" err="1"/>
              <a:t>data</a:t>
            </a:r>
            <a:r>
              <a:rPr lang="de-DE" sz="1800" dirty="0"/>
              <a:t> </a:t>
            </a:r>
            <a:r>
              <a:rPr lang="de-DE" sz="1800" dirty="0" err="1"/>
              <a:t>objects</a:t>
            </a:r>
            <a:endParaRPr lang="de-DE" sz="1800" dirty="0"/>
          </a:p>
        </p:txBody>
      </p:sp>
      <p:cxnSp>
        <p:nvCxnSpPr>
          <p:cNvPr id="20" name="Gerade Verbindung mit Pfeil 19"/>
          <p:cNvCxnSpPr/>
          <p:nvPr/>
        </p:nvCxnSpPr>
        <p:spPr bwMode="auto">
          <a:xfrm>
            <a:off x="2524532" y="2569013"/>
            <a:ext cx="1413162" cy="109646"/>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hteck 15"/>
          <p:cNvSpPr/>
          <p:nvPr/>
        </p:nvSpPr>
        <p:spPr>
          <a:xfrm>
            <a:off x="305033" y="1860607"/>
            <a:ext cx="2493818" cy="1200329"/>
          </a:xfrm>
          <a:prstGeom prst="rect">
            <a:avLst/>
          </a:prstGeom>
        </p:spPr>
        <p:txBody>
          <a:bodyPr wrap="square">
            <a:spAutoFit/>
          </a:bodyPr>
          <a:lstStyle/>
          <a:p>
            <a:r>
              <a:rPr lang="en-US" sz="1800" dirty="0"/>
              <a:t>The </a:t>
            </a:r>
            <a:r>
              <a:rPr lang="en-US" sz="1800" dirty="0" err="1"/>
              <a:t>Iearner</a:t>
            </a:r>
            <a:r>
              <a:rPr lang="en-US" sz="1800" dirty="0"/>
              <a:t> </a:t>
            </a:r>
            <a:r>
              <a:rPr lang="en-US" sz="1800" dirty="0" err="1"/>
              <a:t>overfits</a:t>
            </a:r>
            <a:r>
              <a:rPr lang="en-US" sz="1800" dirty="0"/>
              <a:t> to correctly classify‚ the noisy data objects</a:t>
            </a:r>
            <a:endParaRPr lang="de-DE" sz="1800" dirty="0"/>
          </a:p>
        </p:txBody>
      </p:sp>
      <p:cxnSp>
        <p:nvCxnSpPr>
          <p:cNvPr id="23" name="Gerade Verbindung mit Pfeil 22"/>
          <p:cNvCxnSpPr/>
          <p:nvPr/>
        </p:nvCxnSpPr>
        <p:spPr bwMode="auto">
          <a:xfrm>
            <a:off x="2524532" y="2569013"/>
            <a:ext cx="1717962" cy="985192"/>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Gerade Verbindung mit Pfeil 23"/>
          <p:cNvCxnSpPr/>
          <p:nvPr/>
        </p:nvCxnSpPr>
        <p:spPr bwMode="auto">
          <a:xfrm>
            <a:off x="2524532" y="2569013"/>
            <a:ext cx="1316181" cy="1267825"/>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Gerade Verbindung mit Pfeil 24"/>
          <p:cNvCxnSpPr/>
          <p:nvPr/>
        </p:nvCxnSpPr>
        <p:spPr bwMode="auto">
          <a:xfrm>
            <a:off x="2524532" y="2569013"/>
            <a:ext cx="1870362" cy="1882967"/>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Gerade Verbindung mit Pfeil 25"/>
          <p:cNvCxnSpPr/>
          <p:nvPr/>
        </p:nvCxnSpPr>
        <p:spPr bwMode="auto">
          <a:xfrm>
            <a:off x="2569098" y="2569013"/>
            <a:ext cx="1271615" cy="2082472"/>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Gerade Verbindung mit Pfeil 26"/>
          <p:cNvCxnSpPr/>
          <p:nvPr/>
        </p:nvCxnSpPr>
        <p:spPr bwMode="auto">
          <a:xfrm>
            <a:off x="2569098" y="2569013"/>
            <a:ext cx="3139205" cy="2401187"/>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Gerade Verbindung mit Pfeil 41"/>
          <p:cNvCxnSpPr/>
          <p:nvPr/>
        </p:nvCxnSpPr>
        <p:spPr bwMode="auto">
          <a:xfrm>
            <a:off x="3516283" y="1504604"/>
            <a:ext cx="997759" cy="536418"/>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Textfeld 43"/>
          <p:cNvSpPr txBox="1"/>
          <p:nvPr/>
        </p:nvSpPr>
        <p:spPr>
          <a:xfrm>
            <a:off x="1876138" y="1135272"/>
            <a:ext cx="1845425" cy="369332"/>
          </a:xfrm>
          <a:prstGeom prst="rect">
            <a:avLst/>
          </a:prstGeom>
          <a:noFill/>
        </p:spPr>
        <p:txBody>
          <a:bodyPr wrap="square" rtlCol="0">
            <a:spAutoFit/>
          </a:bodyPr>
          <a:lstStyle/>
          <a:p>
            <a:r>
              <a:rPr lang="de-DE" sz="1800" dirty="0" err="1"/>
              <a:t>Good</a:t>
            </a:r>
            <a:r>
              <a:rPr lang="de-DE" sz="1800" dirty="0"/>
              <a:t> </a:t>
            </a:r>
            <a:r>
              <a:rPr lang="de-DE" sz="1800" dirty="0" err="1"/>
              <a:t>classifier</a:t>
            </a:r>
            <a:endParaRPr lang="de-DE" sz="1800" dirty="0"/>
          </a:p>
        </p:txBody>
      </p:sp>
    </p:spTree>
    <p:extLst>
      <p:ext uri="{BB962C8B-B14F-4D97-AF65-F5344CB8AC3E}">
        <p14:creationId xmlns:p14="http://schemas.microsoft.com/office/powerpoint/2010/main" val="1251283386"/>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216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Random Forest (I)</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0353" y="1517590"/>
            <a:ext cx="2953679" cy="1616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feld 8"/>
          <p:cNvSpPr txBox="1"/>
          <p:nvPr/>
        </p:nvSpPr>
        <p:spPr>
          <a:xfrm>
            <a:off x="328246" y="1198097"/>
            <a:ext cx="5298831" cy="2462213"/>
          </a:xfrm>
          <a:prstGeom prst="rect">
            <a:avLst/>
          </a:prstGeom>
          <a:noFill/>
        </p:spPr>
        <p:txBody>
          <a:bodyPr wrap="square" rtlCol="0">
            <a:spAutoFit/>
          </a:bodyPr>
          <a:lstStyle/>
          <a:p>
            <a:pPr algn="just"/>
            <a:r>
              <a:rPr lang="en-US" sz="1800" dirty="0">
                <a:solidFill>
                  <a:srgbClr val="000000"/>
                </a:solidFill>
                <a:latin typeface="Arial" pitchFamily="34" charset="0"/>
                <a:ea typeface="+mn-ea"/>
              </a:rPr>
              <a:t>Random forest is an ensemble classifier that consists of many decision trees. </a:t>
            </a:r>
          </a:p>
          <a:p>
            <a:pPr algn="just">
              <a:spcBef>
                <a:spcPts val="600"/>
              </a:spcBef>
            </a:pPr>
            <a:r>
              <a:rPr lang="en-US" sz="1800" dirty="0">
                <a:solidFill>
                  <a:srgbClr val="000000"/>
                </a:solidFill>
                <a:latin typeface="Arial" pitchFamily="34" charset="0"/>
                <a:ea typeface="+mn-ea"/>
              </a:rPr>
              <a:t>For every tree a  subset of the data objects and a subset of features is randomly chosen. Then the tree is constructed usually using the Gini Index. </a:t>
            </a:r>
          </a:p>
          <a:p>
            <a:pPr algn="just">
              <a:spcBef>
                <a:spcPts val="600"/>
              </a:spcBef>
            </a:pPr>
            <a:r>
              <a:rPr lang="en-US" sz="1800" dirty="0">
                <a:solidFill>
                  <a:srgbClr val="000000"/>
                </a:solidFill>
                <a:latin typeface="Arial" pitchFamily="34" charset="0"/>
                <a:ea typeface="+mn-ea"/>
              </a:rPr>
              <a:t>In the end, a simple majority vote is taken for prediction.</a:t>
            </a:r>
            <a:endParaRPr lang="de-DE" sz="1800" dirty="0">
              <a:solidFill>
                <a:srgbClr val="000000"/>
              </a:solidFill>
              <a:latin typeface="Arial" pitchFamily="34" charset="0"/>
              <a:ea typeface="+mn-ea"/>
            </a:endParaRPr>
          </a:p>
        </p:txBody>
      </p:sp>
      <p:sp>
        <p:nvSpPr>
          <p:cNvPr id="10" name="Textfeld 9"/>
          <p:cNvSpPr txBox="1"/>
          <p:nvPr/>
        </p:nvSpPr>
        <p:spPr>
          <a:xfrm>
            <a:off x="328246" y="3831076"/>
            <a:ext cx="8505786" cy="2446824"/>
          </a:xfrm>
          <a:prstGeom prst="rect">
            <a:avLst/>
          </a:prstGeom>
          <a:noFill/>
        </p:spPr>
        <p:txBody>
          <a:bodyPr wrap="square" rtlCol="0">
            <a:spAutoFit/>
          </a:bodyPr>
          <a:lstStyle/>
          <a:p>
            <a:pPr algn="l"/>
            <a:r>
              <a:rPr lang="de-DE" sz="1800" dirty="0" err="1">
                <a:solidFill>
                  <a:srgbClr val="000000"/>
                </a:solidFill>
                <a:latin typeface="Arial" pitchFamily="34" charset="0"/>
                <a:ea typeface="+mn-ea"/>
              </a:rPr>
              <a:t>Algorithm</a:t>
            </a:r>
            <a:r>
              <a:rPr lang="de-DE" sz="1800" dirty="0">
                <a:solidFill>
                  <a:srgbClr val="000000"/>
                </a:solidFill>
                <a:latin typeface="Arial" pitchFamily="34" charset="0"/>
                <a:ea typeface="+mn-ea"/>
              </a:rPr>
              <a:t>:</a:t>
            </a:r>
          </a:p>
          <a:p>
            <a:pPr marL="265113" indent="-265113" algn="l"/>
            <a:r>
              <a:rPr lang="en-US" sz="1800" dirty="0">
                <a:solidFill>
                  <a:srgbClr val="000000"/>
                </a:solidFill>
                <a:latin typeface="Arial" pitchFamily="34" charset="0"/>
                <a:ea typeface="+mn-ea"/>
              </a:rPr>
              <a:t>1.	Create n samples from the original data. Frequent sample size is 2/3.</a:t>
            </a:r>
          </a:p>
          <a:p>
            <a:pPr marL="265113" indent="-265113" algn="l"/>
            <a:r>
              <a:rPr lang="en-US" sz="1800" dirty="0">
                <a:solidFill>
                  <a:srgbClr val="000000"/>
                </a:solidFill>
                <a:latin typeface="Arial" pitchFamily="34" charset="0"/>
                <a:ea typeface="+mn-ea"/>
              </a:rPr>
              <a:t>2.	For each of the samples, grow a tree, with the following modification: at each node, rather than choosing the best split among all predictors, randomly sample m* of the m predictors and choose the best split from among those variables.</a:t>
            </a:r>
          </a:p>
          <a:p>
            <a:pPr marL="265113" indent="-265113" algn="l"/>
            <a:r>
              <a:rPr lang="en-US" sz="1800" dirty="0">
                <a:solidFill>
                  <a:srgbClr val="000000"/>
                </a:solidFill>
                <a:latin typeface="Arial" pitchFamily="34" charset="0"/>
                <a:ea typeface="+mn-ea"/>
              </a:rPr>
              <a:t>3.	Predict by aggregating the predictions of the n trees (majority votes).</a:t>
            </a:r>
            <a:endParaRPr lang="de-DE" sz="1800" dirty="0">
              <a:solidFill>
                <a:srgbClr val="000000"/>
              </a:solidFill>
              <a:latin typeface="Arial" pitchFamily="34" charset="0"/>
              <a:ea typeface="+mn-ea"/>
            </a:endParaRPr>
          </a:p>
        </p:txBody>
      </p:sp>
    </p:spTree>
    <p:extLst>
      <p:ext uri="{BB962C8B-B14F-4D97-AF65-F5344CB8AC3E}">
        <p14:creationId xmlns:p14="http://schemas.microsoft.com/office/powerpoint/2010/main" val="559790711"/>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217</a:t>
            </a:fld>
            <a:endParaRPr lang="en-US" sz="800" dirty="0">
              <a:solidFill>
                <a:schemeClr val="bg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246" y="2008055"/>
            <a:ext cx="7942255" cy="1172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1197441" y="2230609"/>
            <a:ext cx="1072342" cy="338554"/>
          </a:xfrm>
          <a:prstGeom prst="rect">
            <a:avLst/>
          </a:prstGeom>
          <a:noFill/>
        </p:spPr>
        <p:txBody>
          <a:bodyPr wrap="square" rtlCol="0">
            <a:spAutoFit/>
          </a:bodyPr>
          <a:lstStyle/>
          <a:p>
            <a:r>
              <a:rPr lang="de-DE" dirty="0" err="1"/>
              <a:t>Tree</a:t>
            </a:r>
            <a:r>
              <a:rPr lang="de-DE" dirty="0"/>
              <a:t> 1</a:t>
            </a:r>
          </a:p>
        </p:txBody>
      </p:sp>
      <p:sp>
        <p:nvSpPr>
          <p:cNvPr id="7" name="Textfeld 6"/>
          <p:cNvSpPr txBox="1"/>
          <p:nvPr/>
        </p:nvSpPr>
        <p:spPr>
          <a:xfrm>
            <a:off x="3810408" y="2230609"/>
            <a:ext cx="1072342" cy="338554"/>
          </a:xfrm>
          <a:prstGeom prst="rect">
            <a:avLst/>
          </a:prstGeom>
          <a:noFill/>
        </p:spPr>
        <p:txBody>
          <a:bodyPr wrap="square" rtlCol="0">
            <a:spAutoFit/>
          </a:bodyPr>
          <a:lstStyle/>
          <a:p>
            <a:r>
              <a:rPr lang="de-DE" dirty="0" err="1"/>
              <a:t>Tree</a:t>
            </a:r>
            <a:r>
              <a:rPr lang="de-DE" dirty="0"/>
              <a:t> 2</a:t>
            </a:r>
          </a:p>
        </p:txBody>
      </p:sp>
      <p:sp>
        <p:nvSpPr>
          <p:cNvPr id="8" name="Textfeld 7"/>
          <p:cNvSpPr txBox="1"/>
          <p:nvPr/>
        </p:nvSpPr>
        <p:spPr>
          <a:xfrm>
            <a:off x="6847324" y="2230609"/>
            <a:ext cx="1072342" cy="338554"/>
          </a:xfrm>
          <a:prstGeom prst="rect">
            <a:avLst/>
          </a:prstGeom>
          <a:noFill/>
        </p:spPr>
        <p:txBody>
          <a:bodyPr wrap="square" rtlCol="0">
            <a:spAutoFit/>
          </a:bodyPr>
          <a:lstStyle/>
          <a:p>
            <a:r>
              <a:rPr lang="de-DE" dirty="0" err="1"/>
              <a:t>Tree</a:t>
            </a:r>
            <a:r>
              <a:rPr lang="de-DE" dirty="0"/>
              <a:t> n</a:t>
            </a:r>
          </a:p>
        </p:txBody>
      </p:sp>
      <p:sp>
        <p:nvSpPr>
          <p:cNvPr id="9" name="Textfeld 8"/>
          <p:cNvSpPr txBox="1"/>
          <p:nvPr/>
        </p:nvSpPr>
        <p:spPr>
          <a:xfrm>
            <a:off x="1200207" y="3372256"/>
            <a:ext cx="1072342" cy="338554"/>
          </a:xfrm>
          <a:prstGeom prst="rect">
            <a:avLst/>
          </a:prstGeom>
          <a:noFill/>
        </p:spPr>
        <p:txBody>
          <a:bodyPr wrap="square" rtlCol="0">
            <a:spAutoFit/>
          </a:bodyPr>
          <a:lstStyle/>
          <a:p>
            <a:r>
              <a:rPr lang="de-DE" dirty="0"/>
              <a:t>Class 1</a:t>
            </a:r>
          </a:p>
        </p:txBody>
      </p:sp>
      <p:sp>
        <p:nvSpPr>
          <p:cNvPr id="10" name="Textfeld 9"/>
          <p:cNvSpPr txBox="1"/>
          <p:nvPr/>
        </p:nvSpPr>
        <p:spPr>
          <a:xfrm>
            <a:off x="3813174" y="3372256"/>
            <a:ext cx="1072342" cy="338554"/>
          </a:xfrm>
          <a:prstGeom prst="rect">
            <a:avLst/>
          </a:prstGeom>
          <a:noFill/>
        </p:spPr>
        <p:txBody>
          <a:bodyPr wrap="square" rtlCol="0">
            <a:spAutoFit/>
          </a:bodyPr>
          <a:lstStyle/>
          <a:p>
            <a:r>
              <a:rPr lang="de-DE" dirty="0"/>
              <a:t>Class 2</a:t>
            </a:r>
          </a:p>
        </p:txBody>
      </p:sp>
      <p:sp>
        <p:nvSpPr>
          <p:cNvPr id="11" name="Textfeld 10"/>
          <p:cNvSpPr txBox="1"/>
          <p:nvPr/>
        </p:nvSpPr>
        <p:spPr>
          <a:xfrm>
            <a:off x="6850090" y="3372256"/>
            <a:ext cx="1072342" cy="338554"/>
          </a:xfrm>
          <a:prstGeom prst="rect">
            <a:avLst/>
          </a:prstGeom>
          <a:noFill/>
        </p:spPr>
        <p:txBody>
          <a:bodyPr wrap="square" rtlCol="0">
            <a:spAutoFit/>
          </a:bodyPr>
          <a:lstStyle/>
          <a:p>
            <a:r>
              <a:rPr lang="de-DE" dirty="0"/>
              <a:t>Class 2</a:t>
            </a:r>
          </a:p>
        </p:txBody>
      </p:sp>
      <p:cxnSp>
        <p:nvCxnSpPr>
          <p:cNvPr id="5" name="Gerade Verbindung 4"/>
          <p:cNvCxnSpPr/>
          <p:nvPr/>
        </p:nvCxnSpPr>
        <p:spPr bwMode="auto">
          <a:xfrm flipH="1">
            <a:off x="1733612" y="3710810"/>
            <a:ext cx="2766" cy="41699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Gerade Verbindung 13"/>
          <p:cNvCxnSpPr/>
          <p:nvPr/>
        </p:nvCxnSpPr>
        <p:spPr bwMode="auto">
          <a:xfrm flipH="1">
            <a:off x="7380727" y="3710810"/>
            <a:ext cx="2766" cy="41699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Gerade Verbindung 14"/>
          <p:cNvCxnSpPr/>
          <p:nvPr/>
        </p:nvCxnSpPr>
        <p:spPr bwMode="auto">
          <a:xfrm flipH="1">
            <a:off x="4343813" y="3710810"/>
            <a:ext cx="2766" cy="41699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Gerade Verbindung 11"/>
          <p:cNvCxnSpPr/>
          <p:nvPr/>
        </p:nvCxnSpPr>
        <p:spPr bwMode="auto">
          <a:xfrm>
            <a:off x="1733612" y="4127800"/>
            <a:ext cx="5648498"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feld 12"/>
          <p:cNvSpPr txBox="1"/>
          <p:nvPr/>
        </p:nvSpPr>
        <p:spPr>
          <a:xfrm>
            <a:off x="3367061" y="3969857"/>
            <a:ext cx="1970117" cy="338554"/>
          </a:xfrm>
          <a:prstGeom prst="rect">
            <a:avLst/>
          </a:prstGeom>
          <a:solidFill>
            <a:schemeClr val="bg1"/>
          </a:solidFill>
        </p:spPr>
        <p:txBody>
          <a:bodyPr wrap="square" rtlCol="0">
            <a:spAutoFit/>
          </a:bodyPr>
          <a:lstStyle/>
          <a:p>
            <a:r>
              <a:rPr lang="de-DE" dirty="0" err="1"/>
              <a:t>Majority</a:t>
            </a:r>
            <a:r>
              <a:rPr lang="de-DE" dirty="0"/>
              <a:t> </a:t>
            </a:r>
            <a:r>
              <a:rPr lang="de-DE" dirty="0" err="1"/>
              <a:t>Voting</a:t>
            </a:r>
            <a:endParaRPr lang="de-DE" dirty="0"/>
          </a:p>
        </p:txBody>
      </p:sp>
      <p:sp>
        <p:nvSpPr>
          <p:cNvPr id="19" name="Textfeld 18"/>
          <p:cNvSpPr txBox="1"/>
          <p:nvPr/>
        </p:nvSpPr>
        <p:spPr>
          <a:xfrm>
            <a:off x="3807642" y="4596998"/>
            <a:ext cx="1072342" cy="338554"/>
          </a:xfrm>
          <a:prstGeom prst="rect">
            <a:avLst/>
          </a:prstGeom>
          <a:noFill/>
        </p:spPr>
        <p:txBody>
          <a:bodyPr wrap="square" rtlCol="0">
            <a:spAutoFit/>
          </a:bodyPr>
          <a:lstStyle/>
          <a:p>
            <a:r>
              <a:rPr lang="de-DE" dirty="0"/>
              <a:t>Class 2</a:t>
            </a:r>
          </a:p>
        </p:txBody>
      </p:sp>
      <p:sp>
        <p:nvSpPr>
          <p:cNvPr id="16" name="Pfeil nach unten 15"/>
          <p:cNvSpPr/>
          <p:nvPr/>
        </p:nvSpPr>
        <p:spPr bwMode="auto">
          <a:xfrm>
            <a:off x="1658796" y="3171837"/>
            <a:ext cx="203664" cy="282632"/>
          </a:xfrm>
          <a:prstGeom prst="down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1" name="Pfeil nach unten 20"/>
          <p:cNvSpPr/>
          <p:nvPr/>
        </p:nvSpPr>
        <p:spPr bwMode="auto">
          <a:xfrm>
            <a:off x="7284429" y="3171837"/>
            <a:ext cx="203664" cy="282632"/>
          </a:xfrm>
          <a:prstGeom prst="down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2" name="Pfeil nach unten 21"/>
          <p:cNvSpPr/>
          <p:nvPr/>
        </p:nvSpPr>
        <p:spPr bwMode="auto">
          <a:xfrm>
            <a:off x="4250287" y="3171837"/>
            <a:ext cx="203664" cy="282632"/>
          </a:xfrm>
          <a:prstGeom prst="down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3" name="Pfeil nach unten 22"/>
          <p:cNvSpPr/>
          <p:nvPr/>
        </p:nvSpPr>
        <p:spPr bwMode="auto">
          <a:xfrm>
            <a:off x="4243364" y="4336532"/>
            <a:ext cx="203664" cy="282632"/>
          </a:xfrm>
          <a:prstGeom prst="down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4" name="Textfeld 23"/>
          <p:cNvSpPr txBox="1"/>
          <p:nvPr/>
        </p:nvSpPr>
        <p:spPr>
          <a:xfrm>
            <a:off x="347846" y="1533243"/>
            <a:ext cx="8425056" cy="4385816"/>
          </a:xfrm>
          <a:prstGeom prst="rect">
            <a:avLst/>
          </a:prstGeom>
          <a:noFill/>
        </p:spPr>
        <p:txBody>
          <a:bodyPr wrap="square" rtlCol="0">
            <a:spAutoFit/>
          </a:bodyPr>
          <a:lstStyle/>
          <a:p>
            <a:pPr algn="just"/>
            <a:r>
              <a:rPr lang="en-US" sz="1800" dirty="0">
                <a:solidFill>
                  <a:srgbClr val="000000"/>
                </a:solidFill>
                <a:latin typeface="Arial" pitchFamily="34" charset="0"/>
                <a:ea typeface="+mn-ea"/>
              </a:rPr>
              <a:t>Voting-Principle of Random Forest:</a:t>
            </a:r>
          </a:p>
          <a:p>
            <a:pPr algn="just"/>
            <a:endParaRPr lang="en-US" sz="1800" dirty="0">
              <a:solidFill>
                <a:srgbClr val="000000"/>
              </a:solidFill>
              <a:latin typeface="Arial" pitchFamily="34" charset="0"/>
              <a:ea typeface="+mn-ea"/>
            </a:endParaRPr>
          </a:p>
          <a:p>
            <a:pPr algn="just"/>
            <a:endParaRPr lang="en-US" sz="1800" dirty="0">
              <a:solidFill>
                <a:srgbClr val="000000"/>
              </a:solidFill>
              <a:latin typeface="Arial" pitchFamily="34" charset="0"/>
              <a:ea typeface="+mn-ea"/>
            </a:endParaRPr>
          </a:p>
          <a:p>
            <a:pPr algn="just"/>
            <a:endParaRPr lang="en-US" sz="1800" dirty="0">
              <a:solidFill>
                <a:srgbClr val="000000"/>
              </a:solidFill>
              <a:latin typeface="Arial" pitchFamily="34" charset="0"/>
              <a:ea typeface="+mn-ea"/>
            </a:endParaRPr>
          </a:p>
          <a:p>
            <a:pPr algn="just"/>
            <a:endParaRPr lang="en-US" sz="1800" dirty="0">
              <a:solidFill>
                <a:srgbClr val="000000"/>
              </a:solidFill>
              <a:latin typeface="Arial" pitchFamily="34" charset="0"/>
              <a:ea typeface="+mn-ea"/>
            </a:endParaRPr>
          </a:p>
          <a:p>
            <a:pPr algn="just"/>
            <a:endParaRPr lang="en-US" sz="1800" dirty="0">
              <a:solidFill>
                <a:srgbClr val="000000"/>
              </a:solidFill>
              <a:latin typeface="Arial" pitchFamily="34" charset="0"/>
              <a:ea typeface="+mn-ea"/>
            </a:endParaRPr>
          </a:p>
          <a:p>
            <a:pPr algn="just"/>
            <a:endParaRPr lang="en-US" sz="1800" dirty="0">
              <a:solidFill>
                <a:srgbClr val="000000"/>
              </a:solidFill>
              <a:latin typeface="Arial" pitchFamily="34" charset="0"/>
              <a:ea typeface="+mn-ea"/>
            </a:endParaRPr>
          </a:p>
          <a:p>
            <a:pPr algn="just"/>
            <a:endParaRPr lang="en-US" sz="1800" dirty="0">
              <a:solidFill>
                <a:srgbClr val="000000"/>
              </a:solidFill>
              <a:latin typeface="Arial" pitchFamily="34" charset="0"/>
              <a:ea typeface="+mn-ea"/>
            </a:endParaRPr>
          </a:p>
          <a:p>
            <a:pPr algn="just"/>
            <a:endParaRPr lang="en-US" sz="1800" dirty="0">
              <a:solidFill>
                <a:srgbClr val="000000"/>
              </a:solidFill>
              <a:latin typeface="Arial" pitchFamily="34" charset="0"/>
              <a:ea typeface="+mn-ea"/>
            </a:endParaRPr>
          </a:p>
          <a:p>
            <a:pPr algn="just"/>
            <a:r>
              <a:rPr lang="de-DE" sz="1800" dirty="0" err="1">
                <a:solidFill>
                  <a:srgbClr val="000000"/>
                </a:solidFill>
                <a:latin typeface="Arial" pitchFamily="34" charset="0"/>
                <a:ea typeface="+mn-ea"/>
              </a:rPr>
              <a:t>To</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avoid</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overfitting</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effects</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the</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size</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and</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the</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depth</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of</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the</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trees</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can</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be</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restricted</a:t>
            </a:r>
            <a:r>
              <a:rPr lang="de-DE" sz="1800" dirty="0">
                <a:solidFill>
                  <a:srgbClr val="000000"/>
                </a:solidFill>
                <a:latin typeface="Arial" pitchFamily="34" charset="0"/>
                <a:ea typeface="+mn-ea"/>
              </a:rPr>
              <a:t>. </a:t>
            </a:r>
            <a:endParaRPr lang="en-US" sz="1800" dirty="0">
              <a:solidFill>
                <a:srgbClr val="000000"/>
              </a:solidFill>
              <a:latin typeface="Arial" pitchFamily="34" charset="0"/>
              <a:ea typeface="+mn-ea"/>
            </a:endParaRPr>
          </a:p>
        </p:txBody>
      </p:sp>
      <p:sp>
        <p:nvSpPr>
          <p:cNvPr id="25" name="Rectangle 2"/>
          <p:cNvSpPr>
            <a:spLocks noChangeArrowheads="1"/>
          </p:cNvSpPr>
          <p:nvPr/>
        </p:nvSpPr>
        <p:spPr bwMode="auto">
          <a:xfrm>
            <a:off x="138364" y="400879"/>
            <a:ext cx="2903039"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r>
              <a:rPr kumimoji="0" lang="en-US" altLang="de-DE" sz="2400" b="1" i="0" u="none" strike="noStrike" kern="0" cap="none" spc="0" normalizeH="0" baseline="0" noProof="0" dirty="0">
                <a:ln>
                  <a:noFill/>
                </a:ln>
                <a:solidFill>
                  <a:srgbClr val="000000"/>
                </a:solidFill>
                <a:effectLst/>
                <a:uLnTx/>
                <a:uFillTx/>
                <a:latin typeface="Arial" pitchFamily="34" charset="0"/>
              </a:rPr>
              <a:t>Random Forest (II)</a:t>
            </a:r>
            <a:endParaRPr kumimoji="0" lang="en-US" altLang="de-DE" sz="2400" b="1" i="0" u="none" strike="noStrike" kern="0" cap="none" spc="0" normalizeH="0" baseline="0" noProof="0" dirty="0">
              <a:ln>
                <a:noFill/>
              </a:ln>
              <a:solidFill>
                <a:srgbClr val="000000"/>
              </a:solidFill>
              <a:effectLst/>
              <a:uLnTx/>
              <a:uFillTx/>
              <a:latin typeface="Times New Roman" pitchFamily="18" charset="0"/>
            </a:endParaRPr>
          </a:p>
        </p:txBody>
      </p:sp>
    </p:spTree>
    <p:extLst>
      <p:ext uri="{BB962C8B-B14F-4D97-AF65-F5344CB8AC3E}">
        <p14:creationId xmlns:p14="http://schemas.microsoft.com/office/powerpoint/2010/main" val="966605795"/>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2E02E1C3-4A71-419B-9BE8-E06D4D3E68F8}" type="slidenum">
              <a:rPr lang="de-DE" sz="800" smtClean="0">
                <a:solidFill>
                  <a:schemeClr val="bg1"/>
                </a:solidFill>
              </a:rPr>
              <a:pPr/>
              <a:t>218</a:t>
            </a:fld>
            <a:endParaRPr lang="de-DE" sz="800">
              <a:solidFill>
                <a:schemeClr val="bg1"/>
              </a:solidFill>
            </a:endParaRPr>
          </a:p>
        </p:txBody>
      </p:sp>
      <p:sp>
        <p:nvSpPr>
          <p:cNvPr id="129027" name="Rectangle 2"/>
          <p:cNvSpPr>
            <a:spLocks noChangeArrowheads="1"/>
          </p:cNvSpPr>
          <p:nvPr/>
        </p:nvSpPr>
        <p:spPr bwMode="auto">
          <a:xfrm>
            <a:off x="134938" y="568325"/>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134938" y="1096162"/>
            <a:ext cx="8868133" cy="558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1795463" algn="l" defTabSz="1795463">
              <a:lnSpc>
                <a:spcPts val="2500"/>
              </a:lnSpc>
              <a:spcBef>
                <a:spcPts val="600"/>
              </a:spcBef>
              <a:tabLst>
                <a:tab pos="269875" algn="l"/>
                <a:tab pos="2963863" algn="l"/>
              </a:tabLst>
            </a:pPr>
            <a:r>
              <a:rPr lang="de-DE" sz="2400"/>
              <a:t>4.4.1.1	K-Nearest Neighbors</a:t>
            </a:r>
          </a:p>
          <a:p>
            <a:pPr marL="1795463" algn="l" defTabSz="1795463">
              <a:lnSpc>
                <a:spcPts val="2500"/>
              </a:lnSpc>
              <a:spcBef>
                <a:spcPts val="600"/>
              </a:spcBef>
              <a:tabLst>
                <a:tab pos="269875" algn="l"/>
                <a:tab pos="2963863" algn="l"/>
              </a:tabLst>
            </a:pPr>
            <a:r>
              <a:rPr lang="de-DE" sz="2400"/>
              <a:t>4.4.1.2	</a:t>
            </a:r>
            <a:r>
              <a:rPr lang="en-US" sz="2400"/>
              <a:t>Evaluating the Quality of Classification</a:t>
            </a:r>
            <a:endParaRPr lang="de-DE" sz="2400"/>
          </a:p>
          <a:p>
            <a:pPr marL="1795463" algn="l" defTabSz="1795463">
              <a:lnSpc>
                <a:spcPts val="2500"/>
              </a:lnSpc>
              <a:spcBef>
                <a:spcPts val="600"/>
              </a:spcBef>
              <a:tabLst>
                <a:tab pos="269875" algn="l"/>
                <a:tab pos="2963863" algn="l"/>
              </a:tabLst>
            </a:pPr>
            <a:r>
              <a:rPr lang="de-DE" sz="2400"/>
              <a:t>4.4.1.3	Decision Tree Approaches</a:t>
            </a:r>
          </a:p>
          <a:p>
            <a:pPr marL="1795463" algn="l" defTabSz="1795463">
              <a:lnSpc>
                <a:spcPts val="2500"/>
              </a:lnSpc>
              <a:spcBef>
                <a:spcPts val="600"/>
              </a:spcBef>
              <a:tabLst>
                <a:tab pos="269875" algn="l"/>
                <a:tab pos="2963863" algn="l"/>
              </a:tabLst>
            </a:pPr>
            <a:r>
              <a:rPr lang="de-DE" sz="2400">
                <a:solidFill>
                  <a:srgbClr val="C00000"/>
                </a:solidFill>
              </a:rPr>
              <a:t>4.4.1.4	Logistic Regression</a:t>
            </a:r>
          </a:p>
          <a:p>
            <a:pPr marL="1795463" algn="l" defTabSz="1795463">
              <a:lnSpc>
                <a:spcPts val="2500"/>
              </a:lnSpc>
              <a:spcBef>
                <a:spcPts val="600"/>
              </a:spcBef>
              <a:tabLst>
                <a:tab pos="269875" algn="l"/>
                <a:tab pos="2963863" algn="l"/>
              </a:tabLst>
            </a:pPr>
            <a:r>
              <a:rPr lang="de-DE" sz="2400"/>
              <a:t>4.4.1.5	Neural Networks</a:t>
            </a:r>
          </a:p>
          <a:p>
            <a:pPr marL="1795463" algn="l" defTabSz="1795463">
              <a:lnSpc>
                <a:spcPts val="2500"/>
              </a:lnSpc>
              <a:spcBef>
                <a:spcPts val="600"/>
              </a:spcBef>
              <a:tabLst>
                <a:tab pos="269875" algn="l"/>
                <a:tab pos="2963863" algn="l"/>
              </a:tabLst>
            </a:pPr>
            <a:r>
              <a:rPr lang="de-DE" sz="2400"/>
              <a:t>4.4.1.6	Resampling</a:t>
            </a:r>
          </a:p>
          <a:p>
            <a:pPr marL="1795463" algn="l" defTabSz="1795463">
              <a:lnSpc>
                <a:spcPts val="2500"/>
              </a:lnSpc>
              <a:spcBef>
                <a:spcPts val="600"/>
              </a:spcBef>
              <a:tabLst>
                <a:tab pos="269875" algn="l"/>
                <a:tab pos="2963863" algn="l"/>
              </a:tabLst>
            </a:pPr>
            <a:r>
              <a:rPr lang="de-DE" sz="2400"/>
              <a:t>4.4.1.7	Ensemble Learning</a:t>
            </a:r>
          </a:p>
          <a:p>
            <a:pPr marL="896938" algn="l">
              <a:lnSpc>
                <a:spcPts val="2500"/>
              </a:lnSpc>
              <a:spcBef>
                <a:spcPts val="600"/>
              </a:spcBef>
              <a:tabLst>
                <a:tab pos="269875" algn="l"/>
              </a:tabLst>
            </a:pPr>
            <a:r>
              <a:rPr lang="en-US" sz="2400"/>
              <a:t>	4.4.2	Regression</a:t>
            </a:r>
          </a:p>
        </p:txBody>
      </p:sp>
    </p:spTree>
    <p:extLst>
      <p:ext uri="{BB962C8B-B14F-4D97-AF65-F5344CB8AC3E}">
        <p14:creationId xmlns:p14="http://schemas.microsoft.com/office/powerpoint/2010/main" val="310133132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21</a:t>
            </a:fld>
            <a:endParaRPr lang="de-DE" sz="800">
              <a:solidFill>
                <a:schemeClr val="bg1"/>
              </a:solidFill>
            </a:endParaRPr>
          </a:p>
        </p:txBody>
      </p:sp>
      <p:sp>
        <p:nvSpPr>
          <p:cNvPr id="4" name="Text Box 167"/>
          <p:cNvSpPr txBox="1">
            <a:spLocks noChangeArrowheads="1"/>
          </p:cNvSpPr>
          <p:nvPr/>
        </p:nvSpPr>
        <p:spPr bwMode="auto">
          <a:xfrm>
            <a:off x="311150" y="410582"/>
            <a:ext cx="818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de-DE" altLang="de-DE" sz="2400"/>
              <a:t>Example Inventory Planning</a:t>
            </a:r>
            <a:endParaRPr lang="de-DE" altLang="de-DE" sz="2400" dirty="0"/>
          </a:p>
        </p:txBody>
      </p:sp>
      <p:pic>
        <p:nvPicPr>
          <p:cNvPr id="323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2" y="1070164"/>
            <a:ext cx="8516966" cy="4028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374075" y="5184830"/>
            <a:ext cx="8454043" cy="1077218"/>
          </a:xfrm>
          <a:prstGeom prst="rect">
            <a:avLst/>
          </a:prstGeom>
          <a:noFill/>
        </p:spPr>
        <p:txBody>
          <a:bodyPr wrap="square" rtlCol="0">
            <a:spAutoFit/>
          </a:bodyPr>
          <a:lstStyle/>
          <a:p>
            <a:pPr algn="l"/>
            <a:r>
              <a:rPr lang="en-US"/>
              <a:t>On the basis of more than 300 million data records per week, Otto makes more than one billion forecasts per year on the sales development of individual articles for the next days and weeks. Such forecasts allow Otto to reduce its own inventories by up to 30% on average.</a:t>
            </a:r>
            <a:endParaRPr lang="de-DE" dirty="0"/>
          </a:p>
        </p:txBody>
      </p:sp>
      <p:sp>
        <p:nvSpPr>
          <p:cNvPr id="3" name="Textfeld 2"/>
          <p:cNvSpPr txBox="1"/>
          <p:nvPr/>
        </p:nvSpPr>
        <p:spPr>
          <a:xfrm>
            <a:off x="241075" y="6250440"/>
            <a:ext cx="8744988" cy="246221"/>
          </a:xfrm>
          <a:prstGeom prst="rect">
            <a:avLst/>
          </a:prstGeom>
          <a:noFill/>
        </p:spPr>
        <p:txBody>
          <a:bodyPr wrap="square" rtlCol="0">
            <a:spAutoFit/>
          </a:bodyPr>
          <a:lstStyle/>
          <a:p>
            <a:r>
              <a:rPr lang="de-DE" sz="1000" b="0"/>
              <a:t>Source: </a:t>
            </a:r>
            <a:r>
              <a:rPr lang="de-DE" sz="1000" b="0" dirty="0"/>
              <a:t>http://www.bvl.de/misc/filePush.php?mimeType=application/pdf&amp;fullPath=/files/441/442/777/1015/DLK12_C3-3_Praesentation_Stueben.pdf</a:t>
            </a:r>
          </a:p>
        </p:txBody>
      </p:sp>
      <p:sp>
        <p:nvSpPr>
          <p:cNvPr id="5" name="Textfeld 4"/>
          <p:cNvSpPr txBox="1"/>
          <p:nvPr/>
        </p:nvSpPr>
        <p:spPr>
          <a:xfrm>
            <a:off x="508001" y="2368506"/>
            <a:ext cx="1016000" cy="461665"/>
          </a:xfrm>
          <a:prstGeom prst="rect">
            <a:avLst/>
          </a:prstGeom>
          <a:solidFill>
            <a:schemeClr val="bg1"/>
          </a:solidFill>
        </p:spPr>
        <p:txBody>
          <a:bodyPr wrap="square" rtlCol="0">
            <a:spAutoFit/>
          </a:bodyPr>
          <a:lstStyle/>
          <a:p>
            <a:r>
              <a:rPr lang="de-DE" sz="1200"/>
              <a:t>too little purchased</a:t>
            </a:r>
          </a:p>
        </p:txBody>
      </p:sp>
      <p:sp>
        <p:nvSpPr>
          <p:cNvPr id="8" name="Textfeld 7"/>
          <p:cNvSpPr txBox="1"/>
          <p:nvPr/>
        </p:nvSpPr>
        <p:spPr>
          <a:xfrm>
            <a:off x="3411538" y="1521837"/>
            <a:ext cx="1016000" cy="461665"/>
          </a:xfrm>
          <a:prstGeom prst="rect">
            <a:avLst/>
          </a:prstGeom>
          <a:solidFill>
            <a:schemeClr val="bg1"/>
          </a:solidFill>
        </p:spPr>
        <p:txBody>
          <a:bodyPr wrap="square" rtlCol="0">
            <a:spAutoFit/>
          </a:bodyPr>
          <a:lstStyle/>
          <a:p>
            <a:r>
              <a:rPr lang="de-DE" sz="1200"/>
              <a:t>too much purchased</a:t>
            </a:r>
          </a:p>
        </p:txBody>
      </p:sp>
      <p:sp>
        <p:nvSpPr>
          <p:cNvPr id="9" name="Textfeld 8"/>
          <p:cNvSpPr txBox="1"/>
          <p:nvPr/>
        </p:nvSpPr>
        <p:spPr>
          <a:xfrm>
            <a:off x="508002" y="4460166"/>
            <a:ext cx="3919536" cy="276999"/>
          </a:xfrm>
          <a:prstGeom prst="rect">
            <a:avLst/>
          </a:prstGeom>
          <a:solidFill>
            <a:schemeClr val="bg1"/>
          </a:solidFill>
        </p:spPr>
        <p:txBody>
          <a:bodyPr wrap="square" rtlCol="0">
            <a:spAutoFit/>
          </a:bodyPr>
          <a:lstStyle/>
          <a:p>
            <a:r>
              <a:rPr lang="de-DE" sz="1200"/>
              <a:t>Scenario 1            Actual demand            Scenario 2</a:t>
            </a:r>
          </a:p>
        </p:txBody>
      </p:sp>
      <p:sp>
        <p:nvSpPr>
          <p:cNvPr id="6" name="Rechteck 5"/>
          <p:cNvSpPr/>
          <p:nvPr/>
        </p:nvSpPr>
        <p:spPr>
          <a:xfrm>
            <a:off x="5179235" y="3399882"/>
            <a:ext cx="3541432" cy="1538883"/>
          </a:xfrm>
          <a:prstGeom prst="rect">
            <a:avLst/>
          </a:prstGeom>
          <a:solidFill>
            <a:srgbClr val="C7E1F7"/>
          </a:solidFill>
        </p:spPr>
        <p:txBody>
          <a:bodyPr wrap="square">
            <a:spAutoFit/>
          </a:bodyPr>
          <a:lstStyle/>
          <a:p>
            <a:pPr algn="l">
              <a:spcBef>
                <a:spcPts val="0"/>
              </a:spcBef>
            </a:pPr>
            <a:r>
              <a:rPr lang="en-US"/>
              <a:t>Scenario 2: too much purchased</a:t>
            </a:r>
          </a:p>
          <a:p>
            <a:pPr algn="l">
              <a:spcBef>
                <a:spcPts val="1200"/>
              </a:spcBef>
            </a:pPr>
            <a:r>
              <a:rPr lang="en-US" b="0"/>
              <a:t>- Increased storage costs</a:t>
            </a:r>
          </a:p>
          <a:p>
            <a:pPr algn="l">
              <a:spcBef>
                <a:spcPts val="1200"/>
              </a:spcBef>
            </a:pPr>
            <a:r>
              <a:rPr lang="en-US" b="0"/>
              <a:t>- Capital lockup</a:t>
            </a:r>
          </a:p>
          <a:p>
            <a:pPr algn="l">
              <a:spcBef>
                <a:spcPts val="1200"/>
              </a:spcBef>
            </a:pPr>
            <a:r>
              <a:rPr lang="en-US" b="0"/>
              <a:t>- Utilization losses</a:t>
            </a:r>
            <a:endParaRPr lang="de-DE" b="0"/>
          </a:p>
        </p:txBody>
      </p:sp>
      <p:sp>
        <p:nvSpPr>
          <p:cNvPr id="11" name="Rechteck 10"/>
          <p:cNvSpPr/>
          <p:nvPr/>
        </p:nvSpPr>
        <p:spPr>
          <a:xfrm>
            <a:off x="5179235" y="1321782"/>
            <a:ext cx="3541432" cy="1938992"/>
          </a:xfrm>
          <a:prstGeom prst="rect">
            <a:avLst/>
          </a:prstGeom>
          <a:solidFill>
            <a:srgbClr val="C7E1F7"/>
          </a:solidFill>
        </p:spPr>
        <p:txBody>
          <a:bodyPr wrap="square">
            <a:spAutoFit/>
          </a:bodyPr>
          <a:lstStyle/>
          <a:p>
            <a:pPr algn="l">
              <a:spcBef>
                <a:spcPts val="0"/>
              </a:spcBef>
            </a:pPr>
            <a:r>
              <a:rPr lang="en-US"/>
              <a:t>Scenario 1: too little purchased</a:t>
            </a:r>
          </a:p>
          <a:p>
            <a:pPr algn="l">
              <a:spcBef>
                <a:spcPts val="1200"/>
              </a:spcBef>
            </a:pPr>
            <a:r>
              <a:rPr lang="en-US" b="0"/>
              <a:t>- Loss of turnover</a:t>
            </a:r>
          </a:p>
          <a:p>
            <a:pPr algn="l">
              <a:spcBef>
                <a:spcPts val="1200"/>
              </a:spcBef>
            </a:pPr>
            <a:r>
              <a:rPr lang="en-US" b="0"/>
              <a:t>- Increased procurement costs</a:t>
            </a:r>
          </a:p>
          <a:p>
            <a:pPr algn="l">
              <a:spcBef>
                <a:spcPts val="1200"/>
              </a:spcBef>
            </a:pPr>
            <a:r>
              <a:rPr lang="en-US" b="0"/>
              <a:t>- Customer annoyance</a:t>
            </a:r>
          </a:p>
          <a:p>
            <a:pPr algn="l">
              <a:spcBef>
                <a:spcPts val="1200"/>
              </a:spcBef>
            </a:pPr>
            <a:r>
              <a:rPr lang="en-US" b="0"/>
              <a:t>- Increased contact costs call center</a:t>
            </a:r>
            <a:endParaRPr lang="de-DE" b="0"/>
          </a:p>
        </p:txBody>
      </p:sp>
      <p:sp>
        <p:nvSpPr>
          <p:cNvPr id="7" name="Rechteck 6"/>
          <p:cNvSpPr/>
          <p:nvPr/>
        </p:nvSpPr>
        <p:spPr>
          <a:xfrm>
            <a:off x="499534" y="1060533"/>
            <a:ext cx="4174066" cy="369332"/>
          </a:xfrm>
          <a:prstGeom prst="rect">
            <a:avLst/>
          </a:prstGeom>
          <a:solidFill>
            <a:schemeClr val="bg1"/>
          </a:solidFill>
        </p:spPr>
        <p:txBody>
          <a:bodyPr wrap="square">
            <a:spAutoFit/>
          </a:bodyPr>
          <a:lstStyle/>
          <a:p>
            <a:r>
              <a:rPr lang="de-DE" sz="1800"/>
              <a:t>Impact of Disposition Decisions</a:t>
            </a:r>
          </a:p>
        </p:txBody>
      </p:sp>
    </p:spTree>
    <p:extLst>
      <p:ext uri="{BB962C8B-B14F-4D97-AF65-F5344CB8AC3E}">
        <p14:creationId xmlns:p14="http://schemas.microsoft.com/office/powerpoint/2010/main" val="2095767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219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Introductory Example</a:t>
            </a:r>
          </a:p>
        </p:txBody>
      </p:sp>
      <p:sp>
        <p:nvSpPr>
          <p:cNvPr id="7" name="AutoShape 2"/>
          <p:cNvSpPr>
            <a:spLocks/>
          </p:cNvSpPr>
          <p:nvPr/>
        </p:nvSpPr>
        <p:spPr bwMode="auto">
          <a:xfrm rot="5400000">
            <a:off x="4131493" y="2846987"/>
            <a:ext cx="233363" cy="5112000"/>
          </a:xfrm>
          <a:prstGeom prst="rightBrace">
            <a:avLst>
              <a:gd name="adj1" fmla="val 174943"/>
              <a:gd name="adj2" fmla="val 50000"/>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8" name="AutoShape 3"/>
          <p:cNvSpPr>
            <a:spLocks/>
          </p:cNvSpPr>
          <p:nvPr/>
        </p:nvSpPr>
        <p:spPr bwMode="auto">
          <a:xfrm rot="5400000">
            <a:off x="6979492" y="5156287"/>
            <a:ext cx="207963" cy="468000"/>
          </a:xfrm>
          <a:prstGeom prst="rightBrace">
            <a:avLst>
              <a:gd name="adj1" fmla="val 47074"/>
              <a:gd name="adj2" fmla="val 50000"/>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2" name="Text Box 4"/>
          <p:cNvSpPr txBox="1">
            <a:spLocks noChangeArrowheads="1"/>
          </p:cNvSpPr>
          <p:nvPr/>
        </p:nvSpPr>
        <p:spPr bwMode="auto">
          <a:xfrm>
            <a:off x="3112137" y="5525413"/>
            <a:ext cx="2272075" cy="925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websites (features)</a:t>
            </a:r>
            <a:endParaRPr lang="en-US" altLang="de-DE" sz="1800" kern="0" dirty="0">
              <a:solidFill>
                <a:srgbClr val="000000"/>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de-DE" sz="1800" kern="0" dirty="0">
                <a:solidFill>
                  <a:srgbClr val="000000"/>
                </a:solidFill>
              </a:rPr>
              <a:t>1=visited</a:t>
            </a:r>
          </a:p>
          <a:p>
            <a:pPr marL="0" marR="0" lvl="0" indent="0" defTabSz="914400" eaLnBrk="1" fontAlgn="auto" latinLnBrk="0" hangingPunct="1">
              <a:lnSpc>
                <a:spcPct val="100000"/>
              </a:lnSpc>
              <a:spcBef>
                <a:spcPts val="0"/>
              </a:spcBef>
              <a:spcAft>
                <a:spcPts val="0"/>
              </a:spcAft>
              <a:buClrTx/>
              <a:buSzTx/>
              <a:buFontTx/>
              <a:buNone/>
              <a:tabLst/>
              <a:defRPr/>
            </a:pPr>
            <a:r>
              <a:rPr lang="en-US" altLang="de-DE" sz="1800" kern="0" dirty="0">
                <a:solidFill>
                  <a:srgbClr val="000000"/>
                </a:solidFill>
              </a:rPr>
              <a:t>0=not visited</a:t>
            </a: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13" name="Text Box 5"/>
          <p:cNvSpPr txBox="1">
            <a:spLocks noChangeArrowheads="1"/>
          </p:cNvSpPr>
          <p:nvPr/>
        </p:nvSpPr>
        <p:spPr bwMode="auto">
          <a:xfrm>
            <a:off x="6258419" y="5525413"/>
            <a:ext cx="1650108" cy="925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ad (target)</a:t>
            </a:r>
          </a:p>
          <a:p>
            <a:pPr marL="0" marR="0" lvl="0" indent="0" defTabSz="914400" eaLnBrk="1" fontAlgn="auto" latinLnBrk="0" hangingPunct="1">
              <a:lnSpc>
                <a:spcPct val="100000"/>
              </a:lnSpc>
              <a:spcBef>
                <a:spcPts val="0"/>
              </a:spcBef>
              <a:spcAft>
                <a:spcPts val="0"/>
              </a:spcAft>
              <a:buClrTx/>
              <a:buSzTx/>
              <a:buFontTx/>
              <a:buNone/>
              <a:tabLst/>
              <a:defRPr/>
            </a:pPr>
            <a:r>
              <a:rPr lang="en-US" altLang="de-DE" sz="1800" kern="0" dirty="0">
                <a:solidFill>
                  <a:srgbClr val="000000"/>
                </a:solidFill>
                <a:ea typeface="+mn-ea"/>
              </a:rPr>
              <a:t>1=clicked</a:t>
            </a:r>
          </a:p>
          <a:p>
            <a:pPr marL="0" marR="0" lvl="0" indent="0" defTabSz="914400" eaLnBrk="1" fontAlgn="auto" latinLnBrk="0" hangingPunct="1">
              <a:lnSpc>
                <a:spcPct val="100000"/>
              </a:lnSpc>
              <a:spcBef>
                <a:spcPts val="0"/>
              </a:spcBef>
              <a:spcAft>
                <a:spcPts val="0"/>
              </a:spcAft>
              <a:buClrTx/>
              <a:buSzTx/>
              <a:buFontTx/>
              <a:buNone/>
              <a:tabLst/>
              <a:defRPr/>
            </a:pPr>
            <a:r>
              <a:rPr lang="en-US" altLang="de-DE" sz="1800" kern="0" dirty="0">
                <a:solidFill>
                  <a:srgbClr val="000000"/>
                </a:solidFill>
                <a:ea typeface="+mn-ea"/>
              </a:rPr>
              <a:t>0=not clicked</a:t>
            </a: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976" y="1277407"/>
            <a:ext cx="3867150"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Box 4"/>
          <p:cNvSpPr txBox="1">
            <a:spLocks noChangeArrowheads="1"/>
          </p:cNvSpPr>
          <p:nvPr/>
        </p:nvSpPr>
        <p:spPr bwMode="auto">
          <a:xfrm>
            <a:off x="5283112" y="2873885"/>
            <a:ext cx="41259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a:t>
            </a:r>
          </a:p>
        </p:txBody>
      </p:sp>
      <p:pic>
        <p:nvPicPr>
          <p:cNvPr id="512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0526" y="1277407"/>
            <a:ext cx="1600200" cy="394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AutoShape 2"/>
          <p:cNvSpPr>
            <a:spLocks/>
          </p:cNvSpPr>
          <p:nvPr/>
        </p:nvSpPr>
        <p:spPr bwMode="auto">
          <a:xfrm rot="10800000">
            <a:off x="1152555" y="1683232"/>
            <a:ext cx="233363" cy="3528000"/>
          </a:xfrm>
          <a:prstGeom prst="rightBrace">
            <a:avLst>
              <a:gd name="adj1" fmla="val 174943"/>
              <a:gd name="adj2" fmla="val 50000"/>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6" name="Text Box 5"/>
          <p:cNvSpPr txBox="1">
            <a:spLocks noChangeArrowheads="1"/>
          </p:cNvSpPr>
          <p:nvPr/>
        </p:nvSpPr>
        <p:spPr bwMode="auto">
          <a:xfrm>
            <a:off x="295523" y="3265167"/>
            <a:ext cx="797311"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users</a:t>
            </a:r>
          </a:p>
        </p:txBody>
      </p:sp>
      <p:sp>
        <p:nvSpPr>
          <p:cNvPr id="2" name="Textfeld 1"/>
          <p:cNvSpPr txBox="1"/>
          <p:nvPr/>
        </p:nvSpPr>
        <p:spPr>
          <a:xfrm>
            <a:off x="177800" y="5743038"/>
            <a:ext cx="2582025" cy="661720"/>
          </a:xfrm>
          <a:prstGeom prst="rect">
            <a:avLst/>
          </a:prstGeom>
          <a:noFill/>
        </p:spPr>
        <p:txBody>
          <a:bodyPr wrap="square" rtlCol="0">
            <a:spAutoFit/>
          </a:bodyPr>
          <a:lstStyle/>
          <a:p>
            <a:pPr algn="l"/>
            <a:r>
              <a:rPr lang="en-US" dirty="0">
                <a:solidFill>
                  <a:srgbClr val="FF0000"/>
                </a:solidFill>
              </a:rPr>
              <a:t>Giant sparse matrix!</a:t>
            </a:r>
          </a:p>
          <a:p>
            <a:pPr algn="l">
              <a:spcBef>
                <a:spcPts val="600"/>
              </a:spcBef>
            </a:pPr>
            <a:r>
              <a:rPr lang="en-US" dirty="0">
                <a:solidFill>
                  <a:srgbClr val="FF0000"/>
                </a:solidFill>
              </a:rPr>
              <a:t>One matrix for every ad!</a:t>
            </a:r>
            <a:endParaRPr lang="de-DE" dirty="0">
              <a:solidFill>
                <a:srgbClr val="FF0000"/>
              </a:solidFill>
            </a:endParaRPr>
          </a:p>
        </p:txBody>
      </p:sp>
    </p:spTree>
    <p:extLst>
      <p:ext uri="{BB962C8B-B14F-4D97-AF65-F5344CB8AC3E}">
        <p14:creationId xmlns:p14="http://schemas.microsoft.com/office/powerpoint/2010/main" val="1868684989"/>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220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Why not classical linear regression?</a:t>
            </a:r>
          </a:p>
        </p:txBody>
      </p:sp>
      <p:sp>
        <p:nvSpPr>
          <p:cNvPr id="2" name="Rechteck 1"/>
          <p:cNvSpPr/>
          <p:nvPr/>
        </p:nvSpPr>
        <p:spPr>
          <a:xfrm>
            <a:off x="490451" y="1184702"/>
            <a:ext cx="8329352" cy="5355312"/>
          </a:xfrm>
          <a:prstGeom prst="rect">
            <a:avLst/>
          </a:prstGeom>
        </p:spPr>
        <p:txBody>
          <a:bodyPr wrap="square">
            <a:spAutoFit/>
          </a:bodyPr>
          <a:lstStyle/>
          <a:p>
            <a:pPr algn="l"/>
            <a:r>
              <a:rPr lang="en-US" sz="1800" dirty="0"/>
              <a:t>It is possible to implement  a linear regression on such a dataset where Y={0,1}.</a:t>
            </a:r>
          </a:p>
          <a:p>
            <a:pPr algn="l"/>
            <a:r>
              <a:rPr lang="en-US" sz="1800" dirty="0"/>
              <a:t>Problems:</a:t>
            </a:r>
          </a:p>
          <a:p>
            <a:pPr marL="357188" indent="-174625" algn="l">
              <a:buSzPct val="130000"/>
              <a:buFont typeface="Arial" panose="020B0604020202020204" pitchFamily="34" charset="0"/>
              <a:buChar char="•"/>
            </a:pPr>
            <a:r>
              <a:rPr lang="en-US" sz="1800" dirty="0"/>
              <a:t>The predicted values of the linear model can be greater than 1 or less than 0</a:t>
            </a:r>
          </a:p>
          <a:p>
            <a:pPr marL="357188" indent="-174625" algn="l">
              <a:buSzPct val="130000"/>
              <a:buFont typeface="Arial" panose="020B0604020202020204" pitchFamily="34" charset="0"/>
              <a:buChar char="•"/>
            </a:pPr>
            <a:endParaRPr lang="en-US" sz="1800" dirty="0"/>
          </a:p>
          <a:p>
            <a:pPr marL="357188" indent="-174625" algn="l">
              <a:buSzPct val="130000"/>
              <a:buFont typeface="Arial" panose="020B0604020202020204" pitchFamily="34" charset="0"/>
              <a:buChar char="•"/>
            </a:pPr>
            <a:endParaRPr lang="en-US" sz="1800" dirty="0"/>
          </a:p>
          <a:p>
            <a:pPr marL="357188" indent="-174625" algn="l">
              <a:buSzPct val="130000"/>
              <a:buFont typeface="Arial" panose="020B0604020202020204" pitchFamily="34" charset="0"/>
              <a:buChar char="•"/>
            </a:pPr>
            <a:endParaRPr lang="en-US" sz="1800" dirty="0"/>
          </a:p>
          <a:p>
            <a:pPr marL="357188" indent="-174625" algn="l">
              <a:buSzPct val="130000"/>
              <a:buFont typeface="Arial" panose="020B0604020202020204" pitchFamily="34" charset="0"/>
              <a:buChar char="•"/>
            </a:pPr>
            <a:endParaRPr lang="en-US" sz="1800" dirty="0"/>
          </a:p>
          <a:p>
            <a:pPr marL="357188" indent="-174625" algn="l">
              <a:buSzPct val="130000"/>
              <a:buFont typeface="Arial" panose="020B0604020202020204" pitchFamily="34" charset="0"/>
              <a:buChar char="•"/>
            </a:pPr>
            <a:endParaRPr lang="en-US" sz="1800" dirty="0"/>
          </a:p>
          <a:p>
            <a:pPr marL="357188" indent="-174625" algn="l">
              <a:buSzPct val="130000"/>
              <a:buFont typeface="Arial" panose="020B0604020202020204" pitchFamily="34" charset="0"/>
              <a:buChar char="•"/>
            </a:pPr>
            <a:endParaRPr lang="en-US" sz="1800" dirty="0"/>
          </a:p>
          <a:p>
            <a:pPr marL="357188" indent="-174625" algn="l">
              <a:buSzPct val="130000"/>
              <a:buFont typeface="Arial" panose="020B0604020202020204" pitchFamily="34" charset="0"/>
              <a:buChar char="•"/>
            </a:pPr>
            <a:r>
              <a:rPr lang="en-US" sz="1800" dirty="0">
                <a:latin typeface="Symbol" panose="05050102010706020507" pitchFamily="18" charset="2"/>
              </a:rPr>
              <a:t>e</a:t>
            </a:r>
            <a:r>
              <a:rPr lang="en-US" sz="1800" dirty="0"/>
              <a:t> is not normally distributed because Y takes on only two values</a:t>
            </a:r>
          </a:p>
          <a:p>
            <a:pPr marL="357188" indent="-174625" algn="l">
              <a:buSzPct val="130000"/>
              <a:buFont typeface="Arial" panose="020B0604020202020204" pitchFamily="34" charset="0"/>
              <a:buChar char="•"/>
            </a:pPr>
            <a:r>
              <a:rPr lang="en-US" sz="1800" dirty="0"/>
              <a:t>The error terms are heteroscedastic (the error variance is not constant for all values of X)</a:t>
            </a:r>
            <a:endParaRPr lang="de-DE" sz="1800" dirty="0"/>
          </a:p>
        </p:txBody>
      </p:sp>
      <p:cxnSp>
        <p:nvCxnSpPr>
          <p:cNvPr id="5" name="Gerade Verbindung 4"/>
          <p:cNvCxnSpPr/>
          <p:nvPr/>
        </p:nvCxnSpPr>
        <p:spPr bwMode="auto">
          <a:xfrm>
            <a:off x="2917767" y="2959331"/>
            <a:ext cx="0" cy="245179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Gerade Verbindung 9"/>
          <p:cNvCxnSpPr/>
          <p:nvPr/>
        </p:nvCxnSpPr>
        <p:spPr bwMode="auto">
          <a:xfrm flipH="1">
            <a:off x="2592419" y="3340099"/>
            <a:ext cx="3775131"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Gerade Verbindung 11"/>
          <p:cNvCxnSpPr/>
          <p:nvPr/>
        </p:nvCxnSpPr>
        <p:spPr bwMode="auto">
          <a:xfrm flipH="1">
            <a:off x="2592420" y="4731095"/>
            <a:ext cx="4057762"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Gerade Verbindung 13"/>
          <p:cNvCxnSpPr/>
          <p:nvPr/>
        </p:nvCxnSpPr>
        <p:spPr bwMode="auto">
          <a:xfrm flipH="1">
            <a:off x="3083446" y="3129074"/>
            <a:ext cx="3075709" cy="1845426"/>
          </a:xfrm>
          <a:prstGeom prst="line">
            <a:avLst/>
          </a:prstGeom>
          <a:solidFill>
            <a:schemeClr val="accent1"/>
          </a:solidFill>
          <a:ln w="38100" cap="flat" cmpd="sng" algn="ctr">
            <a:solidFill>
              <a:schemeClr val="tx1"/>
            </a:solidFill>
            <a:prstDash val="solid"/>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Freihandform 12"/>
          <p:cNvSpPr/>
          <p:nvPr/>
        </p:nvSpPr>
        <p:spPr bwMode="auto">
          <a:xfrm>
            <a:off x="3200400" y="3399905"/>
            <a:ext cx="3092335" cy="1247150"/>
          </a:xfrm>
          <a:custGeom>
            <a:avLst/>
            <a:gdLst>
              <a:gd name="connsiteX0" fmla="*/ 0 w 3092335"/>
              <a:gd name="connsiteY0" fmla="*/ 1238597 h 1247150"/>
              <a:gd name="connsiteX1" fmla="*/ 382385 w 3092335"/>
              <a:gd name="connsiteY1" fmla="*/ 1246910 h 1247150"/>
              <a:gd name="connsiteX2" fmla="*/ 656705 w 3092335"/>
              <a:gd name="connsiteY2" fmla="*/ 1230284 h 1247150"/>
              <a:gd name="connsiteX3" fmla="*/ 922713 w 3092335"/>
              <a:gd name="connsiteY3" fmla="*/ 1172095 h 1247150"/>
              <a:gd name="connsiteX4" fmla="*/ 1147156 w 3092335"/>
              <a:gd name="connsiteY4" fmla="*/ 1022466 h 1247150"/>
              <a:gd name="connsiteX5" fmla="*/ 1313411 w 3092335"/>
              <a:gd name="connsiteY5" fmla="*/ 806335 h 1247150"/>
              <a:gd name="connsiteX6" fmla="*/ 1479665 w 3092335"/>
              <a:gd name="connsiteY6" fmla="*/ 581891 h 1247150"/>
              <a:gd name="connsiteX7" fmla="*/ 1612669 w 3092335"/>
              <a:gd name="connsiteY7" fmla="*/ 382386 h 1247150"/>
              <a:gd name="connsiteX8" fmla="*/ 1803862 w 3092335"/>
              <a:gd name="connsiteY8" fmla="*/ 199506 h 1247150"/>
              <a:gd name="connsiteX9" fmla="*/ 2003367 w 3092335"/>
              <a:gd name="connsiteY9" fmla="*/ 83128 h 1247150"/>
              <a:gd name="connsiteX10" fmla="*/ 2211185 w 3092335"/>
              <a:gd name="connsiteY10" fmla="*/ 33251 h 1247150"/>
              <a:gd name="connsiteX11" fmla="*/ 2443942 w 3092335"/>
              <a:gd name="connsiteY11" fmla="*/ 16626 h 1247150"/>
              <a:gd name="connsiteX12" fmla="*/ 2701636 w 3092335"/>
              <a:gd name="connsiteY12" fmla="*/ 0 h 1247150"/>
              <a:gd name="connsiteX13" fmla="*/ 2867891 w 3092335"/>
              <a:gd name="connsiteY13" fmla="*/ 16626 h 1247150"/>
              <a:gd name="connsiteX14" fmla="*/ 3092335 w 3092335"/>
              <a:gd name="connsiteY14" fmla="*/ 0 h 1247150"/>
              <a:gd name="connsiteX0" fmla="*/ 0 w 3092335"/>
              <a:gd name="connsiteY0" fmla="*/ 1238732 h 1247285"/>
              <a:gd name="connsiteX1" fmla="*/ 382385 w 3092335"/>
              <a:gd name="connsiteY1" fmla="*/ 1247045 h 1247285"/>
              <a:gd name="connsiteX2" fmla="*/ 656705 w 3092335"/>
              <a:gd name="connsiteY2" fmla="*/ 1230419 h 1247285"/>
              <a:gd name="connsiteX3" fmla="*/ 922713 w 3092335"/>
              <a:gd name="connsiteY3" fmla="*/ 1172230 h 1247285"/>
              <a:gd name="connsiteX4" fmla="*/ 1147156 w 3092335"/>
              <a:gd name="connsiteY4" fmla="*/ 1022601 h 1247285"/>
              <a:gd name="connsiteX5" fmla="*/ 1313411 w 3092335"/>
              <a:gd name="connsiteY5" fmla="*/ 806470 h 1247285"/>
              <a:gd name="connsiteX6" fmla="*/ 1479665 w 3092335"/>
              <a:gd name="connsiteY6" fmla="*/ 582026 h 1247285"/>
              <a:gd name="connsiteX7" fmla="*/ 1612669 w 3092335"/>
              <a:gd name="connsiteY7" fmla="*/ 382521 h 1247285"/>
              <a:gd name="connsiteX8" fmla="*/ 1803862 w 3092335"/>
              <a:gd name="connsiteY8" fmla="*/ 199641 h 1247285"/>
              <a:gd name="connsiteX9" fmla="*/ 2003367 w 3092335"/>
              <a:gd name="connsiteY9" fmla="*/ 83263 h 1247285"/>
              <a:gd name="connsiteX10" fmla="*/ 2211185 w 3092335"/>
              <a:gd name="connsiteY10" fmla="*/ 33386 h 1247285"/>
              <a:gd name="connsiteX11" fmla="*/ 2443942 w 3092335"/>
              <a:gd name="connsiteY11" fmla="*/ 16761 h 1247285"/>
              <a:gd name="connsiteX12" fmla="*/ 2701636 w 3092335"/>
              <a:gd name="connsiteY12" fmla="*/ 135 h 1247285"/>
              <a:gd name="connsiteX13" fmla="*/ 2867891 w 3092335"/>
              <a:gd name="connsiteY13" fmla="*/ 8449 h 1247285"/>
              <a:gd name="connsiteX14" fmla="*/ 3092335 w 3092335"/>
              <a:gd name="connsiteY14" fmla="*/ 135 h 1247285"/>
              <a:gd name="connsiteX0" fmla="*/ 0 w 3092335"/>
              <a:gd name="connsiteY0" fmla="*/ 1238597 h 1247150"/>
              <a:gd name="connsiteX1" fmla="*/ 382385 w 3092335"/>
              <a:gd name="connsiteY1" fmla="*/ 1246910 h 1247150"/>
              <a:gd name="connsiteX2" fmla="*/ 656705 w 3092335"/>
              <a:gd name="connsiteY2" fmla="*/ 1230284 h 1247150"/>
              <a:gd name="connsiteX3" fmla="*/ 922713 w 3092335"/>
              <a:gd name="connsiteY3" fmla="*/ 1172095 h 1247150"/>
              <a:gd name="connsiteX4" fmla="*/ 1147156 w 3092335"/>
              <a:gd name="connsiteY4" fmla="*/ 1022466 h 1247150"/>
              <a:gd name="connsiteX5" fmla="*/ 1313411 w 3092335"/>
              <a:gd name="connsiteY5" fmla="*/ 806335 h 1247150"/>
              <a:gd name="connsiteX6" fmla="*/ 1479665 w 3092335"/>
              <a:gd name="connsiteY6" fmla="*/ 581891 h 1247150"/>
              <a:gd name="connsiteX7" fmla="*/ 1612669 w 3092335"/>
              <a:gd name="connsiteY7" fmla="*/ 382386 h 1247150"/>
              <a:gd name="connsiteX8" fmla="*/ 1803862 w 3092335"/>
              <a:gd name="connsiteY8" fmla="*/ 199506 h 1247150"/>
              <a:gd name="connsiteX9" fmla="*/ 2003367 w 3092335"/>
              <a:gd name="connsiteY9" fmla="*/ 83128 h 1247150"/>
              <a:gd name="connsiteX10" fmla="*/ 2211185 w 3092335"/>
              <a:gd name="connsiteY10" fmla="*/ 33251 h 1247150"/>
              <a:gd name="connsiteX11" fmla="*/ 2443942 w 3092335"/>
              <a:gd name="connsiteY11" fmla="*/ 16626 h 1247150"/>
              <a:gd name="connsiteX12" fmla="*/ 2697826 w 3092335"/>
              <a:gd name="connsiteY12" fmla="*/ 15240 h 1247150"/>
              <a:gd name="connsiteX13" fmla="*/ 2867891 w 3092335"/>
              <a:gd name="connsiteY13" fmla="*/ 8314 h 1247150"/>
              <a:gd name="connsiteX14" fmla="*/ 3092335 w 3092335"/>
              <a:gd name="connsiteY14" fmla="*/ 0 h 1247150"/>
              <a:gd name="connsiteX0" fmla="*/ 0 w 3092335"/>
              <a:gd name="connsiteY0" fmla="*/ 1238597 h 1247150"/>
              <a:gd name="connsiteX1" fmla="*/ 382385 w 3092335"/>
              <a:gd name="connsiteY1" fmla="*/ 1246910 h 1247150"/>
              <a:gd name="connsiteX2" fmla="*/ 656705 w 3092335"/>
              <a:gd name="connsiteY2" fmla="*/ 1230284 h 1247150"/>
              <a:gd name="connsiteX3" fmla="*/ 922713 w 3092335"/>
              <a:gd name="connsiteY3" fmla="*/ 1172095 h 1247150"/>
              <a:gd name="connsiteX4" fmla="*/ 1147156 w 3092335"/>
              <a:gd name="connsiteY4" fmla="*/ 1022466 h 1247150"/>
              <a:gd name="connsiteX5" fmla="*/ 1313411 w 3092335"/>
              <a:gd name="connsiteY5" fmla="*/ 806335 h 1247150"/>
              <a:gd name="connsiteX6" fmla="*/ 1479665 w 3092335"/>
              <a:gd name="connsiteY6" fmla="*/ 581891 h 1247150"/>
              <a:gd name="connsiteX7" fmla="*/ 1612669 w 3092335"/>
              <a:gd name="connsiteY7" fmla="*/ 382386 h 1247150"/>
              <a:gd name="connsiteX8" fmla="*/ 1803862 w 3092335"/>
              <a:gd name="connsiteY8" fmla="*/ 199506 h 1247150"/>
              <a:gd name="connsiteX9" fmla="*/ 2003367 w 3092335"/>
              <a:gd name="connsiteY9" fmla="*/ 83128 h 1247150"/>
              <a:gd name="connsiteX10" fmla="*/ 2211185 w 3092335"/>
              <a:gd name="connsiteY10" fmla="*/ 33251 h 1247150"/>
              <a:gd name="connsiteX11" fmla="*/ 2443942 w 3092335"/>
              <a:gd name="connsiteY11" fmla="*/ 16626 h 1247150"/>
              <a:gd name="connsiteX12" fmla="*/ 2705446 w 3092335"/>
              <a:gd name="connsiteY12" fmla="*/ 11430 h 1247150"/>
              <a:gd name="connsiteX13" fmla="*/ 2867891 w 3092335"/>
              <a:gd name="connsiteY13" fmla="*/ 8314 h 1247150"/>
              <a:gd name="connsiteX14" fmla="*/ 3092335 w 3092335"/>
              <a:gd name="connsiteY14" fmla="*/ 0 h 124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92335" h="1247150">
                <a:moveTo>
                  <a:pt x="0" y="1238597"/>
                </a:moveTo>
                <a:cubicBezTo>
                  <a:pt x="136467" y="1243446"/>
                  <a:pt x="272934" y="1248295"/>
                  <a:pt x="382385" y="1246910"/>
                </a:cubicBezTo>
                <a:cubicBezTo>
                  <a:pt x="491836" y="1245525"/>
                  <a:pt x="566650" y="1242753"/>
                  <a:pt x="656705" y="1230284"/>
                </a:cubicBezTo>
                <a:cubicBezTo>
                  <a:pt x="746760" y="1217815"/>
                  <a:pt x="840971" y="1206731"/>
                  <a:pt x="922713" y="1172095"/>
                </a:cubicBezTo>
                <a:cubicBezTo>
                  <a:pt x="1004455" y="1137459"/>
                  <a:pt x="1082040" y="1083426"/>
                  <a:pt x="1147156" y="1022466"/>
                </a:cubicBezTo>
                <a:cubicBezTo>
                  <a:pt x="1212272" y="961506"/>
                  <a:pt x="1257993" y="879764"/>
                  <a:pt x="1313411" y="806335"/>
                </a:cubicBezTo>
                <a:cubicBezTo>
                  <a:pt x="1368829" y="732906"/>
                  <a:pt x="1429789" y="652549"/>
                  <a:pt x="1479665" y="581891"/>
                </a:cubicBezTo>
                <a:cubicBezTo>
                  <a:pt x="1529541" y="511233"/>
                  <a:pt x="1558636" y="446117"/>
                  <a:pt x="1612669" y="382386"/>
                </a:cubicBezTo>
                <a:cubicBezTo>
                  <a:pt x="1666702" y="318655"/>
                  <a:pt x="1738746" y="249382"/>
                  <a:pt x="1803862" y="199506"/>
                </a:cubicBezTo>
                <a:cubicBezTo>
                  <a:pt x="1868978" y="149630"/>
                  <a:pt x="1935480" y="110837"/>
                  <a:pt x="2003367" y="83128"/>
                </a:cubicBezTo>
                <a:cubicBezTo>
                  <a:pt x="2071254" y="55419"/>
                  <a:pt x="2137756" y="44335"/>
                  <a:pt x="2211185" y="33251"/>
                </a:cubicBezTo>
                <a:cubicBezTo>
                  <a:pt x="2284614" y="22167"/>
                  <a:pt x="2361565" y="20263"/>
                  <a:pt x="2443942" y="16626"/>
                </a:cubicBezTo>
                <a:cubicBezTo>
                  <a:pt x="2526319" y="12989"/>
                  <a:pt x="2634788" y="12815"/>
                  <a:pt x="2705446" y="11430"/>
                </a:cubicBezTo>
                <a:lnTo>
                  <a:pt x="2867891" y="8314"/>
                </a:lnTo>
                <a:cubicBezTo>
                  <a:pt x="2932373" y="6409"/>
                  <a:pt x="3012671" y="8313"/>
                  <a:pt x="3092335" y="0"/>
                </a:cubicBezTo>
              </a:path>
            </a:pathLst>
          </a:custGeom>
          <a:noFill/>
          <a:ln w="38100" cap="flat" cmpd="sng" algn="ctr">
            <a:solidFill>
              <a:srgbClr val="FF0000"/>
            </a:solidFill>
            <a:prstDash val="solid"/>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5" name="Textfeld 14"/>
          <p:cNvSpPr txBox="1"/>
          <p:nvPr/>
        </p:nvSpPr>
        <p:spPr>
          <a:xfrm>
            <a:off x="2592419" y="2790054"/>
            <a:ext cx="365760" cy="338554"/>
          </a:xfrm>
          <a:prstGeom prst="rect">
            <a:avLst/>
          </a:prstGeom>
          <a:noFill/>
        </p:spPr>
        <p:txBody>
          <a:bodyPr wrap="square" rtlCol="0">
            <a:spAutoFit/>
          </a:bodyPr>
          <a:lstStyle/>
          <a:p>
            <a:r>
              <a:rPr lang="de-DE" dirty="0"/>
              <a:t>Y</a:t>
            </a:r>
          </a:p>
        </p:txBody>
      </p:sp>
      <p:sp>
        <p:nvSpPr>
          <p:cNvPr id="20" name="Textfeld 19"/>
          <p:cNvSpPr txBox="1"/>
          <p:nvPr/>
        </p:nvSpPr>
        <p:spPr>
          <a:xfrm>
            <a:off x="6467302" y="4721668"/>
            <a:ext cx="365760" cy="338554"/>
          </a:xfrm>
          <a:prstGeom prst="rect">
            <a:avLst/>
          </a:prstGeom>
          <a:noFill/>
        </p:spPr>
        <p:txBody>
          <a:bodyPr wrap="square" rtlCol="0">
            <a:spAutoFit/>
          </a:bodyPr>
          <a:lstStyle/>
          <a:p>
            <a:r>
              <a:rPr lang="de-DE" dirty="0"/>
              <a:t>X</a:t>
            </a:r>
          </a:p>
        </p:txBody>
      </p:sp>
      <p:sp>
        <p:nvSpPr>
          <p:cNvPr id="21" name="Textfeld 20"/>
          <p:cNvSpPr txBox="1"/>
          <p:nvPr/>
        </p:nvSpPr>
        <p:spPr>
          <a:xfrm>
            <a:off x="2287619" y="3170822"/>
            <a:ext cx="365760" cy="338554"/>
          </a:xfrm>
          <a:prstGeom prst="rect">
            <a:avLst/>
          </a:prstGeom>
          <a:noFill/>
        </p:spPr>
        <p:txBody>
          <a:bodyPr wrap="square" rtlCol="0">
            <a:spAutoFit/>
          </a:bodyPr>
          <a:lstStyle/>
          <a:p>
            <a:r>
              <a:rPr lang="de-DE" dirty="0"/>
              <a:t>1</a:t>
            </a:r>
          </a:p>
        </p:txBody>
      </p:sp>
      <p:sp>
        <p:nvSpPr>
          <p:cNvPr id="22" name="Textfeld 21"/>
          <p:cNvSpPr txBox="1"/>
          <p:nvPr/>
        </p:nvSpPr>
        <p:spPr>
          <a:xfrm>
            <a:off x="2287619" y="4561818"/>
            <a:ext cx="365760" cy="338554"/>
          </a:xfrm>
          <a:prstGeom prst="rect">
            <a:avLst/>
          </a:prstGeom>
          <a:noFill/>
        </p:spPr>
        <p:txBody>
          <a:bodyPr wrap="square" rtlCol="0">
            <a:spAutoFit/>
          </a:bodyPr>
          <a:lstStyle/>
          <a:p>
            <a:r>
              <a:rPr lang="de-DE" dirty="0"/>
              <a:t>0</a:t>
            </a:r>
          </a:p>
        </p:txBody>
      </p:sp>
      <p:sp>
        <p:nvSpPr>
          <p:cNvPr id="23" name="Textfeld 22"/>
          <p:cNvSpPr txBox="1"/>
          <p:nvPr/>
        </p:nvSpPr>
        <p:spPr>
          <a:xfrm>
            <a:off x="2568634" y="6276112"/>
            <a:ext cx="6234546" cy="276999"/>
          </a:xfrm>
          <a:prstGeom prst="rect">
            <a:avLst/>
          </a:prstGeom>
          <a:noFill/>
        </p:spPr>
        <p:txBody>
          <a:bodyPr wrap="square" rtlCol="0">
            <a:spAutoFit/>
          </a:bodyPr>
          <a:lstStyle/>
          <a:p>
            <a:pPr algn="r"/>
            <a:r>
              <a:rPr lang="en-US" sz="1200" b="0" dirty="0"/>
              <a:t>Source: </a:t>
            </a:r>
            <a:r>
              <a:rPr lang="en-US" sz="1200" b="0" dirty="0" err="1"/>
              <a:t>Bichler</a:t>
            </a:r>
            <a:r>
              <a:rPr lang="en-US" sz="1200" b="0" dirty="0"/>
              <a:t> (2015): Course Business Analytics, TU </a:t>
            </a:r>
            <a:r>
              <a:rPr lang="en-US" sz="1200" b="0" dirty="0" err="1"/>
              <a:t>München</a:t>
            </a:r>
            <a:endParaRPr lang="en-US" sz="1200" b="0" dirty="0"/>
          </a:p>
        </p:txBody>
      </p:sp>
    </p:spTree>
    <p:extLst>
      <p:ext uri="{BB962C8B-B14F-4D97-AF65-F5344CB8AC3E}">
        <p14:creationId xmlns:p14="http://schemas.microsoft.com/office/powerpoint/2010/main" val="3090297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221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Logistic regression (I)</a:t>
            </a:r>
          </a:p>
        </p:txBody>
      </p:sp>
      <p:sp>
        <p:nvSpPr>
          <p:cNvPr id="2" name="Rechteck 1"/>
          <p:cNvSpPr/>
          <p:nvPr/>
        </p:nvSpPr>
        <p:spPr>
          <a:xfrm>
            <a:off x="324196" y="1184702"/>
            <a:ext cx="8495607" cy="3693319"/>
          </a:xfrm>
          <a:prstGeom prst="rect">
            <a:avLst/>
          </a:prstGeom>
        </p:spPr>
        <p:txBody>
          <a:bodyPr wrap="square">
            <a:spAutoFit/>
          </a:bodyPr>
          <a:lstStyle/>
          <a:p>
            <a:pPr algn="l"/>
            <a:r>
              <a:rPr lang="en-US" sz="1800" dirty="0"/>
              <a:t>Logistic regression is a regression model where the dependent variable is categorical. The classical logistic regression is a binary classifier, where the dependent variable has two states. The output of a logistic regression model ranges between 0 and 1.</a:t>
            </a:r>
          </a:p>
          <a:p>
            <a:pPr algn="l"/>
            <a:r>
              <a:rPr lang="en-US" sz="1800" dirty="0"/>
              <a:t>Logistic regression uses the logistic function (or Sigmoid function) because it can take an input with any value from negative to positive infinity, whereas the output always takes values between zero and one and hence is interpretable as a probability.</a:t>
            </a:r>
          </a:p>
          <a:p>
            <a:pPr algn="l"/>
            <a:endParaRPr lang="de-DE" sz="1800" dirty="0"/>
          </a:p>
          <a:p>
            <a:pPr algn="l"/>
            <a:endParaRPr lang="de-DE" sz="1800" dirty="0"/>
          </a:p>
          <a:p>
            <a:pPr algn="l"/>
            <a:r>
              <a:rPr lang="de-DE" sz="1800" dirty="0" err="1"/>
              <a:t>It</a:t>
            </a:r>
            <a:r>
              <a:rPr lang="de-DE" sz="1800" dirty="0"/>
              <a:t> </a:t>
            </a:r>
            <a:r>
              <a:rPr lang="de-DE" sz="1800" dirty="0" err="1"/>
              <a:t>is</a:t>
            </a:r>
            <a:r>
              <a:rPr lang="de-DE" sz="1800" dirty="0"/>
              <a:t> </a:t>
            </a:r>
            <a:r>
              <a:rPr lang="de-DE" sz="1800" dirty="0" err="1"/>
              <a:t>defined</a:t>
            </a:r>
            <a:r>
              <a:rPr lang="de-DE" sz="1800" dirty="0"/>
              <a:t> </a:t>
            </a:r>
            <a:r>
              <a:rPr lang="de-DE" sz="1800" dirty="0" err="1"/>
              <a:t>as</a:t>
            </a:r>
            <a:r>
              <a:rPr lang="de-DE" sz="1800" dirty="0"/>
              <a:t>:</a:t>
            </a:r>
          </a:p>
        </p:txBody>
      </p:sp>
      <p:pic>
        <p:nvPicPr>
          <p:cNvPr id="44048" name="Picture 16" descr="https://upload.wikimedia.org/wikipedia/commons/thumb/8/88/Logistic-curve.svg/600px-Logistic-curv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3794" y="3747847"/>
            <a:ext cx="4108277" cy="27388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feld 6"/>
              <p:cNvSpPr txBox="1"/>
              <p:nvPr/>
            </p:nvSpPr>
            <p:spPr>
              <a:xfrm>
                <a:off x="2114192" y="4379595"/>
                <a:ext cx="1591012" cy="559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1" i="1" smtClean="0">
                          <a:latin typeface="Cambria Math"/>
                        </a:rPr>
                        <m:t>𝑭</m:t>
                      </m:r>
                      <m:r>
                        <a:rPr lang="de-DE" b="1" i="1" smtClean="0">
                          <a:latin typeface="Cambria Math"/>
                        </a:rPr>
                        <m:t>(</m:t>
                      </m:r>
                      <m:r>
                        <a:rPr lang="de-DE" b="1" i="1" smtClean="0">
                          <a:latin typeface="Cambria Math" panose="02040503050406030204" pitchFamily="18" charset="0"/>
                        </a:rPr>
                        <m:t>𝒕</m:t>
                      </m:r>
                      <m:r>
                        <a:rPr lang="de-DE" b="1" i="1" smtClean="0">
                          <a:latin typeface="Cambria Math"/>
                        </a:rPr>
                        <m:t>)=</m:t>
                      </m:r>
                      <m:f>
                        <m:fPr>
                          <m:ctrlPr>
                            <a:rPr lang="de-DE" b="1" i="1" smtClean="0">
                              <a:latin typeface="Cambria Math"/>
                            </a:rPr>
                          </m:ctrlPr>
                        </m:fPr>
                        <m:num>
                          <m:r>
                            <a:rPr lang="de-DE" b="1" i="1" smtClean="0">
                              <a:latin typeface="Cambria Math"/>
                            </a:rPr>
                            <m:t>𝟏</m:t>
                          </m:r>
                        </m:num>
                        <m:den>
                          <m:r>
                            <a:rPr lang="de-DE" b="1" i="1" smtClean="0">
                              <a:latin typeface="Cambria Math"/>
                            </a:rPr>
                            <m:t>𝟏</m:t>
                          </m:r>
                          <m:r>
                            <a:rPr lang="de-DE" b="1" i="1" smtClean="0">
                              <a:latin typeface="Cambria Math"/>
                            </a:rPr>
                            <m:t>+</m:t>
                          </m:r>
                          <m:sSup>
                            <m:sSupPr>
                              <m:ctrlPr>
                                <a:rPr lang="de-DE" b="1" i="1" smtClean="0">
                                  <a:latin typeface="Cambria Math"/>
                                </a:rPr>
                              </m:ctrlPr>
                            </m:sSupPr>
                            <m:e>
                              <m:r>
                                <a:rPr lang="de-DE" b="1" i="1" smtClean="0">
                                  <a:latin typeface="Cambria Math"/>
                                </a:rPr>
                                <m:t>𝒆</m:t>
                              </m:r>
                            </m:e>
                            <m:sup>
                              <m:r>
                                <a:rPr lang="de-DE" b="1" i="1" smtClean="0">
                                  <a:latin typeface="Cambria Math"/>
                                </a:rPr>
                                <m:t>−</m:t>
                              </m:r>
                              <m:r>
                                <a:rPr lang="de-DE" b="1" i="1" smtClean="0">
                                  <a:latin typeface="Cambria Math"/>
                                </a:rPr>
                                <m:t>𝒕</m:t>
                              </m:r>
                            </m:sup>
                          </m:sSup>
                        </m:den>
                      </m:f>
                    </m:oMath>
                  </m:oMathPara>
                </a14:m>
                <a:endParaRPr lang="de-DE" dirty="0"/>
              </a:p>
            </p:txBody>
          </p:sp>
        </mc:Choice>
        <mc:Fallback xmlns="">
          <p:sp>
            <p:nvSpPr>
              <p:cNvPr id="7" name="Textfeld 6"/>
              <p:cNvSpPr txBox="1">
                <a:spLocks noRot="1" noChangeAspect="1" noMove="1" noResize="1" noEditPoints="1" noAdjustHandles="1" noChangeArrowheads="1" noChangeShapeType="1" noTextEdit="1"/>
              </p:cNvSpPr>
              <p:nvPr/>
            </p:nvSpPr>
            <p:spPr>
              <a:xfrm>
                <a:off x="2114192" y="4379595"/>
                <a:ext cx="1591012" cy="559064"/>
              </a:xfrm>
              <a:prstGeom prst="rect">
                <a:avLst/>
              </a:prstGeom>
              <a:blipFill>
                <a:blip r:embed="rId3"/>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545126717"/>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222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Logistic regression (II)</a:t>
            </a:r>
          </a:p>
        </p:txBody>
      </p:sp>
      <p:sp>
        <p:nvSpPr>
          <p:cNvPr id="2" name="Rechteck 1"/>
          <p:cNvSpPr/>
          <p:nvPr/>
        </p:nvSpPr>
        <p:spPr>
          <a:xfrm>
            <a:off x="324196" y="1184702"/>
            <a:ext cx="8495607" cy="2169825"/>
          </a:xfrm>
          <a:prstGeom prst="rect">
            <a:avLst/>
          </a:prstGeom>
        </p:spPr>
        <p:txBody>
          <a:bodyPr wrap="square">
            <a:spAutoFit/>
          </a:bodyPr>
          <a:lstStyle/>
          <a:p>
            <a:pPr algn="l">
              <a:spcBef>
                <a:spcPts val="1800"/>
              </a:spcBef>
            </a:pPr>
            <a:r>
              <a:rPr lang="de-DE" sz="1800" dirty="0" err="1"/>
              <a:t>If</a:t>
            </a:r>
            <a:r>
              <a:rPr lang="de-DE" sz="1800" dirty="0"/>
              <a:t> </a:t>
            </a:r>
            <a:r>
              <a:rPr lang="de-DE" sz="1800" dirty="0" err="1"/>
              <a:t>we</a:t>
            </a:r>
            <a:r>
              <a:rPr lang="de-DE" sz="1800" dirty="0"/>
              <a:t> </a:t>
            </a:r>
            <a:r>
              <a:rPr lang="de-DE" sz="1800" dirty="0" err="1"/>
              <a:t>set</a:t>
            </a:r>
            <a:endParaRPr lang="de-DE" sz="1800" dirty="0"/>
          </a:p>
          <a:p>
            <a:pPr algn="l">
              <a:spcBef>
                <a:spcPts val="1800"/>
              </a:spcBef>
            </a:pPr>
            <a:r>
              <a:rPr lang="en-US" sz="1800" dirty="0"/>
              <a:t>the logistic function can now be written as:</a:t>
            </a:r>
          </a:p>
          <a:p>
            <a:pPr algn="l">
              <a:spcBef>
                <a:spcPts val="1800"/>
              </a:spcBef>
            </a:pPr>
            <a:r>
              <a:rPr lang="en-US" sz="1800"/>
              <a:t>We </a:t>
            </a:r>
            <a:r>
              <a:rPr lang="en-US" sz="1800" dirty="0"/>
              <a:t>interpret </a:t>
            </a:r>
            <a:r>
              <a:rPr lang="en-US" sz="1800" b="0" dirty="0"/>
              <a:t>F(x)</a:t>
            </a:r>
            <a:r>
              <a:rPr lang="en-US" sz="1800" dirty="0"/>
              <a:t> as </a:t>
            </a:r>
            <a:r>
              <a:rPr lang="en-US" sz="1800"/>
              <a:t>the conditional probability </a:t>
            </a:r>
            <a:r>
              <a:rPr lang="en-US" sz="1800" dirty="0"/>
              <a:t>that the class attribute has the value 1 with the given input vector </a:t>
            </a:r>
            <a:r>
              <a:rPr lang="en-US" sz="1800" b="0" dirty="0"/>
              <a:t>x.</a:t>
            </a:r>
            <a:endParaRPr lang="en-US" sz="1800" dirty="0"/>
          </a:p>
          <a:p>
            <a:pPr algn="l">
              <a:spcBef>
                <a:spcPts val="1800"/>
              </a:spcBef>
            </a:pPr>
            <a:endParaRPr lang="en-US" sz="1800" dirty="0"/>
          </a:p>
        </p:txBody>
      </p:sp>
      <mc:AlternateContent xmlns:mc="http://schemas.openxmlformats.org/markup-compatibility/2006" xmlns:a14="http://schemas.microsoft.com/office/drawing/2010/main">
        <mc:Choice Requires="a14">
          <p:sp>
            <p:nvSpPr>
              <p:cNvPr id="3" name="Textfeld 2"/>
              <p:cNvSpPr txBox="1"/>
              <p:nvPr/>
            </p:nvSpPr>
            <p:spPr>
              <a:xfrm>
                <a:off x="1460547" y="1184702"/>
                <a:ext cx="13631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1" i="1" smtClean="0">
                          <a:latin typeface="Cambria Math"/>
                        </a:rPr>
                        <m:t>𝒕</m:t>
                      </m:r>
                      <m:r>
                        <a:rPr lang="de-DE" b="1" i="1" smtClean="0">
                          <a:latin typeface="Cambria Math"/>
                        </a:rPr>
                        <m:t>=</m:t>
                      </m:r>
                      <m:sSub>
                        <m:sSubPr>
                          <m:ctrlPr>
                            <a:rPr lang="en-US" i="1">
                              <a:latin typeface="Cambria Math"/>
                            </a:rPr>
                          </m:ctrlPr>
                        </m:sSubPr>
                        <m:e>
                          <m:r>
                            <a:rPr lang="en-US" i="1">
                              <a:latin typeface="Cambria Math"/>
                            </a:rPr>
                            <m:t>𝛽</m:t>
                          </m:r>
                        </m:e>
                        <m:sub>
                          <m:r>
                            <a:rPr lang="en-US" i="1">
                              <a:latin typeface="Cambria Math"/>
                            </a:rPr>
                            <m:t>𝟎</m:t>
                          </m:r>
                        </m:sub>
                      </m:sSub>
                      <m:r>
                        <a:rPr lang="en-US" i="1">
                          <a:latin typeface="Cambria Math"/>
                        </a:rPr>
                        <m:t>+</m:t>
                      </m:r>
                      <m:r>
                        <a:rPr lang="en-US" b="0" i="1">
                          <a:latin typeface="Cambria Math"/>
                        </a:rPr>
                        <m:t>𝜷</m:t>
                      </m:r>
                      <m:r>
                        <a:rPr lang="en-US" i="1">
                          <a:latin typeface="Cambria Math"/>
                        </a:rPr>
                        <m:t>′</m:t>
                      </m:r>
                      <m:r>
                        <a:rPr lang="en-US" i="1">
                          <a:latin typeface="Cambria Math"/>
                        </a:rPr>
                        <m:t>𝒙</m:t>
                      </m:r>
                    </m:oMath>
                  </m:oMathPara>
                </a14:m>
                <a:endParaRPr lang="de-DE" dirty="0"/>
              </a:p>
            </p:txBody>
          </p:sp>
        </mc:Choice>
        <mc:Fallback xmlns="">
          <p:sp>
            <p:nvSpPr>
              <p:cNvPr id="3" name="Textfeld 2"/>
              <p:cNvSpPr txBox="1">
                <a:spLocks noRot="1" noChangeAspect="1" noMove="1" noResize="1" noEditPoints="1" noAdjustHandles="1" noChangeArrowheads="1" noChangeShapeType="1" noTextEdit="1"/>
              </p:cNvSpPr>
              <p:nvPr/>
            </p:nvSpPr>
            <p:spPr>
              <a:xfrm>
                <a:off x="1460547" y="1184702"/>
                <a:ext cx="1363194" cy="338554"/>
              </a:xfrm>
              <a:prstGeom prst="rect">
                <a:avLst/>
              </a:prstGeom>
              <a:blipFill rotWithShape="1">
                <a:blip r:embed="rId3"/>
                <a:stretch>
                  <a:fillRect b="-10714"/>
                </a:stretch>
              </a:blipFill>
            </p:spPr>
            <p:txBody>
              <a:bodyPr/>
              <a:lstStyle/>
              <a:p>
                <a:r>
                  <a:rPr lang="de-DE">
                    <a:noFill/>
                  </a:rPr>
                  <a:t> </a:t>
                </a:r>
              </a:p>
            </p:txBody>
          </p:sp>
        </mc:Fallback>
      </mc:AlternateContent>
      <p:sp>
        <p:nvSpPr>
          <p:cNvPr id="13" name="Rechteck 12"/>
          <p:cNvSpPr/>
          <p:nvPr/>
        </p:nvSpPr>
        <p:spPr>
          <a:xfrm>
            <a:off x="324196" y="2896060"/>
            <a:ext cx="8495607" cy="3524042"/>
          </a:xfrm>
          <a:prstGeom prst="rect">
            <a:avLst/>
          </a:prstGeom>
        </p:spPr>
        <p:txBody>
          <a:bodyPr wrap="square">
            <a:spAutoFit/>
          </a:bodyPr>
          <a:lstStyle/>
          <a:p>
            <a:pPr algn="l">
              <a:spcBef>
                <a:spcPts val="600"/>
              </a:spcBef>
              <a:buSzPct val="130000"/>
            </a:pPr>
            <a:r>
              <a:rPr lang="en-US" sz="1800" dirty="0"/>
              <a:t>The coefficients </a:t>
            </a:r>
            <a:r>
              <a:rPr lang="en-US" sz="1800" b="0" dirty="0"/>
              <a:t>ß</a:t>
            </a:r>
            <a:r>
              <a:rPr lang="en-US" sz="1800" b="0" baseline="-25000" dirty="0"/>
              <a:t>0</a:t>
            </a:r>
            <a:r>
              <a:rPr lang="en-US" sz="1800" dirty="0"/>
              <a:t> and ß can be estimated via Maximum Likelihood Estimation.</a:t>
            </a:r>
          </a:p>
          <a:p>
            <a:pPr algn="l">
              <a:spcBef>
                <a:spcPts val="600"/>
              </a:spcBef>
              <a:buSzPct val="130000"/>
            </a:pPr>
            <a:r>
              <a:rPr lang="en-US" sz="1800" dirty="0"/>
              <a:t>The parameter </a:t>
            </a:r>
            <a:r>
              <a:rPr lang="en-US" sz="1800" b="0" dirty="0"/>
              <a:t>ß</a:t>
            </a:r>
            <a:r>
              <a:rPr lang="en-US" sz="1800" b="0" baseline="-25000" dirty="0"/>
              <a:t>0</a:t>
            </a:r>
            <a:r>
              <a:rPr lang="en-US" sz="1800" dirty="0"/>
              <a:t> represents the unconditional probability of "Y=1" knowing nothing about the feature vector x. </a:t>
            </a:r>
          </a:p>
          <a:p>
            <a:pPr algn="l">
              <a:spcBef>
                <a:spcPts val="600"/>
              </a:spcBef>
              <a:buSzPct val="130000"/>
            </a:pPr>
            <a:r>
              <a:rPr lang="en-US" sz="1800" dirty="0"/>
              <a:t>The parameter vector β defines the slope of the logit function. It determines the extent to which certain features contribute for increased or decreased likelihood </a:t>
            </a:r>
            <a:r>
              <a:rPr lang="en-US" sz="1800"/>
              <a:t>to "Y=1</a:t>
            </a:r>
            <a:r>
              <a:rPr lang="en-US" sz="1800" dirty="0"/>
              <a:t>".</a:t>
            </a:r>
          </a:p>
          <a:p>
            <a:pPr algn="l">
              <a:spcBef>
                <a:spcPts val="600"/>
              </a:spcBef>
              <a:buSzPct val="130000"/>
            </a:pPr>
            <a:r>
              <a:rPr lang="en-US" sz="1800" dirty="0"/>
              <a:t>The output of a logistic model is a probability. To use this for classification purposes:</a:t>
            </a:r>
          </a:p>
          <a:p>
            <a:pPr marL="357188" indent="-174625" algn="l">
              <a:spcBef>
                <a:spcPts val="600"/>
              </a:spcBef>
              <a:buSzPct val="130000"/>
              <a:buFont typeface="Arial" panose="020B0604020202020204" pitchFamily="34" charset="0"/>
              <a:buChar char="•"/>
            </a:pPr>
            <a:r>
              <a:rPr lang="en-US" sz="1800" dirty="0"/>
              <a:t>If the predicted probability is &gt; 0.5 the label is 1 </a:t>
            </a:r>
          </a:p>
          <a:p>
            <a:pPr marL="357188" indent="-174625" algn="l">
              <a:spcBef>
                <a:spcPts val="600"/>
              </a:spcBef>
              <a:buSzPct val="130000"/>
              <a:buFont typeface="Arial" panose="020B0604020202020204" pitchFamily="34" charset="0"/>
              <a:buChar char="•"/>
            </a:pPr>
            <a:r>
              <a:rPr lang="en-US" sz="1800" dirty="0"/>
              <a:t>and otherwise 0.</a:t>
            </a:r>
          </a:p>
        </p:txBody>
      </p:sp>
      <mc:AlternateContent xmlns:mc="http://schemas.openxmlformats.org/markup-compatibility/2006" xmlns:a14="http://schemas.microsoft.com/office/drawing/2010/main">
        <mc:Choice Requires="a14">
          <p:sp>
            <p:nvSpPr>
              <p:cNvPr id="8" name="Textfeld 7"/>
              <p:cNvSpPr txBox="1"/>
              <p:nvPr/>
            </p:nvSpPr>
            <p:spPr>
              <a:xfrm>
                <a:off x="5121193" y="1579882"/>
                <a:ext cx="3462102" cy="5766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1" i="1" smtClean="0">
                          <a:latin typeface="Cambria Math"/>
                        </a:rPr>
                        <m:t>𝑭</m:t>
                      </m:r>
                      <m:d>
                        <m:dPr>
                          <m:ctrlPr>
                            <a:rPr lang="de-DE" b="1" i="1" smtClean="0">
                              <a:latin typeface="Cambria Math"/>
                            </a:rPr>
                          </m:ctrlPr>
                        </m:dPr>
                        <m:e>
                          <m:r>
                            <a:rPr lang="de-DE" b="1" i="1" smtClean="0">
                              <a:latin typeface="Cambria Math"/>
                            </a:rPr>
                            <m:t>𝒙</m:t>
                          </m:r>
                        </m:e>
                      </m:d>
                      <m:r>
                        <a:rPr lang="de-DE" b="1" i="1" smtClean="0">
                          <a:latin typeface="Cambria Math"/>
                        </a:rPr>
                        <m:t>=</m:t>
                      </m:r>
                      <m:r>
                        <a:rPr lang="de-DE" b="1" i="1" smtClean="0">
                          <a:latin typeface="Cambria Math" panose="02040503050406030204" pitchFamily="18" charset="0"/>
                        </a:rPr>
                        <m:t>𝑷</m:t>
                      </m:r>
                      <m:d>
                        <m:dPr>
                          <m:ctrlPr>
                            <a:rPr lang="de-DE" b="1" i="1" smtClean="0">
                              <a:latin typeface="Cambria Math"/>
                            </a:rPr>
                          </m:ctrlPr>
                        </m:dPr>
                        <m:e>
                          <m:r>
                            <a:rPr lang="de-DE" b="1" i="1" smtClean="0">
                              <a:latin typeface="Cambria Math" panose="02040503050406030204" pitchFamily="18" charset="0"/>
                            </a:rPr>
                            <m:t>𝒚</m:t>
                          </m:r>
                          <m:r>
                            <a:rPr lang="de-DE" b="1" i="1" smtClean="0">
                              <a:latin typeface="Cambria Math" panose="02040503050406030204" pitchFamily="18" charset="0"/>
                            </a:rPr>
                            <m:t>=</m:t>
                          </m:r>
                          <m:r>
                            <a:rPr lang="de-DE" b="1" i="1" smtClean="0">
                              <a:latin typeface="Cambria Math" panose="02040503050406030204" pitchFamily="18" charset="0"/>
                            </a:rPr>
                            <m:t>𝟏</m:t>
                          </m:r>
                        </m:e>
                        <m:e>
                          <m:r>
                            <a:rPr lang="de-DE" b="1" i="1" smtClean="0">
                              <a:latin typeface="Cambria Math" panose="02040503050406030204" pitchFamily="18" charset="0"/>
                            </a:rPr>
                            <m:t>𝒙</m:t>
                          </m:r>
                        </m:e>
                      </m:d>
                      <m:r>
                        <a:rPr lang="de-DE" b="1" i="1" smtClean="0">
                          <a:latin typeface="Cambria Math" panose="02040503050406030204" pitchFamily="18" charset="0"/>
                        </a:rPr>
                        <m:t>=</m:t>
                      </m:r>
                      <m:f>
                        <m:fPr>
                          <m:ctrlPr>
                            <a:rPr lang="de-DE" b="1" i="1" smtClean="0">
                              <a:latin typeface="Cambria Math"/>
                            </a:rPr>
                          </m:ctrlPr>
                        </m:fPr>
                        <m:num>
                          <m:r>
                            <a:rPr lang="de-DE" b="1" i="1" smtClean="0">
                              <a:latin typeface="Cambria Math"/>
                            </a:rPr>
                            <m:t>𝟏</m:t>
                          </m:r>
                        </m:num>
                        <m:den>
                          <m:r>
                            <a:rPr lang="de-DE" b="1" i="1" smtClean="0">
                              <a:latin typeface="Cambria Math"/>
                            </a:rPr>
                            <m:t>𝟏</m:t>
                          </m:r>
                          <m:r>
                            <a:rPr lang="de-DE" b="1" i="1" smtClean="0">
                              <a:latin typeface="Cambria Math"/>
                            </a:rPr>
                            <m:t>+</m:t>
                          </m:r>
                          <m:sSup>
                            <m:sSupPr>
                              <m:ctrlPr>
                                <a:rPr lang="de-DE" b="1" i="1" smtClean="0">
                                  <a:latin typeface="Cambria Math"/>
                                </a:rPr>
                              </m:ctrlPr>
                            </m:sSupPr>
                            <m:e>
                              <m:r>
                                <a:rPr lang="de-DE" b="1" i="1" smtClean="0">
                                  <a:latin typeface="Cambria Math"/>
                                </a:rPr>
                                <m:t>𝒆</m:t>
                              </m:r>
                            </m:e>
                            <m:sup>
                              <m:r>
                                <a:rPr lang="de-DE" b="1" i="1" smtClean="0">
                                  <a:latin typeface="Cambria Math"/>
                                </a:rPr>
                                <m:t>−</m:t>
                              </m:r>
                              <m:d>
                                <m:dPr>
                                  <m:ctrlPr>
                                    <a:rPr lang="de-DE" b="1" i="1" smtClean="0">
                                      <a:latin typeface="Cambria Math"/>
                                    </a:rPr>
                                  </m:ctrlPr>
                                </m:dPr>
                                <m:e>
                                  <m:sSub>
                                    <m:sSubPr>
                                      <m:ctrlPr>
                                        <a:rPr lang="en-US" i="1">
                                          <a:latin typeface="Cambria Math"/>
                                        </a:rPr>
                                      </m:ctrlPr>
                                    </m:sSubPr>
                                    <m:e>
                                      <m:r>
                                        <a:rPr lang="en-US" i="1">
                                          <a:latin typeface="Cambria Math"/>
                                        </a:rPr>
                                        <m:t>𝛽</m:t>
                                      </m:r>
                                    </m:e>
                                    <m:sub>
                                      <m:r>
                                        <a:rPr lang="en-US" i="1">
                                          <a:latin typeface="Cambria Math"/>
                                        </a:rPr>
                                        <m:t>𝟎</m:t>
                                      </m:r>
                                    </m:sub>
                                  </m:sSub>
                                  <m:r>
                                    <a:rPr lang="en-US" i="1">
                                      <a:latin typeface="Cambria Math"/>
                                    </a:rPr>
                                    <m:t>+</m:t>
                                  </m:r>
                                  <m:sSup>
                                    <m:sSupPr>
                                      <m:ctrlPr>
                                        <a:rPr lang="en-US" i="1">
                                          <a:latin typeface="Cambria Math"/>
                                        </a:rPr>
                                      </m:ctrlPr>
                                    </m:sSupPr>
                                    <m:e>
                                      <m:r>
                                        <a:rPr lang="en-US" b="0" i="1">
                                          <a:latin typeface="Cambria Math"/>
                                        </a:rPr>
                                        <m:t>𝜷</m:t>
                                      </m:r>
                                    </m:e>
                                    <m:sup>
                                      <m:r>
                                        <a:rPr lang="en-US" b="0" i="1">
                                          <a:latin typeface="Cambria Math"/>
                                        </a:rPr>
                                        <m:t>′</m:t>
                                      </m:r>
                                    </m:sup>
                                  </m:sSup>
                                  <m:r>
                                    <a:rPr lang="en-US" i="1">
                                      <a:latin typeface="Cambria Math"/>
                                    </a:rPr>
                                    <m:t>𝒙</m:t>
                                  </m:r>
                                </m:e>
                              </m:d>
                            </m:sup>
                          </m:sSup>
                        </m:den>
                      </m:f>
                    </m:oMath>
                  </m:oMathPara>
                </a14:m>
                <a:endParaRPr lang="de-DE" dirty="0"/>
              </a:p>
            </p:txBody>
          </p:sp>
        </mc:Choice>
        <mc:Fallback xmlns="">
          <p:sp>
            <p:nvSpPr>
              <p:cNvPr id="8" name="Textfeld 7"/>
              <p:cNvSpPr txBox="1">
                <a:spLocks noRot="1" noChangeAspect="1" noMove="1" noResize="1" noEditPoints="1" noAdjustHandles="1" noChangeArrowheads="1" noChangeShapeType="1" noTextEdit="1"/>
              </p:cNvSpPr>
              <p:nvPr/>
            </p:nvSpPr>
            <p:spPr>
              <a:xfrm>
                <a:off x="5121193" y="1579882"/>
                <a:ext cx="3462102" cy="576633"/>
              </a:xfrm>
              <a:prstGeom prst="rect">
                <a:avLst/>
              </a:prstGeom>
              <a:blipFill>
                <a:blip r:embed="rId4"/>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2654358395"/>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311AEB48-4124-4637-B91C-32B1C192D321}" type="slidenum">
              <a:rPr lang="de-DE" sz="800" smtClean="0">
                <a:solidFill>
                  <a:schemeClr val="bg1"/>
                </a:solidFill>
              </a:rPr>
              <a:pPr/>
              <a:t>223</a:t>
            </a:fld>
            <a:endParaRPr lang="de-DE" sz="800">
              <a:solidFill>
                <a:schemeClr val="bg1"/>
              </a:solidFill>
            </a:endParaRPr>
          </a:p>
        </p:txBody>
      </p:sp>
      <p:sp>
        <p:nvSpPr>
          <p:cNvPr id="174083" name="Rectangle 2"/>
          <p:cNvSpPr>
            <a:spLocks noChangeArrowheads="1"/>
          </p:cNvSpPr>
          <p:nvPr/>
        </p:nvSpPr>
        <p:spPr bwMode="auto">
          <a:xfrm>
            <a:off x="134938" y="568325"/>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134938" y="1096162"/>
            <a:ext cx="8868133" cy="558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1795463" algn="l" defTabSz="1795463">
              <a:lnSpc>
                <a:spcPts val="2500"/>
              </a:lnSpc>
              <a:spcBef>
                <a:spcPts val="600"/>
              </a:spcBef>
              <a:tabLst>
                <a:tab pos="269875" algn="l"/>
                <a:tab pos="2963863" algn="l"/>
              </a:tabLst>
            </a:pPr>
            <a:r>
              <a:rPr lang="de-DE" sz="2400"/>
              <a:t>4.4.1.1	K-Nearest Neighbors</a:t>
            </a:r>
          </a:p>
          <a:p>
            <a:pPr marL="1795463" algn="l" defTabSz="1795463">
              <a:lnSpc>
                <a:spcPts val="2500"/>
              </a:lnSpc>
              <a:spcBef>
                <a:spcPts val="600"/>
              </a:spcBef>
              <a:tabLst>
                <a:tab pos="269875" algn="l"/>
                <a:tab pos="2963863" algn="l"/>
              </a:tabLst>
            </a:pPr>
            <a:r>
              <a:rPr lang="de-DE" sz="2400"/>
              <a:t>4.4.1.2	</a:t>
            </a:r>
            <a:r>
              <a:rPr lang="en-US" sz="2400"/>
              <a:t>Evaluating the Quality of Classification</a:t>
            </a:r>
            <a:endParaRPr lang="de-DE" sz="2400"/>
          </a:p>
          <a:p>
            <a:pPr marL="1795463" algn="l" defTabSz="1795463">
              <a:lnSpc>
                <a:spcPts val="2500"/>
              </a:lnSpc>
              <a:spcBef>
                <a:spcPts val="600"/>
              </a:spcBef>
              <a:tabLst>
                <a:tab pos="269875" algn="l"/>
                <a:tab pos="2963863" algn="l"/>
              </a:tabLst>
            </a:pPr>
            <a:r>
              <a:rPr lang="de-DE" sz="2400"/>
              <a:t>4.4.1.3	Decision Tree Approaches</a:t>
            </a:r>
          </a:p>
          <a:p>
            <a:pPr marL="1795463" algn="l" defTabSz="1795463">
              <a:lnSpc>
                <a:spcPts val="2500"/>
              </a:lnSpc>
              <a:spcBef>
                <a:spcPts val="600"/>
              </a:spcBef>
              <a:tabLst>
                <a:tab pos="269875" algn="l"/>
                <a:tab pos="2963863" algn="l"/>
              </a:tabLst>
            </a:pPr>
            <a:r>
              <a:rPr lang="de-DE" sz="2400"/>
              <a:t>4.4.1.4	Logistic Regression</a:t>
            </a:r>
          </a:p>
          <a:p>
            <a:pPr marL="1795463" algn="l" defTabSz="1795463">
              <a:lnSpc>
                <a:spcPts val="2500"/>
              </a:lnSpc>
              <a:spcBef>
                <a:spcPts val="600"/>
              </a:spcBef>
              <a:tabLst>
                <a:tab pos="269875" algn="l"/>
                <a:tab pos="2963863" algn="l"/>
              </a:tabLst>
            </a:pPr>
            <a:r>
              <a:rPr lang="de-DE" sz="2400">
                <a:solidFill>
                  <a:srgbClr val="C00000"/>
                </a:solidFill>
              </a:rPr>
              <a:t>4.4.1.5	Neural Networks</a:t>
            </a:r>
          </a:p>
          <a:p>
            <a:pPr marL="1795463" algn="l" defTabSz="1795463">
              <a:lnSpc>
                <a:spcPts val="2500"/>
              </a:lnSpc>
              <a:spcBef>
                <a:spcPts val="600"/>
              </a:spcBef>
              <a:tabLst>
                <a:tab pos="269875" algn="l"/>
                <a:tab pos="2963863" algn="l"/>
              </a:tabLst>
            </a:pPr>
            <a:r>
              <a:rPr lang="de-DE" sz="2400"/>
              <a:t>4.4.1.6	Resampling</a:t>
            </a:r>
          </a:p>
          <a:p>
            <a:pPr marL="1795463" algn="l" defTabSz="1795463">
              <a:lnSpc>
                <a:spcPts val="2500"/>
              </a:lnSpc>
              <a:spcBef>
                <a:spcPts val="600"/>
              </a:spcBef>
              <a:tabLst>
                <a:tab pos="269875" algn="l"/>
                <a:tab pos="2963863" algn="l"/>
              </a:tabLst>
            </a:pPr>
            <a:r>
              <a:rPr lang="de-DE" sz="2400"/>
              <a:t>4.4.1.7	Ensemble Learning</a:t>
            </a:r>
          </a:p>
          <a:p>
            <a:pPr marL="896938" algn="l">
              <a:lnSpc>
                <a:spcPts val="2500"/>
              </a:lnSpc>
              <a:spcBef>
                <a:spcPts val="600"/>
              </a:spcBef>
              <a:tabLst>
                <a:tab pos="269875" algn="l"/>
              </a:tabLst>
            </a:pPr>
            <a:r>
              <a:rPr lang="en-US" sz="2400"/>
              <a:t>	4.4.2	Regression</a:t>
            </a:r>
          </a:p>
        </p:txBody>
      </p:sp>
    </p:spTree>
    <p:extLst>
      <p:ext uri="{BB962C8B-B14F-4D97-AF65-F5344CB8AC3E}">
        <p14:creationId xmlns:p14="http://schemas.microsoft.com/office/powerpoint/2010/main" val="1393933217"/>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224</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Functionality of Human Neurons</a:t>
            </a:r>
          </a:p>
        </p:txBody>
      </p:sp>
      <p:sp>
        <p:nvSpPr>
          <p:cNvPr id="5" name="Text Box 3"/>
          <p:cNvSpPr txBox="1">
            <a:spLocks noChangeArrowheads="1"/>
          </p:cNvSpPr>
          <p:nvPr/>
        </p:nvSpPr>
        <p:spPr bwMode="auto">
          <a:xfrm>
            <a:off x="496657" y="5128419"/>
            <a:ext cx="378954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r>
              <a:rPr lang="en-US" altLang="de-DE" dirty="0"/>
              <a:t>A Look into the Nervous System</a:t>
            </a:r>
          </a:p>
        </p:txBody>
      </p:sp>
      <p:sp>
        <p:nvSpPr>
          <p:cNvPr id="6" name="Text Box 4"/>
          <p:cNvSpPr txBox="1">
            <a:spLocks noChangeArrowheads="1"/>
          </p:cNvSpPr>
          <p:nvPr/>
        </p:nvSpPr>
        <p:spPr bwMode="auto">
          <a:xfrm>
            <a:off x="5652857" y="5128419"/>
            <a:ext cx="22764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r>
              <a:rPr lang="en-US" altLang="de-DE"/>
              <a:t>Design of a Neuron</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8305" y="2145995"/>
            <a:ext cx="4125577" cy="2926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97" y="2145995"/>
            <a:ext cx="4107657"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6920739"/>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225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An Easy Example (I)</a:t>
            </a:r>
          </a:p>
        </p:txBody>
      </p:sp>
      <p:grpSp>
        <p:nvGrpSpPr>
          <p:cNvPr id="24" name="Group 3"/>
          <p:cNvGrpSpPr>
            <a:grpSpLocks/>
          </p:cNvGrpSpPr>
          <p:nvPr/>
        </p:nvGrpSpPr>
        <p:grpSpPr bwMode="auto">
          <a:xfrm>
            <a:off x="1016669" y="2438400"/>
            <a:ext cx="711200" cy="2362200"/>
            <a:chOff x="1304" y="1600"/>
            <a:chExt cx="448" cy="1488"/>
          </a:xfrm>
        </p:grpSpPr>
        <p:sp>
          <p:nvSpPr>
            <p:cNvPr id="25" name="Oval 4"/>
            <p:cNvSpPr>
              <a:spLocks noChangeArrowheads="1"/>
            </p:cNvSpPr>
            <p:nvPr/>
          </p:nvSpPr>
          <p:spPr bwMode="auto">
            <a:xfrm>
              <a:off x="1304" y="1600"/>
              <a:ext cx="448" cy="464"/>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6" name="Oval 5"/>
            <p:cNvSpPr>
              <a:spLocks noChangeArrowheads="1"/>
            </p:cNvSpPr>
            <p:nvPr/>
          </p:nvSpPr>
          <p:spPr bwMode="auto">
            <a:xfrm>
              <a:off x="1304" y="2624"/>
              <a:ext cx="448" cy="464"/>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27" name="Oval 6"/>
          <p:cNvSpPr>
            <a:spLocks noChangeArrowheads="1"/>
          </p:cNvSpPr>
          <p:nvPr/>
        </p:nvSpPr>
        <p:spPr bwMode="auto">
          <a:xfrm>
            <a:off x="3455069" y="3251200"/>
            <a:ext cx="711200" cy="736600"/>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8" name="Text Box 7"/>
          <p:cNvSpPr txBox="1">
            <a:spLocks noChangeArrowheads="1"/>
          </p:cNvSpPr>
          <p:nvPr/>
        </p:nvSpPr>
        <p:spPr bwMode="auto">
          <a:xfrm>
            <a:off x="534069" y="5105400"/>
            <a:ext cx="17303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Input Neurons</a:t>
            </a:r>
          </a:p>
        </p:txBody>
      </p:sp>
      <p:sp>
        <p:nvSpPr>
          <p:cNvPr id="29" name="Text Box 8"/>
          <p:cNvSpPr txBox="1">
            <a:spLocks noChangeArrowheads="1"/>
          </p:cNvSpPr>
          <p:nvPr/>
        </p:nvSpPr>
        <p:spPr bwMode="auto">
          <a:xfrm>
            <a:off x="2921669" y="4279900"/>
            <a:ext cx="17938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Output Neuron</a:t>
            </a:r>
          </a:p>
        </p:txBody>
      </p:sp>
      <p:sp>
        <p:nvSpPr>
          <p:cNvPr id="30" name="Line 9"/>
          <p:cNvSpPr>
            <a:spLocks noChangeShapeType="1"/>
          </p:cNvSpPr>
          <p:nvPr/>
        </p:nvSpPr>
        <p:spPr bwMode="auto">
          <a:xfrm>
            <a:off x="1715169" y="2806700"/>
            <a:ext cx="1749425" cy="709613"/>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1" name="Line 10"/>
          <p:cNvSpPr>
            <a:spLocks noChangeShapeType="1"/>
          </p:cNvSpPr>
          <p:nvPr/>
        </p:nvSpPr>
        <p:spPr bwMode="auto">
          <a:xfrm flipV="1">
            <a:off x="1727869" y="3641725"/>
            <a:ext cx="1722438" cy="790575"/>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2" name="Text Box 11"/>
          <p:cNvSpPr txBox="1">
            <a:spLocks noChangeArrowheads="1"/>
          </p:cNvSpPr>
          <p:nvPr/>
        </p:nvSpPr>
        <p:spPr bwMode="auto">
          <a:xfrm>
            <a:off x="3556669" y="3441700"/>
            <a:ext cx="5365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f(x)</a:t>
            </a:r>
          </a:p>
        </p:txBody>
      </p:sp>
      <p:sp>
        <p:nvSpPr>
          <p:cNvPr id="33" name="Text Box 12"/>
          <p:cNvSpPr txBox="1">
            <a:spLocks noChangeArrowheads="1"/>
          </p:cNvSpPr>
          <p:nvPr/>
        </p:nvSpPr>
        <p:spPr bwMode="auto">
          <a:xfrm>
            <a:off x="1207169" y="2603500"/>
            <a:ext cx="3921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x</a:t>
            </a:r>
            <a:r>
              <a:rPr kumimoji="0" lang="en-US" altLang="de-DE" sz="1800" b="1" i="0" u="none" strike="noStrike" kern="0" cap="none" spc="0" normalizeH="0" baseline="-25000" noProof="0">
                <a:ln>
                  <a:noFill/>
                </a:ln>
                <a:solidFill>
                  <a:srgbClr val="000000"/>
                </a:solidFill>
                <a:effectLst/>
                <a:uLnTx/>
                <a:uFillTx/>
                <a:latin typeface="Arial" pitchFamily="34" charset="0"/>
                <a:ea typeface="+mn-ea"/>
              </a:rPr>
              <a:t>1</a:t>
            </a:r>
            <a:endParaRPr kumimoji="0" lang="en-US"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4" name="Text Box 13"/>
          <p:cNvSpPr txBox="1">
            <a:spLocks noChangeArrowheads="1"/>
          </p:cNvSpPr>
          <p:nvPr/>
        </p:nvSpPr>
        <p:spPr bwMode="auto">
          <a:xfrm>
            <a:off x="1181769" y="4241800"/>
            <a:ext cx="3921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x</a:t>
            </a:r>
            <a:r>
              <a:rPr kumimoji="0" lang="en-US" altLang="de-DE" sz="1800" b="1" i="0" u="none" strike="noStrike" kern="0" cap="none" spc="0" normalizeH="0" baseline="-25000" noProof="0">
                <a:ln>
                  <a:noFill/>
                </a:ln>
                <a:solidFill>
                  <a:srgbClr val="000000"/>
                </a:solidFill>
                <a:effectLst/>
                <a:uLnTx/>
                <a:uFillTx/>
                <a:latin typeface="Arial" pitchFamily="34" charset="0"/>
                <a:ea typeface="+mn-ea"/>
              </a:rPr>
              <a:t>2</a:t>
            </a:r>
            <a:endParaRPr kumimoji="0" lang="en-US"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5" name="Line 14"/>
          <p:cNvSpPr>
            <a:spLocks noChangeShapeType="1"/>
          </p:cNvSpPr>
          <p:nvPr/>
        </p:nvSpPr>
        <p:spPr bwMode="auto">
          <a:xfrm>
            <a:off x="470569" y="2768600"/>
            <a:ext cx="533400"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6" name="Line 15"/>
          <p:cNvSpPr>
            <a:spLocks noChangeShapeType="1"/>
          </p:cNvSpPr>
          <p:nvPr/>
        </p:nvSpPr>
        <p:spPr bwMode="auto">
          <a:xfrm>
            <a:off x="483269" y="4419600"/>
            <a:ext cx="533400"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7" name="Line 16"/>
          <p:cNvSpPr>
            <a:spLocks noChangeShapeType="1"/>
          </p:cNvSpPr>
          <p:nvPr/>
        </p:nvSpPr>
        <p:spPr bwMode="auto">
          <a:xfrm>
            <a:off x="4166269" y="3632200"/>
            <a:ext cx="533400"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8" name="Rectangle 17"/>
          <p:cNvSpPr>
            <a:spLocks noChangeArrowheads="1"/>
          </p:cNvSpPr>
          <p:nvPr/>
        </p:nvSpPr>
        <p:spPr bwMode="auto">
          <a:xfrm>
            <a:off x="5233069" y="2641600"/>
            <a:ext cx="3594100" cy="2324100"/>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9" name="Text Box 18"/>
          <p:cNvSpPr txBox="1">
            <a:spLocks noChangeArrowheads="1"/>
          </p:cNvSpPr>
          <p:nvPr/>
        </p:nvSpPr>
        <p:spPr bwMode="auto">
          <a:xfrm>
            <a:off x="5345782" y="3119847"/>
            <a:ext cx="3387725" cy="191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f(x) = Activation function</a:t>
            </a:r>
          </a:p>
          <a:p>
            <a:pPr marL="0" marR="0" lvl="0" indent="0" algn="l" defTabSz="762000" eaLnBrk="1" fontAlgn="auto" latinLnBrk="0" hangingPunct="1">
              <a:lnSpc>
                <a:spcPct val="100000"/>
              </a:lnSpc>
              <a:spcBef>
                <a:spcPct val="1000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e.g. </a:t>
            </a:r>
          </a:p>
          <a:p>
            <a:pPr marL="0" marR="0" lvl="0" indent="0" algn="l" defTabSz="762000" eaLnBrk="1" fontAlgn="auto" latinLnBrk="0" hangingPunct="1">
              <a:lnSpc>
                <a:spcPct val="100000"/>
              </a:lnSpc>
              <a:spcBef>
                <a:spcPct val="1150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where t = Stimulus threshold</a:t>
            </a:r>
          </a:p>
        </p:txBody>
      </p:sp>
      <p:graphicFrame>
        <p:nvGraphicFramePr>
          <p:cNvPr id="40" name="Object 19"/>
          <p:cNvGraphicFramePr>
            <a:graphicFrameLocks noChangeAspect="1"/>
          </p:cNvGraphicFramePr>
          <p:nvPr>
            <p:extLst>
              <p:ext uri="{D42A27DB-BD31-4B8C-83A1-F6EECF244321}">
                <p14:modId xmlns:p14="http://schemas.microsoft.com/office/powerpoint/2010/main" val="2073258258"/>
              </p:ext>
            </p:extLst>
          </p:nvPr>
        </p:nvGraphicFramePr>
        <p:xfrm>
          <a:off x="5942013" y="3770313"/>
          <a:ext cx="2435225" cy="762000"/>
        </p:xfrm>
        <a:graphic>
          <a:graphicData uri="http://schemas.openxmlformats.org/presentationml/2006/ole">
            <mc:AlternateContent xmlns:mc="http://schemas.openxmlformats.org/markup-compatibility/2006">
              <mc:Choice xmlns:v="urn:schemas-microsoft-com:vml" Requires="v">
                <p:oleObj spid="_x0000_s15364" name="Formel" r:id="rId3" imgW="1460160" imgH="457200" progId="Equation.3">
                  <p:embed/>
                </p:oleObj>
              </mc:Choice>
              <mc:Fallback>
                <p:oleObj name="Formel" r:id="rId3" imgW="1460160" imgH="457200" progId="Equation.3">
                  <p:embed/>
                  <p:pic>
                    <p:nvPicPr>
                      <p:cNvPr id="0" name=""/>
                      <p:cNvPicPr>
                        <a:picLocks noChangeAspect="1" noChangeArrowheads="1"/>
                      </p:cNvPicPr>
                      <p:nvPr/>
                    </p:nvPicPr>
                    <p:blipFill>
                      <a:blip r:embed="rId4"/>
                      <a:srcRect/>
                      <a:stretch>
                        <a:fillRect/>
                      </a:stretch>
                    </p:blipFill>
                    <p:spPr bwMode="auto">
                      <a:xfrm>
                        <a:off x="5942013" y="3770313"/>
                        <a:ext cx="2435225"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20"/>
          <p:cNvGraphicFramePr>
            <a:graphicFrameLocks noChangeAspect="1"/>
          </p:cNvGraphicFramePr>
          <p:nvPr>
            <p:extLst>
              <p:ext uri="{D42A27DB-BD31-4B8C-83A1-F6EECF244321}">
                <p14:modId xmlns:p14="http://schemas.microsoft.com/office/powerpoint/2010/main" val="1908098007"/>
              </p:ext>
            </p:extLst>
          </p:nvPr>
        </p:nvGraphicFramePr>
        <p:xfrm>
          <a:off x="5461669" y="2674938"/>
          <a:ext cx="1287463" cy="717550"/>
        </p:xfrm>
        <a:graphic>
          <a:graphicData uri="http://schemas.openxmlformats.org/presentationml/2006/ole">
            <mc:AlternateContent xmlns:mc="http://schemas.openxmlformats.org/markup-compatibility/2006">
              <mc:Choice xmlns:v="urn:schemas-microsoft-com:vml" Requires="v">
                <p:oleObj spid="_x0000_s15365" name="Formel" r:id="rId5" imgW="774360" imgH="431640" progId="Equation.3">
                  <p:embed/>
                </p:oleObj>
              </mc:Choice>
              <mc:Fallback>
                <p:oleObj name="Formel" r:id="rId5" imgW="774360" imgH="431640" progId="Equation.3">
                  <p:embed/>
                  <p:pic>
                    <p:nvPicPr>
                      <p:cNvPr id="0" name=""/>
                      <p:cNvPicPr>
                        <a:picLocks noChangeAspect="1" noChangeArrowheads="1"/>
                      </p:cNvPicPr>
                      <p:nvPr/>
                    </p:nvPicPr>
                    <p:blipFill>
                      <a:blip r:embed="rId6"/>
                      <a:srcRect/>
                      <a:stretch>
                        <a:fillRect/>
                      </a:stretch>
                    </p:blipFill>
                    <p:spPr bwMode="auto">
                      <a:xfrm>
                        <a:off x="5461669" y="2674938"/>
                        <a:ext cx="1287463"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80229048"/>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226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altLang="de-DE" sz="2400" dirty="0"/>
              <a:t>An Easy Example (II)</a:t>
            </a:r>
          </a:p>
        </p:txBody>
      </p:sp>
      <p:grpSp>
        <p:nvGrpSpPr>
          <p:cNvPr id="4" name="Group 3"/>
          <p:cNvGrpSpPr>
            <a:grpSpLocks/>
          </p:cNvGrpSpPr>
          <p:nvPr/>
        </p:nvGrpSpPr>
        <p:grpSpPr bwMode="auto">
          <a:xfrm>
            <a:off x="1041608" y="2438400"/>
            <a:ext cx="711200" cy="2362200"/>
            <a:chOff x="1304" y="1600"/>
            <a:chExt cx="448" cy="1488"/>
          </a:xfrm>
        </p:grpSpPr>
        <p:sp>
          <p:nvSpPr>
            <p:cNvPr id="5" name="Oval 4"/>
            <p:cNvSpPr>
              <a:spLocks noChangeArrowheads="1"/>
            </p:cNvSpPr>
            <p:nvPr/>
          </p:nvSpPr>
          <p:spPr bwMode="auto">
            <a:xfrm>
              <a:off x="1304" y="1600"/>
              <a:ext cx="448" cy="464"/>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 name="Oval 5"/>
            <p:cNvSpPr>
              <a:spLocks noChangeArrowheads="1"/>
            </p:cNvSpPr>
            <p:nvPr/>
          </p:nvSpPr>
          <p:spPr bwMode="auto">
            <a:xfrm>
              <a:off x="1304" y="2624"/>
              <a:ext cx="448" cy="464"/>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7" name="Oval 6"/>
          <p:cNvSpPr>
            <a:spLocks noChangeArrowheads="1"/>
          </p:cNvSpPr>
          <p:nvPr/>
        </p:nvSpPr>
        <p:spPr bwMode="auto">
          <a:xfrm>
            <a:off x="3480008" y="3251200"/>
            <a:ext cx="711200" cy="736600"/>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8" name="Text Box 7"/>
          <p:cNvSpPr txBox="1">
            <a:spLocks noChangeArrowheads="1"/>
          </p:cNvSpPr>
          <p:nvPr/>
        </p:nvSpPr>
        <p:spPr bwMode="auto">
          <a:xfrm>
            <a:off x="501858" y="5105400"/>
            <a:ext cx="17303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Input Neurons</a:t>
            </a:r>
          </a:p>
        </p:txBody>
      </p:sp>
      <p:sp>
        <p:nvSpPr>
          <p:cNvPr id="9" name="Text Box 8"/>
          <p:cNvSpPr txBox="1">
            <a:spLocks noChangeArrowheads="1"/>
          </p:cNvSpPr>
          <p:nvPr/>
        </p:nvSpPr>
        <p:spPr bwMode="auto">
          <a:xfrm>
            <a:off x="2946608" y="4279900"/>
            <a:ext cx="17938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Output Neuron</a:t>
            </a:r>
          </a:p>
        </p:txBody>
      </p:sp>
      <p:sp>
        <p:nvSpPr>
          <p:cNvPr id="10" name="Line 9"/>
          <p:cNvSpPr>
            <a:spLocks noChangeShapeType="1"/>
          </p:cNvSpPr>
          <p:nvPr/>
        </p:nvSpPr>
        <p:spPr bwMode="auto">
          <a:xfrm>
            <a:off x="1740108" y="2806700"/>
            <a:ext cx="1744663" cy="71755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 name="Line 10"/>
          <p:cNvSpPr>
            <a:spLocks noChangeShapeType="1"/>
          </p:cNvSpPr>
          <p:nvPr/>
        </p:nvSpPr>
        <p:spPr bwMode="auto">
          <a:xfrm flipV="1">
            <a:off x="1752808" y="3644900"/>
            <a:ext cx="1714500" cy="78740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 name="Text Box 11"/>
          <p:cNvSpPr txBox="1">
            <a:spLocks noChangeArrowheads="1"/>
          </p:cNvSpPr>
          <p:nvPr/>
        </p:nvSpPr>
        <p:spPr bwMode="auto">
          <a:xfrm>
            <a:off x="3581608" y="3441700"/>
            <a:ext cx="5365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f(x)</a:t>
            </a:r>
          </a:p>
        </p:txBody>
      </p:sp>
      <p:sp>
        <p:nvSpPr>
          <p:cNvPr id="13" name="Rectangle 12"/>
          <p:cNvSpPr>
            <a:spLocks noChangeArrowheads="1"/>
          </p:cNvSpPr>
          <p:nvPr/>
        </p:nvSpPr>
        <p:spPr bwMode="auto">
          <a:xfrm>
            <a:off x="5258008" y="2641600"/>
            <a:ext cx="3594100" cy="2324100"/>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4" name="Text Box 13"/>
          <p:cNvSpPr txBox="1">
            <a:spLocks noChangeArrowheads="1"/>
          </p:cNvSpPr>
          <p:nvPr/>
        </p:nvSpPr>
        <p:spPr bwMode="auto">
          <a:xfrm>
            <a:off x="5370721" y="3128160"/>
            <a:ext cx="3387725" cy="191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f(x) = Activation function</a:t>
            </a:r>
          </a:p>
          <a:p>
            <a:pPr marL="0" marR="0" lvl="0" indent="0" algn="l" defTabSz="762000" eaLnBrk="1" fontAlgn="auto" latinLnBrk="0" hangingPunct="1">
              <a:lnSpc>
                <a:spcPct val="100000"/>
              </a:lnSpc>
              <a:spcBef>
                <a:spcPct val="1000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e.g. </a:t>
            </a:r>
          </a:p>
          <a:p>
            <a:pPr marL="0" marR="0" lvl="0" indent="0" algn="l" defTabSz="762000" eaLnBrk="1" fontAlgn="auto" latinLnBrk="0" hangingPunct="1">
              <a:lnSpc>
                <a:spcPct val="100000"/>
              </a:lnSpc>
              <a:spcBef>
                <a:spcPct val="1150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where t = Stimulus threshold</a:t>
            </a:r>
          </a:p>
        </p:txBody>
      </p:sp>
      <p:sp>
        <p:nvSpPr>
          <p:cNvPr id="15" name="Text Box 14"/>
          <p:cNvSpPr txBox="1">
            <a:spLocks noChangeArrowheads="1"/>
          </p:cNvSpPr>
          <p:nvPr/>
        </p:nvSpPr>
        <p:spPr bwMode="auto">
          <a:xfrm>
            <a:off x="1232108" y="2603500"/>
            <a:ext cx="3921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x</a:t>
            </a:r>
            <a:r>
              <a:rPr kumimoji="0" lang="en-US" altLang="de-DE" sz="1800" b="1" i="0" u="none" strike="noStrike" kern="0" cap="none" spc="0" normalizeH="0" baseline="-25000" noProof="0">
                <a:ln>
                  <a:noFill/>
                </a:ln>
                <a:solidFill>
                  <a:srgbClr val="000000"/>
                </a:solidFill>
                <a:effectLst/>
                <a:uLnTx/>
                <a:uFillTx/>
                <a:latin typeface="Arial" pitchFamily="34" charset="0"/>
                <a:ea typeface="+mn-ea"/>
              </a:rPr>
              <a:t>1</a:t>
            </a:r>
            <a:endParaRPr kumimoji="0" lang="en-US"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6" name="Text Box 15"/>
          <p:cNvSpPr txBox="1">
            <a:spLocks noChangeArrowheads="1"/>
          </p:cNvSpPr>
          <p:nvPr/>
        </p:nvSpPr>
        <p:spPr bwMode="auto">
          <a:xfrm>
            <a:off x="1206708" y="4241800"/>
            <a:ext cx="3921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x</a:t>
            </a:r>
            <a:r>
              <a:rPr kumimoji="0" lang="en-US" altLang="de-DE" sz="1800" b="1" i="0" u="none" strike="noStrike" kern="0" cap="none" spc="0" normalizeH="0" baseline="-25000" noProof="0">
                <a:ln>
                  <a:noFill/>
                </a:ln>
                <a:solidFill>
                  <a:srgbClr val="000000"/>
                </a:solidFill>
                <a:effectLst/>
                <a:uLnTx/>
                <a:uFillTx/>
                <a:latin typeface="Arial" pitchFamily="34" charset="0"/>
                <a:ea typeface="+mn-ea"/>
              </a:rPr>
              <a:t>2</a:t>
            </a:r>
            <a:endParaRPr kumimoji="0" lang="en-US"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7" name="Text Box 16"/>
          <p:cNvSpPr txBox="1">
            <a:spLocks noChangeArrowheads="1"/>
          </p:cNvSpPr>
          <p:nvPr/>
        </p:nvSpPr>
        <p:spPr bwMode="auto">
          <a:xfrm>
            <a:off x="2273508" y="2679700"/>
            <a:ext cx="4429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w</a:t>
            </a:r>
            <a:r>
              <a:rPr kumimoji="0" lang="en-US" altLang="de-DE" sz="1800" b="1" i="0" u="none" strike="noStrike" kern="0" cap="none" spc="0" normalizeH="0" baseline="-25000" noProof="0">
                <a:ln>
                  <a:noFill/>
                </a:ln>
                <a:solidFill>
                  <a:srgbClr val="000000"/>
                </a:solidFill>
                <a:effectLst/>
                <a:uLnTx/>
                <a:uFillTx/>
                <a:latin typeface="Arial" pitchFamily="34" charset="0"/>
                <a:ea typeface="+mn-ea"/>
              </a:rPr>
              <a:t>1</a:t>
            </a:r>
            <a:endParaRPr kumimoji="0" lang="en-US"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8" name="Text Box 17"/>
          <p:cNvSpPr txBox="1">
            <a:spLocks noChangeArrowheads="1"/>
          </p:cNvSpPr>
          <p:nvPr/>
        </p:nvSpPr>
        <p:spPr bwMode="auto">
          <a:xfrm>
            <a:off x="2260808" y="4165600"/>
            <a:ext cx="4429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w</a:t>
            </a:r>
            <a:r>
              <a:rPr kumimoji="0" lang="en-US" altLang="de-DE" sz="1800" b="1" i="0" u="none" strike="noStrike" kern="0" cap="none" spc="0" normalizeH="0" baseline="-25000" noProof="0">
                <a:ln>
                  <a:noFill/>
                </a:ln>
                <a:solidFill>
                  <a:srgbClr val="000000"/>
                </a:solidFill>
                <a:effectLst/>
                <a:uLnTx/>
                <a:uFillTx/>
                <a:latin typeface="Arial" pitchFamily="34" charset="0"/>
                <a:ea typeface="+mn-ea"/>
              </a:rPr>
              <a:t>2</a:t>
            </a:r>
            <a:endParaRPr kumimoji="0" lang="en-US" altLang="de-DE" sz="1800" b="1" i="0" u="none" strike="noStrike" kern="0" cap="none" spc="0" normalizeH="0" baseline="0" noProof="0">
              <a:ln>
                <a:noFill/>
              </a:ln>
              <a:solidFill>
                <a:srgbClr val="000000"/>
              </a:solidFill>
              <a:effectLst/>
              <a:uLnTx/>
              <a:uFillTx/>
              <a:latin typeface="Arial" pitchFamily="34" charset="0"/>
              <a:ea typeface="+mn-ea"/>
            </a:endParaRPr>
          </a:p>
        </p:txBody>
      </p:sp>
      <p:graphicFrame>
        <p:nvGraphicFramePr>
          <p:cNvPr id="19" name="Object 18"/>
          <p:cNvGraphicFramePr>
            <a:graphicFrameLocks noChangeAspect="1"/>
          </p:cNvGraphicFramePr>
          <p:nvPr>
            <p:extLst>
              <p:ext uri="{D42A27DB-BD31-4B8C-83A1-F6EECF244321}">
                <p14:modId xmlns:p14="http://schemas.microsoft.com/office/powerpoint/2010/main" val="2110659185"/>
              </p:ext>
            </p:extLst>
          </p:nvPr>
        </p:nvGraphicFramePr>
        <p:xfrm>
          <a:off x="5502233" y="2679700"/>
          <a:ext cx="1693863" cy="717550"/>
        </p:xfrm>
        <a:graphic>
          <a:graphicData uri="http://schemas.openxmlformats.org/presentationml/2006/ole">
            <mc:AlternateContent xmlns:mc="http://schemas.openxmlformats.org/markup-compatibility/2006">
              <mc:Choice xmlns:v="urn:schemas-microsoft-com:vml" Requires="v">
                <p:oleObj spid="_x0000_s16388" name="Formel" r:id="rId3" imgW="1015920" imgH="431640" progId="Equation.3">
                  <p:embed/>
                </p:oleObj>
              </mc:Choice>
              <mc:Fallback>
                <p:oleObj name="Formel" r:id="rId3" imgW="1015920" imgH="431640" progId="Equation.3">
                  <p:embed/>
                  <p:pic>
                    <p:nvPicPr>
                      <p:cNvPr id="0" name=""/>
                      <p:cNvPicPr>
                        <a:picLocks noChangeAspect="1" noChangeArrowheads="1"/>
                      </p:cNvPicPr>
                      <p:nvPr/>
                    </p:nvPicPr>
                    <p:blipFill>
                      <a:blip r:embed="rId4"/>
                      <a:srcRect/>
                      <a:stretch>
                        <a:fillRect/>
                      </a:stretch>
                    </p:blipFill>
                    <p:spPr bwMode="auto">
                      <a:xfrm>
                        <a:off x="5502233" y="2679700"/>
                        <a:ext cx="1693863"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Line 19"/>
          <p:cNvSpPr>
            <a:spLocks noChangeShapeType="1"/>
          </p:cNvSpPr>
          <p:nvPr/>
        </p:nvSpPr>
        <p:spPr bwMode="auto">
          <a:xfrm>
            <a:off x="495508" y="2768600"/>
            <a:ext cx="533400"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 name="Line 20"/>
          <p:cNvSpPr>
            <a:spLocks noChangeShapeType="1"/>
          </p:cNvSpPr>
          <p:nvPr/>
        </p:nvSpPr>
        <p:spPr bwMode="auto">
          <a:xfrm>
            <a:off x="508208" y="4419600"/>
            <a:ext cx="533400"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2" name="Line 21"/>
          <p:cNvSpPr>
            <a:spLocks noChangeShapeType="1"/>
          </p:cNvSpPr>
          <p:nvPr/>
        </p:nvSpPr>
        <p:spPr bwMode="auto">
          <a:xfrm>
            <a:off x="4191208" y="3632200"/>
            <a:ext cx="533400"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aphicFrame>
        <p:nvGraphicFramePr>
          <p:cNvPr id="23" name="Object 22"/>
          <p:cNvGraphicFramePr>
            <a:graphicFrameLocks noChangeAspect="1"/>
          </p:cNvGraphicFramePr>
          <p:nvPr>
            <p:extLst>
              <p:ext uri="{D42A27DB-BD31-4B8C-83A1-F6EECF244321}">
                <p14:modId xmlns:p14="http://schemas.microsoft.com/office/powerpoint/2010/main" val="1056691672"/>
              </p:ext>
            </p:extLst>
          </p:nvPr>
        </p:nvGraphicFramePr>
        <p:xfrm>
          <a:off x="5967413" y="3770313"/>
          <a:ext cx="2435225" cy="762000"/>
        </p:xfrm>
        <a:graphic>
          <a:graphicData uri="http://schemas.openxmlformats.org/presentationml/2006/ole">
            <mc:AlternateContent xmlns:mc="http://schemas.openxmlformats.org/markup-compatibility/2006">
              <mc:Choice xmlns:v="urn:schemas-microsoft-com:vml" Requires="v">
                <p:oleObj spid="_x0000_s16389" name="Formel" r:id="rId5" imgW="1460160" imgH="457200" progId="Equation.3">
                  <p:embed/>
                </p:oleObj>
              </mc:Choice>
              <mc:Fallback>
                <p:oleObj name="Formel" r:id="rId5" imgW="1460160" imgH="457200" progId="Equation.3">
                  <p:embed/>
                  <p:pic>
                    <p:nvPicPr>
                      <p:cNvPr id="0" name=""/>
                      <p:cNvPicPr>
                        <a:picLocks noChangeAspect="1" noChangeArrowheads="1"/>
                      </p:cNvPicPr>
                      <p:nvPr/>
                    </p:nvPicPr>
                    <p:blipFill>
                      <a:blip r:embed="rId6"/>
                      <a:srcRect/>
                      <a:stretch>
                        <a:fillRect/>
                      </a:stretch>
                    </p:blipFill>
                    <p:spPr bwMode="auto">
                      <a:xfrm>
                        <a:off x="5967413" y="3770313"/>
                        <a:ext cx="2435225"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65993393"/>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185" y="1797050"/>
            <a:ext cx="7391400" cy="3352800"/>
          </a:xfrm>
          <a:prstGeom prst="rect">
            <a:avLst/>
          </a:prstGeom>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227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Functionality of a Neuron</a:t>
            </a:r>
          </a:p>
        </p:txBody>
      </p:sp>
      <p:sp>
        <p:nvSpPr>
          <p:cNvPr id="25" name="Rectangle 24"/>
          <p:cNvSpPr>
            <a:spLocks noChangeArrowheads="1"/>
          </p:cNvSpPr>
          <p:nvPr/>
        </p:nvSpPr>
        <p:spPr bwMode="auto">
          <a:xfrm>
            <a:off x="4374975" y="2616943"/>
            <a:ext cx="984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Neuron</a:t>
            </a:r>
          </a:p>
        </p:txBody>
      </p:sp>
    </p:spTree>
    <p:extLst>
      <p:ext uri="{BB962C8B-B14F-4D97-AF65-F5344CB8AC3E}">
        <p14:creationId xmlns:p14="http://schemas.microsoft.com/office/powerpoint/2010/main" val="3939841159"/>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228</a:t>
            </a:fld>
            <a:endParaRPr lang="en-US" sz="800" dirty="0">
              <a:solidFill>
                <a:schemeClr val="bg1"/>
              </a:solidFill>
            </a:endParaRPr>
          </a:p>
        </p:txBody>
      </p:sp>
      <p:sp>
        <p:nvSpPr>
          <p:cNvPr id="4099" name="Rectangle 2"/>
          <p:cNvSpPr>
            <a:spLocks noChangeArrowheads="1"/>
          </p:cNvSpPr>
          <p:nvPr/>
        </p:nvSpPr>
        <p:spPr bwMode="auto">
          <a:xfrm>
            <a:off x="177800" y="534988"/>
            <a:ext cx="6289502" cy="94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Perceptron</a:t>
            </a:r>
          </a:p>
          <a:p>
            <a:pPr algn="l" defTabSz="762000">
              <a:lnSpc>
                <a:spcPct val="90000"/>
              </a:lnSpc>
            </a:pPr>
            <a:endParaRPr lang="en-US" sz="2400" dirty="0"/>
          </a:p>
        </p:txBody>
      </p:sp>
      <p:sp>
        <p:nvSpPr>
          <p:cNvPr id="11" name="Text Box 2"/>
          <p:cNvSpPr txBox="1">
            <a:spLocks noChangeArrowheads="1"/>
          </p:cNvSpPr>
          <p:nvPr/>
        </p:nvSpPr>
        <p:spPr bwMode="auto">
          <a:xfrm>
            <a:off x="212258" y="1267788"/>
            <a:ext cx="846552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nchorCtr="0">
            <a:spAutoFit/>
          </a:bodyPr>
          <a:lstStyle>
            <a:lvl1pPr defTabSz="762000">
              <a:defRPr b="1">
                <a:solidFill>
                  <a:schemeClr val="tx1"/>
                </a:solidFill>
                <a:latin typeface="Arial" pitchFamily="34" charset="0"/>
              </a:defRPr>
            </a:lvl1pPr>
            <a:lvl2pPr marL="673100" indent="-38100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just"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For the case of n inputs, we can rewrite the neuron's function to</a:t>
            </a:r>
          </a:p>
          <a:p>
            <a:pPr marL="0" marR="0" lvl="0" indent="0" algn="just" defTabSz="762000" eaLnBrk="1" fontAlgn="auto" latinLnBrk="0" hangingPunct="1">
              <a:lnSpc>
                <a:spcPct val="100000"/>
              </a:lnSpc>
              <a:spcBef>
                <a:spcPct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just" defTabSz="762000" eaLnBrk="1" fontAlgn="auto" latinLnBrk="0" hangingPunct="1">
              <a:lnSpc>
                <a:spcPct val="100000"/>
              </a:lnSpc>
              <a:spcBef>
                <a:spcPct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just"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a:t>
            </a:r>
          </a:p>
          <a:p>
            <a:pPr marL="0" marR="0" lvl="0" indent="0" algn="just"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with b = -t. b is known as the perceptron's bias. The result of this function would then be fed into an activation function to produce a labeling</a:t>
            </a:r>
          </a:p>
        </p:txBody>
      </p:sp>
      <p:graphicFrame>
        <p:nvGraphicFramePr>
          <p:cNvPr id="13" name="Object 18"/>
          <p:cNvGraphicFramePr>
            <a:graphicFrameLocks noChangeAspect="1"/>
          </p:cNvGraphicFramePr>
          <p:nvPr>
            <p:extLst>
              <p:ext uri="{D42A27DB-BD31-4B8C-83A1-F6EECF244321}">
                <p14:modId xmlns:p14="http://schemas.microsoft.com/office/powerpoint/2010/main" val="1036045943"/>
              </p:ext>
            </p:extLst>
          </p:nvPr>
        </p:nvGraphicFramePr>
        <p:xfrm>
          <a:off x="783759" y="1572840"/>
          <a:ext cx="2970335" cy="662354"/>
        </p:xfrm>
        <a:graphic>
          <a:graphicData uri="http://schemas.openxmlformats.org/presentationml/2006/ole">
            <mc:AlternateContent xmlns:mc="http://schemas.openxmlformats.org/markup-compatibility/2006">
              <mc:Choice xmlns:v="urn:schemas-microsoft-com:vml" Requires="v">
                <p:oleObj spid="_x0000_s17412" name="Formel" r:id="rId3" imgW="1930320" imgH="431640" progId="Equation.3">
                  <p:embed/>
                </p:oleObj>
              </mc:Choice>
              <mc:Fallback>
                <p:oleObj name="Formel" r:id="rId3" imgW="1930320" imgH="431640" progId="Equation.3">
                  <p:embed/>
                  <p:pic>
                    <p:nvPicPr>
                      <p:cNvPr id="0" name=""/>
                      <p:cNvPicPr>
                        <a:picLocks noChangeAspect="1" noChangeArrowheads="1"/>
                      </p:cNvPicPr>
                      <p:nvPr/>
                    </p:nvPicPr>
                    <p:blipFill>
                      <a:blip r:embed="rId4"/>
                      <a:srcRect/>
                      <a:stretch>
                        <a:fillRect/>
                      </a:stretch>
                    </p:blipFill>
                    <p:spPr bwMode="auto">
                      <a:xfrm>
                        <a:off x="783759" y="1572840"/>
                        <a:ext cx="2970335" cy="6623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22"/>
          <p:cNvGraphicFramePr>
            <a:graphicFrameLocks noChangeAspect="1"/>
          </p:cNvGraphicFramePr>
          <p:nvPr>
            <p:extLst>
              <p:ext uri="{D42A27DB-BD31-4B8C-83A1-F6EECF244321}">
                <p14:modId xmlns:p14="http://schemas.microsoft.com/office/powerpoint/2010/main" val="3731396580"/>
              </p:ext>
            </p:extLst>
          </p:nvPr>
        </p:nvGraphicFramePr>
        <p:xfrm>
          <a:off x="783759" y="2975934"/>
          <a:ext cx="2228850" cy="703385"/>
        </p:xfrm>
        <a:graphic>
          <a:graphicData uri="http://schemas.openxmlformats.org/presentationml/2006/ole">
            <mc:AlternateContent xmlns:mc="http://schemas.openxmlformats.org/markup-compatibility/2006">
              <mc:Choice xmlns:v="urn:schemas-microsoft-com:vml" Requires="v">
                <p:oleObj spid="_x0000_s17413" name="Formel" r:id="rId5" imgW="1447560" imgH="457200" progId="Equation.3">
                  <p:embed/>
                </p:oleObj>
              </mc:Choice>
              <mc:Fallback>
                <p:oleObj name="Formel" r:id="rId5" imgW="1447560" imgH="457200" progId="Equation.3">
                  <p:embed/>
                  <p:pic>
                    <p:nvPicPr>
                      <p:cNvPr id="0" name=""/>
                      <p:cNvPicPr>
                        <a:picLocks noChangeAspect="1" noChangeArrowheads="1"/>
                      </p:cNvPicPr>
                      <p:nvPr/>
                    </p:nvPicPr>
                    <p:blipFill>
                      <a:blip r:embed="rId6"/>
                      <a:srcRect/>
                      <a:stretch>
                        <a:fillRect/>
                      </a:stretch>
                    </p:blipFill>
                    <p:spPr bwMode="auto">
                      <a:xfrm>
                        <a:off x="783759" y="2975934"/>
                        <a:ext cx="2228850" cy="703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2"/>
          <p:cNvSpPr txBox="1">
            <a:spLocks noChangeArrowheads="1"/>
          </p:cNvSpPr>
          <p:nvPr/>
        </p:nvSpPr>
        <p:spPr bwMode="auto">
          <a:xfrm>
            <a:off x="215868" y="3726608"/>
            <a:ext cx="540039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t" anchorCtr="0">
            <a:spAutoFit/>
          </a:bodyPr>
          <a:lstStyle>
            <a:lvl1pPr defTabSz="762000">
              <a:defRPr b="1">
                <a:solidFill>
                  <a:schemeClr val="tx1"/>
                </a:solidFill>
                <a:latin typeface="Arial" pitchFamily="34" charset="0"/>
              </a:defRPr>
            </a:lvl1pPr>
            <a:lvl2pPr marL="673100" indent="-38100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just"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This results in a linear classifier. Finally, we have to pick a line that best separates the labeled data. The training of the perceptron consists of feeding it multiple training samples and calculating the output for each of them. After each sample, the weights w are adjusted in such a way so as to minimize the output error, defined for example as accuracy or MSE.</a:t>
            </a:r>
          </a:p>
        </p:txBody>
      </p:sp>
      <p:sp>
        <p:nvSpPr>
          <p:cNvPr id="16" name="Textfeld 15"/>
          <p:cNvSpPr txBox="1"/>
          <p:nvPr/>
        </p:nvSpPr>
        <p:spPr>
          <a:xfrm>
            <a:off x="225972" y="6315016"/>
            <a:ext cx="7741402" cy="262829"/>
          </a:xfrm>
          <a:prstGeom prst="rect">
            <a:avLst/>
          </a:prstGeom>
          <a:noFill/>
        </p:spPr>
        <p:txBody>
          <a:bodyPr wrap="square" rtlCol="0">
            <a:spAutoFit/>
          </a:bodyPr>
          <a:lstStyle/>
          <a:p>
            <a:pPr algn="l"/>
            <a:r>
              <a:rPr lang="de-DE" sz="1108" b="0" dirty="0">
                <a:solidFill>
                  <a:srgbClr val="000000"/>
                </a:solidFill>
                <a:latin typeface="Arial" pitchFamily="34" charset="0"/>
                <a:ea typeface="+mn-ea"/>
              </a:rPr>
              <a:t>Source: http://www.toptal.com/machine-learning/an-introduction-to-deep-learning-from-perceptrons-to-deep-networks</a:t>
            </a:r>
          </a:p>
        </p:txBody>
      </p:sp>
      <p:pic>
        <p:nvPicPr>
          <p:cNvPr id="17" name="Grafik 16" descr="A depiction of input data in relation to a linear classifier is a basic approach to deep learning."/>
          <p:cNvPicPr/>
          <p:nvPr/>
        </p:nvPicPr>
        <p:blipFill>
          <a:blip r:embed="rId7">
            <a:extLst>
              <a:ext uri="{28A0092B-C50C-407E-A947-70E740481C1C}">
                <a14:useLocalDpi xmlns:a14="http://schemas.microsoft.com/office/drawing/2010/main" val="0"/>
              </a:ext>
            </a:extLst>
          </a:blip>
          <a:srcRect/>
          <a:stretch>
            <a:fillRect/>
          </a:stretch>
        </p:blipFill>
        <p:spPr bwMode="auto">
          <a:xfrm>
            <a:off x="5710690" y="3111617"/>
            <a:ext cx="3231316" cy="2839691"/>
          </a:xfrm>
          <a:prstGeom prst="rect">
            <a:avLst/>
          </a:prstGeom>
          <a:noFill/>
          <a:ln>
            <a:noFill/>
          </a:ln>
        </p:spPr>
      </p:pic>
    </p:spTree>
    <p:extLst>
      <p:ext uri="{BB962C8B-B14F-4D97-AF65-F5344CB8AC3E}">
        <p14:creationId xmlns:p14="http://schemas.microsoft.com/office/powerpoint/2010/main" val="111328799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22</a:t>
            </a:fld>
            <a:endParaRPr lang="de-DE" sz="800">
              <a:solidFill>
                <a:schemeClr val="bg1"/>
              </a:solidFill>
            </a:endParaRPr>
          </a:p>
        </p:txBody>
      </p:sp>
      <p:sp>
        <p:nvSpPr>
          <p:cNvPr id="4" name="Text Box 167"/>
          <p:cNvSpPr txBox="1">
            <a:spLocks noChangeArrowheads="1"/>
          </p:cNvSpPr>
          <p:nvPr/>
        </p:nvSpPr>
        <p:spPr bwMode="auto">
          <a:xfrm>
            <a:off x="311150" y="410582"/>
            <a:ext cx="818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de-DE" altLang="de-DE" sz="2400"/>
              <a:t>Classical Corporate Planning</a:t>
            </a:r>
            <a:endParaRPr lang="de-DE" altLang="de-DE" sz="2400" dirty="0"/>
          </a:p>
        </p:txBody>
      </p:sp>
      <p:pic>
        <p:nvPicPr>
          <p:cNvPr id="318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92" y="1702381"/>
            <a:ext cx="8586221" cy="3739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6424266"/>
      </p:ext>
    </p:extLst>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229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Multilayer Perceptron</a:t>
            </a:r>
          </a:p>
        </p:txBody>
      </p:sp>
      <p:sp>
        <p:nvSpPr>
          <p:cNvPr id="13" name="Text Box 2"/>
          <p:cNvSpPr txBox="1">
            <a:spLocks noChangeArrowheads="1"/>
          </p:cNvSpPr>
          <p:nvPr/>
        </p:nvSpPr>
        <p:spPr bwMode="auto">
          <a:xfrm>
            <a:off x="177800" y="1284619"/>
            <a:ext cx="883483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t" anchorCtr="0">
            <a:spAutoFit/>
          </a:bodyPr>
          <a:lstStyle>
            <a:lvl1pPr defTabSz="762000">
              <a:defRPr b="1">
                <a:solidFill>
                  <a:schemeClr val="tx1"/>
                </a:solidFill>
                <a:latin typeface="Arial" pitchFamily="34" charset="0"/>
              </a:defRPr>
            </a:lvl1pPr>
            <a:lvl2pPr marL="673100" indent="-38100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just" eaLnBrk="1" fontAlgn="auto" hangingPunct="1">
              <a:spcBef>
                <a:spcPts val="1800"/>
              </a:spcBef>
              <a:spcAft>
                <a:spcPts val="0"/>
              </a:spcAf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The single perceptron approach has a major drawback: it can only learn linear functions. To address this problem, we’ll need to use a multilayer perceptron, also known as feedforward neural network. Here, we add layers between the input and the output layer, so-called hidden layers</a:t>
            </a:r>
            <a:r>
              <a:rPr lang="en-US" altLang="de-DE" sz="1800" kern="0" dirty="0">
                <a:solidFill>
                  <a:srgbClr val="000000"/>
                </a:solidFill>
                <a:ea typeface="+mn-ea"/>
              </a:rPr>
              <a:t>. The hidden layer is where the network stores it's internal abstract representation of the training data.</a:t>
            </a: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grpSp>
        <p:nvGrpSpPr>
          <p:cNvPr id="15" name="Gruppieren 14"/>
          <p:cNvGrpSpPr/>
          <p:nvPr/>
        </p:nvGrpSpPr>
        <p:grpSpPr>
          <a:xfrm>
            <a:off x="500829" y="2896325"/>
            <a:ext cx="5185659" cy="3071627"/>
            <a:chOff x="1620926" y="1866340"/>
            <a:chExt cx="5185659" cy="3071627"/>
          </a:xfrm>
        </p:grpSpPr>
        <p:grpSp>
          <p:nvGrpSpPr>
            <p:cNvPr id="16" name="Gruppieren 15"/>
            <p:cNvGrpSpPr/>
            <p:nvPr/>
          </p:nvGrpSpPr>
          <p:grpSpPr>
            <a:xfrm>
              <a:off x="1620926" y="1866340"/>
              <a:ext cx="5185659" cy="3071627"/>
              <a:chOff x="1302807" y="1866340"/>
              <a:chExt cx="3218246" cy="1795232"/>
            </a:xfrm>
          </p:grpSpPr>
          <p:sp>
            <p:nvSpPr>
              <p:cNvPr id="21" name="Ellipse 20"/>
              <p:cNvSpPr/>
              <p:nvPr/>
            </p:nvSpPr>
            <p:spPr>
              <a:xfrm>
                <a:off x="1584357" y="2098072"/>
                <a:ext cx="252000" cy="252000"/>
              </a:xfrm>
              <a:prstGeom prst="ellipse">
                <a:avLst/>
              </a:prstGeom>
              <a:solidFill>
                <a:srgbClr val="FFCC66"/>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2" name="Ellipse 21"/>
              <p:cNvSpPr/>
              <p:nvPr/>
            </p:nvSpPr>
            <p:spPr>
              <a:xfrm>
                <a:off x="1580219" y="2537148"/>
                <a:ext cx="252000" cy="252000"/>
              </a:xfrm>
              <a:prstGeom prst="ellipse">
                <a:avLst/>
              </a:prstGeom>
              <a:solidFill>
                <a:srgbClr val="FFCC66"/>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3" name="Ellipse 22"/>
              <p:cNvSpPr/>
              <p:nvPr/>
            </p:nvSpPr>
            <p:spPr>
              <a:xfrm>
                <a:off x="1582651" y="2972086"/>
                <a:ext cx="252000" cy="252000"/>
              </a:xfrm>
              <a:prstGeom prst="ellipse">
                <a:avLst/>
              </a:prstGeom>
              <a:solidFill>
                <a:srgbClr val="FFCC66"/>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4" name="Ellipse 23"/>
              <p:cNvSpPr/>
              <p:nvPr/>
            </p:nvSpPr>
            <p:spPr>
              <a:xfrm>
                <a:off x="1584357" y="3409572"/>
                <a:ext cx="252000" cy="252000"/>
              </a:xfrm>
              <a:prstGeom prst="ellipse">
                <a:avLst/>
              </a:prstGeom>
              <a:solidFill>
                <a:srgbClr val="FFCC66"/>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5" name="Ellipse 24"/>
              <p:cNvSpPr/>
              <p:nvPr/>
            </p:nvSpPr>
            <p:spPr>
              <a:xfrm>
                <a:off x="2378147" y="2097366"/>
                <a:ext cx="252000" cy="252000"/>
              </a:xfrm>
              <a:prstGeom prst="ellipse">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6" name="Ellipse 25"/>
              <p:cNvSpPr/>
              <p:nvPr/>
            </p:nvSpPr>
            <p:spPr>
              <a:xfrm>
                <a:off x="2374009" y="2536442"/>
                <a:ext cx="252000" cy="252000"/>
              </a:xfrm>
              <a:prstGeom prst="ellipse">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7" name="Ellipse 26"/>
              <p:cNvSpPr/>
              <p:nvPr/>
            </p:nvSpPr>
            <p:spPr>
              <a:xfrm>
                <a:off x="2376441" y="2971380"/>
                <a:ext cx="252000" cy="252000"/>
              </a:xfrm>
              <a:prstGeom prst="ellipse">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8" name="Ellipse 27"/>
              <p:cNvSpPr/>
              <p:nvPr/>
            </p:nvSpPr>
            <p:spPr>
              <a:xfrm>
                <a:off x="2378147" y="3408866"/>
                <a:ext cx="252000" cy="252000"/>
              </a:xfrm>
              <a:prstGeom prst="ellipse">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29" name="Gerade Verbindung mit Pfeil 28"/>
              <p:cNvCxnSpPr>
                <a:stCxn id="21" idx="6"/>
                <a:endCxn id="25" idx="2"/>
              </p:cNvCxnSpPr>
              <p:nvPr/>
            </p:nvCxnSpPr>
            <p:spPr>
              <a:xfrm flipV="1">
                <a:off x="1836357" y="2223366"/>
                <a:ext cx="541790" cy="706"/>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0" name="Gerade Verbindung mit Pfeil 29"/>
              <p:cNvCxnSpPr>
                <a:stCxn id="21" idx="6"/>
                <a:endCxn id="26" idx="2"/>
              </p:cNvCxnSpPr>
              <p:nvPr/>
            </p:nvCxnSpPr>
            <p:spPr>
              <a:xfrm>
                <a:off x="1836357" y="2224072"/>
                <a:ext cx="537652" cy="438370"/>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1" name="Gerade Verbindung mit Pfeil 30"/>
              <p:cNvCxnSpPr>
                <a:stCxn id="22" idx="6"/>
                <a:endCxn id="25" idx="2"/>
              </p:cNvCxnSpPr>
              <p:nvPr/>
            </p:nvCxnSpPr>
            <p:spPr>
              <a:xfrm flipV="1">
                <a:off x="1832219" y="2223366"/>
                <a:ext cx="545928" cy="439782"/>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2" name="Gerade Verbindung mit Pfeil 31"/>
              <p:cNvCxnSpPr>
                <a:stCxn id="23" idx="6"/>
                <a:endCxn id="25" idx="2"/>
              </p:cNvCxnSpPr>
              <p:nvPr/>
            </p:nvCxnSpPr>
            <p:spPr>
              <a:xfrm flipV="1">
                <a:off x="1834651" y="2223366"/>
                <a:ext cx="543496" cy="874720"/>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3" name="Gerade Verbindung mit Pfeil 32"/>
              <p:cNvCxnSpPr>
                <a:stCxn id="24" idx="6"/>
                <a:endCxn id="25" idx="2"/>
              </p:cNvCxnSpPr>
              <p:nvPr/>
            </p:nvCxnSpPr>
            <p:spPr>
              <a:xfrm flipV="1">
                <a:off x="1836357" y="2223366"/>
                <a:ext cx="541790" cy="1312206"/>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4" name="Gerade Verbindung mit Pfeil 33"/>
              <p:cNvCxnSpPr>
                <a:stCxn id="22" idx="6"/>
                <a:endCxn id="26" idx="2"/>
              </p:cNvCxnSpPr>
              <p:nvPr/>
            </p:nvCxnSpPr>
            <p:spPr>
              <a:xfrm flipV="1">
                <a:off x="1832219" y="2662442"/>
                <a:ext cx="541790" cy="706"/>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5" name="Gerade Verbindung mit Pfeil 34"/>
              <p:cNvCxnSpPr>
                <a:stCxn id="23" idx="6"/>
                <a:endCxn id="27" idx="2"/>
              </p:cNvCxnSpPr>
              <p:nvPr/>
            </p:nvCxnSpPr>
            <p:spPr>
              <a:xfrm flipV="1">
                <a:off x="1834651" y="3097380"/>
                <a:ext cx="541790" cy="706"/>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6" name="Gerade Verbindung mit Pfeil 35"/>
              <p:cNvCxnSpPr>
                <a:stCxn id="24" idx="6"/>
                <a:endCxn id="28" idx="2"/>
              </p:cNvCxnSpPr>
              <p:nvPr/>
            </p:nvCxnSpPr>
            <p:spPr>
              <a:xfrm flipV="1">
                <a:off x="1836357" y="3534866"/>
                <a:ext cx="541790" cy="706"/>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7" name="Gerade Verbindung mit Pfeil 36"/>
              <p:cNvCxnSpPr>
                <a:stCxn id="24" idx="6"/>
                <a:endCxn id="27" idx="2"/>
              </p:cNvCxnSpPr>
              <p:nvPr/>
            </p:nvCxnSpPr>
            <p:spPr>
              <a:xfrm flipV="1">
                <a:off x="1836357" y="3097380"/>
                <a:ext cx="540084" cy="438192"/>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8" name="Gerade Verbindung mit Pfeil 37"/>
              <p:cNvCxnSpPr>
                <a:stCxn id="24" idx="6"/>
                <a:endCxn id="26" idx="2"/>
              </p:cNvCxnSpPr>
              <p:nvPr/>
            </p:nvCxnSpPr>
            <p:spPr>
              <a:xfrm flipV="1">
                <a:off x="1836357" y="2662442"/>
                <a:ext cx="537652" cy="873130"/>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9" name="Gerade Verbindung mit Pfeil 38"/>
              <p:cNvCxnSpPr>
                <a:stCxn id="23" idx="6"/>
                <a:endCxn id="28" idx="2"/>
              </p:cNvCxnSpPr>
              <p:nvPr/>
            </p:nvCxnSpPr>
            <p:spPr>
              <a:xfrm>
                <a:off x="1834651" y="3098086"/>
                <a:ext cx="543496" cy="436780"/>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40" name="Gerade Verbindung mit Pfeil 39"/>
              <p:cNvCxnSpPr>
                <a:stCxn id="23" idx="6"/>
                <a:endCxn id="26" idx="2"/>
              </p:cNvCxnSpPr>
              <p:nvPr/>
            </p:nvCxnSpPr>
            <p:spPr>
              <a:xfrm flipV="1">
                <a:off x="1834651" y="2662442"/>
                <a:ext cx="539358" cy="435644"/>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41" name="Gerade Verbindung mit Pfeil 40"/>
              <p:cNvCxnSpPr>
                <a:stCxn id="22" idx="6"/>
                <a:endCxn id="27" idx="2"/>
              </p:cNvCxnSpPr>
              <p:nvPr/>
            </p:nvCxnSpPr>
            <p:spPr>
              <a:xfrm>
                <a:off x="1832219" y="2663148"/>
                <a:ext cx="544222" cy="434232"/>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42" name="Gerade Verbindung mit Pfeil 41"/>
              <p:cNvCxnSpPr>
                <a:stCxn id="22" idx="6"/>
                <a:endCxn id="28" idx="2"/>
              </p:cNvCxnSpPr>
              <p:nvPr/>
            </p:nvCxnSpPr>
            <p:spPr>
              <a:xfrm>
                <a:off x="1832219" y="2663148"/>
                <a:ext cx="545928" cy="871718"/>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43" name="Gerade Verbindung mit Pfeil 42"/>
              <p:cNvCxnSpPr>
                <a:stCxn id="21" idx="6"/>
              </p:cNvCxnSpPr>
              <p:nvPr/>
            </p:nvCxnSpPr>
            <p:spPr>
              <a:xfrm>
                <a:off x="1836357" y="2224072"/>
                <a:ext cx="537652" cy="874935"/>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44" name="Gerade Verbindung mit Pfeil 43"/>
              <p:cNvCxnSpPr>
                <a:stCxn id="21" idx="6"/>
                <a:endCxn id="28" idx="2"/>
              </p:cNvCxnSpPr>
              <p:nvPr/>
            </p:nvCxnSpPr>
            <p:spPr>
              <a:xfrm>
                <a:off x="1836357" y="2224072"/>
                <a:ext cx="541790" cy="1310794"/>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45" name="Gerade Verbindung mit Pfeil 44"/>
              <p:cNvCxnSpPr>
                <a:stCxn id="27" idx="6"/>
                <a:endCxn id="50" idx="2"/>
              </p:cNvCxnSpPr>
              <p:nvPr/>
            </p:nvCxnSpPr>
            <p:spPr>
              <a:xfrm>
                <a:off x="2628441" y="3097380"/>
                <a:ext cx="541790" cy="218743"/>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46" name="Gerade Verbindung mit Pfeil 45"/>
              <p:cNvCxnSpPr>
                <a:stCxn id="25" idx="6"/>
                <a:endCxn id="50" idx="2"/>
              </p:cNvCxnSpPr>
              <p:nvPr/>
            </p:nvCxnSpPr>
            <p:spPr>
              <a:xfrm>
                <a:off x="2630147" y="2223366"/>
                <a:ext cx="540084" cy="1092757"/>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47" name="Gerade Verbindung mit Pfeil 46"/>
              <p:cNvCxnSpPr>
                <a:stCxn id="28" idx="6"/>
                <a:endCxn id="50" idx="2"/>
              </p:cNvCxnSpPr>
              <p:nvPr/>
            </p:nvCxnSpPr>
            <p:spPr>
              <a:xfrm flipV="1">
                <a:off x="2630147" y="3316123"/>
                <a:ext cx="540084" cy="218743"/>
              </a:xfrm>
              <a:prstGeom prst="straightConnector1">
                <a:avLst/>
              </a:prstGeom>
              <a:noFill/>
              <a:ln w="6350" cap="flat" cmpd="sng" algn="ctr">
                <a:solidFill>
                  <a:sysClr val="windowText" lastClr="000000"/>
                </a:solidFill>
                <a:prstDash val="solid"/>
                <a:headEnd type="none" w="med" len="med"/>
                <a:tailEnd type="triangle" w="med" len="med"/>
              </a:ln>
              <a:effectLst/>
            </p:spPr>
          </p:cxnSp>
          <p:sp>
            <p:nvSpPr>
              <p:cNvPr id="48" name="Ellipse 47"/>
              <p:cNvSpPr/>
              <p:nvPr/>
            </p:nvSpPr>
            <p:spPr>
              <a:xfrm>
                <a:off x="3171937" y="2316109"/>
                <a:ext cx="252000" cy="252000"/>
              </a:xfrm>
              <a:prstGeom prst="ellipse">
                <a:avLst/>
              </a:prstGeom>
              <a:solidFill>
                <a:srgbClr val="9BBB59">
                  <a:lumMod val="60000"/>
                  <a:lumOff val="40000"/>
                </a:srgbClr>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49" name="Ellipse 48"/>
              <p:cNvSpPr/>
              <p:nvPr/>
            </p:nvSpPr>
            <p:spPr>
              <a:xfrm>
                <a:off x="3167799" y="2755185"/>
                <a:ext cx="252000" cy="252000"/>
              </a:xfrm>
              <a:prstGeom prst="ellipse">
                <a:avLst/>
              </a:prstGeom>
              <a:solidFill>
                <a:srgbClr val="9BBB59">
                  <a:lumMod val="60000"/>
                  <a:lumOff val="40000"/>
                </a:srgbClr>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50" name="Ellipse 49"/>
              <p:cNvSpPr/>
              <p:nvPr/>
            </p:nvSpPr>
            <p:spPr>
              <a:xfrm>
                <a:off x="3170231" y="3190123"/>
                <a:ext cx="252000" cy="252000"/>
              </a:xfrm>
              <a:prstGeom prst="ellipse">
                <a:avLst/>
              </a:prstGeom>
              <a:solidFill>
                <a:srgbClr val="9BBB59">
                  <a:lumMod val="60000"/>
                  <a:lumOff val="40000"/>
                </a:srgbClr>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51" name="Gerade Verbindung mit Pfeil 50"/>
              <p:cNvCxnSpPr>
                <a:stCxn id="28" idx="6"/>
                <a:endCxn id="49" idx="2"/>
              </p:cNvCxnSpPr>
              <p:nvPr/>
            </p:nvCxnSpPr>
            <p:spPr>
              <a:xfrm flipV="1">
                <a:off x="2630147" y="2881185"/>
                <a:ext cx="537652" cy="653681"/>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52" name="Gerade Verbindung mit Pfeil 51"/>
              <p:cNvCxnSpPr>
                <a:stCxn id="28" idx="6"/>
                <a:endCxn id="48" idx="2"/>
              </p:cNvCxnSpPr>
              <p:nvPr/>
            </p:nvCxnSpPr>
            <p:spPr>
              <a:xfrm flipV="1">
                <a:off x="2630147" y="2442109"/>
                <a:ext cx="541790" cy="1092757"/>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53" name="Gerade Verbindung mit Pfeil 52"/>
              <p:cNvCxnSpPr>
                <a:stCxn id="27" idx="6"/>
                <a:endCxn id="49" idx="2"/>
              </p:cNvCxnSpPr>
              <p:nvPr/>
            </p:nvCxnSpPr>
            <p:spPr>
              <a:xfrm flipV="1">
                <a:off x="2628441" y="2881185"/>
                <a:ext cx="539358" cy="216195"/>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54" name="Gerade Verbindung mit Pfeil 53"/>
              <p:cNvCxnSpPr>
                <a:stCxn id="27" idx="6"/>
                <a:endCxn id="48" idx="2"/>
              </p:cNvCxnSpPr>
              <p:nvPr/>
            </p:nvCxnSpPr>
            <p:spPr>
              <a:xfrm flipV="1">
                <a:off x="2628441" y="2442109"/>
                <a:ext cx="543496" cy="655271"/>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55" name="Gerade Verbindung mit Pfeil 54"/>
              <p:cNvCxnSpPr>
                <a:stCxn id="26" idx="6"/>
                <a:endCxn id="50" idx="2"/>
              </p:cNvCxnSpPr>
              <p:nvPr/>
            </p:nvCxnSpPr>
            <p:spPr>
              <a:xfrm>
                <a:off x="2626009" y="2662442"/>
                <a:ext cx="544222" cy="653681"/>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56" name="Gerade Verbindung mit Pfeil 55"/>
              <p:cNvCxnSpPr>
                <a:stCxn id="26" idx="6"/>
                <a:endCxn id="49" idx="2"/>
              </p:cNvCxnSpPr>
              <p:nvPr/>
            </p:nvCxnSpPr>
            <p:spPr>
              <a:xfrm>
                <a:off x="2626009" y="2662442"/>
                <a:ext cx="541790" cy="218743"/>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57" name="Gerade Verbindung mit Pfeil 56"/>
              <p:cNvCxnSpPr>
                <a:stCxn id="26" idx="6"/>
                <a:endCxn id="48" idx="2"/>
              </p:cNvCxnSpPr>
              <p:nvPr/>
            </p:nvCxnSpPr>
            <p:spPr>
              <a:xfrm flipV="1">
                <a:off x="2626009" y="2442109"/>
                <a:ext cx="545928" cy="220333"/>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58" name="Gerade Verbindung mit Pfeil 57"/>
              <p:cNvCxnSpPr>
                <a:stCxn id="25" idx="6"/>
                <a:endCxn id="48" idx="2"/>
              </p:cNvCxnSpPr>
              <p:nvPr/>
            </p:nvCxnSpPr>
            <p:spPr>
              <a:xfrm>
                <a:off x="2630147" y="2223366"/>
                <a:ext cx="541790" cy="218743"/>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59" name="Gerade Verbindung mit Pfeil 58"/>
              <p:cNvCxnSpPr>
                <a:stCxn id="25" idx="6"/>
                <a:endCxn id="49" idx="2"/>
              </p:cNvCxnSpPr>
              <p:nvPr/>
            </p:nvCxnSpPr>
            <p:spPr>
              <a:xfrm>
                <a:off x="2630147" y="2223366"/>
                <a:ext cx="537652" cy="657819"/>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60" name="Gerade Verbindung mit Pfeil 59"/>
              <p:cNvCxnSpPr>
                <a:stCxn id="49" idx="6"/>
                <a:endCxn id="61" idx="2"/>
              </p:cNvCxnSpPr>
              <p:nvPr/>
            </p:nvCxnSpPr>
            <p:spPr>
              <a:xfrm>
                <a:off x="3419799" y="2881185"/>
                <a:ext cx="534296" cy="1240"/>
              </a:xfrm>
              <a:prstGeom prst="straightConnector1">
                <a:avLst/>
              </a:prstGeom>
              <a:noFill/>
              <a:ln w="6350" cap="flat" cmpd="sng" algn="ctr">
                <a:solidFill>
                  <a:sysClr val="windowText" lastClr="000000"/>
                </a:solidFill>
                <a:prstDash val="solid"/>
                <a:headEnd type="none" w="med" len="med"/>
                <a:tailEnd type="triangle" w="med" len="med"/>
              </a:ln>
              <a:effectLst/>
            </p:spPr>
          </p:cxnSp>
          <p:sp>
            <p:nvSpPr>
              <p:cNvPr id="61" name="Ellipse 60"/>
              <p:cNvSpPr/>
              <p:nvPr/>
            </p:nvSpPr>
            <p:spPr>
              <a:xfrm>
                <a:off x="3954095" y="2756425"/>
                <a:ext cx="252000" cy="252000"/>
              </a:xfrm>
              <a:prstGeom prst="ellipse">
                <a:avLst/>
              </a:prstGeom>
              <a:solidFill>
                <a:srgbClr val="C0504D">
                  <a:lumMod val="60000"/>
                  <a:lumOff val="40000"/>
                </a:srgbClr>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62" name="Gerade Verbindung mit Pfeil 61"/>
              <p:cNvCxnSpPr>
                <a:stCxn id="48" idx="6"/>
                <a:endCxn id="61" idx="2"/>
              </p:cNvCxnSpPr>
              <p:nvPr/>
            </p:nvCxnSpPr>
            <p:spPr>
              <a:xfrm>
                <a:off x="3423937" y="2442109"/>
                <a:ext cx="530158" cy="440316"/>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63" name="Gerade Verbindung mit Pfeil 62"/>
              <p:cNvCxnSpPr>
                <a:stCxn id="50" idx="6"/>
                <a:endCxn id="61" idx="2"/>
              </p:cNvCxnSpPr>
              <p:nvPr/>
            </p:nvCxnSpPr>
            <p:spPr>
              <a:xfrm flipV="1">
                <a:off x="3422231" y="2882425"/>
                <a:ext cx="531864" cy="433698"/>
              </a:xfrm>
              <a:prstGeom prst="straightConnector1">
                <a:avLst/>
              </a:prstGeom>
              <a:noFill/>
              <a:ln w="6350" cap="flat" cmpd="sng" algn="ctr">
                <a:solidFill>
                  <a:sysClr val="windowText" lastClr="000000"/>
                </a:solidFill>
                <a:prstDash val="solid"/>
                <a:headEnd type="none" w="med" len="med"/>
                <a:tailEnd type="triangle" w="med" len="med"/>
              </a:ln>
              <a:effectLst/>
            </p:spPr>
          </p:cxnSp>
          <p:sp>
            <p:nvSpPr>
              <p:cNvPr id="64" name="Textfeld 63"/>
              <p:cNvSpPr txBox="1"/>
              <p:nvPr/>
            </p:nvSpPr>
            <p:spPr>
              <a:xfrm>
                <a:off x="1302807" y="1866534"/>
                <a:ext cx="815099" cy="1798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srgbClr val="FFC000"/>
                    </a:solidFill>
                    <a:effectLst/>
                    <a:uLnTx/>
                    <a:uFillTx/>
                    <a:latin typeface="Calibri"/>
                    <a:ea typeface="+mn-ea"/>
                  </a:rPr>
                  <a:t>Input Layer</a:t>
                </a:r>
              </a:p>
            </p:txBody>
          </p:sp>
          <p:sp>
            <p:nvSpPr>
              <p:cNvPr id="65" name="Textfeld 64"/>
              <p:cNvSpPr txBox="1"/>
              <p:nvPr/>
            </p:nvSpPr>
            <p:spPr>
              <a:xfrm>
                <a:off x="2031540" y="1866340"/>
                <a:ext cx="881917" cy="1798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srgbClr val="4F81BD"/>
                    </a:solidFill>
                    <a:effectLst/>
                    <a:uLnTx/>
                    <a:uFillTx/>
                    <a:latin typeface="Calibri"/>
                    <a:ea typeface="+mn-ea"/>
                  </a:rPr>
                  <a:t>Hidden Layer 1</a:t>
                </a:r>
              </a:p>
            </p:txBody>
          </p:sp>
          <p:sp>
            <p:nvSpPr>
              <p:cNvPr id="66" name="Textfeld 65"/>
              <p:cNvSpPr txBox="1"/>
              <p:nvPr/>
            </p:nvSpPr>
            <p:spPr>
              <a:xfrm>
                <a:off x="2856978" y="1867240"/>
                <a:ext cx="881917" cy="1798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srgbClr val="9BBB59"/>
                    </a:solidFill>
                    <a:effectLst/>
                    <a:uLnTx/>
                    <a:uFillTx/>
                    <a:latin typeface="Calibri"/>
                    <a:ea typeface="+mn-ea"/>
                  </a:rPr>
                  <a:t>Hidden Layer 2</a:t>
                </a:r>
              </a:p>
            </p:txBody>
          </p:sp>
          <p:sp>
            <p:nvSpPr>
              <p:cNvPr id="67" name="Textfeld 66"/>
              <p:cNvSpPr txBox="1"/>
              <p:nvPr/>
            </p:nvSpPr>
            <p:spPr>
              <a:xfrm>
                <a:off x="3639136" y="1866340"/>
                <a:ext cx="881917" cy="1798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srgbClr val="C0504D"/>
                    </a:solidFill>
                    <a:effectLst/>
                    <a:uLnTx/>
                    <a:uFillTx/>
                    <a:latin typeface="Calibri"/>
                    <a:ea typeface="+mn-ea"/>
                  </a:rPr>
                  <a:t>Output Layer</a:t>
                </a:r>
              </a:p>
            </p:txBody>
          </p:sp>
        </p:grpSp>
        <p:cxnSp>
          <p:nvCxnSpPr>
            <p:cNvPr id="17" name="Gerade Verbindung mit Pfeil 16"/>
            <p:cNvCxnSpPr/>
            <p:nvPr/>
          </p:nvCxnSpPr>
          <p:spPr>
            <a:xfrm flipV="1">
              <a:off x="1667566" y="2497801"/>
              <a:ext cx="406985" cy="6840"/>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18" name="Gerade Verbindung mit Pfeil 17"/>
            <p:cNvCxnSpPr/>
            <p:nvPr/>
          </p:nvCxnSpPr>
          <p:spPr>
            <a:xfrm flipV="1">
              <a:off x="1667566" y="3227947"/>
              <a:ext cx="406985" cy="6840"/>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19" name="Gerade Verbindung mit Pfeil 18"/>
            <p:cNvCxnSpPr/>
            <p:nvPr/>
          </p:nvCxnSpPr>
          <p:spPr>
            <a:xfrm flipV="1">
              <a:off x="1667566" y="3962630"/>
              <a:ext cx="406985" cy="6840"/>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20" name="Gerade Verbindung mit Pfeil 19"/>
            <p:cNvCxnSpPr/>
            <p:nvPr/>
          </p:nvCxnSpPr>
          <p:spPr>
            <a:xfrm flipV="1">
              <a:off x="1667566" y="4721174"/>
              <a:ext cx="406985" cy="6840"/>
            </a:xfrm>
            <a:prstGeom prst="straightConnector1">
              <a:avLst/>
            </a:prstGeom>
            <a:noFill/>
            <a:ln w="6350" cap="flat" cmpd="sng" algn="ctr">
              <a:solidFill>
                <a:sysClr val="windowText" lastClr="000000"/>
              </a:solidFill>
              <a:prstDash val="solid"/>
              <a:headEnd type="none" w="med" len="med"/>
              <a:tailEnd type="triangle" w="med" len="med"/>
            </a:ln>
            <a:effectLst/>
          </p:spPr>
        </p:cxnSp>
      </p:grpSp>
      <p:sp>
        <p:nvSpPr>
          <p:cNvPr id="14" name="Rectangle 8"/>
          <p:cNvSpPr>
            <a:spLocks noChangeArrowheads="1"/>
          </p:cNvSpPr>
          <p:nvPr/>
        </p:nvSpPr>
        <p:spPr bwMode="auto">
          <a:xfrm>
            <a:off x="5688556" y="3457592"/>
            <a:ext cx="3284841" cy="2070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107916" bIns="99981"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623888" indent="-623888" algn="l"/>
            <a:r>
              <a:rPr lang="de-DE" altLang="de-DE" dirty="0">
                <a:solidFill>
                  <a:srgbClr val="000000"/>
                </a:solidFill>
                <a:cs typeface="Arial" pitchFamily="34" charset="0"/>
              </a:rPr>
              <a:t>Input Neurons</a:t>
            </a:r>
            <a:r>
              <a:rPr lang="de-DE" altLang="de-DE" b="0" dirty="0">
                <a:solidFill>
                  <a:srgbClr val="000000"/>
                </a:solidFill>
                <a:cs typeface="Arial" pitchFamily="34" charset="0"/>
              </a:rPr>
              <a:t>: </a:t>
            </a:r>
            <a:r>
              <a:rPr lang="de-DE" altLang="de-DE" b="0" dirty="0" err="1">
                <a:solidFill>
                  <a:srgbClr val="000000"/>
                </a:solidFill>
                <a:cs typeface="Arial" pitchFamily="34" charset="0"/>
              </a:rPr>
              <a:t>receive</a:t>
            </a:r>
            <a:r>
              <a:rPr lang="de-DE" altLang="de-DE" b="0" dirty="0">
                <a:solidFill>
                  <a:srgbClr val="000000"/>
                </a:solidFill>
                <a:cs typeface="Arial" pitchFamily="34" charset="0"/>
              </a:rPr>
              <a:t> </a:t>
            </a:r>
            <a:r>
              <a:rPr lang="de-DE" altLang="de-DE" b="0" dirty="0" err="1">
                <a:solidFill>
                  <a:srgbClr val="000000"/>
                </a:solidFill>
                <a:cs typeface="Arial" pitchFamily="34" charset="0"/>
              </a:rPr>
              <a:t>signals</a:t>
            </a:r>
            <a:r>
              <a:rPr lang="de-DE" altLang="de-DE" b="0" dirty="0">
                <a:solidFill>
                  <a:srgbClr val="000000"/>
                </a:solidFill>
                <a:cs typeface="Arial" pitchFamily="34" charset="0"/>
              </a:rPr>
              <a:t> </a:t>
            </a:r>
            <a:r>
              <a:rPr lang="de-DE" altLang="de-DE" b="0" dirty="0" err="1">
                <a:solidFill>
                  <a:srgbClr val="000000"/>
                </a:solidFill>
                <a:cs typeface="Arial" pitchFamily="34" charset="0"/>
              </a:rPr>
              <a:t>from</a:t>
            </a:r>
            <a:r>
              <a:rPr lang="de-DE" altLang="de-DE" b="0" dirty="0">
                <a:solidFill>
                  <a:srgbClr val="000000"/>
                </a:solidFill>
                <a:cs typeface="Arial" pitchFamily="34" charset="0"/>
              </a:rPr>
              <a:t> </a:t>
            </a:r>
            <a:r>
              <a:rPr lang="de-DE" altLang="de-DE" b="0" dirty="0" err="1">
                <a:solidFill>
                  <a:srgbClr val="000000"/>
                </a:solidFill>
                <a:cs typeface="Arial" pitchFamily="34" charset="0"/>
              </a:rPr>
              <a:t>the</a:t>
            </a:r>
            <a:r>
              <a:rPr lang="de-DE" altLang="de-DE" b="0" dirty="0">
                <a:solidFill>
                  <a:srgbClr val="000000"/>
                </a:solidFill>
                <a:cs typeface="Arial" pitchFamily="34" charset="0"/>
              </a:rPr>
              <a:t> </a:t>
            </a:r>
            <a:r>
              <a:rPr lang="de-DE" altLang="de-DE" b="0" dirty="0" err="1">
                <a:solidFill>
                  <a:srgbClr val="000000"/>
                </a:solidFill>
                <a:cs typeface="Arial" pitchFamily="34" charset="0"/>
              </a:rPr>
              <a:t>outer</a:t>
            </a:r>
            <a:r>
              <a:rPr lang="de-DE" altLang="de-DE" b="0" dirty="0">
                <a:solidFill>
                  <a:srgbClr val="000000"/>
                </a:solidFill>
                <a:cs typeface="Arial" pitchFamily="34" charset="0"/>
              </a:rPr>
              <a:t> </a:t>
            </a:r>
            <a:r>
              <a:rPr lang="de-DE" altLang="de-DE" b="0" dirty="0" err="1">
                <a:solidFill>
                  <a:srgbClr val="000000"/>
                </a:solidFill>
                <a:cs typeface="Arial" pitchFamily="34" charset="0"/>
              </a:rPr>
              <a:t>world</a:t>
            </a:r>
            <a:r>
              <a:rPr lang="de-DE" altLang="de-DE" b="0" dirty="0">
                <a:solidFill>
                  <a:srgbClr val="000000"/>
                </a:solidFill>
                <a:cs typeface="Arial" pitchFamily="34" charset="0"/>
              </a:rPr>
              <a:t>.</a:t>
            </a:r>
          </a:p>
          <a:p>
            <a:pPr marL="623888" indent="-623888" algn="l"/>
            <a:r>
              <a:rPr lang="de-DE" altLang="de-DE" dirty="0">
                <a:solidFill>
                  <a:srgbClr val="000000"/>
                </a:solidFill>
                <a:cs typeface="Arial" pitchFamily="34" charset="0"/>
              </a:rPr>
              <a:t>Hidden Neurons</a:t>
            </a:r>
            <a:r>
              <a:rPr lang="de-DE" altLang="de-DE" b="0" dirty="0">
                <a:solidFill>
                  <a:srgbClr val="000000"/>
                </a:solidFill>
                <a:cs typeface="Arial" pitchFamily="34" charset="0"/>
              </a:rPr>
              <a:t>: </a:t>
            </a:r>
            <a:r>
              <a:rPr lang="de-DE" altLang="de-DE" b="0" dirty="0" err="1">
                <a:solidFill>
                  <a:srgbClr val="000000"/>
                </a:solidFill>
                <a:cs typeface="Arial" pitchFamily="34" charset="0"/>
              </a:rPr>
              <a:t>have</a:t>
            </a:r>
            <a:r>
              <a:rPr lang="de-DE" altLang="de-DE" b="0" dirty="0">
                <a:solidFill>
                  <a:srgbClr val="000000"/>
                </a:solidFill>
                <a:cs typeface="Arial" pitchFamily="34" charset="0"/>
              </a:rPr>
              <a:t> an internal </a:t>
            </a:r>
            <a:r>
              <a:rPr lang="de-DE" altLang="de-DE" b="0" dirty="0" err="1">
                <a:solidFill>
                  <a:srgbClr val="000000"/>
                </a:solidFill>
                <a:cs typeface="Arial" pitchFamily="34" charset="0"/>
              </a:rPr>
              <a:t>representation</a:t>
            </a:r>
            <a:r>
              <a:rPr lang="de-DE" altLang="de-DE" b="0" dirty="0">
                <a:solidFill>
                  <a:srgbClr val="000000"/>
                </a:solidFill>
                <a:cs typeface="Arial" pitchFamily="34" charset="0"/>
              </a:rPr>
              <a:t> </a:t>
            </a:r>
            <a:r>
              <a:rPr lang="de-DE" altLang="de-DE" b="0" dirty="0" err="1">
                <a:solidFill>
                  <a:srgbClr val="000000"/>
                </a:solidFill>
                <a:cs typeface="Arial" pitchFamily="34" charset="0"/>
              </a:rPr>
              <a:t>of</a:t>
            </a:r>
            <a:r>
              <a:rPr lang="de-DE" altLang="de-DE" b="0" dirty="0">
                <a:solidFill>
                  <a:srgbClr val="000000"/>
                </a:solidFill>
                <a:cs typeface="Arial" pitchFamily="34" charset="0"/>
              </a:rPr>
              <a:t> </a:t>
            </a:r>
            <a:r>
              <a:rPr lang="de-DE" altLang="de-DE" b="0" dirty="0" err="1">
                <a:solidFill>
                  <a:srgbClr val="000000"/>
                </a:solidFill>
                <a:cs typeface="Arial" pitchFamily="34" charset="0"/>
              </a:rPr>
              <a:t>the</a:t>
            </a:r>
            <a:r>
              <a:rPr lang="de-DE" altLang="de-DE" b="0" dirty="0">
                <a:solidFill>
                  <a:srgbClr val="000000"/>
                </a:solidFill>
                <a:cs typeface="Arial" pitchFamily="34" charset="0"/>
              </a:rPr>
              <a:t> </a:t>
            </a:r>
            <a:r>
              <a:rPr lang="de-DE" altLang="de-DE" b="0" dirty="0" err="1">
                <a:solidFill>
                  <a:srgbClr val="000000"/>
                </a:solidFill>
                <a:cs typeface="Arial" pitchFamily="34" charset="0"/>
              </a:rPr>
              <a:t>outer</a:t>
            </a:r>
            <a:r>
              <a:rPr lang="de-DE" altLang="de-DE" b="0" dirty="0">
                <a:solidFill>
                  <a:srgbClr val="000000"/>
                </a:solidFill>
                <a:cs typeface="Arial" pitchFamily="34" charset="0"/>
              </a:rPr>
              <a:t> </a:t>
            </a:r>
            <a:r>
              <a:rPr lang="de-DE" altLang="de-DE" b="0" dirty="0" err="1">
                <a:solidFill>
                  <a:srgbClr val="000000"/>
                </a:solidFill>
                <a:cs typeface="Arial" pitchFamily="34" charset="0"/>
              </a:rPr>
              <a:t>world</a:t>
            </a:r>
            <a:r>
              <a:rPr lang="de-DE" altLang="de-DE" b="0" dirty="0">
                <a:solidFill>
                  <a:srgbClr val="000000"/>
                </a:solidFill>
                <a:cs typeface="Arial" pitchFamily="34" charset="0"/>
              </a:rPr>
              <a:t>.</a:t>
            </a:r>
          </a:p>
          <a:p>
            <a:pPr marL="623888" indent="-623888" algn="l"/>
            <a:r>
              <a:rPr lang="de-DE" altLang="de-DE" dirty="0">
                <a:solidFill>
                  <a:srgbClr val="000000"/>
                </a:solidFill>
                <a:cs typeface="Arial" pitchFamily="34" charset="0"/>
              </a:rPr>
              <a:t>Output Neurons</a:t>
            </a:r>
            <a:r>
              <a:rPr lang="de-DE" altLang="de-DE" b="0" dirty="0">
                <a:solidFill>
                  <a:srgbClr val="000000"/>
                </a:solidFill>
                <a:cs typeface="Arial" pitchFamily="34" charset="0"/>
              </a:rPr>
              <a:t>: pass </a:t>
            </a:r>
            <a:r>
              <a:rPr lang="de-DE" altLang="de-DE" b="0" dirty="0" err="1">
                <a:solidFill>
                  <a:srgbClr val="000000"/>
                </a:solidFill>
                <a:cs typeface="Arial" pitchFamily="34" charset="0"/>
              </a:rPr>
              <a:t>signals</a:t>
            </a:r>
            <a:r>
              <a:rPr lang="de-DE" altLang="de-DE" b="0" dirty="0">
                <a:solidFill>
                  <a:srgbClr val="000000"/>
                </a:solidFill>
                <a:cs typeface="Arial" pitchFamily="34" charset="0"/>
              </a:rPr>
              <a:t> </a:t>
            </a:r>
            <a:r>
              <a:rPr lang="de-DE" altLang="de-DE" b="0" dirty="0" err="1">
                <a:solidFill>
                  <a:srgbClr val="000000"/>
                </a:solidFill>
                <a:cs typeface="Arial" pitchFamily="34" charset="0"/>
              </a:rPr>
              <a:t>to</a:t>
            </a:r>
            <a:r>
              <a:rPr lang="de-DE" altLang="de-DE" b="0" dirty="0">
                <a:solidFill>
                  <a:srgbClr val="000000"/>
                </a:solidFill>
                <a:cs typeface="Arial" pitchFamily="34" charset="0"/>
              </a:rPr>
              <a:t> </a:t>
            </a:r>
            <a:r>
              <a:rPr lang="de-DE" altLang="de-DE" b="0" dirty="0" err="1">
                <a:solidFill>
                  <a:srgbClr val="000000"/>
                </a:solidFill>
                <a:cs typeface="Arial" pitchFamily="34" charset="0"/>
              </a:rPr>
              <a:t>the</a:t>
            </a:r>
            <a:r>
              <a:rPr lang="de-DE" altLang="de-DE" b="0" dirty="0">
                <a:solidFill>
                  <a:srgbClr val="000000"/>
                </a:solidFill>
                <a:cs typeface="Arial" pitchFamily="34" charset="0"/>
              </a:rPr>
              <a:t> </a:t>
            </a:r>
            <a:r>
              <a:rPr lang="de-DE" altLang="de-DE" b="0" dirty="0" err="1">
                <a:solidFill>
                  <a:srgbClr val="000000"/>
                </a:solidFill>
                <a:cs typeface="Arial" pitchFamily="34" charset="0"/>
              </a:rPr>
              <a:t>outer</a:t>
            </a:r>
            <a:r>
              <a:rPr lang="de-DE" altLang="de-DE" b="0" dirty="0">
                <a:solidFill>
                  <a:srgbClr val="000000"/>
                </a:solidFill>
                <a:cs typeface="Arial" pitchFamily="34" charset="0"/>
              </a:rPr>
              <a:t> </a:t>
            </a:r>
            <a:r>
              <a:rPr lang="de-DE" altLang="de-DE" b="0" dirty="0" err="1">
                <a:solidFill>
                  <a:srgbClr val="000000"/>
                </a:solidFill>
                <a:cs typeface="Arial" pitchFamily="34" charset="0"/>
              </a:rPr>
              <a:t>world</a:t>
            </a:r>
            <a:r>
              <a:rPr lang="de-DE" altLang="de-DE" b="0" dirty="0">
                <a:solidFill>
                  <a:srgbClr val="000000"/>
                </a:solidFill>
                <a:cs typeface="Arial" pitchFamily="34" charset="0"/>
              </a:rPr>
              <a:t>.</a:t>
            </a:r>
          </a:p>
        </p:txBody>
      </p:sp>
      <p:pic>
        <p:nvPicPr>
          <p:cNvPr id="3" name="Grafik 2"/>
          <p:cNvPicPr>
            <a:picLocks noChangeAspect="1"/>
          </p:cNvPicPr>
          <p:nvPr/>
        </p:nvPicPr>
        <p:blipFill>
          <a:blip r:embed="rId2"/>
          <a:stretch>
            <a:fillRect/>
          </a:stretch>
        </p:blipFill>
        <p:spPr>
          <a:xfrm>
            <a:off x="537413" y="3237268"/>
            <a:ext cx="4702873" cy="2770291"/>
          </a:xfrm>
          <a:prstGeom prst="rect">
            <a:avLst/>
          </a:prstGeom>
        </p:spPr>
      </p:pic>
    </p:spTree>
    <p:extLst>
      <p:ext uri="{BB962C8B-B14F-4D97-AF65-F5344CB8AC3E}">
        <p14:creationId xmlns:p14="http://schemas.microsoft.com/office/powerpoint/2010/main" val="38932390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Types of Activation Functions</a:t>
            </a:r>
          </a:p>
        </p:txBody>
      </p:sp>
      <p:sp>
        <p:nvSpPr>
          <p:cNvPr id="153" name="Textfeld 152"/>
          <p:cNvSpPr txBox="1"/>
          <p:nvPr/>
        </p:nvSpPr>
        <p:spPr>
          <a:xfrm>
            <a:off x="244109" y="3281958"/>
            <a:ext cx="8667135" cy="646331"/>
          </a:xfrm>
          <a:prstGeom prst="rect">
            <a:avLst/>
          </a:prstGeom>
          <a:noFill/>
        </p:spPr>
        <p:txBody>
          <a:bodyPr wrap="square" rtlCol="0">
            <a:spAutoFit/>
          </a:bodyPr>
          <a:lstStyle/>
          <a:p>
            <a:pPr algn="l"/>
            <a:r>
              <a:rPr lang="en-US" sz="1800" dirty="0">
                <a:solidFill>
                  <a:srgbClr val="000000"/>
                </a:solidFill>
                <a:latin typeface="Arial" pitchFamily="34" charset="0"/>
                <a:ea typeface="+mn-ea"/>
              </a:rPr>
              <a:t>A linear composition of linear functions is still just a linear function, so most neural networks use non-linear activation functions:</a:t>
            </a:r>
            <a:endParaRPr lang="de-DE" sz="1800" dirty="0">
              <a:solidFill>
                <a:srgbClr val="000000"/>
              </a:solidFill>
              <a:latin typeface="Arial" pitchFamily="34" charset="0"/>
              <a:ea typeface="+mn-ea"/>
            </a:endParaRPr>
          </a:p>
        </p:txBody>
      </p:sp>
      <p:grpSp>
        <p:nvGrpSpPr>
          <p:cNvPr id="34" name="Gruppieren 33"/>
          <p:cNvGrpSpPr/>
          <p:nvPr/>
        </p:nvGrpSpPr>
        <p:grpSpPr>
          <a:xfrm>
            <a:off x="187908" y="4167811"/>
            <a:ext cx="2801065" cy="2001837"/>
            <a:chOff x="1303664" y="4295402"/>
            <a:chExt cx="2801065" cy="2001837"/>
          </a:xfrm>
        </p:grpSpPr>
        <p:sp>
          <p:nvSpPr>
            <p:cNvPr id="130" name="Text Box 129"/>
            <p:cNvSpPr txBox="1">
              <a:spLocks noChangeArrowheads="1"/>
            </p:cNvSpPr>
            <p:nvPr/>
          </p:nvSpPr>
          <p:spPr bwMode="auto">
            <a:xfrm>
              <a:off x="1303664" y="4454897"/>
              <a:ext cx="1294242"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de-DE" altLang="de-DE" sz="1400" b="1" i="0" u="none" strike="noStrike" kern="0" cap="none" spc="0" normalizeH="0" baseline="0" noProof="0" dirty="0" err="1">
                  <a:ln>
                    <a:noFill/>
                  </a:ln>
                  <a:solidFill>
                    <a:srgbClr val="000000"/>
                  </a:solidFill>
                  <a:effectLst/>
                  <a:uLnTx/>
                  <a:uFillTx/>
                  <a:latin typeface="Arial" pitchFamily="34" charset="0"/>
                  <a:ea typeface="+mn-ea"/>
                </a:rPr>
                <a:t>tangens</a:t>
              </a:r>
              <a:r>
                <a:rPr kumimoji="0" lang="de-DE" altLang="de-DE" sz="1400" b="1" i="0" u="none" strike="noStrike" kern="0" cap="none" spc="0" normalizeH="0" baseline="0" noProof="0" dirty="0">
                  <a:ln>
                    <a:noFill/>
                  </a:ln>
                  <a:solidFill>
                    <a:srgbClr val="000000"/>
                  </a:solidFill>
                  <a:effectLst/>
                  <a:uLnTx/>
                  <a:uFillTx/>
                  <a:latin typeface="Arial" pitchFamily="34" charset="0"/>
                  <a:ea typeface="+mn-ea"/>
                </a:rPr>
                <a:t> </a:t>
              </a:r>
              <a:br>
                <a:rPr kumimoji="0" lang="de-DE" altLang="de-DE" sz="1400" b="1" i="0" u="none" strike="noStrike" kern="0" cap="none" spc="0" normalizeH="0" baseline="0" noProof="0" dirty="0">
                  <a:ln>
                    <a:noFill/>
                  </a:ln>
                  <a:solidFill>
                    <a:srgbClr val="000000"/>
                  </a:solidFill>
                  <a:effectLst/>
                  <a:uLnTx/>
                  <a:uFillTx/>
                  <a:latin typeface="Arial" pitchFamily="34" charset="0"/>
                  <a:ea typeface="+mn-ea"/>
                </a:rPr>
              </a:br>
              <a:r>
                <a:rPr kumimoji="0" lang="de-DE" altLang="de-DE" sz="1400" b="1" i="0" u="none" strike="noStrike" kern="0" cap="none" spc="0" normalizeH="0" baseline="0" noProof="0" dirty="0" err="1">
                  <a:ln>
                    <a:noFill/>
                  </a:ln>
                  <a:solidFill>
                    <a:srgbClr val="000000"/>
                  </a:solidFill>
                  <a:effectLst/>
                  <a:uLnTx/>
                  <a:uFillTx/>
                  <a:latin typeface="Arial" pitchFamily="34" charset="0"/>
                  <a:ea typeface="+mn-ea"/>
                </a:rPr>
                <a:t>hyperbolicus</a:t>
              </a:r>
              <a:endParaRPr kumimoji="0" lang="de-DE" altLang="de-DE" sz="1400" b="1" i="0" u="none" strike="noStrike" kern="0" cap="none" spc="0" normalizeH="0" baseline="0" noProof="0" dirty="0">
                <a:ln>
                  <a:noFill/>
                </a:ln>
                <a:solidFill>
                  <a:srgbClr val="000000"/>
                </a:solidFill>
                <a:effectLst/>
                <a:uLnTx/>
                <a:uFillTx/>
                <a:latin typeface="Arial" pitchFamily="34" charset="0"/>
                <a:ea typeface="+mn-ea"/>
              </a:endParaRPr>
            </a:p>
          </p:txBody>
        </p:sp>
        <p:grpSp>
          <p:nvGrpSpPr>
            <p:cNvPr id="131" name="Gruppieren 130"/>
            <p:cNvGrpSpPr/>
            <p:nvPr/>
          </p:nvGrpSpPr>
          <p:grpSpPr>
            <a:xfrm>
              <a:off x="1584041" y="4295402"/>
              <a:ext cx="2520688" cy="2001837"/>
              <a:chOff x="1417638" y="4167188"/>
              <a:chExt cx="2520688" cy="2001837"/>
            </a:xfrm>
          </p:grpSpPr>
          <p:sp>
            <p:nvSpPr>
              <p:cNvPr id="132" name="Line 6"/>
              <p:cNvSpPr>
                <a:spLocks noChangeShapeType="1"/>
              </p:cNvSpPr>
              <p:nvPr/>
            </p:nvSpPr>
            <p:spPr bwMode="auto">
              <a:xfrm>
                <a:off x="2235200" y="5797550"/>
                <a:ext cx="9398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3" name="Line 7"/>
              <p:cNvSpPr>
                <a:spLocks noChangeShapeType="1"/>
              </p:cNvSpPr>
              <p:nvPr/>
            </p:nvSpPr>
            <p:spPr bwMode="auto">
              <a:xfrm>
                <a:off x="2755900" y="5805488"/>
                <a:ext cx="55563"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4" name="Line 8"/>
              <p:cNvSpPr>
                <a:spLocks noChangeShapeType="1"/>
              </p:cNvSpPr>
              <p:nvPr/>
            </p:nvSpPr>
            <p:spPr bwMode="auto">
              <a:xfrm>
                <a:off x="2752725" y="5792788"/>
                <a:ext cx="55563"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5" name="Text Box 128"/>
              <p:cNvSpPr txBox="1">
                <a:spLocks noChangeArrowheads="1"/>
              </p:cNvSpPr>
              <p:nvPr/>
            </p:nvSpPr>
            <p:spPr bwMode="auto">
              <a:xfrm>
                <a:off x="2879725" y="5530850"/>
                <a:ext cx="1058601"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dirty="0">
                    <a:ln>
                      <a:noFill/>
                    </a:ln>
                    <a:solidFill>
                      <a:srgbClr val="000000"/>
                    </a:solidFill>
                    <a:effectLst/>
                    <a:uLnTx/>
                    <a:uFillTx/>
                    <a:latin typeface="Arial" pitchFamily="34" charset="0"/>
                    <a:ea typeface="+mn-ea"/>
                  </a:rPr>
                  <a:t>f(x) = </a:t>
                </a:r>
                <a:r>
                  <a:rPr kumimoji="0" lang="de-DE" altLang="de-DE" sz="1200" b="0" i="0" u="none" strike="noStrike" kern="0" cap="none" spc="0" normalizeH="0" baseline="0" noProof="0" dirty="0" err="1">
                    <a:ln>
                      <a:noFill/>
                    </a:ln>
                    <a:solidFill>
                      <a:srgbClr val="000000"/>
                    </a:solidFill>
                    <a:effectLst/>
                    <a:uLnTx/>
                    <a:uFillTx/>
                    <a:latin typeface="Arial" pitchFamily="34" charset="0"/>
                    <a:ea typeface="+mn-ea"/>
                  </a:rPr>
                  <a:t>tanh</a:t>
                </a:r>
                <a:r>
                  <a:rPr kumimoji="0" lang="de-DE" altLang="de-DE" sz="1200" b="0" i="0" u="none" strike="noStrike" kern="0" cap="none" spc="0" normalizeH="0" baseline="0" noProof="0" dirty="0">
                    <a:ln>
                      <a:noFill/>
                    </a:ln>
                    <a:solidFill>
                      <a:srgbClr val="000000"/>
                    </a:solidFill>
                    <a:effectLst/>
                    <a:uLnTx/>
                    <a:uFillTx/>
                    <a:latin typeface="Arial" pitchFamily="34" charset="0"/>
                    <a:ea typeface="+mn-ea"/>
                  </a:rPr>
                  <a:t>(x)</a:t>
                </a:r>
              </a:p>
            </p:txBody>
          </p:sp>
          <p:sp>
            <p:nvSpPr>
              <p:cNvPr id="136" name="Freeform 130"/>
              <p:cNvSpPr>
                <a:spLocks/>
              </p:cNvSpPr>
              <p:nvPr/>
            </p:nvSpPr>
            <p:spPr bwMode="auto">
              <a:xfrm>
                <a:off x="2670175" y="4205288"/>
                <a:ext cx="14288" cy="1963737"/>
              </a:xfrm>
              <a:custGeom>
                <a:avLst/>
                <a:gdLst>
                  <a:gd name="T0" fmla="*/ 1860236876 w 28"/>
                  <a:gd name="T1" fmla="*/ 2147483647 h 3710"/>
                  <a:gd name="T2" fmla="*/ 2147483647 w 28"/>
                  <a:gd name="T3" fmla="*/ 2147483647 h 3710"/>
                  <a:gd name="T4" fmla="*/ 2147483647 w 28"/>
                  <a:gd name="T5" fmla="*/ 0 h 3710"/>
                  <a:gd name="T6" fmla="*/ 0 w 28"/>
                  <a:gd name="T7" fmla="*/ 0 h 3710"/>
                  <a:gd name="T8" fmla="*/ 0 w 28"/>
                  <a:gd name="T9" fmla="*/ 2147483647 h 3710"/>
                  <a:gd name="T10" fmla="*/ 1860236876 w 28"/>
                  <a:gd name="T11" fmla="*/ 2147483647 h 37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 h="3710">
                    <a:moveTo>
                      <a:pt x="14" y="3710"/>
                    </a:moveTo>
                    <a:lnTo>
                      <a:pt x="28" y="3710"/>
                    </a:lnTo>
                    <a:lnTo>
                      <a:pt x="28" y="0"/>
                    </a:lnTo>
                    <a:lnTo>
                      <a:pt x="0" y="0"/>
                    </a:lnTo>
                    <a:lnTo>
                      <a:pt x="0" y="3710"/>
                    </a:lnTo>
                    <a:lnTo>
                      <a:pt x="14" y="37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8" name="Freeform 132"/>
              <p:cNvSpPr>
                <a:spLocks/>
              </p:cNvSpPr>
              <p:nvPr/>
            </p:nvSpPr>
            <p:spPr bwMode="auto">
              <a:xfrm>
                <a:off x="3855079" y="5261768"/>
                <a:ext cx="69850" cy="74613"/>
              </a:xfrm>
              <a:custGeom>
                <a:avLst/>
                <a:gdLst>
                  <a:gd name="T0" fmla="*/ 0 w 132"/>
                  <a:gd name="T1" fmla="*/ 2147483647 h 140"/>
                  <a:gd name="T2" fmla="*/ 2147483647 w 132"/>
                  <a:gd name="T3" fmla="*/ 2147483647 h 140"/>
                  <a:gd name="T4" fmla="*/ 740925938 w 132"/>
                  <a:gd name="T5" fmla="*/ 0 h 140"/>
                  <a:gd name="T6" fmla="*/ 2147483647 w 132"/>
                  <a:gd name="T7" fmla="*/ 0 h 140"/>
                  <a:gd name="T8" fmla="*/ 2147483647 w 132"/>
                  <a:gd name="T9" fmla="*/ 2147483647 h 140"/>
                  <a:gd name="T10" fmla="*/ 2147483647 w 132"/>
                  <a:gd name="T11" fmla="*/ 2147483647 h 140"/>
                  <a:gd name="T12" fmla="*/ 2147483647 w 132"/>
                  <a:gd name="T13" fmla="*/ 2147483647 h 140"/>
                  <a:gd name="T14" fmla="*/ 2147483647 w 132"/>
                  <a:gd name="T15" fmla="*/ 2147483647 h 140"/>
                  <a:gd name="T16" fmla="*/ 2147483647 w 132"/>
                  <a:gd name="T17" fmla="*/ 2147483647 h 140"/>
                  <a:gd name="T18" fmla="*/ 2147483647 w 132"/>
                  <a:gd name="T19" fmla="*/ 2147483647 h 140"/>
                  <a:gd name="T20" fmla="*/ 2147483647 w 132"/>
                  <a:gd name="T21" fmla="*/ 2147483647 h 140"/>
                  <a:gd name="T22" fmla="*/ 2147483647 w 132"/>
                  <a:gd name="T23" fmla="*/ 2147483647 h 140"/>
                  <a:gd name="T24" fmla="*/ 2147483647 w 132"/>
                  <a:gd name="T25" fmla="*/ 2147483647 h 140"/>
                  <a:gd name="T26" fmla="*/ 2147483647 w 132"/>
                  <a:gd name="T27" fmla="*/ 0 h 140"/>
                  <a:gd name="T28" fmla="*/ 2147483647 w 132"/>
                  <a:gd name="T29" fmla="*/ 0 h 140"/>
                  <a:gd name="T30" fmla="*/ 2147483647 w 132"/>
                  <a:gd name="T31" fmla="*/ 2147483647 h 140"/>
                  <a:gd name="T32" fmla="*/ 2147483647 w 132"/>
                  <a:gd name="T33" fmla="*/ 2147483647 h 140"/>
                  <a:gd name="T34" fmla="*/ 2147483647 w 132"/>
                  <a:gd name="T35" fmla="*/ 2147483647 h 140"/>
                  <a:gd name="T36" fmla="*/ 2147483647 w 132"/>
                  <a:gd name="T37" fmla="*/ 2147483647 h 140"/>
                  <a:gd name="T38" fmla="*/ 2147483647 w 132"/>
                  <a:gd name="T39" fmla="*/ 2147483647 h 140"/>
                  <a:gd name="T40" fmla="*/ 2147483647 w 132"/>
                  <a:gd name="T41" fmla="*/ 2147483647 h 140"/>
                  <a:gd name="T42" fmla="*/ 0 w 132"/>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2" h="140">
                    <a:moveTo>
                      <a:pt x="0" y="140"/>
                    </a:moveTo>
                    <a:lnTo>
                      <a:pt x="51" y="69"/>
                    </a:lnTo>
                    <a:lnTo>
                      <a:pt x="5" y="0"/>
                    </a:lnTo>
                    <a:lnTo>
                      <a:pt x="33" y="0"/>
                    </a:lnTo>
                    <a:lnTo>
                      <a:pt x="56" y="35"/>
                    </a:lnTo>
                    <a:lnTo>
                      <a:pt x="59" y="39"/>
                    </a:lnTo>
                    <a:lnTo>
                      <a:pt x="62" y="44"/>
                    </a:lnTo>
                    <a:lnTo>
                      <a:pt x="63" y="48"/>
                    </a:lnTo>
                    <a:lnTo>
                      <a:pt x="65" y="51"/>
                    </a:lnTo>
                    <a:lnTo>
                      <a:pt x="68" y="46"/>
                    </a:lnTo>
                    <a:lnTo>
                      <a:pt x="70" y="42"/>
                    </a:lnTo>
                    <a:lnTo>
                      <a:pt x="73" y="38"/>
                    </a:lnTo>
                    <a:lnTo>
                      <a:pt x="76" y="35"/>
                    </a:lnTo>
                    <a:lnTo>
                      <a:pt x="101" y="0"/>
                    </a:lnTo>
                    <a:lnTo>
                      <a:pt x="128" y="0"/>
                    </a:lnTo>
                    <a:lnTo>
                      <a:pt x="80" y="69"/>
                    </a:lnTo>
                    <a:lnTo>
                      <a:pt x="132" y="140"/>
                    </a:lnTo>
                    <a:lnTo>
                      <a:pt x="102" y="140"/>
                    </a:lnTo>
                    <a:lnTo>
                      <a:pt x="73" y="98"/>
                    </a:lnTo>
                    <a:lnTo>
                      <a:pt x="68" y="88"/>
                    </a:lnTo>
                    <a:lnTo>
                      <a:pt x="30"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9" name="Freeform 133"/>
              <p:cNvSpPr>
                <a:spLocks/>
              </p:cNvSpPr>
              <p:nvPr/>
            </p:nvSpPr>
            <p:spPr bwMode="auto">
              <a:xfrm>
                <a:off x="2443163" y="4167188"/>
                <a:ext cx="41275" cy="103187"/>
              </a:xfrm>
              <a:custGeom>
                <a:avLst/>
                <a:gdLst>
                  <a:gd name="T0" fmla="*/ 2147483647 w 79"/>
                  <a:gd name="T1" fmla="*/ 2147483647 h 194"/>
                  <a:gd name="T2" fmla="*/ 2147483647 w 79"/>
                  <a:gd name="T3" fmla="*/ 2147483647 h 194"/>
                  <a:gd name="T4" fmla="*/ 0 w 79"/>
                  <a:gd name="T5" fmla="*/ 2147483647 h 194"/>
                  <a:gd name="T6" fmla="*/ 0 w 79"/>
                  <a:gd name="T7" fmla="*/ 2147483647 h 194"/>
                  <a:gd name="T8" fmla="*/ 2147483647 w 79"/>
                  <a:gd name="T9" fmla="*/ 2147483647 h 194"/>
                  <a:gd name="T10" fmla="*/ 2147483647 w 79"/>
                  <a:gd name="T11" fmla="*/ 2147483647 h 194"/>
                  <a:gd name="T12" fmla="*/ 2147483647 w 79"/>
                  <a:gd name="T13" fmla="*/ 2147483647 h 194"/>
                  <a:gd name="T14" fmla="*/ 2147483647 w 79"/>
                  <a:gd name="T15" fmla="*/ 2147483647 h 194"/>
                  <a:gd name="T16" fmla="*/ 2147483647 w 79"/>
                  <a:gd name="T17" fmla="*/ 2147483647 h 194"/>
                  <a:gd name="T18" fmla="*/ 2147483647 w 79"/>
                  <a:gd name="T19" fmla="*/ 2147483647 h 194"/>
                  <a:gd name="T20" fmla="*/ 2147483647 w 79"/>
                  <a:gd name="T21" fmla="*/ 2147483647 h 194"/>
                  <a:gd name="T22" fmla="*/ 2147483647 w 79"/>
                  <a:gd name="T23" fmla="*/ 1956314355 h 194"/>
                  <a:gd name="T24" fmla="*/ 2147483647 w 79"/>
                  <a:gd name="T25" fmla="*/ 1203776883 h 194"/>
                  <a:gd name="T26" fmla="*/ 2147483647 w 79"/>
                  <a:gd name="T27" fmla="*/ 902762319 h 194"/>
                  <a:gd name="T28" fmla="*/ 2147483647 w 79"/>
                  <a:gd name="T29" fmla="*/ 602030190 h 194"/>
                  <a:gd name="T30" fmla="*/ 2147483647 w 79"/>
                  <a:gd name="T31" fmla="*/ 150507282 h 194"/>
                  <a:gd name="T32" fmla="*/ 2147483647 w 79"/>
                  <a:gd name="T33" fmla="*/ 0 h 194"/>
                  <a:gd name="T34" fmla="*/ 2147483647 w 79"/>
                  <a:gd name="T35" fmla="*/ 0 h 194"/>
                  <a:gd name="T36" fmla="*/ 2147483647 w 79"/>
                  <a:gd name="T37" fmla="*/ 0 h 194"/>
                  <a:gd name="T38" fmla="*/ 2147483647 w 79"/>
                  <a:gd name="T39" fmla="*/ 150507282 h 194"/>
                  <a:gd name="T40" fmla="*/ 2147483647 w 79"/>
                  <a:gd name="T41" fmla="*/ 150507282 h 194"/>
                  <a:gd name="T42" fmla="*/ 2147483647 w 79"/>
                  <a:gd name="T43" fmla="*/ 451522377 h 194"/>
                  <a:gd name="T44" fmla="*/ 2147483647 w 79"/>
                  <a:gd name="T45" fmla="*/ 2147483647 h 194"/>
                  <a:gd name="T46" fmla="*/ 2147483647 w 79"/>
                  <a:gd name="T47" fmla="*/ 2147483647 h 194"/>
                  <a:gd name="T48" fmla="*/ 2147483647 w 79"/>
                  <a:gd name="T49" fmla="*/ 2147483647 h 194"/>
                  <a:gd name="T50" fmla="*/ 2147483647 w 79"/>
                  <a:gd name="T51" fmla="*/ 2147483647 h 194"/>
                  <a:gd name="T52" fmla="*/ 2147483647 w 79"/>
                  <a:gd name="T53" fmla="*/ 2147483647 h 194"/>
                  <a:gd name="T54" fmla="*/ 2147483647 w 79"/>
                  <a:gd name="T55" fmla="*/ 2147483647 h 194"/>
                  <a:gd name="T56" fmla="*/ 2147483647 w 79"/>
                  <a:gd name="T57" fmla="*/ 2147483647 h 194"/>
                  <a:gd name="T58" fmla="*/ 2147483647 w 79"/>
                  <a:gd name="T59" fmla="*/ 2147483647 h 194"/>
                  <a:gd name="T60" fmla="*/ 2147483647 w 79"/>
                  <a:gd name="T61" fmla="*/ 2147483647 h 194"/>
                  <a:gd name="T62" fmla="*/ 2147483647 w 79"/>
                  <a:gd name="T63" fmla="*/ 2147483647 h 194"/>
                  <a:gd name="T64" fmla="*/ 2147483647 w 79"/>
                  <a:gd name="T65" fmla="*/ 2147483647 h 194"/>
                  <a:gd name="T66" fmla="*/ 2147483647 w 79"/>
                  <a:gd name="T67" fmla="*/ 2147483647 h 194"/>
                  <a:gd name="T68" fmla="*/ 2147483647 w 79"/>
                  <a:gd name="T69" fmla="*/ 2147483647 h 194"/>
                  <a:gd name="T70" fmla="*/ 2147483647 w 79"/>
                  <a:gd name="T71" fmla="*/ 2147483647 h 194"/>
                  <a:gd name="T72" fmla="*/ 2147483647 w 79"/>
                  <a:gd name="T73" fmla="*/ 2147483647 h 194"/>
                  <a:gd name="T74" fmla="*/ 2147483647 w 79"/>
                  <a:gd name="T75" fmla="*/ 2147483647 h 194"/>
                  <a:gd name="T76" fmla="*/ 2147483647 w 79"/>
                  <a:gd name="T77" fmla="*/ 2147483647 h 194"/>
                  <a:gd name="T78" fmla="*/ 2147483647 w 79"/>
                  <a:gd name="T79" fmla="*/ 2147483647 h 194"/>
                  <a:gd name="T80" fmla="*/ 2147483647 w 79"/>
                  <a:gd name="T81" fmla="*/ 2147483647 h 19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9" h="194">
                    <a:moveTo>
                      <a:pt x="21" y="194"/>
                    </a:moveTo>
                    <a:lnTo>
                      <a:pt x="19" y="73"/>
                    </a:lnTo>
                    <a:lnTo>
                      <a:pt x="0" y="73"/>
                    </a:lnTo>
                    <a:lnTo>
                      <a:pt x="0" y="54"/>
                    </a:lnTo>
                    <a:lnTo>
                      <a:pt x="19" y="54"/>
                    </a:lnTo>
                    <a:lnTo>
                      <a:pt x="19" y="40"/>
                    </a:lnTo>
                    <a:lnTo>
                      <a:pt x="19" y="35"/>
                    </a:lnTo>
                    <a:lnTo>
                      <a:pt x="21" y="28"/>
                    </a:lnTo>
                    <a:lnTo>
                      <a:pt x="21" y="24"/>
                    </a:lnTo>
                    <a:lnTo>
                      <a:pt x="22" y="21"/>
                    </a:lnTo>
                    <a:lnTo>
                      <a:pt x="23" y="17"/>
                    </a:lnTo>
                    <a:lnTo>
                      <a:pt x="26" y="13"/>
                    </a:lnTo>
                    <a:lnTo>
                      <a:pt x="29" y="8"/>
                    </a:lnTo>
                    <a:lnTo>
                      <a:pt x="33" y="6"/>
                    </a:lnTo>
                    <a:lnTo>
                      <a:pt x="39" y="4"/>
                    </a:lnTo>
                    <a:lnTo>
                      <a:pt x="44" y="1"/>
                    </a:lnTo>
                    <a:lnTo>
                      <a:pt x="51" y="0"/>
                    </a:lnTo>
                    <a:lnTo>
                      <a:pt x="58" y="0"/>
                    </a:lnTo>
                    <a:lnTo>
                      <a:pt x="62" y="0"/>
                    </a:lnTo>
                    <a:lnTo>
                      <a:pt x="68" y="1"/>
                    </a:lnTo>
                    <a:lnTo>
                      <a:pt x="74" y="1"/>
                    </a:lnTo>
                    <a:lnTo>
                      <a:pt x="79" y="3"/>
                    </a:lnTo>
                    <a:lnTo>
                      <a:pt x="76" y="24"/>
                    </a:lnTo>
                    <a:lnTo>
                      <a:pt x="74" y="24"/>
                    </a:lnTo>
                    <a:lnTo>
                      <a:pt x="69" y="22"/>
                    </a:lnTo>
                    <a:lnTo>
                      <a:pt x="65" y="22"/>
                    </a:lnTo>
                    <a:lnTo>
                      <a:pt x="62" y="22"/>
                    </a:lnTo>
                    <a:lnTo>
                      <a:pt x="57" y="22"/>
                    </a:lnTo>
                    <a:lnTo>
                      <a:pt x="53" y="24"/>
                    </a:lnTo>
                    <a:lnTo>
                      <a:pt x="50" y="25"/>
                    </a:lnTo>
                    <a:lnTo>
                      <a:pt x="47" y="27"/>
                    </a:lnTo>
                    <a:lnTo>
                      <a:pt x="46" y="29"/>
                    </a:lnTo>
                    <a:lnTo>
                      <a:pt x="44" y="34"/>
                    </a:lnTo>
                    <a:lnTo>
                      <a:pt x="43" y="38"/>
                    </a:lnTo>
                    <a:lnTo>
                      <a:pt x="43" y="43"/>
                    </a:lnTo>
                    <a:lnTo>
                      <a:pt x="43" y="54"/>
                    </a:lnTo>
                    <a:lnTo>
                      <a:pt x="69" y="54"/>
                    </a:lnTo>
                    <a:lnTo>
                      <a:pt x="69" y="73"/>
                    </a:lnTo>
                    <a:lnTo>
                      <a:pt x="43" y="73"/>
                    </a:lnTo>
                    <a:lnTo>
                      <a:pt x="43" y="194"/>
                    </a:lnTo>
                    <a:lnTo>
                      <a:pt x="21"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0" name="Freeform 134"/>
              <p:cNvSpPr>
                <a:spLocks/>
              </p:cNvSpPr>
              <p:nvPr/>
            </p:nvSpPr>
            <p:spPr bwMode="auto">
              <a:xfrm>
                <a:off x="2489200" y="4167188"/>
                <a:ext cx="34925" cy="133350"/>
              </a:xfrm>
              <a:custGeom>
                <a:avLst/>
                <a:gdLst>
                  <a:gd name="T0" fmla="*/ 2147483647 w 64"/>
                  <a:gd name="T1" fmla="*/ 2147483647 h 252"/>
                  <a:gd name="T2" fmla="*/ 2147483647 w 64"/>
                  <a:gd name="T3" fmla="*/ 2147483647 h 252"/>
                  <a:gd name="T4" fmla="*/ 2147483647 w 64"/>
                  <a:gd name="T5" fmla="*/ 2147483647 h 252"/>
                  <a:gd name="T6" fmla="*/ 2147483647 w 64"/>
                  <a:gd name="T7" fmla="*/ 2147483647 h 252"/>
                  <a:gd name="T8" fmla="*/ 2147483647 w 64"/>
                  <a:gd name="T9" fmla="*/ 2147483647 h 252"/>
                  <a:gd name="T10" fmla="*/ 2147483647 w 64"/>
                  <a:gd name="T11" fmla="*/ 2147483647 h 252"/>
                  <a:gd name="T12" fmla="*/ 2147483647 w 64"/>
                  <a:gd name="T13" fmla="*/ 2147483647 h 252"/>
                  <a:gd name="T14" fmla="*/ 2147483647 w 64"/>
                  <a:gd name="T15" fmla="*/ 2147483647 h 252"/>
                  <a:gd name="T16" fmla="*/ 2147483647 w 64"/>
                  <a:gd name="T17" fmla="*/ 2147483647 h 252"/>
                  <a:gd name="T18" fmla="*/ 1787644856 w 64"/>
                  <a:gd name="T19" fmla="*/ 2147483647 h 252"/>
                  <a:gd name="T20" fmla="*/ 1300159523 w 64"/>
                  <a:gd name="T21" fmla="*/ 2147483647 h 252"/>
                  <a:gd name="T22" fmla="*/ 812674191 w 64"/>
                  <a:gd name="T23" fmla="*/ 2147483647 h 252"/>
                  <a:gd name="T24" fmla="*/ 650079762 w 64"/>
                  <a:gd name="T25" fmla="*/ 2147483647 h 252"/>
                  <a:gd name="T26" fmla="*/ 324890904 w 64"/>
                  <a:gd name="T27" fmla="*/ 2147483647 h 252"/>
                  <a:gd name="T28" fmla="*/ 162594429 w 64"/>
                  <a:gd name="T29" fmla="*/ 2147483647 h 252"/>
                  <a:gd name="T30" fmla="*/ 0 w 64"/>
                  <a:gd name="T31" fmla="*/ 2147483647 h 252"/>
                  <a:gd name="T32" fmla="*/ 0 w 64"/>
                  <a:gd name="T33" fmla="*/ 2147483647 h 252"/>
                  <a:gd name="T34" fmla="*/ 0 w 64"/>
                  <a:gd name="T35" fmla="*/ 2147483647 h 252"/>
                  <a:gd name="T36" fmla="*/ 162594429 w 64"/>
                  <a:gd name="T37" fmla="*/ 2147483647 h 252"/>
                  <a:gd name="T38" fmla="*/ 162594429 w 64"/>
                  <a:gd name="T39" fmla="*/ 2147483647 h 252"/>
                  <a:gd name="T40" fmla="*/ 324890904 w 64"/>
                  <a:gd name="T41" fmla="*/ 2147483647 h 252"/>
                  <a:gd name="T42" fmla="*/ 650079762 w 64"/>
                  <a:gd name="T43" fmla="*/ 2147483647 h 252"/>
                  <a:gd name="T44" fmla="*/ 812674191 w 64"/>
                  <a:gd name="T45" fmla="*/ 2147483647 h 252"/>
                  <a:gd name="T46" fmla="*/ 1300159523 w 64"/>
                  <a:gd name="T47" fmla="*/ 2147483647 h 252"/>
                  <a:gd name="T48" fmla="*/ 1462455998 w 64"/>
                  <a:gd name="T49" fmla="*/ 2147483647 h 252"/>
                  <a:gd name="T50" fmla="*/ 1949941331 w 64"/>
                  <a:gd name="T51" fmla="*/ 2147483647 h 252"/>
                  <a:gd name="T52" fmla="*/ 2147483647 w 64"/>
                  <a:gd name="T53" fmla="*/ 2147483647 h 252"/>
                  <a:gd name="T54" fmla="*/ 2147483647 w 64"/>
                  <a:gd name="T55" fmla="*/ 2147483647 h 252"/>
                  <a:gd name="T56" fmla="*/ 2147483647 w 64"/>
                  <a:gd name="T57" fmla="*/ 2147483647 h 252"/>
                  <a:gd name="T58" fmla="*/ 2147483647 w 64"/>
                  <a:gd name="T59" fmla="*/ 2147483647 h 252"/>
                  <a:gd name="T60" fmla="*/ 2147483647 w 64"/>
                  <a:gd name="T61" fmla="*/ 2147483647 h 252"/>
                  <a:gd name="T62" fmla="*/ 2147483647 w 64"/>
                  <a:gd name="T63" fmla="*/ 1185313754 h 252"/>
                  <a:gd name="T64" fmla="*/ 2147483647 w 64"/>
                  <a:gd name="T65" fmla="*/ 0 h 252"/>
                  <a:gd name="T66" fmla="*/ 2147483647 w 64"/>
                  <a:gd name="T67" fmla="*/ 0 h 252"/>
                  <a:gd name="T68" fmla="*/ 2147483647 w 64"/>
                  <a:gd name="T69" fmla="*/ 1926239162 h 252"/>
                  <a:gd name="T70" fmla="*/ 2147483647 w 64"/>
                  <a:gd name="T71" fmla="*/ 2147483647 h 252"/>
                  <a:gd name="T72" fmla="*/ 2147483647 w 64"/>
                  <a:gd name="T73" fmla="*/ 2147483647 h 252"/>
                  <a:gd name="T74" fmla="*/ 2147483647 w 64"/>
                  <a:gd name="T75" fmla="*/ 2147483647 h 252"/>
                  <a:gd name="T76" fmla="*/ 2147483647 w 64"/>
                  <a:gd name="T77" fmla="*/ 2147483647 h 252"/>
                  <a:gd name="T78" fmla="*/ 2147483647 w 64"/>
                  <a:gd name="T79" fmla="*/ 2147483647 h 252"/>
                  <a:gd name="T80" fmla="*/ 2147483647 w 64"/>
                  <a:gd name="T81" fmla="*/ 2147483647 h 252"/>
                  <a:gd name="T82" fmla="*/ 2147483647 w 64"/>
                  <a:gd name="T83" fmla="*/ 2147483647 h 252"/>
                  <a:gd name="T84" fmla="*/ 2147483647 w 64"/>
                  <a:gd name="T85" fmla="*/ 2147483647 h 252"/>
                  <a:gd name="T86" fmla="*/ 2147483647 w 64"/>
                  <a:gd name="T87" fmla="*/ 2147483647 h 252"/>
                  <a:gd name="T88" fmla="*/ 2147483647 w 64"/>
                  <a:gd name="T89" fmla="*/ 2147483647 h 252"/>
                  <a:gd name="T90" fmla="*/ 2147483647 w 64"/>
                  <a:gd name="T91" fmla="*/ 2147483647 h 252"/>
                  <a:gd name="T92" fmla="*/ 2147483647 w 64"/>
                  <a:gd name="T93" fmla="*/ 2147483647 h 252"/>
                  <a:gd name="T94" fmla="*/ 2147483647 w 64"/>
                  <a:gd name="T95" fmla="*/ 2147483647 h 252"/>
                  <a:gd name="T96" fmla="*/ 2147483647 w 64"/>
                  <a:gd name="T97" fmla="*/ 2147483647 h 252"/>
                  <a:gd name="T98" fmla="*/ 2147483647 w 64"/>
                  <a:gd name="T99" fmla="*/ 2147483647 h 252"/>
                  <a:gd name="T100" fmla="*/ 2147483647 w 64"/>
                  <a:gd name="T101" fmla="*/ 2147483647 h 252"/>
                  <a:gd name="T102" fmla="*/ 2147483647 w 64"/>
                  <a:gd name="T103" fmla="*/ 2147483647 h 252"/>
                  <a:gd name="T104" fmla="*/ 2147483647 w 64"/>
                  <a:gd name="T105" fmla="*/ 2147483647 h 252"/>
                  <a:gd name="T106" fmla="*/ 2147483647 w 64"/>
                  <a:gd name="T107" fmla="*/ 2147483647 h 252"/>
                  <a:gd name="T108" fmla="*/ 2147483647 w 64"/>
                  <a:gd name="T109" fmla="*/ 2147483647 h 252"/>
                  <a:gd name="T110" fmla="*/ 2147483647 w 64"/>
                  <a:gd name="T111" fmla="*/ 2147483647 h 252"/>
                  <a:gd name="T112" fmla="*/ 2147483647 w 64"/>
                  <a:gd name="T113" fmla="*/ 2147483647 h 252"/>
                  <a:gd name="T114" fmla="*/ 2147483647 w 64"/>
                  <a:gd name="T115" fmla="*/ 2147483647 h 252"/>
                  <a:gd name="T116" fmla="*/ 2147483647 w 64"/>
                  <a:gd name="T117" fmla="*/ 2147483647 h 2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4" h="252">
                    <a:moveTo>
                      <a:pt x="47" y="252"/>
                    </a:moveTo>
                    <a:lnTo>
                      <a:pt x="42" y="245"/>
                    </a:lnTo>
                    <a:lnTo>
                      <a:pt x="37" y="239"/>
                    </a:lnTo>
                    <a:lnTo>
                      <a:pt x="33" y="232"/>
                    </a:lnTo>
                    <a:lnTo>
                      <a:pt x="29" y="225"/>
                    </a:lnTo>
                    <a:lnTo>
                      <a:pt x="25" y="217"/>
                    </a:lnTo>
                    <a:lnTo>
                      <a:pt x="21" y="210"/>
                    </a:lnTo>
                    <a:lnTo>
                      <a:pt x="16" y="203"/>
                    </a:lnTo>
                    <a:lnTo>
                      <a:pt x="14" y="194"/>
                    </a:lnTo>
                    <a:lnTo>
                      <a:pt x="11" y="186"/>
                    </a:lnTo>
                    <a:lnTo>
                      <a:pt x="8" y="177"/>
                    </a:lnTo>
                    <a:lnTo>
                      <a:pt x="5" y="169"/>
                    </a:lnTo>
                    <a:lnTo>
                      <a:pt x="4" y="159"/>
                    </a:lnTo>
                    <a:lnTo>
                      <a:pt x="2" y="151"/>
                    </a:lnTo>
                    <a:lnTo>
                      <a:pt x="1" y="143"/>
                    </a:lnTo>
                    <a:lnTo>
                      <a:pt x="0" y="134"/>
                    </a:lnTo>
                    <a:lnTo>
                      <a:pt x="0" y="126"/>
                    </a:lnTo>
                    <a:lnTo>
                      <a:pt x="0" y="119"/>
                    </a:lnTo>
                    <a:lnTo>
                      <a:pt x="1" y="110"/>
                    </a:lnTo>
                    <a:lnTo>
                      <a:pt x="1" y="103"/>
                    </a:lnTo>
                    <a:lnTo>
                      <a:pt x="2" y="95"/>
                    </a:lnTo>
                    <a:lnTo>
                      <a:pt x="4" y="88"/>
                    </a:lnTo>
                    <a:lnTo>
                      <a:pt x="5" y="81"/>
                    </a:lnTo>
                    <a:lnTo>
                      <a:pt x="8" y="73"/>
                    </a:lnTo>
                    <a:lnTo>
                      <a:pt x="9" y="66"/>
                    </a:lnTo>
                    <a:lnTo>
                      <a:pt x="12" y="57"/>
                    </a:lnTo>
                    <a:lnTo>
                      <a:pt x="16" y="50"/>
                    </a:lnTo>
                    <a:lnTo>
                      <a:pt x="21" y="42"/>
                    </a:lnTo>
                    <a:lnTo>
                      <a:pt x="25" y="34"/>
                    </a:lnTo>
                    <a:lnTo>
                      <a:pt x="30" y="25"/>
                    </a:lnTo>
                    <a:lnTo>
                      <a:pt x="36" y="17"/>
                    </a:lnTo>
                    <a:lnTo>
                      <a:pt x="42" y="8"/>
                    </a:lnTo>
                    <a:lnTo>
                      <a:pt x="47" y="0"/>
                    </a:lnTo>
                    <a:lnTo>
                      <a:pt x="64" y="0"/>
                    </a:lnTo>
                    <a:lnTo>
                      <a:pt x="56" y="13"/>
                    </a:lnTo>
                    <a:lnTo>
                      <a:pt x="50" y="24"/>
                    </a:lnTo>
                    <a:lnTo>
                      <a:pt x="44" y="32"/>
                    </a:lnTo>
                    <a:lnTo>
                      <a:pt x="42" y="39"/>
                    </a:lnTo>
                    <a:lnTo>
                      <a:pt x="37" y="47"/>
                    </a:lnTo>
                    <a:lnTo>
                      <a:pt x="35" y="57"/>
                    </a:lnTo>
                    <a:lnTo>
                      <a:pt x="32" y="67"/>
                    </a:lnTo>
                    <a:lnTo>
                      <a:pt x="29" y="77"/>
                    </a:lnTo>
                    <a:lnTo>
                      <a:pt x="28" y="82"/>
                    </a:lnTo>
                    <a:lnTo>
                      <a:pt x="28" y="88"/>
                    </a:lnTo>
                    <a:lnTo>
                      <a:pt x="26" y="95"/>
                    </a:lnTo>
                    <a:lnTo>
                      <a:pt x="25" y="101"/>
                    </a:lnTo>
                    <a:lnTo>
                      <a:pt x="25" y="108"/>
                    </a:lnTo>
                    <a:lnTo>
                      <a:pt x="23" y="113"/>
                    </a:lnTo>
                    <a:lnTo>
                      <a:pt x="23" y="120"/>
                    </a:lnTo>
                    <a:lnTo>
                      <a:pt x="23" y="126"/>
                    </a:lnTo>
                    <a:lnTo>
                      <a:pt x="23" y="141"/>
                    </a:lnTo>
                    <a:lnTo>
                      <a:pt x="26" y="156"/>
                    </a:lnTo>
                    <a:lnTo>
                      <a:pt x="29" y="173"/>
                    </a:lnTo>
                    <a:lnTo>
                      <a:pt x="33" y="189"/>
                    </a:lnTo>
                    <a:lnTo>
                      <a:pt x="39" y="204"/>
                    </a:lnTo>
                    <a:lnTo>
                      <a:pt x="46" y="219"/>
                    </a:lnTo>
                    <a:lnTo>
                      <a:pt x="54" y="235"/>
                    </a:lnTo>
                    <a:lnTo>
                      <a:pt x="64" y="250"/>
                    </a:lnTo>
                    <a:lnTo>
                      <a:pt x="47" y="2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1" name="Freeform 135"/>
              <p:cNvSpPr>
                <a:spLocks/>
              </p:cNvSpPr>
              <p:nvPr/>
            </p:nvSpPr>
            <p:spPr bwMode="auto">
              <a:xfrm>
                <a:off x="2527300" y="4195763"/>
                <a:ext cx="69850" cy="74612"/>
              </a:xfrm>
              <a:custGeom>
                <a:avLst/>
                <a:gdLst>
                  <a:gd name="T0" fmla="*/ 0 w 130"/>
                  <a:gd name="T1" fmla="*/ 2147483647 h 140"/>
                  <a:gd name="T2" fmla="*/ 2147483647 w 130"/>
                  <a:gd name="T3" fmla="*/ 2147483647 h 140"/>
                  <a:gd name="T4" fmla="*/ 465383685 w 130"/>
                  <a:gd name="T5" fmla="*/ 0 h 140"/>
                  <a:gd name="T6" fmla="*/ 2147483647 w 130"/>
                  <a:gd name="T7" fmla="*/ 0 h 140"/>
                  <a:gd name="T8" fmla="*/ 2147483647 w 130"/>
                  <a:gd name="T9" fmla="*/ 2147483647 h 140"/>
                  <a:gd name="T10" fmla="*/ 2147483647 w 130"/>
                  <a:gd name="T11" fmla="*/ 2147483647 h 140"/>
                  <a:gd name="T12" fmla="*/ 2147483647 w 130"/>
                  <a:gd name="T13" fmla="*/ 2147483647 h 140"/>
                  <a:gd name="T14" fmla="*/ 2147483647 w 130"/>
                  <a:gd name="T15" fmla="*/ 2147483647 h 140"/>
                  <a:gd name="T16" fmla="*/ 2147483647 w 130"/>
                  <a:gd name="T17" fmla="*/ 2147483647 h 140"/>
                  <a:gd name="T18" fmla="*/ 2147483647 w 130"/>
                  <a:gd name="T19" fmla="*/ 2147483647 h 140"/>
                  <a:gd name="T20" fmla="*/ 2147483647 w 130"/>
                  <a:gd name="T21" fmla="*/ 2147483647 h 140"/>
                  <a:gd name="T22" fmla="*/ 2147483647 w 130"/>
                  <a:gd name="T23" fmla="*/ 2147483647 h 140"/>
                  <a:gd name="T24" fmla="*/ 2147483647 w 130"/>
                  <a:gd name="T25" fmla="*/ 2147483647 h 140"/>
                  <a:gd name="T26" fmla="*/ 2147483647 w 130"/>
                  <a:gd name="T27" fmla="*/ 0 h 140"/>
                  <a:gd name="T28" fmla="*/ 2147483647 w 130"/>
                  <a:gd name="T29" fmla="*/ 0 h 140"/>
                  <a:gd name="T30" fmla="*/ 2147483647 w 130"/>
                  <a:gd name="T31" fmla="*/ 2147483647 h 140"/>
                  <a:gd name="T32" fmla="*/ 2147483647 w 130"/>
                  <a:gd name="T33" fmla="*/ 2147483647 h 140"/>
                  <a:gd name="T34" fmla="*/ 2147483647 w 130"/>
                  <a:gd name="T35" fmla="*/ 2147483647 h 140"/>
                  <a:gd name="T36" fmla="*/ 2147483647 w 130"/>
                  <a:gd name="T37" fmla="*/ 2147483647 h 140"/>
                  <a:gd name="T38" fmla="*/ 2147483647 w 130"/>
                  <a:gd name="T39" fmla="*/ 2147483647 h 140"/>
                  <a:gd name="T40" fmla="*/ 2147483647 w 130"/>
                  <a:gd name="T41" fmla="*/ 2147483647 h 140"/>
                  <a:gd name="T42" fmla="*/ 0 w 130"/>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0" h="140">
                    <a:moveTo>
                      <a:pt x="0" y="140"/>
                    </a:moveTo>
                    <a:lnTo>
                      <a:pt x="51" y="69"/>
                    </a:lnTo>
                    <a:lnTo>
                      <a:pt x="3" y="0"/>
                    </a:lnTo>
                    <a:lnTo>
                      <a:pt x="31" y="0"/>
                    </a:lnTo>
                    <a:lnTo>
                      <a:pt x="55" y="35"/>
                    </a:lnTo>
                    <a:lnTo>
                      <a:pt x="58" y="40"/>
                    </a:lnTo>
                    <a:lnTo>
                      <a:pt x="60" y="44"/>
                    </a:lnTo>
                    <a:lnTo>
                      <a:pt x="63" y="48"/>
                    </a:lnTo>
                    <a:lnTo>
                      <a:pt x="65" y="51"/>
                    </a:lnTo>
                    <a:lnTo>
                      <a:pt x="67" y="47"/>
                    </a:lnTo>
                    <a:lnTo>
                      <a:pt x="70" y="42"/>
                    </a:lnTo>
                    <a:lnTo>
                      <a:pt x="72" y="38"/>
                    </a:lnTo>
                    <a:lnTo>
                      <a:pt x="74" y="35"/>
                    </a:lnTo>
                    <a:lnTo>
                      <a:pt x="100" y="0"/>
                    </a:lnTo>
                    <a:lnTo>
                      <a:pt x="128" y="0"/>
                    </a:lnTo>
                    <a:lnTo>
                      <a:pt x="79" y="69"/>
                    </a:lnTo>
                    <a:lnTo>
                      <a:pt x="130" y="140"/>
                    </a:lnTo>
                    <a:lnTo>
                      <a:pt x="101" y="140"/>
                    </a:lnTo>
                    <a:lnTo>
                      <a:pt x="72" y="98"/>
                    </a:lnTo>
                    <a:lnTo>
                      <a:pt x="66" y="89"/>
                    </a:lnTo>
                    <a:lnTo>
                      <a:pt x="28"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2" name="Freeform 136"/>
              <p:cNvSpPr>
                <a:spLocks/>
              </p:cNvSpPr>
              <p:nvPr/>
            </p:nvSpPr>
            <p:spPr bwMode="auto">
              <a:xfrm>
                <a:off x="2606675" y="4167188"/>
                <a:ext cx="33338" cy="133350"/>
              </a:xfrm>
              <a:custGeom>
                <a:avLst/>
                <a:gdLst>
                  <a:gd name="T0" fmla="*/ 2147483647 w 65"/>
                  <a:gd name="T1" fmla="*/ 2147483647 h 252"/>
                  <a:gd name="T2" fmla="*/ 0 w 65"/>
                  <a:gd name="T3" fmla="*/ 2147483647 h 252"/>
                  <a:gd name="T4" fmla="*/ 1349227327 w 65"/>
                  <a:gd name="T5" fmla="*/ 2147483647 h 252"/>
                  <a:gd name="T6" fmla="*/ 2147483647 w 65"/>
                  <a:gd name="T7" fmla="*/ 2147483647 h 252"/>
                  <a:gd name="T8" fmla="*/ 2147483647 w 65"/>
                  <a:gd name="T9" fmla="*/ 2147483647 h 252"/>
                  <a:gd name="T10" fmla="*/ 2147483647 w 65"/>
                  <a:gd name="T11" fmla="*/ 2147483647 h 252"/>
                  <a:gd name="T12" fmla="*/ 2147483647 w 65"/>
                  <a:gd name="T13" fmla="*/ 2147483647 h 252"/>
                  <a:gd name="T14" fmla="*/ 2147483647 w 65"/>
                  <a:gd name="T15" fmla="*/ 2147483647 h 252"/>
                  <a:gd name="T16" fmla="*/ 2147483647 w 65"/>
                  <a:gd name="T17" fmla="*/ 2147483647 h 252"/>
                  <a:gd name="T18" fmla="*/ 2147483647 w 65"/>
                  <a:gd name="T19" fmla="*/ 2147483647 h 252"/>
                  <a:gd name="T20" fmla="*/ 2147483647 w 65"/>
                  <a:gd name="T21" fmla="*/ 2147483647 h 252"/>
                  <a:gd name="T22" fmla="*/ 2147483647 w 65"/>
                  <a:gd name="T23" fmla="*/ 2147483647 h 252"/>
                  <a:gd name="T24" fmla="*/ 2147483647 w 65"/>
                  <a:gd name="T25" fmla="*/ 2147483647 h 252"/>
                  <a:gd name="T26" fmla="*/ 2147483647 w 65"/>
                  <a:gd name="T27" fmla="*/ 2147483647 h 252"/>
                  <a:gd name="T28" fmla="*/ 2147483647 w 65"/>
                  <a:gd name="T29" fmla="*/ 2147483647 h 252"/>
                  <a:gd name="T30" fmla="*/ 2147483647 w 65"/>
                  <a:gd name="T31" fmla="*/ 2147483647 h 252"/>
                  <a:gd name="T32" fmla="*/ 2147483647 w 65"/>
                  <a:gd name="T33" fmla="*/ 2147483647 h 252"/>
                  <a:gd name="T34" fmla="*/ 2147483647 w 65"/>
                  <a:gd name="T35" fmla="*/ 2147483647 h 252"/>
                  <a:gd name="T36" fmla="*/ 2147483647 w 65"/>
                  <a:gd name="T37" fmla="*/ 2147483647 h 252"/>
                  <a:gd name="T38" fmla="*/ 2147483647 w 65"/>
                  <a:gd name="T39" fmla="*/ 2147483647 h 252"/>
                  <a:gd name="T40" fmla="*/ 2147483647 w 65"/>
                  <a:gd name="T41" fmla="*/ 2147483647 h 252"/>
                  <a:gd name="T42" fmla="*/ 2147483647 w 65"/>
                  <a:gd name="T43" fmla="*/ 2147483647 h 252"/>
                  <a:gd name="T44" fmla="*/ 2147483647 w 65"/>
                  <a:gd name="T45" fmla="*/ 2147483647 h 252"/>
                  <a:gd name="T46" fmla="*/ 1754074254 w 65"/>
                  <a:gd name="T47" fmla="*/ 2147483647 h 252"/>
                  <a:gd name="T48" fmla="*/ 944379887 w 65"/>
                  <a:gd name="T49" fmla="*/ 1926239162 h 252"/>
                  <a:gd name="T50" fmla="*/ 0 w 65"/>
                  <a:gd name="T51" fmla="*/ 0 h 252"/>
                  <a:gd name="T52" fmla="*/ 2147483647 w 65"/>
                  <a:gd name="T53" fmla="*/ 0 h 252"/>
                  <a:gd name="T54" fmla="*/ 2147483647 w 65"/>
                  <a:gd name="T55" fmla="*/ 1185313754 h 252"/>
                  <a:gd name="T56" fmla="*/ 2147483647 w 65"/>
                  <a:gd name="T57" fmla="*/ 2147483647 h 252"/>
                  <a:gd name="T58" fmla="*/ 2147483647 w 65"/>
                  <a:gd name="T59" fmla="*/ 2147483647 h 252"/>
                  <a:gd name="T60" fmla="*/ 2147483647 w 65"/>
                  <a:gd name="T61" fmla="*/ 2147483647 h 252"/>
                  <a:gd name="T62" fmla="*/ 2147483647 w 65"/>
                  <a:gd name="T63" fmla="*/ 2147483647 h 252"/>
                  <a:gd name="T64" fmla="*/ 2147483647 w 65"/>
                  <a:gd name="T65" fmla="*/ 2147483647 h 252"/>
                  <a:gd name="T66" fmla="*/ 2147483647 w 65"/>
                  <a:gd name="T67" fmla="*/ 2147483647 h 252"/>
                  <a:gd name="T68" fmla="*/ 2147483647 w 65"/>
                  <a:gd name="T69" fmla="*/ 2147483647 h 252"/>
                  <a:gd name="T70" fmla="*/ 2147483647 w 65"/>
                  <a:gd name="T71" fmla="*/ 2147483647 h 252"/>
                  <a:gd name="T72" fmla="*/ 2147483647 w 65"/>
                  <a:gd name="T73" fmla="*/ 2147483647 h 252"/>
                  <a:gd name="T74" fmla="*/ 2147483647 w 65"/>
                  <a:gd name="T75" fmla="*/ 2147483647 h 252"/>
                  <a:gd name="T76" fmla="*/ 2147483647 w 65"/>
                  <a:gd name="T77" fmla="*/ 2147483647 h 252"/>
                  <a:gd name="T78" fmla="*/ 2147483647 w 65"/>
                  <a:gd name="T79" fmla="*/ 2147483647 h 252"/>
                  <a:gd name="T80" fmla="*/ 2147483647 w 65"/>
                  <a:gd name="T81" fmla="*/ 2147483647 h 252"/>
                  <a:gd name="T82" fmla="*/ 2147483647 w 65"/>
                  <a:gd name="T83" fmla="*/ 2147483647 h 252"/>
                  <a:gd name="T84" fmla="*/ 2147483647 w 65"/>
                  <a:gd name="T85" fmla="*/ 2147483647 h 252"/>
                  <a:gd name="T86" fmla="*/ 2147483647 w 65"/>
                  <a:gd name="T87" fmla="*/ 2147483647 h 252"/>
                  <a:gd name="T88" fmla="*/ 2147483647 w 65"/>
                  <a:gd name="T89" fmla="*/ 2147483647 h 252"/>
                  <a:gd name="T90" fmla="*/ 2147483647 w 65"/>
                  <a:gd name="T91" fmla="*/ 2147483647 h 252"/>
                  <a:gd name="T92" fmla="*/ 2147483647 w 65"/>
                  <a:gd name="T93" fmla="*/ 2147483647 h 252"/>
                  <a:gd name="T94" fmla="*/ 2147483647 w 65"/>
                  <a:gd name="T95" fmla="*/ 2147483647 h 252"/>
                  <a:gd name="T96" fmla="*/ 2147483647 w 65"/>
                  <a:gd name="T97" fmla="*/ 2147483647 h 252"/>
                  <a:gd name="T98" fmla="*/ 2147483647 w 65"/>
                  <a:gd name="T99" fmla="*/ 2147483647 h 252"/>
                  <a:gd name="T100" fmla="*/ 2147483647 w 65"/>
                  <a:gd name="T101" fmla="*/ 2147483647 h 252"/>
                  <a:gd name="T102" fmla="*/ 2147483647 w 65"/>
                  <a:gd name="T103" fmla="*/ 2147483647 h 252"/>
                  <a:gd name="T104" fmla="*/ 2147483647 w 65"/>
                  <a:gd name="T105" fmla="*/ 2147483647 h 252"/>
                  <a:gd name="T106" fmla="*/ 2147483647 w 65"/>
                  <a:gd name="T107" fmla="*/ 2147483647 h 252"/>
                  <a:gd name="T108" fmla="*/ 2147483647 w 65"/>
                  <a:gd name="T109" fmla="*/ 2147483647 h 252"/>
                  <a:gd name="T110" fmla="*/ 2147483647 w 65"/>
                  <a:gd name="T111" fmla="*/ 2147483647 h 252"/>
                  <a:gd name="T112" fmla="*/ 2147483647 w 65"/>
                  <a:gd name="T113" fmla="*/ 2147483647 h 252"/>
                  <a:gd name="T114" fmla="*/ 2147483647 w 65"/>
                  <a:gd name="T115" fmla="*/ 2147483647 h 252"/>
                  <a:gd name="T116" fmla="*/ 2147483647 w 65"/>
                  <a:gd name="T117" fmla="*/ 2147483647 h 252"/>
                  <a:gd name="T118" fmla="*/ 2147483647 w 65"/>
                  <a:gd name="T119" fmla="*/ 2147483647 h 2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5" h="252">
                    <a:moveTo>
                      <a:pt x="17" y="252"/>
                    </a:moveTo>
                    <a:lnTo>
                      <a:pt x="0" y="250"/>
                    </a:lnTo>
                    <a:lnTo>
                      <a:pt x="10" y="235"/>
                    </a:lnTo>
                    <a:lnTo>
                      <a:pt x="19" y="219"/>
                    </a:lnTo>
                    <a:lnTo>
                      <a:pt x="26" y="204"/>
                    </a:lnTo>
                    <a:lnTo>
                      <a:pt x="31" y="189"/>
                    </a:lnTo>
                    <a:lnTo>
                      <a:pt x="35" y="173"/>
                    </a:lnTo>
                    <a:lnTo>
                      <a:pt x="38" y="156"/>
                    </a:lnTo>
                    <a:lnTo>
                      <a:pt x="41" y="141"/>
                    </a:lnTo>
                    <a:lnTo>
                      <a:pt x="41" y="126"/>
                    </a:lnTo>
                    <a:lnTo>
                      <a:pt x="41" y="120"/>
                    </a:lnTo>
                    <a:lnTo>
                      <a:pt x="41" y="113"/>
                    </a:lnTo>
                    <a:lnTo>
                      <a:pt x="40" y="108"/>
                    </a:lnTo>
                    <a:lnTo>
                      <a:pt x="40" y="101"/>
                    </a:lnTo>
                    <a:lnTo>
                      <a:pt x="38" y="95"/>
                    </a:lnTo>
                    <a:lnTo>
                      <a:pt x="37" y="88"/>
                    </a:lnTo>
                    <a:lnTo>
                      <a:pt x="35" y="82"/>
                    </a:lnTo>
                    <a:lnTo>
                      <a:pt x="34" y="77"/>
                    </a:lnTo>
                    <a:lnTo>
                      <a:pt x="31" y="67"/>
                    </a:lnTo>
                    <a:lnTo>
                      <a:pt x="28" y="57"/>
                    </a:lnTo>
                    <a:lnTo>
                      <a:pt x="26" y="47"/>
                    </a:lnTo>
                    <a:lnTo>
                      <a:pt x="21" y="39"/>
                    </a:lnTo>
                    <a:lnTo>
                      <a:pt x="19" y="32"/>
                    </a:lnTo>
                    <a:lnTo>
                      <a:pt x="13" y="24"/>
                    </a:lnTo>
                    <a:lnTo>
                      <a:pt x="7" y="13"/>
                    </a:lnTo>
                    <a:lnTo>
                      <a:pt x="0" y="0"/>
                    </a:lnTo>
                    <a:lnTo>
                      <a:pt x="17" y="0"/>
                    </a:lnTo>
                    <a:lnTo>
                      <a:pt x="23" y="8"/>
                    </a:lnTo>
                    <a:lnTo>
                      <a:pt x="28" y="17"/>
                    </a:lnTo>
                    <a:lnTo>
                      <a:pt x="34" y="25"/>
                    </a:lnTo>
                    <a:lnTo>
                      <a:pt x="40" y="34"/>
                    </a:lnTo>
                    <a:lnTo>
                      <a:pt x="44" y="42"/>
                    </a:lnTo>
                    <a:lnTo>
                      <a:pt x="48" y="50"/>
                    </a:lnTo>
                    <a:lnTo>
                      <a:pt x="51" y="57"/>
                    </a:lnTo>
                    <a:lnTo>
                      <a:pt x="54" y="66"/>
                    </a:lnTo>
                    <a:lnTo>
                      <a:pt x="56" y="73"/>
                    </a:lnTo>
                    <a:lnTo>
                      <a:pt x="58" y="81"/>
                    </a:lnTo>
                    <a:lnTo>
                      <a:pt x="61" y="88"/>
                    </a:lnTo>
                    <a:lnTo>
                      <a:pt x="62" y="95"/>
                    </a:lnTo>
                    <a:lnTo>
                      <a:pt x="63" y="103"/>
                    </a:lnTo>
                    <a:lnTo>
                      <a:pt x="63" y="110"/>
                    </a:lnTo>
                    <a:lnTo>
                      <a:pt x="65" y="119"/>
                    </a:lnTo>
                    <a:lnTo>
                      <a:pt x="65" y="126"/>
                    </a:lnTo>
                    <a:lnTo>
                      <a:pt x="65" y="134"/>
                    </a:lnTo>
                    <a:lnTo>
                      <a:pt x="63" y="143"/>
                    </a:lnTo>
                    <a:lnTo>
                      <a:pt x="62" y="151"/>
                    </a:lnTo>
                    <a:lnTo>
                      <a:pt x="61" y="159"/>
                    </a:lnTo>
                    <a:lnTo>
                      <a:pt x="59" y="168"/>
                    </a:lnTo>
                    <a:lnTo>
                      <a:pt x="56" y="176"/>
                    </a:lnTo>
                    <a:lnTo>
                      <a:pt x="54" y="184"/>
                    </a:lnTo>
                    <a:lnTo>
                      <a:pt x="51" y="193"/>
                    </a:lnTo>
                    <a:lnTo>
                      <a:pt x="48" y="201"/>
                    </a:lnTo>
                    <a:lnTo>
                      <a:pt x="44" y="210"/>
                    </a:lnTo>
                    <a:lnTo>
                      <a:pt x="40" y="217"/>
                    </a:lnTo>
                    <a:lnTo>
                      <a:pt x="35" y="224"/>
                    </a:lnTo>
                    <a:lnTo>
                      <a:pt x="31" y="231"/>
                    </a:lnTo>
                    <a:lnTo>
                      <a:pt x="27" y="238"/>
                    </a:lnTo>
                    <a:lnTo>
                      <a:pt x="21" y="245"/>
                    </a:lnTo>
                    <a:lnTo>
                      <a:pt x="17" y="250"/>
                    </a:lnTo>
                    <a:lnTo>
                      <a:pt x="17" y="2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3" name="Freeform 137"/>
              <p:cNvSpPr>
                <a:spLocks/>
              </p:cNvSpPr>
              <p:nvPr/>
            </p:nvSpPr>
            <p:spPr bwMode="auto">
              <a:xfrm>
                <a:off x="2457450" y="4519613"/>
                <a:ext cx="36513" cy="95250"/>
              </a:xfrm>
              <a:custGeom>
                <a:avLst/>
                <a:gdLst>
                  <a:gd name="T0" fmla="*/ 2147483647 w 69"/>
                  <a:gd name="T1" fmla="*/ 2147483647 h 179"/>
                  <a:gd name="T2" fmla="*/ 2147483647 w 69"/>
                  <a:gd name="T3" fmla="*/ 2147483647 h 179"/>
                  <a:gd name="T4" fmla="*/ 2147483647 w 69"/>
                  <a:gd name="T5" fmla="*/ 2147483647 h 179"/>
                  <a:gd name="T6" fmla="*/ 2147483647 w 69"/>
                  <a:gd name="T7" fmla="*/ 2147483647 h 179"/>
                  <a:gd name="T8" fmla="*/ 2147483647 w 69"/>
                  <a:gd name="T9" fmla="*/ 2147483647 h 179"/>
                  <a:gd name="T10" fmla="*/ 2147483647 w 69"/>
                  <a:gd name="T11" fmla="*/ 2147483647 h 179"/>
                  <a:gd name="T12" fmla="*/ 2147483647 w 69"/>
                  <a:gd name="T13" fmla="*/ 2147483647 h 179"/>
                  <a:gd name="T14" fmla="*/ 2147483647 w 69"/>
                  <a:gd name="T15" fmla="*/ 2147483647 h 179"/>
                  <a:gd name="T16" fmla="*/ 1926291999 w 69"/>
                  <a:gd name="T17" fmla="*/ 2147483647 h 179"/>
                  <a:gd name="T18" fmla="*/ 889079379 w 69"/>
                  <a:gd name="T19" fmla="*/ 2147483647 h 179"/>
                  <a:gd name="T20" fmla="*/ 0 w 69"/>
                  <a:gd name="T21" fmla="*/ 2147483647 h 179"/>
                  <a:gd name="T22" fmla="*/ 0 w 69"/>
                  <a:gd name="T23" fmla="*/ 2147483647 h 179"/>
                  <a:gd name="T24" fmla="*/ 1481892276 w 69"/>
                  <a:gd name="T25" fmla="*/ 2147483647 h 179"/>
                  <a:gd name="T26" fmla="*/ 2147483647 w 69"/>
                  <a:gd name="T27" fmla="*/ 2147483647 h 179"/>
                  <a:gd name="T28" fmla="*/ 2147483647 w 69"/>
                  <a:gd name="T29" fmla="*/ 2147483647 h 179"/>
                  <a:gd name="T30" fmla="*/ 2147483647 w 69"/>
                  <a:gd name="T31" fmla="*/ 2147483647 h 179"/>
                  <a:gd name="T32" fmla="*/ 2147483647 w 69"/>
                  <a:gd name="T33" fmla="*/ 2147483647 h 179"/>
                  <a:gd name="T34" fmla="*/ 2147483647 w 69"/>
                  <a:gd name="T35" fmla="*/ 1807943443 h 179"/>
                  <a:gd name="T36" fmla="*/ 2147483647 w 69"/>
                  <a:gd name="T37" fmla="*/ 753474859 h 179"/>
                  <a:gd name="T38" fmla="*/ 2147483647 w 69"/>
                  <a:gd name="T39" fmla="*/ 0 h 179"/>
                  <a:gd name="T40" fmla="*/ 2147483647 w 69"/>
                  <a:gd name="T41" fmla="*/ 0 h 179"/>
                  <a:gd name="T42" fmla="*/ 2147483647 w 69"/>
                  <a:gd name="T43" fmla="*/ 2147483647 h 1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9" h="179">
                    <a:moveTo>
                      <a:pt x="69" y="179"/>
                    </a:moveTo>
                    <a:lnTo>
                      <a:pt x="47" y="179"/>
                    </a:lnTo>
                    <a:lnTo>
                      <a:pt x="47" y="40"/>
                    </a:lnTo>
                    <a:lnTo>
                      <a:pt x="41" y="43"/>
                    </a:lnTo>
                    <a:lnTo>
                      <a:pt x="37" y="47"/>
                    </a:lnTo>
                    <a:lnTo>
                      <a:pt x="31" y="51"/>
                    </a:lnTo>
                    <a:lnTo>
                      <a:pt x="26" y="54"/>
                    </a:lnTo>
                    <a:lnTo>
                      <a:pt x="19" y="58"/>
                    </a:lnTo>
                    <a:lnTo>
                      <a:pt x="13" y="61"/>
                    </a:lnTo>
                    <a:lnTo>
                      <a:pt x="6" y="64"/>
                    </a:lnTo>
                    <a:lnTo>
                      <a:pt x="0" y="67"/>
                    </a:lnTo>
                    <a:lnTo>
                      <a:pt x="0" y="44"/>
                    </a:lnTo>
                    <a:lnTo>
                      <a:pt x="10" y="40"/>
                    </a:lnTo>
                    <a:lnTo>
                      <a:pt x="19" y="35"/>
                    </a:lnTo>
                    <a:lnTo>
                      <a:pt x="27" y="30"/>
                    </a:lnTo>
                    <a:lnTo>
                      <a:pt x="34" y="25"/>
                    </a:lnTo>
                    <a:lnTo>
                      <a:pt x="40" y="18"/>
                    </a:lnTo>
                    <a:lnTo>
                      <a:pt x="45" y="12"/>
                    </a:lnTo>
                    <a:lnTo>
                      <a:pt x="49" y="5"/>
                    </a:lnTo>
                    <a:lnTo>
                      <a:pt x="52" y="0"/>
                    </a:lnTo>
                    <a:lnTo>
                      <a:pt x="69" y="0"/>
                    </a:lnTo>
                    <a:lnTo>
                      <a:pt x="69" y="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4" name="Freeform 138"/>
              <p:cNvSpPr>
                <a:spLocks/>
              </p:cNvSpPr>
              <p:nvPr/>
            </p:nvSpPr>
            <p:spPr bwMode="auto">
              <a:xfrm>
                <a:off x="2528888" y="4602163"/>
                <a:ext cx="14287" cy="31750"/>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2147483647 w 25"/>
                  <a:gd name="T19" fmla="*/ 2147483647 h 60"/>
                  <a:gd name="T20" fmla="*/ 2052940748 w 25"/>
                  <a:gd name="T21" fmla="*/ 2147483647 h 60"/>
                  <a:gd name="T22" fmla="*/ 1306357562 w 25"/>
                  <a:gd name="T23" fmla="*/ 2147483647 h 60"/>
                  <a:gd name="T24" fmla="*/ 0 w 25"/>
                  <a:gd name="T25" fmla="*/ 2147483647 h 60"/>
                  <a:gd name="T26" fmla="*/ 559774375 w 25"/>
                  <a:gd name="T27" fmla="*/ 2147483647 h 60"/>
                  <a:gd name="T28" fmla="*/ 1119875065 w 25"/>
                  <a:gd name="T29" fmla="*/ 2147483647 h 60"/>
                  <a:gd name="T30" fmla="*/ 1306357562 w 25"/>
                  <a:gd name="T31" fmla="*/ 2147483647 h 60"/>
                  <a:gd name="T32" fmla="*/ 1493166944 w 25"/>
                  <a:gd name="T33" fmla="*/ 2147483647 h 60"/>
                  <a:gd name="T34" fmla="*/ 1866458252 w 25"/>
                  <a:gd name="T35" fmla="*/ 2147483647 h 60"/>
                  <a:gd name="T36" fmla="*/ 2052940748 w 25"/>
                  <a:gd name="T37" fmla="*/ 2147483647 h 60"/>
                  <a:gd name="T38" fmla="*/ 2147483647 w 25"/>
                  <a:gd name="T39" fmla="*/ 2147483647 h 60"/>
                  <a:gd name="T40" fmla="*/ 2147483647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0"/>
                    </a:lnTo>
                    <a:lnTo>
                      <a:pt x="24" y="37"/>
                    </a:lnTo>
                    <a:lnTo>
                      <a:pt x="22" y="43"/>
                    </a:lnTo>
                    <a:lnTo>
                      <a:pt x="21" y="47"/>
                    </a:lnTo>
                    <a:lnTo>
                      <a:pt x="18" y="51"/>
                    </a:lnTo>
                    <a:lnTo>
                      <a:pt x="14" y="54"/>
                    </a:lnTo>
                    <a:lnTo>
                      <a:pt x="11" y="57"/>
                    </a:lnTo>
                    <a:lnTo>
                      <a:pt x="7" y="60"/>
                    </a:lnTo>
                    <a:lnTo>
                      <a:pt x="0" y="51"/>
                    </a:lnTo>
                    <a:lnTo>
                      <a:pt x="3" y="50"/>
                    </a:lnTo>
                    <a:lnTo>
                      <a:pt x="6" y="47"/>
                    </a:lnTo>
                    <a:lnTo>
                      <a:pt x="7" y="46"/>
                    </a:lnTo>
                    <a:lnTo>
                      <a:pt x="8" y="43"/>
                    </a:lnTo>
                    <a:lnTo>
                      <a:pt x="10" y="39"/>
                    </a:lnTo>
                    <a:lnTo>
                      <a:pt x="11" y="35"/>
                    </a:lnTo>
                    <a:lnTo>
                      <a:pt x="13" y="29"/>
                    </a:lnTo>
                    <a:lnTo>
                      <a:pt x="1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5" name="Freeform 139"/>
              <p:cNvSpPr>
                <a:spLocks noEditPoints="1"/>
              </p:cNvSpPr>
              <p:nvPr/>
            </p:nvSpPr>
            <p:spPr bwMode="auto">
              <a:xfrm>
                <a:off x="2560638" y="4519613"/>
                <a:ext cx="61912" cy="96837"/>
              </a:xfrm>
              <a:custGeom>
                <a:avLst/>
                <a:gdLst>
                  <a:gd name="T0" fmla="*/ 0 w 116"/>
                  <a:gd name="T1" fmla="*/ 2147483647 h 181"/>
                  <a:gd name="T2" fmla="*/ 0 w 116"/>
                  <a:gd name="T3" fmla="*/ 2147483647 h 181"/>
                  <a:gd name="T4" fmla="*/ 152116183 w 116"/>
                  <a:gd name="T5" fmla="*/ 2147483647 h 181"/>
                  <a:gd name="T6" fmla="*/ 608179189 w 116"/>
                  <a:gd name="T7" fmla="*/ 2147483647 h 181"/>
                  <a:gd name="T8" fmla="*/ 1520305735 w 116"/>
                  <a:gd name="T9" fmla="*/ 2147483647 h 181"/>
                  <a:gd name="T10" fmla="*/ 2147483647 w 116"/>
                  <a:gd name="T11" fmla="*/ 2147483647 h 181"/>
                  <a:gd name="T12" fmla="*/ 2147483647 w 116"/>
                  <a:gd name="T13" fmla="*/ 1071956699 h 181"/>
                  <a:gd name="T14" fmla="*/ 2147483647 w 116"/>
                  <a:gd name="T15" fmla="*/ 153136748 h 181"/>
                  <a:gd name="T16" fmla="*/ 2147483647 w 116"/>
                  <a:gd name="T17" fmla="*/ 0 h 181"/>
                  <a:gd name="T18" fmla="*/ 2147483647 w 116"/>
                  <a:gd name="T19" fmla="*/ 612546991 h 181"/>
                  <a:gd name="T20" fmla="*/ 2147483647 w 116"/>
                  <a:gd name="T21" fmla="*/ 1378230195 h 181"/>
                  <a:gd name="T22" fmla="*/ 2147483647 w 116"/>
                  <a:gd name="T23" fmla="*/ 2147483647 h 181"/>
                  <a:gd name="T24" fmla="*/ 2147483647 w 116"/>
                  <a:gd name="T25" fmla="*/ 2147483647 h 181"/>
                  <a:gd name="T26" fmla="*/ 2147483647 w 116"/>
                  <a:gd name="T27" fmla="*/ 2147483647 h 181"/>
                  <a:gd name="T28" fmla="*/ 2147483647 w 116"/>
                  <a:gd name="T29" fmla="*/ 2147483647 h 181"/>
                  <a:gd name="T30" fmla="*/ 2147483647 w 116"/>
                  <a:gd name="T31" fmla="*/ 2147483647 h 181"/>
                  <a:gd name="T32" fmla="*/ 2147483647 w 116"/>
                  <a:gd name="T33" fmla="*/ 2147483647 h 181"/>
                  <a:gd name="T34" fmla="*/ 2147483647 w 116"/>
                  <a:gd name="T35" fmla="*/ 2147483647 h 181"/>
                  <a:gd name="T36" fmla="*/ 2147483647 w 116"/>
                  <a:gd name="T37" fmla="*/ 2147483647 h 181"/>
                  <a:gd name="T38" fmla="*/ 2147483647 w 116"/>
                  <a:gd name="T39" fmla="*/ 2147483647 h 181"/>
                  <a:gd name="T40" fmla="*/ 2147483647 w 116"/>
                  <a:gd name="T41" fmla="*/ 2147483647 h 181"/>
                  <a:gd name="T42" fmla="*/ 2147483647 w 116"/>
                  <a:gd name="T43" fmla="*/ 2147483647 h 181"/>
                  <a:gd name="T44" fmla="*/ 2147483647 w 116"/>
                  <a:gd name="T45" fmla="*/ 2147483647 h 181"/>
                  <a:gd name="T46" fmla="*/ 2147483647 w 116"/>
                  <a:gd name="T47" fmla="*/ 2147483647 h 181"/>
                  <a:gd name="T48" fmla="*/ 2147483647 w 116"/>
                  <a:gd name="T49" fmla="*/ 2147483647 h 181"/>
                  <a:gd name="T50" fmla="*/ 2147483647 w 116"/>
                  <a:gd name="T51" fmla="*/ 2147483647 h 181"/>
                  <a:gd name="T52" fmla="*/ 2147483647 w 116"/>
                  <a:gd name="T53" fmla="*/ 2147483647 h 181"/>
                  <a:gd name="T54" fmla="*/ 2147483647 w 116"/>
                  <a:gd name="T55" fmla="*/ 2147483647 h 181"/>
                  <a:gd name="T56" fmla="*/ 1824537567 w 116"/>
                  <a:gd name="T57" fmla="*/ 2147483647 h 181"/>
                  <a:gd name="T58" fmla="*/ 1064242195 w 116"/>
                  <a:gd name="T59" fmla="*/ 2147483647 h 181"/>
                  <a:gd name="T60" fmla="*/ 456063006 w 116"/>
                  <a:gd name="T61" fmla="*/ 2147483647 h 181"/>
                  <a:gd name="T62" fmla="*/ 0 w 116"/>
                  <a:gd name="T63" fmla="*/ 2147483647 h 181"/>
                  <a:gd name="T64" fmla="*/ 0 w 116"/>
                  <a:gd name="T65" fmla="*/ 2147483647 h 181"/>
                  <a:gd name="T66" fmla="*/ 2147483647 w 116"/>
                  <a:gd name="T67" fmla="*/ 2147483647 h 181"/>
                  <a:gd name="T68" fmla="*/ 2147483647 w 116"/>
                  <a:gd name="T69" fmla="*/ 2147483647 h 181"/>
                  <a:gd name="T70" fmla="*/ 2147483647 w 116"/>
                  <a:gd name="T71" fmla="*/ 2147483647 h 181"/>
                  <a:gd name="T72" fmla="*/ 2147483647 w 116"/>
                  <a:gd name="T73" fmla="*/ 2147483647 h 181"/>
                  <a:gd name="T74" fmla="*/ 2147483647 w 116"/>
                  <a:gd name="T75" fmla="*/ 2147483647 h 181"/>
                  <a:gd name="T76" fmla="*/ 2147483647 w 116"/>
                  <a:gd name="T77" fmla="*/ 2147483647 h 181"/>
                  <a:gd name="T78" fmla="*/ 2147483647 w 116"/>
                  <a:gd name="T79" fmla="*/ 2147483647 h 181"/>
                  <a:gd name="T80" fmla="*/ 2147483647 w 116"/>
                  <a:gd name="T81" fmla="*/ 2147483647 h 181"/>
                  <a:gd name="T82" fmla="*/ 2147483647 w 116"/>
                  <a:gd name="T83" fmla="*/ 2147483647 h 181"/>
                  <a:gd name="T84" fmla="*/ 2147483647 w 116"/>
                  <a:gd name="T85" fmla="*/ 2147483647 h 181"/>
                  <a:gd name="T86" fmla="*/ 2147483647 w 116"/>
                  <a:gd name="T87" fmla="*/ 2147483647 h 181"/>
                  <a:gd name="T88" fmla="*/ 2147483647 w 116"/>
                  <a:gd name="T89" fmla="*/ 2147483647 h 181"/>
                  <a:gd name="T90" fmla="*/ 2147483647 w 116"/>
                  <a:gd name="T91" fmla="*/ 2147483647 h 181"/>
                  <a:gd name="T92" fmla="*/ 2147483647 w 116"/>
                  <a:gd name="T93" fmla="*/ 2147483647 h 181"/>
                  <a:gd name="T94" fmla="*/ 2147483647 w 116"/>
                  <a:gd name="T95" fmla="*/ 2147483647 h 181"/>
                  <a:gd name="T96" fmla="*/ 2147483647 w 116"/>
                  <a:gd name="T97" fmla="*/ 2147483647 h 181"/>
                  <a:gd name="T98" fmla="*/ 2147483647 w 116"/>
                  <a:gd name="T99" fmla="*/ 2147483647 h 181"/>
                  <a:gd name="T100" fmla="*/ 2147483647 w 116"/>
                  <a:gd name="T101" fmla="*/ 2147483647 h 181"/>
                  <a:gd name="T102" fmla="*/ 2147483647 w 116"/>
                  <a:gd name="T103" fmla="*/ 2147483647 h 181"/>
                  <a:gd name="T104" fmla="*/ 2147483647 w 116"/>
                  <a:gd name="T105" fmla="*/ 2147483647 h 181"/>
                  <a:gd name="T106" fmla="*/ 2147483647 w 116"/>
                  <a:gd name="T107" fmla="*/ 2147483647 h 181"/>
                  <a:gd name="T108" fmla="*/ 2147483647 w 116"/>
                  <a:gd name="T109" fmla="*/ 2147483647 h 181"/>
                  <a:gd name="T110" fmla="*/ 2147483647 w 116"/>
                  <a:gd name="T111" fmla="*/ 2147483647 h 181"/>
                  <a:gd name="T112" fmla="*/ 2147483647 w 116"/>
                  <a:gd name="T113" fmla="*/ 2147483647 h 1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1">
                    <a:moveTo>
                      <a:pt x="0" y="90"/>
                    </a:moveTo>
                    <a:lnTo>
                      <a:pt x="0" y="83"/>
                    </a:lnTo>
                    <a:lnTo>
                      <a:pt x="0" y="76"/>
                    </a:lnTo>
                    <a:lnTo>
                      <a:pt x="0" y="69"/>
                    </a:lnTo>
                    <a:lnTo>
                      <a:pt x="1" y="63"/>
                    </a:lnTo>
                    <a:lnTo>
                      <a:pt x="1" y="57"/>
                    </a:lnTo>
                    <a:lnTo>
                      <a:pt x="3" y="50"/>
                    </a:lnTo>
                    <a:lnTo>
                      <a:pt x="4" y="46"/>
                    </a:lnTo>
                    <a:lnTo>
                      <a:pt x="5" y="40"/>
                    </a:lnTo>
                    <a:lnTo>
                      <a:pt x="10" y="30"/>
                    </a:lnTo>
                    <a:lnTo>
                      <a:pt x="14" y="23"/>
                    </a:lnTo>
                    <a:lnTo>
                      <a:pt x="19" y="16"/>
                    </a:lnTo>
                    <a:lnTo>
                      <a:pt x="25" y="11"/>
                    </a:lnTo>
                    <a:lnTo>
                      <a:pt x="32" y="7"/>
                    </a:lnTo>
                    <a:lnTo>
                      <a:pt x="39" y="2"/>
                    </a:lnTo>
                    <a:lnTo>
                      <a:pt x="47" y="1"/>
                    </a:lnTo>
                    <a:lnTo>
                      <a:pt x="57" y="0"/>
                    </a:lnTo>
                    <a:lnTo>
                      <a:pt x="64" y="0"/>
                    </a:lnTo>
                    <a:lnTo>
                      <a:pt x="71" y="1"/>
                    </a:lnTo>
                    <a:lnTo>
                      <a:pt x="77" y="4"/>
                    </a:lnTo>
                    <a:lnTo>
                      <a:pt x="82" y="5"/>
                    </a:lnTo>
                    <a:lnTo>
                      <a:pt x="88" y="9"/>
                    </a:lnTo>
                    <a:lnTo>
                      <a:pt x="93" y="14"/>
                    </a:lnTo>
                    <a:lnTo>
                      <a:pt x="98" y="18"/>
                    </a:lnTo>
                    <a:lnTo>
                      <a:pt x="102" y="22"/>
                    </a:lnTo>
                    <a:lnTo>
                      <a:pt x="105" y="28"/>
                    </a:lnTo>
                    <a:lnTo>
                      <a:pt x="107" y="35"/>
                    </a:lnTo>
                    <a:lnTo>
                      <a:pt x="110" y="42"/>
                    </a:lnTo>
                    <a:lnTo>
                      <a:pt x="112" y="49"/>
                    </a:lnTo>
                    <a:lnTo>
                      <a:pt x="113" y="53"/>
                    </a:lnTo>
                    <a:lnTo>
                      <a:pt x="114" y="58"/>
                    </a:lnTo>
                    <a:lnTo>
                      <a:pt x="114" y="63"/>
                    </a:lnTo>
                    <a:lnTo>
                      <a:pt x="116" y="68"/>
                    </a:lnTo>
                    <a:lnTo>
                      <a:pt x="116" y="74"/>
                    </a:lnTo>
                    <a:lnTo>
                      <a:pt x="116" y="79"/>
                    </a:lnTo>
                    <a:lnTo>
                      <a:pt x="116" y="86"/>
                    </a:lnTo>
                    <a:lnTo>
                      <a:pt x="116" y="92"/>
                    </a:lnTo>
                    <a:lnTo>
                      <a:pt x="116" y="99"/>
                    </a:lnTo>
                    <a:lnTo>
                      <a:pt x="116" y="106"/>
                    </a:lnTo>
                    <a:lnTo>
                      <a:pt x="116" y="113"/>
                    </a:lnTo>
                    <a:lnTo>
                      <a:pt x="114" y="120"/>
                    </a:lnTo>
                    <a:lnTo>
                      <a:pt x="114" y="125"/>
                    </a:lnTo>
                    <a:lnTo>
                      <a:pt x="113" y="132"/>
                    </a:lnTo>
                    <a:lnTo>
                      <a:pt x="112" y="137"/>
                    </a:lnTo>
                    <a:lnTo>
                      <a:pt x="110" y="142"/>
                    </a:lnTo>
                    <a:lnTo>
                      <a:pt x="106" y="152"/>
                    </a:lnTo>
                    <a:lnTo>
                      <a:pt x="102" y="159"/>
                    </a:lnTo>
                    <a:lnTo>
                      <a:pt x="96" y="166"/>
                    </a:lnTo>
                    <a:lnTo>
                      <a:pt x="91" y="172"/>
                    </a:lnTo>
                    <a:lnTo>
                      <a:pt x="84" y="176"/>
                    </a:lnTo>
                    <a:lnTo>
                      <a:pt x="75" y="179"/>
                    </a:lnTo>
                    <a:lnTo>
                      <a:pt x="67" y="180"/>
                    </a:lnTo>
                    <a:lnTo>
                      <a:pt x="57" y="181"/>
                    </a:lnTo>
                    <a:lnTo>
                      <a:pt x="45" y="180"/>
                    </a:lnTo>
                    <a:lnTo>
                      <a:pt x="35" y="177"/>
                    </a:lnTo>
                    <a:lnTo>
                      <a:pt x="25" y="172"/>
                    </a:lnTo>
                    <a:lnTo>
                      <a:pt x="17" y="165"/>
                    </a:lnTo>
                    <a:lnTo>
                      <a:pt x="12" y="159"/>
                    </a:lnTo>
                    <a:lnTo>
                      <a:pt x="10" y="151"/>
                    </a:lnTo>
                    <a:lnTo>
                      <a:pt x="7" y="144"/>
                    </a:lnTo>
                    <a:lnTo>
                      <a:pt x="4" y="134"/>
                    </a:lnTo>
                    <a:lnTo>
                      <a:pt x="3" y="125"/>
                    </a:lnTo>
                    <a:lnTo>
                      <a:pt x="1" y="114"/>
                    </a:lnTo>
                    <a:lnTo>
                      <a:pt x="0" y="103"/>
                    </a:lnTo>
                    <a:lnTo>
                      <a:pt x="0" y="92"/>
                    </a:lnTo>
                    <a:lnTo>
                      <a:pt x="0" y="90"/>
                    </a:lnTo>
                    <a:close/>
                    <a:moveTo>
                      <a:pt x="22" y="90"/>
                    </a:moveTo>
                    <a:lnTo>
                      <a:pt x="22" y="102"/>
                    </a:lnTo>
                    <a:lnTo>
                      <a:pt x="24" y="111"/>
                    </a:lnTo>
                    <a:lnTo>
                      <a:pt x="24" y="120"/>
                    </a:lnTo>
                    <a:lnTo>
                      <a:pt x="25" y="128"/>
                    </a:lnTo>
                    <a:lnTo>
                      <a:pt x="26" y="135"/>
                    </a:lnTo>
                    <a:lnTo>
                      <a:pt x="28" y="141"/>
                    </a:lnTo>
                    <a:lnTo>
                      <a:pt x="29" y="145"/>
                    </a:lnTo>
                    <a:lnTo>
                      <a:pt x="31" y="149"/>
                    </a:lnTo>
                    <a:lnTo>
                      <a:pt x="38" y="155"/>
                    </a:lnTo>
                    <a:lnTo>
                      <a:pt x="45" y="159"/>
                    </a:lnTo>
                    <a:lnTo>
                      <a:pt x="50" y="162"/>
                    </a:lnTo>
                    <a:lnTo>
                      <a:pt x="57" y="163"/>
                    </a:lnTo>
                    <a:lnTo>
                      <a:pt x="66" y="162"/>
                    </a:lnTo>
                    <a:lnTo>
                      <a:pt x="72" y="159"/>
                    </a:lnTo>
                    <a:lnTo>
                      <a:pt x="78" y="155"/>
                    </a:lnTo>
                    <a:lnTo>
                      <a:pt x="82" y="149"/>
                    </a:lnTo>
                    <a:lnTo>
                      <a:pt x="85" y="145"/>
                    </a:lnTo>
                    <a:lnTo>
                      <a:pt x="88" y="141"/>
                    </a:lnTo>
                    <a:lnTo>
                      <a:pt x="89" y="135"/>
                    </a:lnTo>
                    <a:lnTo>
                      <a:pt x="92" y="128"/>
                    </a:lnTo>
                    <a:lnTo>
                      <a:pt x="93" y="120"/>
                    </a:lnTo>
                    <a:lnTo>
                      <a:pt x="93" y="111"/>
                    </a:lnTo>
                    <a:lnTo>
                      <a:pt x="95" y="102"/>
                    </a:lnTo>
                    <a:lnTo>
                      <a:pt x="95" y="90"/>
                    </a:lnTo>
                    <a:lnTo>
                      <a:pt x="95" y="81"/>
                    </a:lnTo>
                    <a:lnTo>
                      <a:pt x="93" y="71"/>
                    </a:lnTo>
                    <a:lnTo>
                      <a:pt x="93" y="63"/>
                    </a:lnTo>
                    <a:lnTo>
                      <a:pt x="92" y="54"/>
                    </a:lnTo>
                    <a:lnTo>
                      <a:pt x="91" y="47"/>
                    </a:lnTo>
                    <a:lnTo>
                      <a:pt x="89" y="42"/>
                    </a:lnTo>
                    <a:lnTo>
                      <a:pt x="86" y="37"/>
                    </a:lnTo>
                    <a:lnTo>
                      <a:pt x="85" y="33"/>
                    </a:lnTo>
                    <a:lnTo>
                      <a:pt x="79" y="26"/>
                    </a:lnTo>
                    <a:lnTo>
                      <a:pt x="72" y="22"/>
                    </a:lnTo>
                    <a:lnTo>
                      <a:pt x="66" y="19"/>
                    </a:lnTo>
                    <a:lnTo>
                      <a:pt x="57" y="18"/>
                    </a:lnTo>
                    <a:lnTo>
                      <a:pt x="50" y="19"/>
                    </a:lnTo>
                    <a:lnTo>
                      <a:pt x="43" y="22"/>
                    </a:lnTo>
                    <a:lnTo>
                      <a:pt x="38" y="26"/>
                    </a:lnTo>
                    <a:lnTo>
                      <a:pt x="33" y="32"/>
                    </a:lnTo>
                    <a:lnTo>
                      <a:pt x="31" y="36"/>
                    </a:lnTo>
                    <a:lnTo>
                      <a:pt x="29" y="42"/>
                    </a:lnTo>
                    <a:lnTo>
                      <a:pt x="26" y="47"/>
                    </a:lnTo>
                    <a:lnTo>
                      <a:pt x="25" y="54"/>
                    </a:lnTo>
                    <a:lnTo>
                      <a:pt x="24" y="63"/>
                    </a:lnTo>
                    <a:lnTo>
                      <a:pt x="24" y="71"/>
                    </a:lnTo>
                    <a:lnTo>
                      <a:pt x="22" y="81"/>
                    </a:lnTo>
                    <a:lnTo>
                      <a:pt x="22"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6" name="Rectangle 140"/>
              <p:cNvSpPr>
                <a:spLocks noChangeArrowheads="1"/>
              </p:cNvSpPr>
              <p:nvPr/>
            </p:nvSpPr>
            <p:spPr bwMode="auto">
              <a:xfrm>
                <a:off x="2405063" y="5894388"/>
                <a:ext cx="34925"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47" name="Freeform 141"/>
              <p:cNvSpPr>
                <a:spLocks/>
              </p:cNvSpPr>
              <p:nvPr/>
            </p:nvSpPr>
            <p:spPr bwMode="auto">
              <a:xfrm>
                <a:off x="2457450" y="5838825"/>
                <a:ext cx="36513" cy="95250"/>
              </a:xfrm>
              <a:custGeom>
                <a:avLst/>
                <a:gdLst>
                  <a:gd name="T0" fmla="*/ 2147483647 w 69"/>
                  <a:gd name="T1" fmla="*/ 2147483647 h 179"/>
                  <a:gd name="T2" fmla="*/ 2147483647 w 69"/>
                  <a:gd name="T3" fmla="*/ 2147483647 h 179"/>
                  <a:gd name="T4" fmla="*/ 2147483647 w 69"/>
                  <a:gd name="T5" fmla="*/ 2147483647 h 179"/>
                  <a:gd name="T6" fmla="*/ 2147483647 w 69"/>
                  <a:gd name="T7" fmla="*/ 2147483647 h 179"/>
                  <a:gd name="T8" fmla="*/ 2147483647 w 69"/>
                  <a:gd name="T9" fmla="*/ 2147483647 h 179"/>
                  <a:gd name="T10" fmla="*/ 2147483647 w 69"/>
                  <a:gd name="T11" fmla="*/ 2147483647 h 179"/>
                  <a:gd name="T12" fmla="*/ 2147483647 w 69"/>
                  <a:gd name="T13" fmla="*/ 2147483647 h 179"/>
                  <a:gd name="T14" fmla="*/ 2147483647 w 69"/>
                  <a:gd name="T15" fmla="*/ 2147483647 h 179"/>
                  <a:gd name="T16" fmla="*/ 1926291999 w 69"/>
                  <a:gd name="T17" fmla="*/ 2147483647 h 179"/>
                  <a:gd name="T18" fmla="*/ 889079379 w 69"/>
                  <a:gd name="T19" fmla="*/ 2147483647 h 179"/>
                  <a:gd name="T20" fmla="*/ 0 w 69"/>
                  <a:gd name="T21" fmla="*/ 2147483647 h 179"/>
                  <a:gd name="T22" fmla="*/ 0 w 69"/>
                  <a:gd name="T23" fmla="*/ 2147483647 h 179"/>
                  <a:gd name="T24" fmla="*/ 1481892276 w 69"/>
                  <a:gd name="T25" fmla="*/ 2147483647 h 179"/>
                  <a:gd name="T26" fmla="*/ 2147483647 w 69"/>
                  <a:gd name="T27" fmla="*/ 2147483647 h 179"/>
                  <a:gd name="T28" fmla="*/ 2147483647 w 69"/>
                  <a:gd name="T29" fmla="*/ 2147483647 h 179"/>
                  <a:gd name="T30" fmla="*/ 2147483647 w 69"/>
                  <a:gd name="T31" fmla="*/ 2147483647 h 179"/>
                  <a:gd name="T32" fmla="*/ 2147483647 w 69"/>
                  <a:gd name="T33" fmla="*/ 2147483647 h 179"/>
                  <a:gd name="T34" fmla="*/ 2147483647 w 69"/>
                  <a:gd name="T35" fmla="*/ 1958864673 h 179"/>
                  <a:gd name="T36" fmla="*/ 2147483647 w 69"/>
                  <a:gd name="T37" fmla="*/ 904113000 h 179"/>
                  <a:gd name="T38" fmla="*/ 2147483647 w 69"/>
                  <a:gd name="T39" fmla="*/ 0 h 179"/>
                  <a:gd name="T40" fmla="*/ 2147483647 w 69"/>
                  <a:gd name="T41" fmla="*/ 0 h 179"/>
                  <a:gd name="T42" fmla="*/ 2147483647 w 69"/>
                  <a:gd name="T43" fmla="*/ 2147483647 h 1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9" h="179">
                    <a:moveTo>
                      <a:pt x="69" y="179"/>
                    </a:moveTo>
                    <a:lnTo>
                      <a:pt x="47" y="179"/>
                    </a:lnTo>
                    <a:lnTo>
                      <a:pt x="47" y="40"/>
                    </a:lnTo>
                    <a:lnTo>
                      <a:pt x="41" y="43"/>
                    </a:lnTo>
                    <a:lnTo>
                      <a:pt x="37" y="47"/>
                    </a:lnTo>
                    <a:lnTo>
                      <a:pt x="31" y="52"/>
                    </a:lnTo>
                    <a:lnTo>
                      <a:pt x="26" y="54"/>
                    </a:lnTo>
                    <a:lnTo>
                      <a:pt x="19" y="59"/>
                    </a:lnTo>
                    <a:lnTo>
                      <a:pt x="13" y="61"/>
                    </a:lnTo>
                    <a:lnTo>
                      <a:pt x="6" y="64"/>
                    </a:lnTo>
                    <a:lnTo>
                      <a:pt x="0" y="67"/>
                    </a:lnTo>
                    <a:lnTo>
                      <a:pt x="0" y="45"/>
                    </a:lnTo>
                    <a:lnTo>
                      <a:pt x="10" y="40"/>
                    </a:lnTo>
                    <a:lnTo>
                      <a:pt x="19" y="35"/>
                    </a:lnTo>
                    <a:lnTo>
                      <a:pt x="27" y="31"/>
                    </a:lnTo>
                    <a:lnTo>
                      <a:pt x="34" y="25"/>
                    </a:lnTo>
                    <a:lnTo>
                      <a:pt x="40" y="18"/>
                    </a:lnTo>
                    <a:lnTo>
                      <a:pt x="45" y="13"/>
                    </a:lnTo>
                    <a:lnTo>
                      <a:pt x="49" y="6"/>
                    </a:lnTo>
                    <a:lnTo>
                      <a:pt x="52" y="0"/>
                    </a:lnTo>
                    <a:lnTo>
                      <a:pt x="69" y="0"/>
                    </a:lnTo>
                    <a:lnTo>
                      <a:pt x="69" y="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8" name="Freeform 142"/>
              <p:cNvSpPr>
                <a:spLocks/>
              </p:cNvSpPr>
              <p:nvPr/>
            </p:nvSpPr>
            <p:spPr bwMode="auto">
              <a:xfrm>
                <a:off x="2528888" y="5921375"/>
                <a:ext cx="12700" cy="31750"/>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1835351168 w 25"/>
                  <a:gd name="T19" fmla="*/ 2147483647 h 60"/>
                  <a:gd name="T20" fmla="*/ 1442061632 w 25"/>
                  <a:gd name="T21" fmla="*/ 2147483647 h 60"/>
                  <a:gd name="T22" fmla="*/ 917675584 w 25"/>
                  <a:gd name="T23" fmla="*/ 2147483647 h 60"/>
                  <a:gd name="T24" fmla="*/ 0 w 25"/>
                  <a:gd name="T25" fmla="*/ 2147483647 h 60"/>
                  <a:gd name="T26" fmla="*/ 262193024 w 25"/>
                  <a:gd name="T27" fmla="*/ 2147483647 h 60"/>
                  <a:gd name="T28" fmla="*/ 655482560 w 25"/>
                  <a:gd name="T29" fmla="*/ 2147483647 h 60"/>
                  <a:gd name="T30" fmla="*/ 917675584 w 25"/>
                  <a:gd name="T31" fmla="*/ 2147483647 h 60"/>
                  <a:gd name="T32" fmla="*/ 1048772096 w 25"/>
                  <a:gd name="T33" fmla="*/ 2147483647 h 60"/>
                  <a:gd name="T34" fmla="*/ 1179868608 w 25"/>
                  <a:gd name="T35" fmla="*/ 2147483647 h 60"/>
                  <a:gd name="T36" fmla="*/ 1442061632 w 25"/>
                  <a:gd name="T37" fmla="*/ 2147483647 h 60"/>
                  <a:gd name="T38" fmla="*/ 1573158144 w 25"/>
                  <a:gd name="T39" fmla="*/ 2147483647 h 60"/>
                  <a:gd name="T40" fmla="*/ 1573158144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1"/>
                    </a:lnTo>
                    <a:lnTo>
                      <a:pt x="23" y="38"/>
                    </a:lnTo>
                    <a:lnTo>
                      <a:pt x="22" y="43"/>
                    </a:lnTo>
                    <a:lnTo>
                      <a:pt x="21" y="48"/>
                    </a:lnTo>
                    <a:lnTo>
                      <a:pt x="18" y="52"/>
                    </a:lnTo>
                    <a:lnTo>
                      <a:pt x="14" y="55"/>
                    </a:lnTo>
                    <a:lnTo>
                      <a:pt x="11" y="57"/>
                    </a:lnTo>
                    <a:lnTo>
                      <a:pt x="7" y="60"/>
                    </a:lnTo>
                    <a:lnTo>
                      <a:pt x="0" y="52"/>
                    </a:lnTo>
                    <a:lnTo>
                      <a:pt x="2" y="50"/>
                    </a:lnTo>
                    <a:lnTo>
                      <a:pt x="5" y="48"/>
                    </a:lnTo>
                    <a:lnTo>
                      <a:pt x="7" y="46"/>
                    </a:lnTo>
                    <a:lnTo>
                      <a:pt x="8" y="43"/>
                    </a:lnTo>
                    <a:lnTo>
                      <a:pt x="9" y="39"/>
                    </a:lnTo>
                    <a:lnTo>
                      <a:pt x="11" y="35"/>
                    </a:lnTo>
                    <a:lnTo>
                      <a:pt x="12" y="29"/>
                    </a:lnTo>
                    <a:lnTo>
                      <a:pt x="12"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9" name="Freeform 143"/>
              <p:cNvSpPr>
                <a:spLocks noEditPoints="1"/>
              </p:cNvSpPr>
              <p:nvPr/>
            </p:nvSpPr>
            <p:spPr bwMode="auto">
              <a:xfrm>
                <a:off x="2560638" y="5838825"/>
                <a:ext cx="61912" cy="96838"/>
              </a:xfrm>
              <a:custGeom>
                <a:avLst/>
                <a:gdLst>
                  <a:gd name="T0" fmla="*/ 0 w 116"/>
                  <a:gd name="T1" fmla="*/ 2147483647 h 182"/>
                  <a:gd name="T2" fmla="*/ 0 w 116"/>
                  <a:gd name="T3" fmla="*/ 2147483647 h 182"/>
                  <a:gd name="T4" fmla="*/ 152116183 w 116"/>
                  <a:gd name="T5" fmla="*/ 2147483647 h 182"/>
                  <a:gd name="T6" fmla="*/ 608179189 w 116"/>
                  <a:gd name="T7" fmla="*/ 2147483647 h 182"/>
                  <a:gd name="T8" fmla="*/ 1520305735 w 116"/>
                  <a:gd name="T9" fmla="*/ 2147483647 h 182"/>
                  <a:gd name="T10" fmla="*/ 2147483647 w 116"/>
                  <a:gd name="T11" fmla="*/ 2147483647 h 182"/>
                  <a:gd name="T12" fmla="*/ 2147483647 w 116"/>
                  <a:gd name="T13" fmla="*/ 1054569545 h 182"/>
                  <a:gd name="T14" fmla="*/ 2147483647 w 116"/>
                  <a:gd name="T15" fmla="*/ 150612354 h 182"/>
                  <a:gd name="T16" fmla="*/ 2147483647 w 116"/>
                  <a:gd name="T17" fmla="*/ 0 h 182"/>
                  <a:gd name="T18" fmla="*/ 2147483647 w 116"/>
                  <a:gd name="T19" fmla="*/ 602449417 h 182"/>
                  <a:gd name="T20" fmla="*/ 2147483647 w 116"/>
                  <a:gd name="T21" fmla="*/ 1506406075 h 182"/>
                  <a:gd name="T22" fmla="*/ 2147483647 w 116"/>
                  <a:gd name="T23" fmla="*/ 2147483647 h 182"/>
                  <a:gd name="T24" fmla="*/ 2147483647 w 116"/>
                  <a:gd name="T25" fmla="*/ 2147483647 h 182"/>
                  <a:gd name="T26" fmla="*/ 2147483647 w 116"/>
                  <a:gd name="T27" fmla="*/ 2147483647 h 182"/>
                  <a:gd name="T28" fmla="*/ 2147483647 w 116"/>
                  <a:gd name="T29" fmla="*/ 2147483647 h 182"/>
                  <a:gd name="T30" fmla="*/ 2147483647 w 116"/>
                  <a:gd name="T31" fmla="*/ 2147483647 h 182"/>
                  <a:gd name="T32" fmla="*/ 2147483647 w 116"/>
                  <a:gd name="T33" fmla="*/ 2147483647 h 182"/>
                  <a:gd name="T34" fmla="*/ 2147483647 w 116"/>
                  <a:gd name="T35" fmla="*/ 2147483647 h 182"/>
                  <a:gd name="T36" fmla="*/ 2147483647 w 116"/>
                  <a:gd name="T37" fmla="*/ 2147483647 h 182"/>
                  <a:gd name="T38" fmla="*/ 2147483647 w 116"/>
                  <a:gd name="T39" fmla="*/ 2147483647 h 182"/>
                  <a:gd name="T40" fmla="*/ 2147483647 w 116"/>
                  <a:gd name="T41" fmla="*/ 2147483647 h 182"/>
                  <a:gd name="T42" fmla="*/ 2147483647 w 116"/>
                  <a:gd name="T43" fmla="*/ 2147483647 h 182"/>
                  <a:gd name="T44" fmla="*/ 2147483647 w 116"/>
                  <a:gd name="T45" fmla="*/ 2147483647 h 182"/>
                  <a:gd name="T46" fmla="*/ 2147483647 w 116"/>
                  <a:gd name="T47" fmla="*/ 2147483647 h 182"/>
                  <a:gd name="T48" fmla="*/ 2147483647 w 116"/>
                  <a:gd name="T49" fmla="*/ 2147483647 h 182"/>
                  <a:gd name="T50" fmla="*/ 2147483647 w 116"/>
                  <a:gd name="T51" fmla="*/ 2147483647 h 182"/>
                  <a:gd name="T52" fmla="*/ 2147483647 w 116"/>
                  <a:gd name="T53" fmla="*/ 2147483647 h 182"/>
                  <a:gd name="T54" fmla="*/ 2147483647 w 116"/>
                  <a:gd name="T55" fmla="*/ 2147483647 h 182"/>
                  <a:gd name="T56" fmla="*/ 1824537567 w 116"/>
                  <a:gd name="T57" fmla="*/ 2147483647 h 182"/>
                  <a:gd name="T58" fmla="*/ 1064242195 w 116"/>
                  <a:gd name="T59" fmla="*/ 2147483647 h 182"/>
                  <a:gd name="T60" fmla="*/ 456063006 w 116"/>
                  <a:gd name="T61" fmla="*/ 2147483647 h 182"/>
                  <a:gd name="T62" fmla="*/ 0 w 116"/>
                  <a:gd name="T63" fmla="*/ 2147483647 h 182"/>
                  <a:gd name="T64" fmla="*/ 0 w 116"/>
                  <a:gd name="T65" fmla="*/ 2147483647 h 182"/>
                  <a:gd name="T66" fmla="*/ 2147483647 w 116"/>
                  <a:gd name="T67" fmla="*/ 2147483647 h 182"/>
                  <a:gd name="T68" fmla="*/ 2147483647 w 116"/>
                  <a:gd name="T69" fmla="*/ 2147483647 h 182"/>
                  <a:gd name="T70" fmla="*/ 2147483647 w 116"/>
                  <a:gd name="T71" fmla="*/ 2147483647 h 182"/>
                  <a:gd name="T72" fmla="*/ 2147483647 w 116"/>
                  <a:gd name="T73" fmla="*/ 2147483647 h 182"/>
                  <a:gd name="T74" fmla="*/ 2147483647 w 116"/>
                  <a:gd name="T75" fmla="*/ 2147483647 h 182"/>
                  <a:gd name="T76" fmla="*/ 2147483647 w 116"/>
                  <a:gd name="T77" fmla="*/ 2147483647 h 182"/>
                  <a:gd name="T78" fmla="*/ 2147483647 w 116"/>
                  <a:gd name="T79" fmla="*/ 2147483647 h 182"/>
                  <a:gd name="T80" fmla="*/ 2147483647 w 116"/>
                  <a:gd name="T81" fmla="*/ 2147483647 h 182"/>
                  <a:gd name="T82" fmla="*/ 2147483647 w 116"/>
                  <a:gd name="T83" fmla="*/ 2147483647 h 182"/>
                  <a:gd name="T84" fmla="*/ 2147483647 w 116"/>
                  <a:gd name="T85" fmla="*/ 2147483647 h 182"/>
                  <a:gd name="T86" fmla="*/ 2147483647 w 116"/>
                  <a:gd name="T87" fmla="*/ 2147483647 h 182"/>
                  <a:gd name="T88" fmla="*/ 2147483647 w 116"/>
                  <a:gd name="T89" fmla="*/ 2147483647 h 182"/>
                  <a:gd name="T90" fmla="*/ 2147483647 w 116"/>
                  <a:gd name="T91" fmla="*/ 2147483647 h 182"/>
                  <a:gd name="T92" fmla="*/ 2147483647 w 116"/>
                  <a:gd name="T93" fmla="*/ 2147483647 h 182"/>
                  <a:gd name="T94" fmla="*/ 2147483647 w 116"/>
                  <a:gd name="T95" fmla="*/ 2147483647 h 182"/>
                  <a:gd name="T96" fmla="*/ 2147483647 w 116"/>
                  <a:gd name="T97" fmla="*/ 2147483647 h 182"/>
                  <a:gd name="T98" fmla="*/ 2147483647 w 116"/>
                  <a:gd name="T99" fmla="*/ 2147483647 h 182"/>
                  <a:gd name="T100" fmla="*/ 2147483647 w 116"/>
                  <a:gd name="T101" fmla="*/ 2147483647 h 182"/>
                  <a:gd name="T102" fmla="*/ 2147483647 w 116"/>
                  <a:gd name="T103" fmla="*/ 2147483647 h 182"/>
                  <a:gd name="T104" fmla="*/ 2147483647 w 116"/>
                  <a:gd name="T105" fmla="*/ 2147483647 h 182"/>
                  <a:gd name="T106" fmla="*/ 2147483647 w 116"/>
                  <a:gd name="T107" fmla="*/ 2147483647 h 182"/>
                  <a:gd name="T108" fmla="*/ 2147483647 w 116"/>
                  <a:gd name="T109" fmla="*/ 2147483647 h 182"/>
                  <a:gd name="T110" fmla="*/ 2147483647 w 116"/>
                  <a:gd name="T111" fmla="*/ 2147483647 h 182"/>
                  <a:gd name="T112" fmla="*/ 2147483647 w 116"/>
                  <a:gd name="T113" fmla="*/ 2147483647 h 1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2">
                    <a:moveTo>
                      <a:pt x="0" y="91"/>
                    </a:moveTo>
                    <a:lnTo>
                      <a:pt x="0" y="84"/>
                    </a:lnTo>
                    <a:lnTo>
                      <a:pt x="0" y="77"/>
                    </a:lnTo>
                    <a:lnTo>
                      <a:pt x="0" y="70"/>
                    </a:lnTo>
                    <a:lnTo>
                      <a:pt x="1" y="63"/>
                    </a:lnTo>
                    <a:lnTo>
                      <a:pt x="1" y="57"/>
                    </a:lnTo>
                    <a:lnTo>
                      <a:pt x="3" y="50"/>
                    </a:lnTo>
                    <a:lnTo>
                      <a:pt x="4" y="46"/>
                    </a:lnTo>
                    <a:lnTo>
                      <a:pt x="5" y="40"/>
                    </a:lnTo>
                    <a:lnTo>
                      <a:pt x="10" y="31"/>
                    </a:lnTo>
                    <a:lnTo>
                      <a:pt x="14" y="24"/>
                    </a:lnTo>
                    <a:lnTo>
                      <a:pt x="19" y="17"/>
                    </a:lnTo>
                    <a:lnTo>
                      <a:pt x="25" y="11"/>
                    </a:lnTo>
                    <a:lnTo>
                      <a:pt x="32" y="7"/>
                    </a:lnTo>
                    <a:lnTo>
                      <a:pt x="39" y="3"/>
                    </a:lnTo>
                    <a:lnTo>
                      <a:pt x="47" y="1"/>
                    </a:lnTo>
                    <a:lnTo>
                      <a:pt x="57" y="0"/>
                    </a:lnTo>
                    <a:lnTo>
                      <a:pt x="64" y="0"/>
                    </a:lnTo>
                    <a:lnTo>
                      <a:pt x="71" y="1"/>
                    </a:lnTo>
                    <a:lnTo>
                      <a:pt x="77" y="4"/>
                    </a:lnTo>
                    <a:lnTo>
                      <a:pt x="82" y="6"/>
                    </a:lnTo>
                    <a:lnTo>
                      <a:pt x="88" y="10"/>
                    </a:lnTo>
                    <a:lnTo>
                      <a:pt x="93" y="14"/>
                    </a:lnTo>
                    <a:lnTo>
                      <a:pt x="98" y="18"/>
                    </a:lnTo>
                    <a:lnTo>
                      <a:pt x="102" y="22"/>
                    </a:lnTo>
                    <a:lnTo>
                      <a:pt x="105" y="28"/>
                    </a:lnTo>
                    <a:lnTo>
                      <a:pt x="107" y="35"/>
                    </a:lnTo>
                    <a:lnTo>
                      <a:pt x="110" y="42"/>
                    </a:lnTo>
                    <a:lnTo>
                      <a:pt x="112" y="49"/>
                    </a:lnTo>
                    <a:lnTo>
                      <a:pt x="113" y="53"/>
                    </a:lnTo>
                    <a:lnTo>
                      <a:pt x="114" y="59"/>
                    </a:lnTo>
                    <a:lnTo>
                      <a:pt x="114" y="63"/>
                    </a:lnTo>
                    <a:lnTo>
                      <a:pt x="116" y="68"/>
                    </a:lnTo>
                    <a:lnTo>
                      <a:pt x="116" y="74"/>
                    </a:lnTo>
                    <a:lnTo>
                      <a:pt x="116" y="80"/>
                    </a:lnTo>
                    <a:lnTo>
                      <a:pt x="116" y="87"/>
                    </a:lnTo>
                    <a:lnTo>
                      <a:pt x="116" y="92"/>
                    </a:lnTo>
                    <a:lnTo>
                      <a:pt x="116" y="99"/>
                    </a:lnTo>
                    <a:lnTo>
                      <a:pt x="116" y="106"/>
                    </a:lnTo>
                    <a:lnTo>
                      <a:pt x="116" y="113"/>
                    </a:lnTo>
                    <a:lnTo>
                      <a:pt x="114" y="120"/>
                    </a:lnTo>
                    <a:lnTo>
                      <a:pt x="114" y="126"/>
                    </a:lnTo>
                    <a:lnTo>
                      <a:pt x="113" y="133"/>
                    </a:lnTo>
                    <a:lnTo>
                      <a:pt x="112" y="137"/>
                    </a:lnTo>
                    <a:lnTo>
                      <a:pt x="110" y="142"/>
                    </a:lnTo>
                    <a:lnTo>
                      <a:pt x="106" y="152"/>
                    </a:lnTo>
                    <a:lnTo>
                      <a:pt x="102" y="159"/>
                    </a:lnTo>
                    <a:lnTo>
                      <a:pt x="96" y="166"/>
                    </a:lnTo>
                    <a:lnTo>
                      <a:pt x="91" y="172"/>
                    </a:lnTo>
                    <a:lnTo>
                      <a:pt x="84" y="176"/>
                    </a:lnTo>
                    <a:lnTo>
                      <a:pt x="75" y="179"/>
                    </a:lnTo>
                    <a:lnTo>
                      <a:pt x="67" y="180"/>
                    </a:lnTo>
                    <a:lnTo>
                      <a:pt x="57" y="182"/>
                    </a:lnTo>
                    <a:lnTo>
                      <a:pt x="45" y="180"/>
                    </a:lnTo>
                    <a:lnTo>
                      <a:pt x="35" y="177"/>
                    </a:lnTo>
                    <a:lnTo>
                      <a:pt x="25" y="172"/>
                    </a:lnTo>
                    <a:lnTo>
                      <a:pt x="17" y="165"/>
                    </a:lnTo>
                    <a:lnTo>
                      <a:pt x="12" y="159"/>
                    </a:lnTo>
                    <a:lnTo>
                      <a:pt x="10" y="151"/>
                    </a:lnTo>
                    <a:lnTo>
                      <a:pt x="7" y="144"/>
                    </a:lnTo>
                    <a:lnTo>
                      <a:pt x="4" y="134"/>
                    </a:lnTo>
                    <a:lnTo>
                      <a:pt x="3" y="126"/>
                    </a:lnTo>
                    <a:lnTo>
                      <a:pt x="1" y="115"/>
                    </a:lnTo>
                    <a:lnTo>
                      <a:pt x="0" y="103"/>
                    </a:lnTo>
                    <a:lnTo>
                      <a:pt x="0" y="92"/>
                    </a:lnTo>
                    <a:lnTo>
                      <a:pt x="0" y="91"/>
                    </a:lnTo>
                    <a:close/>
                    <a:moveTo>
                      <a:pt x="22" y="91"/>
                    </a:moveTo>
                    <a:lnTo>
                      <a:pt x="22" y="102"/>
                    </a:lnTo>
                    <a:lnTo>
                      <a:pt x="24" y="112"/>
                    </a:lnTo>
                    <a:lnTo>
                      <a:pt x="24" y="120"/>
                    </a:lnTo>
                    <a:lnTo>
                      <a:pt x="25" y="129"/>
                    </a:lnTo>
                    <a:lnTo>
                      <a:pt x="26" y="136"/>
                    </a:lnTo>
                    <a:lnTo>
                      <a:pt x="28" y="141"/>
                    </a:lnTo>
                    <a:lnTo>
                      <a:pt x="29" y="145"/>
                    </a:lnTo>
                    <a:lnTo>
                      <a:pt x="31" y="149"/>
                    </a:lnTo>
                    <a:lnTo>
                      <a:pt x="38" y="155"/>
                    </a:lnTo>
                    <a:lnTo>
                      <a:pt x="45" y="159"/>
                    </a:lnTo>
                    <a:lnTo>
                      <a:pt x="50" y="162"/>
                    </a:lnTo>
                    <a:lnTo>
                      <a:pt x="57" y="163"/>
                    </a:lnTo>
                    <a:lnTo>
                      <a:pt x="66" y="162"/>
                    </a:lnTo>
                    <a:lnTo>
                      <a:pt x="72" y="159"/>
                    </a:lnTo>
                    <a:lnTo>
                      <a:pt x="78" y="155"/>
                    </a:lnTo>
                    <a:lnTo>
                      <a:pt x="82" y="149"/>
                    </a:lnTo>
                    <a:lnTo>
                      <a:pt x="85" y="145"/>
                    </a:lnTo>
                    <a:lnTo>
                      <a:pt x="88" y="141"/>
                    </a:lnTo>
                    <a:lnTo>
                      <a:pt x="89" y="136"/>
                    </a:lnTo>
                    <a:lnTo>
                      <a:pt x="92" y="129"/>
                    </a:lnTo>
                    <a:lnTo>
                      <a:pt x="93" y="120"/>
                    </a:lnTo>
                    <a:lnTo>
                      <a:pt x="93" y="112"/>
                    </a:lnTo>
                    <a:lnTo>
                      <a:pt x="95" y="102"/>
                    </a:lnTo>
                    <a:lnTo>
                      <a:pt x="95" y="91"/>
                    </a:lnTo>
                    <a:lnTo>
                      <a:pt x="95" y="81"/>
                    </a:lnTo>
                    <a:lnTo>
                      <a:pt x="93" y="71"/>
                    </a:lnTo>
                    <a:lnTo>
                      <a:pt x="93" y="63"/>
                    </a:lnTo>
                    <a:lnTo>
                      <a:pt x="92" y="54"/>
                    </a:lnTo>
                    <a:lnTo>
                      <a:pt x="91" y="47"/>
                    </a:lnTo>
                    <a:lnTo>
                      <a:pt x="89" y="42"/>
                    </a:lnTo>
                    <a:lnTo>
                      <a:pt x="86" y="38"/>
                    </a:lnTo>
                    <a:lnTo>
                      <a:pt x="85" y="33"/>
                    </a:lnTo>
                    <a:lnTo>
                      <a:pt x="79" y="26"/>
                    </a:lnTo>
                    <a:lnTo>
                      <a:pt x="72" y="22"/>
                    </a:lnTo>
                    <a:lnTo>
                      <a:pt x="66" y="20"/>
                    </a:lnTo>
                    <a:lnTo>
                      <a:pt x="57" y="18"/>
                    </a:lnTo>
                    <a:lnTo>
                      <a:pt x="50" y="20"/>
                    </a:lnTo>
                    <a:lnTo>
                      <a:pt x="43" y="22"/>
                    </a:lnTo>
                    <a:lnTo>
                      <a:pt x="38" y="26"/>
                    </a:lnTo>
                    <a:lnTo>
                      <a:pt x="33" y="32"/>
                    </a:lnTo>
                    <a:lnTo>
                      <a:pt x="31" y="36"/>
                    </a:lnTo>
                    <a:lnTo>
                      <a:pt x="29" y="42"/>
                    </a:lnTo>
                    <a:lnTo>
                      <a:pt x="26" y="47"/>
                    </a:lnTo>
                    <a:lnTo>
                      <a:pt x="25" y="54"/>
                    </a:lnTo>
                    <a:lnTo>
                      <a:pt x="24" y="63"/>
                    </a:lnTo>
                    <a:lnTo>
                      <a:pt x="24" y="71"/>
                    </a:lnTo>
                    <a:lnTo>
                      <a:pt x="22" y="81"/>
                    </a:lnTo>
                    <a:lnTo>
                      <a:pt x="22"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0" name="Freeform 144"/>
              <p:cNvSpPr>
                <a:spLocks/>
              </p:cNvSpPr>
              <p:nvPr/>
            </p:nvSpPr>
            <p:spPr bwMode="auto">
              <a:xfrm>
                <a:off x="2640013" y="4552950"/>
                <a:ext cx="38100" cy="14288"/>
              </a:xfrm>
              <a:custGeom>
                <a:avLst/>
                <a:gdLst>
                  <a:gd name="T0" fmla="*/ 0 w 72"/>
                  <a:gd name="T1" fmla="*/ 1926374308 h 27"/>
                  <a:gd name="T2" fmla="*/ 0 w 72"/>
                  <a:gd name="T3" fmla="*/ 2147483647 h 27"/>
                  <a:gd name="T4" fmla="*/ 2147483647 w 72"/>
                  <a:gd name="T5" fmla="*/ 2147483647 h 27"/>
                  <a:gd name="T6" fmla="*/ 2147483647 w 72"/>
                  <a:gd name="T7" fmla="*/ 0 h 27"/>
                  <a:gd name="T8" fmla="*/ 0 w 72"/>
                  <a:gd name="T9" fmla="*/ 0 h 27"/>
                  <a:gd name="T10" fmla="*/ 0 w 72"/>
                  <a:gd name="T11" fmla="*/ 1926374308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 h="27">
                    <a:moveTo>
                      <a:pt x="0" y="13"/>
                    </a:moveTo>
                    <a:lnTo>
                      <a:pt x="0" y="27"/>
                    </a:lnTo>
                    <a:lnTo>
                      <a:pt x="72" y="27"/>
                    </a:lnTo>
                    <a:lnTo>
                      <a:pt x="72" y="0"/>
                    </a:lnTo>
                    <a:lnTo>
                      <a:pt x="0" y="0"/>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1" name="Freeform 145"/>
              <p:cNvSpPr>
                <a:spLocks/>
              </p:cNvSpPr>
              <p:nvPr/>
            </p:nvSpPr>
            <p:spPr bwMode="auto">
              <a:xfrm>
                <a:off x="2640013" y="5872163"/>
                <a:ext cx="38100" cy="15875"/>
              </a:xfrm>
              <a:custGeom>
                <a:avLst/>
                <a:gdLst>
                  <a:gd name="T0" fmla="*/ 0 w 72"/>
                  <a:gd name="T1" fmla="*/ 2147483647 h 28"/>
                  <a:gd name="T2" fmla="*/ 0 w 72"/>
                  <a:gd name="T3" fmla="*/ 2147483647 h 28"/>
                  <a:gd name="T4" fmla="*/ 2147483647 w 72"/>
                  <a:gd name="T5" fmla="*/ 2147483647 h 28"/>
                  <a:gd name="T6" fmla="*/ 2147483647 w 72"/>
                  <a:gd name="T7" fmla="*/ 0 h 28"/>
                  <a:gd name="T8" fmla="*/ 0 w 72"/>
                  <a:gd name="T9" fmla="*/ 0 h 28"/>
                  <a:gd name="T10" fmla="*/ 0 w 72"/>
                  <a:gd name="T11" fmla="*/ 214748364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 h="28">
                    <a:moveTo>
                      <a:pt x="0" y="14"/>
                    </a:moveTo>
                    <a:lnTo>
                      <a:pt x="0" y="28"/>
                    </a:lnTo>
                    <a:lnTo>
                      <a:pt x="72" y="28"/>
                    </a:lnTo>
                    <a:lnTo>
                      <a:pt x="72"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2" name="Freeform 146"/>
              <p:cNvSpPr>
                <a:spLocks/>
              </p:cNvSpPr>
              <p:nvPr/>
            </p:nvSpPr>
            <p:spPr bwMode="auto">
              <a:xfrm>
                <a:off x="1417638" y="4564063"/>
                <a:ext cx="2455862" cy="1347787"/>
              </a:xfrm>
              <a:custGeom>
                <a:avLst/>
                <a:gdLst>
                  <a:gd name="T0" fmla="*/ 2147483647 w 1547"/>
                  <a:gd name="T1" fmla="*/ 2147483647 h 849"/>
                  <a:gd name="T2" fmla="*/ 2147483647 w 1547"/>
                  <a:gd name="T3" fmla="*/ 0 h 849"/>
                  <a:gd name="T4" fmla="*/ 2147483647 w 1547"/>
                  <a:gd name="T5" fmla="*/ 2147483647 h 849"/>
                  <a:gd name="T6" fmla="*/ 2147483647 w 1547"/>
                  <a:gd name="T7" fmla="*/ 2147483647 h 849"/>
                  <a:gd name="T8" fmla="*/ 2147483647 w 1547"/>
                  <a:gd name="T9" fmla="*/ 2147483647 h 849"/>
                  <a:gd name="T10" fmla="*/ 2147483647 w 1547"/>
                  <a:gd name="T11" fmla="*/ 2147483647 h 849"/>
                  <a:gd name="T12" fmla="*/ 2147483647 w 1547"/>
                  <a:gd name="T13" fmla="*/ 2147483647 h 849"/>
                  <a:gd name="T14" fmla="*/ 2147483647 w 1547"/>
                  <a:gd name="T15" fmla="*/ 2147483647 h 849"/>
                  <a:gd name="T16" fmla="*/ 2147483647 w 1547"/>
                  <a:gd name="T17" fmla="*/ 2147483647 h 849"/>
                  <a:gd name="T18" fmla="*/ 2147483647 w 1547"/>
                  <a:gd name="T19" fmla="*/ 2147483647 h 849"/>
                  <a:gd name="T20" fmla="*/ 2147483647 w 1547"/>
                  <a:gd name="T21" fmla="*/ 2147483647 h 849"/>
                  <a:gd name="T22" fmla="*/ 2147483647 w 1547"/>
                  <a:gd name="T23" fmla="*/ 2147483647 h 849"/>
                  <a:gd name="T24" fmla="*/ 2147483647 w 1547"/>
                  <a:gd name="T25" fmla="*/ 2147483647 h 849"/>
                  <a:gd name="T26" fmla="*/ 2147483647 w 1547"/>
                  <a:gd name="T27" fmla="*/ 2147483647 h 849"/>
                  <a:gd name="T28" fmla="*/ 2147483647 w 1547"/>
                  <a:gd name="T29" fmla="*/ 2147483647 h 849"/>
                  <a:gd name="T30" fmla="*/ 2147483647 w 1547"/>
                  <a:gd name="T31" fmla="*/ 2147483647 h 849"/>
                  <a:gd name="T32" fmla="*/ 2147483647 w 1547"/>
                  <a:gd name="T33" fmla="*/ 2147483647 h 849"/>
                  <a:gd name="T34" fmla="*/ 2147483647 w 1547"/>
                  <a:gd name="T35" fmla="*/ 2147483647 h 849"/>
                  <a:gd name="T36" fmla="*/ 2147483647 w 1547"/>
                  <a:gd name="T37" fmla="*/ 2147483647 h 849"/>
                  <a:gd name="T38" fmla="*/ 2147483647 w 1547"/>
                  <a:gd name="T39" fmla="*/ 2147483647 h 849"/>
                  <a:gd name="T40" fmla="*/ 2147483647 w 1547"/>
                  <a:gd name="T41" fmla="*/ 2147483647 h 849"/>
                  <a:gd name="T42" fmla="*/ 2147483647 w 1547"/>
                  <a:gd name="T43" fmla="*/ 2147483647 h 849"/>
                  <a:gd name="T44" fmla="*/ 0 w 1547"/>
                  <a:gd name="T45" fmla="*/ 2147483647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547" h="849">
                    <a:moveTo>
                      <a:pt x="1547" y="6"/>
                    </a:moveTo>
                    <a:cubicBezTo>
                      <a:pt x="1455" y="3"/>
                      <a:pt x="1364" y="0"/>
                      <a:pt x="1307" y="0"/>
                    </a:cubicBezTo>
                    <a:cubicBezTo>
                      <a:pt x="1250" y="0"/>
                      <a:pt x="1237" y="1"/>
                      <a:pt x="1204" y="6"/>
                    </a:cubicBezTo>
                    <a:cubicBezTo>
                      <a:pt x="1171" y="11"/>
                      <a:pt x="1132" y="23"/>
                      <a:pt x="1107" y="32"/>
                    </a:cubicBezTo>
                    <a:cubicBezTo>
                      <a:pt x="1082" y="41"/>
                      <a:pt x="1073" y="45"/>
                      <a:pt x="1055" y="58"/>
                    </a:cubicBezTo>
                    <a:cubicBezTo>
                      <a:pt x="1037" y="71"/>
                      <a:pt x="1016" y="89"/>
                      <a:pt x="997" y="110"/>
                    </a:cubicBezTo>
                    <a:cubicBezTo>
                      <a:pt x="978" y="131"/>
                      <a:pt x="956" y="164"/>
                      <a:pt x="939" y="187"/>
                    </a:cubicBezTo>
                    <a:cubicBezTo>
                      <a:pt x="922" y="210"/>
                      <a:pt x="907" y="228"/>
                      <a:pt x="893" y="246"/>
                    </a:cubicBezTo>
                    <a:cubicBezTo>
                      <a:pt x="879" y="264"/>
                      <a:pt x="866" y="280"/>
                      <a:pt x="854" y="298"/>
                    </a:cubicBezTo>
                    <a:cubicBezTo>
                      <a:pt x="842" y="316"/>
                      <a:pt x="833" y="338"/>
                      <a:pt x="822" y="356"/>
                    </a:cubicBezTo>
                    <a:cubicBezTo>
                      <a:pt x="811" y="374"/>
                      <a:pt x="803" y="389"/>
                      <a:pt x="790" y="408"/>
                    </a:cubicBezTo>
                    <a:cubicBezTo>
                      <a:pt x="777" y="427"/>
                      <a:pt x="757" y="453"/>
                      <a:pt x="744" y="472"/>
                    </a:cubicBezTo>
                    <a:cubicBezTo>
                      <a:pt x="731" y="491"/>
                      <a:pt x="723" y="507"/>
                      <a:pt x="712" y="524"/>
                    </a:cubicBezTo>
                    <a:cubicBezTo>
                      <a:pt x="701" y="541"/>
                      <a:pt x="692" y="559"/>
                      <a:pt x="680" y="576"/>
                    </a:cubicBezTo>
                    <a:cubicBezTo>
                      <a:pt x="668" y="593"/>
                      <a:pt x="655" y="610"/>
                      <a:pt x="641" y="628"/>
                    </a:cubicBezTo>
                    <a:cubicBezTo>
                      <a:pt x="627" y="646"/>
                      <a:pt x="610" y="668"/>
                      <a:pt x="596" y="686"/>
                    </a:cubicBezTo>
                    <a:cubicBezTo>
                      <a:pt x="582" y="704"/>
                      <a:pt x="573" y="722"/>
                      <a:pt x="557" y="738"/>
                    </a:cubicBezTo>
                    <a:cubicBezTo>
                      <a:pt x="541" y="754"/>
                      <a:pt x="516" y="770"/>
                      <a:pt x="498" y="783"/>
                    </a:cubicBezTo>
                    <a:cubicBezTo>
                      <a:pt x="480" y="796"/>
                      <a:pt x="468" y="806"/>
                      <a:pt x="447" y="815"/>
                    </a:cubicBezTo>
                    <a:cubicBezTo>
                      <a:pt x="426" y="824"/>
                      <a:pt x="398" y="831"/>
                      <a:pt x="369" y="835"/>
                    </a:cubicBezTo>
                    <a:cubicBezTo>
                      <a:pt x="340" y="839"/>
                      <a:pt x="306" y="839"/>
                      <a:pt x="272" y="841"/>
                    </a:cubicBezTo>
                    <a:cubicBezTo>
                      <a:pt x="238" y="843"/>
                      <a:pt x="207" y="847"/>
                      <a:pt x="162" y="848"/>
                    </a:cubicBezTo>
                    <a:cubicBezTo>
                      <a:pt x="117" y="849"/>
                      <a:pt x="58" y="848"/>
                      <a:pt x="0" y="848"/>
                    </a:cubicBezTo>
                  </a:path>
                </a:pathLst>
              </a:custGeom>
              <a:noFill/>
              <a:ln w="28575" cap="flat" cmpd="sng">
                <a:solidFill>
                  <a:srgbClr val="2FA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cxnSp>
          <p:nvCxnSpPr>
            <p:cNvPr id="4" name="Gerade Verbindung 3"/>
            <p:cNvCxnSpPr/>
            <p:nvPr/>
          </p:nvCxnSpPr>
          <p:spPr bwMode="auto">
            <a:xfrm>
              <a:off x="1613695" y="5347975"/>
              <a:ext cx="2473945"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 name="Gruppieren 34"/>
          <p:cNvGrpSpPr/>
          <p:nvPr/>
        </p:nvGrpSpPr>
        <p:grpSpPr>
          <a:xfrm>
            <a:off x="3306225" y="4167811"/>
            <a:ext cx="2515220" cy="2154508"/>
            <a:chOff x="5606146" y="4295402"/>
            <a:chExt cx="2515220" cy="2154508"/>
          </a:xfrm>
        </p:grpSpPr>
        <p:sp>
          <p:nvSpPr>
            <p:cNvPr id="7" name="Text Box 5"/>
            <p:cNvSpPr txBox="1">
              <a:spLocks noChangeArrowheads="1"/>
            </p:cNvSpPr>
            <p:nvPr/>
          </p:nvSpPr>
          <p:spPr bwMode="auto">
            <a:xfrm>
              <a:off x="5623853" y="4502431"/>
              <a:ext cx="986465" cy="740845"/>
            </a:xfrm>
            <a:prstGeom prst="rect">
              <a:avLst/>
            </a:prstGeom>
            <a:solidFill>
              <a:srgbClr val="FFFFFF"/>
            </a:solidFill>
            <a:ln>
              <a:noFill/>
            </a:ln>
            <a:effectLst/>
            <a:extLst>
              <a:ext uri="{91240B29-F687-4F45-9708-019B960494DF}">
                <a14:hiddenLine xmlns:a14="http://schemas.microsoft.com/office/drawing/2010/main" w="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0"/>
                </a:spcBef>
                <a:spcAft>
                  <a:spcPts val="0"/>
                </a:spcAft>
                <a:defRPr/>
              </a:pPr>
              <a:r>
                <a:rPr lang="en-US" altLang="de-DE" sz="1400" kern="0" dirty="0">
                  <a:solidFill>
                    <a:srgbClr val="000000"/>
                  </a:solidFill>
                  <a:ea typeface="+mn-ea"/>
                </a:rPr>
                <a:t>logistic</a:t>
              </a:r>
              <a:br>
                <a:rPr lang="en-US" altLang="de-DE" sz="1400" kern="0" dirty="0">
                  <a:solidFill>
                    <a:srgbClr val="000000"/>
                  </a:solidFill>
                  <a:ea typeface="+mn-ea"/>
                </a:rPr>
              </a:br>
              <a:r>
                <a:rPr lang="en-US" altLang="de-DE" sz="1400" kern="0" dirty="0">
                  <a:solidFill>
                    <a:srgbClr val="000000"/>
                  </a:solidFill>
                  <a:ea typeface="+mn-ea"/>
                </a:rPr>
                <a:t>function</a:t>
              </a:r>
              <a:r>
                <a:rPr kumimoji="0" lang="en-US" altLang="de-DE" sz="1400" b="1" i="0" u="none" strike="noStrike" kern="0" cap="none" spc="0" normalizeH="0" baseline="0" noProof="0" dirty="0">
                  <a:ln>
                    <a:noFill/>
                  </a:ln>
                  <a:solidFill>
                    <a:srgbClr val="000000"/>
                  </a:solidFill>
                  <a:effectLst/>
                  <a:uLnTx/>
                  <a:uFillTx/>
                  <a:ea typeface="+mn-ea"/>
                </a:rPr>
                <a:t/>
              </a:r>
              <a:br>
                <a:rPr kumimoji="0" lang="en-US" altLang="de-DE" sz="1400" b="1" i="0" u="none" strike="noStrike" kern="0" cap="none" spc="0" normalizeH="0" baseline="0" noProof="0" dirty="0">
                  <a:ln>
                    <a:noFill/>
                  </a:ln>
                  <a:solidFill>
                    <a:srgbClr val="000000"/>
                  </a:solidFill>
                  <a:effectLst/>
                  <a:uLnTx/>
                  <a:uFillTx/>
                  <a:ea typeface="+mn-ea"/>
                </a:rPr>
              </a:br>
              <a:r>
                <a:rPr lang="en-US" altLang="de-DE" sz="1400" kern="0" dirty="0">
                  <a:solidFill>
                    <a:srgbClr val="000000"/>
                  </a:solidFill>
                  <a:ea typeface="+mn-ea"/>
                </a:rPr>
                <a:t>(sigmoid)</a:t>
              </a:r>
              <a:endParaRPr kumimoji="0" lang="en-US" altLang="de-DE" sz="1400" b="1" i="0" u="none" strike="noStrike" kern="0" cap="none" spc="0" normalizeH="0" baseline="0" noProof="0" dirty="0">
                <a:ln>
                  <a:noFill/>
                </a:ln>
                <a:solidFill>
                  <a:srgbClr val="000000"/>
                </a:solidFill>
                <a:effectLst/>
                <a:uLnTx/>
                <a:uFillTx/>
                <a:ea typeface="+mn-ea"/>
              </a:endParaRPr>
            </a:p>
          </p:txBody>
        </p:sp>
        <p:grpSp>
          <p:nvGrpSpPr>
            <p:cNvPr id="100" name="Gruppieren 99"/>
            <p:cNvGrpSpPr/>
            <p:nvPr/>
          </p:nvGrpSpPr>
          <p:grpSpPr>
            <a:xfrm>
              <a:off x="5611528" y="4295402"/>
              <a:ext cx="2509838" cy="2154508"/>
              <a:chOff x="5445125" y="4167188"/>
              <a:chExt cx="2509838" cy="2154508"/>
            </a:xfrm>
          </p:grpSpPr>
          <p:sp>
            <p:nvSpPr>
              <p:cNvPr id="101" name="Line 9"/>
              <p:cNvSpPr>
                <a:spLocks noChangeShapeType="1"/>
              </p:cNvSpPr>
              <p:nvPr/>
            </p:nvSpPr>
            <p:spPr bwMode="auto">
              <a:xfrm>
                <a:off x="6608763" y="5299075"/>
                <a:ext cx="41275"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2" name="Freeform 100"/>
              <p:cNvSpPr>
                <a:spLocks/>
              </p:cNvSpPr>
              <p:nvPr/>
            </p:nvSpPr>
            <p:spPr bwMode="auto">
              <a:xfrm>
                <a:off x="6638925" y="4206875"/>
                <a:ext cx="15875" cy="1962150"/>
              </a:xfrm>
              <a:custGeom>
                <a:avLst/>
                <a:gdLst>
                  <a:gd name="T0" fmla="*/ 2147483647 w 28"/>
                  <a:gd name="T1" fmla="*/ 2147483647 h 3710"/>
                  <a:gd name="T2" fmla="*/ 2147483647 w 28"/>
                  <a:gd name="T3" fmla="*/ 2147483647 h 3710"/>
                  <a:gd name="T4" fmla="*/ 2147483647 w 28"/>
                  <a:gd name="T5" fmla="*/ 0 h 3710"/>
                  <a:gd name="T6" fmla="*/ 0 w 28"/>
                  <a:gd name="T7" fmla="*/ 0 h 3710"/>
                  <a:gd name="T8" fmla="*/ 0 w 28"/>
                  <a:gd name="T9" fmla="*/ 2147483647 h 3710"/>
                  <a:gd name="T10" fmla="*/ 2147483647 w 28"/>
                  <a:gd name="T11" fmla="*/ 2147483647 h 37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 h="3710">
                    <a:moveTo>
                      <a:pt x="14" y="3710"/>
                    </a:moveTo>
                    <a:lnTo>
                      <a:pt x="28" y="3710"/>
                    </a:lnTo>
                    <a:lnTo>
                      <a:pt x="28" y="0"/>
                    </a:lnTo>
                    <a:lnTo>
                      <a:pt x="0" y="0"/>
                    </a:lnTo>
                    <a:lnTo>
                      <a:pt x="0" y="3710"/>
                    </a:lnTo>
                    <a:lnTo>
                      <a:pt x="14" y="37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4" name="Freeform 102"/>
              <p:cNvSpPr>
                <a:spLocks/>
              </p:cNvSpPr>
              <p:nvPr/>
            </p:nvSpPr>
            <p:spPr bwMode="auto">
              <a:xfrm>
                <a:off x="7866985" y="6247083"/>
                <a:ext cx="69850" cy="74613"/>
              </a:xfrm>
              <a:custGeom>
                <a:avLst/>
                <a:gdLst>
                  <a:gd name="T0" fmla="*/ 0 w 132"/>
                  <a:gd name="T1" fmla="*/ 2147483647 h 140"/>
                  <a:gd name="T2" fmla="*/ 2147483647 w 132"/>
                  <a:gd name="T3" fmla="*/ 2147483647 h 140"/>
                  <a:gd name="T4" fmla="*/ 740925938 w 132"/>
                  <a:gd name="T5" fmla="*/ 0 h 140"/>
                  <a:gd name="T6" fmla="*/ 2147483647 w 132"/>
                  <a:gd name="T7" fmla="*/ 0 h 140"/>
                  <a:gd name="T8" fmla="*/ 2147483647 w 132"/>
                  <a:gd name="T9" fmla="*/ 2147483647 h 140"/>
                  <a:gd name="T10" fmla="*/ 2147483647 w 132"/>
                  <a:gd name="T11" fmla="*/ 2147483647 h 140"/>
                  <a:gd name="T12" fmla="*/ 2147483647 w 132"/>
                  <a:gd name="T13" fmla="*/ 2147483647 h 140"/>
                  <a:gd name="T14" fmla="*/ 2147483647 w 132"/>
                  <a:gd name="T15" fmla="*/ 2147483647 h 140"/>
                  <a:gd name="T16" fmla="*/ 2147483647 w 132"/>
                  <a:gd name="T17" fmla="*/ 2147483647 h 140"/>
                  <a:gd name="T18" fmla="*/ 2147483647 w 132"/>
                  <a:gd name="T19" fmla="*/ 2147483647 h 140"/>
                  <a:gd name="T20" fmla="*/ 2147483647 w 132"/>
                  <a:gd name="T21" fmla="*/ 2147483647 h 140"/>
                  <a:gd name="T22" fmla="*/ 2147483647 w 132"/>
                  <a:gd name="T23" fmla="*/ 2147483647 h 140"/>
                  <a:gd name="T24" fmla="*/ 2147483647 w 132"/>
                  <a:gd name="T25" fmla="*/ 2147483647 h 140"/>
                  <a:gd name="T26" fmla="*/ 2147483647 w 132"/>
                  <a:gd name="T27" fmla="*/ 0 h 140"/>
                  <a:gd name="T28" fmla="*/ 2147483647 w 132"/>
                  <a:gd name="T29" fmla="*/ 0 h 140"/>
                  <a:gd name="T30" fmla="*/ 2147483647 w 132"/>
                  <a:gd name="T31" fmla="*/ 2147483647 h 140"/>
                  <a:gd name="T32" fmla="*/ 2147483647 w 132"/>
                  <a:gd name="T33" fmla="*/ 2147483647 h 140"/>
                  <a:gd name="T34" fmla="*/ 2147483647 w 132"/>
                  <a:gd name="T35" fmla="*/ 2147483647 h 140"/>
                  <a:gd name="T36" fmla="*/ 2147483647 w 132"/>
                  <a:gd name="T37" fmla="*/ 2147483647 h 140"/>
                  <a:gd name="T38" fmla="*/ 2147483647 w 132"/>
                  <a:gd name="T39" fmla="*/ 2147483647 h 140"/>
                  <a:gd name="T40" fmla="*/ 2147483647 w 132"/>
                  <a:gd name="T41" fmla="*/ 2147483647 h 140"/>
                  <a:gd name="T42" fmla="*/ 0 w 132"/>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2" h="140">
                    <a:moveTo>
                      <a:pt x="0" y="140"/>
                    </a:moveTo>
                    <a:lnTo>
                      <a:pt x="51" y="69"/>
                    </a:lnTo>
                    <a:lnTo>
                      <a:pt x="5" y="0"/>
                    </a:lnTo>
                    <a:lnTo>
                      <a:pt x="33" y="0"/>
                    </a:lnTo>
                    <a:lnTo>
                      <a:pt x="56" y="35"/>
                    </a:lnTo>
                    <a:lnTo>
                      <a:pt x="59" y="39"/>
                    </a:lnTo>
                    <a:lnTo>
                      <a:pt x="62" y="44"/>
                    </a:lnTo>
                    <a:lnTo>
                      <a:pt x="63" y="48"/>
                    </a:lnTo>
                    <a:lnTo>
                      <a:pt x="65" y="51"/>
                    </a:lnTo>
                    <a:lnTo>
                      <a:pt x="68" y="46"/>
                    </a:lnTo>
                    <a:lnTo>
                      <a:pt x="70" y="42"/>
                    </a:lnTo>
                    <a:lnTo>
                      <a:pt x="73" y="38"/>
                    </a:lnTo>
                    <a:lnTo>
                      <a:pt x="76" y="35"/>
                    </a:lnTo>
                    <a:lnTo>
                      <a:pt x="101" y="0"/>
                    </a:lnTo>
                    <a:lnTo>
                      <a:pt x="128" y="0"/>
                    </a:lnTo>
                    <a:lnTo>
                      <a:pt x="80" y="69"/>
                    </a:lnTo>
                    <a:lnTo>
                      <a:pt x="132" y="140"/>
                    </a:lnTo>
                    <a:lnTo>
                      <a:pt x="102" y="140"/>
                    </a:lnTo>
                    <a:lnTo>
                      <a:pt x="73" y="98"/>
                    </a:lnTo>
                    <a:lnTo>
                      <a:pt x="68" y="88"/>
                    </a:lnTo>
                    <a:lnTo>
                      <a:pt x="30"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5" name="Freeform 103"/>
              <p:cNvSpPr>
                <a:spLocks/>
              </p:cNvSpPr>
              <p:nvPr/>
            </p:nvSpPr>
            <p:spPr bwMode="auto">
              <a:xfrm>
                <a:off x="6411913" y="4167188"/>
                <a:ext cx="42862" cy="103187"/>
              </a:xfrm>
              <a:custGeom>
                <a:avLst/>
                <a:gdLst>
                  <a:gd name="T0" fmla="*/ 2147483647 w 79"/>
                  <a:gd name="T1" fmla="*/ 2147483647 h 194"/>
                  <a:gd name="T2" fmla="*/ 2147483647 w 79"/>
                  <a:gd name="T3" fmla="*/ 2147483647 h 194"/>
                  <a:gd name="T4" fmla="*/ 0 w 79"/>
                  <a:gd name="T5" fmla="*/ 2147483647 h 194"/>
                  <a:gd name="T6" fmla="*/ 0 w 79"/>
                  <a:gd name="T7" fmla="*/ 2147483647 h 194"/>
                  <a:gd name="T8" fmla="*/ 2147483647 w 79"/>
                  <a:gd name="T9" fmla="*/ 2147483647 h 194"/>
                  <a:gd name="T10" fmla="*/ 2147483647 w 79"/>
                  <a:gd name="T11" fmla="*/ 2147483647 h 194"/>
                  <a:gd name="T12" fmla="*/ 2147483647 w 79"/>
                  <a:gd name="T13" fmla="*/ 2147483647 h 194"/>
                  <a:gd name="T14" fmla="*/ 2147483647 w 79"/>
                  <a:gd name="T15" fmla="*/ 2147483647 h 194"/>
                  <a:gd name="T16" fmla="*/ 2147483647 w 79"/>
                  <a:gd name="T17" fmla="*/ 2147483647 h 194"/>
                  <a:gd name="T18" fmla="*/ 2147483647 w 79"/>
                  <a:gd name="T19" fmla="*/ 2147483647 h 194"/>
                  <a:gd name="T20" fmla="*/ 2147483647 w 79"/>
                  <a:gd name="T21" fmla="*/ 2147483647 h 194"/>
                  <a:gd name="T22" fmla="*/ 2147483647 w 79"/>
                  <a:gd name="T23" fmla="*/ 1956314355 h 194"/>
                  <a:gd name="T24" fmla="*/ 2147483647 w 79"/>
                  <a:gd name="T25" fmla="*/ 1354284696 h 194"/>
                  <a:gd name="T26" fmla="*/ 2147483647 w 79"/>
                  <a:gd name="T27" fmla="*/ 902762319 h 194"/>
                  <a:gd name="T28" fmla="*/ 2147483647 w 79"/>
                  <a:gd name="T29" fmla="*/ 602030190 h 194"/>
                  <a:gd name="T30" fmla="*/ 2147483647 w 79"/>
                  <a:gd name="T31" fmla="*/ 301015095 h 194"/>
                  <a:gd name="T32" fmla="*/ 2147483647 w 79"/>
                  <a:gd name="T33" fmla="*/ 0 h 194"/>
                  <a:gd name="T34" fmla="*/ 2147483647 w 79"/>
                  <a:gd name="T35" fmla="*/ 0 h 194"/>
                  <a:gd name="T36" fmla="*/ 2147483647 w 79"/>
                  <a:gd name="T37" fmla="*/ 0 h 194"/>
                  <a:gd name="T38" fmla="*/ 2147483647 w 79"/>
                  <a:gd name="T39" fmla="*/ 301015095 h 194"/>
                  <a:gd name="T40" fmla="*/ 2147483647 w 79"/>
                  <a:gd name="T41" fmla="*/ 301015095 h 194"/>
                  <a:gd name="T42" fmla="*/ 2147483647 w 79"/>
                  <a:gd name="T43" fmla="*/ 451522377 h 194"/>
                  <a:gd name="T44" fmla="*/ 2147483647 w 79"/>
                  <a:gd name="T45" fmla="*/ 2147483647 h 194"/>
                  <a:gd name="T46" fmla="*/ 2147483647 w 79"/>
                  <a:gd name="T47" fmla="*/ 2147483647 h 194"/>
                  <a:gd name="T48" fmla="*/ 2147483647 w 79"/>
                  <a:gd name="T49" fmla="*/ 2147483647 h 194"/>
                  <a:gd name="T50" fmla="*/ 2147483647 w 79"/>
                  <a:gd name="T51" fmla="*/ 2147483647 h 194"/>
                  <a:gd name="T52" fmla="*/ 2147483647 w 79"/>
                  <a:gd name="T53" fmla="*/ 2147483647 h 194"/>
                  <a:gd name="T54" fmla="*/ 2147483647 w 79"/>
                  <a:gd name="T55" fmla="*/ 2147483647 h 194"/>
                  <a:gd name="T56" fmla="*/ 2147483647 w 79"/>
                  <a:gd name="T57" fmla="*/ 2147483647 h 194"/>
                  <a:gd name="T58" fmla="*/ 2147483647 w 79"/>
                  <a:gd name="T59" fmla="*/ 2147483647 h 194"/>
                  <a:gd name="T60" fmla="*/ 2147483647 w 79"/>
                  <a:gd name="T61" fmla="*/ 2147483647 h 194"/>
                  <a:gd name="T62" fmla="*/ 2147483647 w 79"/>
                  <a:gd name="T63" fmla="*/ 2147483647 h 194"/>
                  <a:gd name="T64" fmla="*/ 2147483647 w 79"/>
                  <a:gd name="T65" fmla="*/ 2147483647 h 194"/>
                  <a:gd name="T66" fmla="*/ 2147483647 w 79"/>
                  <a:gd name="T67" fmla="*/ 2147483647 h 194"/>
                  <a:gd name="T68" fmla="*/ 2147483647 w 79"/>
                  <a:gd name="T69" fmla="*/ 2147483647 h 194"/>
                  <a:gd name="T70" fmla="*/ 2147483647 w 79"/>
                  <a:gd name="T71" fmla="*/ 2147483647 h 194"/>
                  <a:gd name="T72" fmla="*/ 2147483647 w 79"/>
                  <a:gd name="T73" fmla="*/ 2147483647 h 194"/>
                  <a:gd name="T74" fmla="*/ 2147483647 w 79"/>
                  <a:gd name="T75" fmla="*/ 2147483647 h 194"/>
                  <a:gd name="T76" fmla="*/ 2147483647 w 79"/>
                  <a:gd name="T77" fmla="*/ 2147483647 h 194"/>
                  <a:gd name="T78" fmla="*/ 2147483647 w 79"/>
                  <a:gd name="T79" fmla="*/ 2147483647 h 194"/>
                  <a:gd name="T80" fmla="*/ 2147483647 w 79"/>
                  <a:gd name="T81" fmla="*/ 2147483647 h 19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9" h="194">
                    <a:moveTo>
                      <a:pt x="21" y="194"/>
                    </a:moveTo>
                    <a:lnTo>
                      <a:pt x="19" y="73"/>
                    </a:lnTo>
                    <a:lnTo>
                      <a:pt x="0" y="73"/>
                    </a:lnTo>
                    <a:lnTo>
                      <a:pt x="0" y="55"/>
                    </a:lnTo>
                    <a:lnTo>
                      <a:pt x="19" y="55"/>
                    </a:lnTo>
                    <a:lnTo>
                      <a:pt x="19" y="41"/>
                    </a:lnTo>
                    <a:lnTo>
                      <a:pt x="19" y="35"/>
                    </a:lnTo>
                    <a:lnTo>
                      <a:pt x="21" y="28"/>
                    </a:lnTo>
                    <a:lnTo>
                      <a:pt x="21" y="24"/>
                    </a:lnTo>
                    <a:lnTo>
                      <a:pt x="22" y="21"/>
                    </a:lnTo>
                    <a:lnTo>
                      <a:pt x="23" y="17"/>
                    </a:lnTo>
                    <a:lnTo>
                      <a:pt x="26" y="13"/>
                    </a:lnTo>
                    <a:lnTo>
                      <a:pt x="29" y="9"/>
                    </a:lnTo>
                    <a:lnTo>
                      <a:pt x="33" y="6"/>
                    </a:lnTo>
                    <a:lnTo>
                      <a:pt x="39" y="4"/>
                    </a:lnTo>
                    <a:lnTo>
                      <a:pt x="44" y="2"/>
                    </a:lnTo>
                    <a:lnTo>
                      <a:pt x="51" y="0"/>
                    </a:lnTo>
                    <a:lnTo>
                      <a:pt x="58" y="0"/>
                    </a:lnTo>
                    <a:lnTo>
                      <a:pt x="62" y="0"/>
                    </a:lnTo>
                    <a:lnTo>
                      <a:pt x="68" y="2"/>
                    </a:lnTo>
                    <a:lnTo>
                      <a:pt x="74" y="2"/>
                    </a:lnTo>
                    <a:lnTo>
                      <a:pt x="79" y="3"/>
                    </a:lnTo>
                    <a:lnTo>
                      <a:pt x="76" y="24"/>
                    </a:lnTo>
                    <a:lnTo>
                      <a:pt x="74" y="24"/>
                    </a:lnTo>
                    <a:lnTo>
                      <a:pt x="69" y="22"/>
                    </a:lnTo>
                    <a:lnTo>
                      <a:pt x="65" y="22"/>
                    </a:lnTo>
                    <a:lnTo>
                      <a:pt x="62" y="22"/>
                    </a:lnTo>
                    <a:lnTo>
                      <a:pt x="57" y="22"/>
                    </a:lnTo>
                    <a:lnTo>
                      <a:pt x="53" y="24"/>
                    </a:lnTo>
                    <a:lnTo>
                      <a:pt x="50" y="25"/>
                    </a:lnTo>
                    <a:lnTo>
                      <a:pt x="47" y="27"/>
                    </a:lnTo>
                    <a:lnTo>
                      <a:pt x="46" y="29"/>
                    </a:lnTo>
                    <a:lnTo>
                      <a:pt x="44" y="34"/>
                    </a:lnTo>
                    <a:lnTo>
                      <a:pt x="43" y="38"/>
                    </a:lnTo>
                    <a:lnTo>
                      <a:pt x="43" y="43"/>
                    </a:lnTo>
                    <a:lnTo>
                      <a:pt x="43" y="55"/>
                    </a:lnTo>
                    <a:lnTo>
                      <a:pt x="69" y="55"/>
                    </a:lnTo>
                    <a:lnTo>
                      <a:pt x="69" y="73"/>
                    </a:lnTo>
                    <a:lnTo>
                      <a:pt x="43" y="73"/>
                    </a:lnTo>
                    <a:lnTo>
                      <a:pt x="43" y="194"/>
                    </a:lnTo>
                    <a:lnTo>
                      <a:pt x="21"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6" name="Freeform 104"/>
              <p:cNvSpPr>
                <a:spLocks/>
              </p:cNvSpPr>
              <p:nvPr/>
            </p:nvSpPr>
            <p:spPr bwMode="auto">
              <a:xfrm>
                <a:off x="6459538" y="4167188"/>
                <a:ext cx="33337" cy="133350"/>
              </a:xfrm>
              <a:custGeom>
                <a:avLst/>
                <a:gdLst>
                  <a:gd name="T0" fmla="*/ 2147483647 w 64"/>
                  <a:gd name="T1" fmla="*/ 2147483647 h 252"/>
                  <a:gd name="T2" fmla="*/ 2147483647 w 64"/>
                  <a:gd name="T3" fmla="*/ 2147483647 h 252"/>
                  <a:gd name="T4" fmla="*/ 2147483647 w 64"/>
                  <a:gd name="T5" fmla="*/ 2147483647 h 252"/>
                  <a:gd name="T6" fmla="*/ 2147483647 w 64"/>
                  <a:gd name="T7" fmla="*/ 2147483647 h 252"/>
                  <a:gd name="T8" fmla="*/ 2147483647 w 64"/>
                  <a:gd name="T9" fmla="*/ 2147483647 h 252"/>
                  <a:gd name="T10" fmla="*/ 2147483647 w 64"/>
                  <a:gd name="T11" fmla="*/ 2147483647 h 252"/>
                  <a:gd name="T12" fmla="*/ 2147483647 w 64"/>
                  <a:gd name="T13" fmla="*/ 2147483647 h 252"/>
                  <a:gd name="T14" fmla="*/ 2147483647 w 64"/>
                  <a:gd name="T15" fmla="*/ 2147483647 h 252"/>
                  <a:gd name="T16" fmla="*/ 1978516571 w 64"/>
                  <a:gd name="T17" fmla="*/ 2147483647 h 252"/>
                  <a:gd name="T18" fmla="*/ 1554703811 w 64"/>
                  <a:gd name="T19" fmla="*/ 2147483647 h 252"/>
                  <a:gd name="T20" fmla="*/ 1130619667 w 64"/>
                  <a:gd name="T21" fmla="*/ 2147483647 h 252"/>
                  <a:gd name="T22" fmla="*/ 706535523 w 64"/>
                  <a:gd name="T23" fmla="*/ 2147483647 h 252"/>
                  <a:gd name="T24" fmla="*/ 565445526 w 64"/>
                  <a:gd name="T25" fmla="*/ 2147483647 h 252"/>
                  <a:gd name="T26" fmla="*/ 282722763 w 64"/>
                  <a:gd name="T27" fmla="*/ 2147483647 h 252"/>
                  <a:gd name="T28" fmla="*/ 141361381 w 64"/>
                  <a:gd name="T29" fmla="*/ 2147483647 h 252"/>
                  <a:gd name="T30" fmla="*/ 0 w 64"/>
                  <a:gd name="T31" fmla="*/ 2147483647 h 252"/>
                  <a:gd name="T32" fmla="*/ 0 w 64"/>
                  <a:gd name="T33" fmla="*/ 2147483647 h 252"/>
                  <a:gd name="T34" fmla="*/ 0 w 64"/>
                  <a:gd name="T35" fmla="*/ 2147483647 h 252"/>
                  <a:gd name="T36" fmla="*/ 141361381 w 64"/>
                  <a:gd name="T37" fmla="*/ 2147483647 h 252"/>
                  <a:gd name="T38" fmla="*/ 141361381 w 64"/>
                  <a:gd name="T39" fmla="*/ 2147483647 h 252"/>
                  <a:gd name="T40" fmla="*/ 282722763 w 64"/>
                  <a:gd name="T41" fmla="*/ 2147483647 h 252"/>
                  <a:gd name="T42" fmla="*/ 565445526 w 64"/>
                  <a:gd name="T43" fmla="*/ 2147483647 h 252"/>
                  <a:gd name="T44" fmla="*/ 706535523 w 64"/>
                  <a:gd name="T45" fmla="*/ 2147483647 h 252"/>
                  <a:gd name="T46" fmla="*/ 1130619667 w 64"/>
                  <a:gd name="T47" fmla="*/ 2147483647 h 252"/>
                  <a:gd name="T48" fmla="*/ 1271981048 w 64"/>
                  <a:gd name="T49" fmla="*/ 2147483647 h 252"/>
                  <a:gd name="T50" fmla="*/ 1696065192 w 64"/>
                  <a:gd name="T51" fmla="*/ 2147483647 h 252"/>
                  <a:gd name="T52" fmla="*/ 2147483647 w 64"/>
                  <a:gd name="T53" fmla="*/ 2147483647 h 252"/>
                  <a:gd name="T54" fmla="*/ 2147483647 w 64"/>
                  <a:gd name="T55" fmla="*/ 2147483647 h 252"/>
                  <a:gd name="T56" fmla="*/ 2147483647 w 64"/>
                  <a:gd name="T57" fmla="*/ 2147483647 h 252"/>
                  <a:gd name="T58" fmla="*/ 2147483647 w 64"/>
                  <a:gd name="T59" fmla="*/ 2147483647 h 252"/>
                  <a:gd name="T60" fmla="*/ 2147483647 w 64"/>
                  <a:gd name="T61" fmla="*/ 2147483647 h 252"/>
                  <a:gd name="T62" fmla="*/ 2147483647 w 64"/>
                  <a:gd name="T63" fmla="*/ 1333722779 h 252"/>
                  <a:gd name="T64" fmla="*/ 2147483647 w 64"/>
                  <a:gd name="T65" fmla="*/ 0 h 252"/>
                  <a:gd name="T66" fmla="*/ 2147483647 w 64"/>
                  <a:gd name="T67" fmla="*/ 0 h 252"/>
                  <a:gd name="T68" fmla="*/ 2147483647 w 64"/>
                  <a:gd name="T69" fmla="*/ 1926239162 h 252"/>
                  <a:gd name="T70" fmla="*/ 2147483647 w 64"/>
                  <a:gd name="T71" fmla="*/ 2147483647 h 252"/>
                  <a:gd name="T72" fmla="*/ 2147483647 w 64"/>
                  <a:gd name="T73" fmla="*/ 2147483647 h 252"/>
                  <a:gd name="T74" fmla="*/ 2147483647 w 64"/>
                  <a:gd name="T75" fmla="*/ 2147483647 h 252"/>
                  <a:gd name="T76" fmla="*/ 2147483647 w 64"/>
                  <a:gd name="T77" fmla="*/ 2147483647 h 252"/>
                  <a:gd name="T78" fmla="*/ 2147483647 w 64"/>
                  <a:gd name="T79" fmla="*/ 2147483647 h 252"/>
                  <a:gd name="T80" fmla="*/ 2147483647 w 64"/>
                  <a:gd name="T81" fmla="*/ 2147483647 h 252"/>
                  <a:gd name="T82" fmla="*/ 2147483647 w 64"/>
                  <a:gd name="T83" fmla="*/ 2147483647 h 252"/>
                  <a:gd name="T84" fmla="*/ 2147483647 w 64"/>
                  <a:gd name="T85" fmla="*/ 2147483647 h 252"/>
                  <a:gd name="T86" fmla="*/ 2147483647 w 64"/>
                  <a:gd name="T87" fmla="*/ 2147483647 h 252"/>
                  <a:gd name="T88" fmla="*/ 2147483647 w 64"/>
                  <a:gd name="T89" fmla="*/ 2147483647 h 252"/>
                  <a:gd name="T90" fmla="*/ 2147483647 w 64"/>
                  <a:gd name="T91" fmla="*/ 2147483647 h 252"/>
                  <a:gd name="T92" fmla="*/ 2147483647 w 64"/>
                  <a:gd name="T93" fmla="*/ 2147483647 h 252"/>
                  <a:gd name="T94" fmla="*/ 2147483647 w 64"/>
                  <a:gd name="T95" fmla="*/ 2147483647 h 252"/>
                  <a:gd name="T96" fmla="*/ 2147483647 w 64"/>
                  <a:gd name="T97" fmla="*/ 2147483647 h 252"/>
                  <a:gd name="T98" fmla="*/ 2147483647 w 64"/>
                  <a:gd name="T99" fmla="*/ 2147483647 h 252"/>
                  <a:gd name="T100" fmla="*/ 2147483647 w 64"/>
                  <a:gd name="T101" fmla="*/ 2147483647 h 252"/>
                  <a:gd name="T102" fmla="*/ 2147483647 w 64"/>
                  <a:gd name="T103" fmla="*/ 2147483647 h 252"/>
                  <a:gd name="T104" fmla="*/ 2147483647 w 64"/>
                  <a:gd name="T105" fmla="*/ 2147483647 h 252"/>
                  <a:gd name="T106" fmla="*/ 2147483647 w 64"/>
                  <a:gd name="T107" fmla="*/ 2147483647 h 252"/>
                  <a:gd name="T108" fmla="*/ 2147483647 w 64"/>
                  <a:gd name="T109" fmla="*/ 2147483647 h 252"/>
                  <a:gd name="T110" fmla="*/ 2147483647 w 64"/>
                  <a:gd name="T111" fmla="*/ 2147483647 h 252"/>
                  <a:gd name="T112" fmla="*/ 2147483647 w 64"/>
                  <a:gd name="T113" fmla="*/ 2147483647 h 252"/>
                  <a:gd name="T114" fmla="*/ 2147483647 w 64"/>
                  <a:gd name="T115" fmla="*/ 2147483647 h 252"/>
                  <a:gd name="T116" fmla="*/ 2147483647 w 64"/>
                  <a:gd name="T117" fmla="*/ 2147483647 h 2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4" h="252">
                    <a:moveTo>
                      <a:pt x="47" y="252"/>
                    </a:moveTo>
                    <a:lnTo>
                      <a:pt x="42" y="245"/>
                    </a:lnTo>
                    <a:lnTo>
                      <a:pt x="37" y="239"/>
                    </a:lnTo>
                    <a:lnTo>
                      <a:pt x="33" y="232"/>
                    </a:lnTo>
                    <a:lnTo>
                      <a:pt x="29" y="225"/>
                    </a:lnTo>
                    <a:lnTo>
                      <a:pt x="25" y="217"/>
                    </a:lnTo>
                    <a:lnTo>
                      <a:pt x="21" y="210"/>
                    </a:lnTo>
                    <a:lnTo>
                      <a:pt x="16" y="203"/>
                    </a:lnTo>
                    <a:lnTo>
                      <a:pt x="14" y="194"/>
                    </a:lnTo>
                    <a:lnTo>
                      <a:pt x="11" y="186"/>
                    </a:lnTo>
                    <a:lnTo>
                      <a:pt x="8" y="178"/>
                    </a:lnTo>
                    <a:lnTo>
                      <a:pt x="5" y="169"/>
                    </a:lnTo>
                    <a:lnTo>
                      <a:pt x="4" y="159"/>
                    </a:lnTo>
                    <a:lnTo>
                      <a:pt x="2" y="151"/>
                    </a:lnTo>
                    <a:lnTo>
                      <a:pt x="1" y="143"/>
                    </a:lnTo>
                    <a:lnTo>
                      <a:pt x="0" y="134"/>
                    </a:lnTo>
                    <a:lnTo>
                      <a:pt x="0" y="126"/>
                    </a:lnTo>
                    <a:lnTo>
                      <a:pt x="0" y="119"/>
                    </a:lnTo>
                    <a:lnTo>
                      <a:pt x="1" y="111"/>
                    </a:lnTo>
                    <a:lnTo>
                      <a:pt x="1" y="104"/>
                    </a:lnTo>
                    <a:lnTo>
                      <a:pt x="2" y="95"/>
                    </a:lnTo>
                    <a:lnTo>
                      <a:pt x="4" y="88"/>
                    </a:lnTo>
                    <a:lnTo>
                      <a:pt x="5" y="81"/>
                    </a:lnTo>
                    <a:lnTo>
                      <a:pt x="8" y="73"/>
                    </a:lnTo>
                    <a:lnTo>
                      <a:pt x="9" y="66"/>
                    </a:lnTo>
                    <a:lnTo>
                      <a:pt x="12" y="57"/>
                    </a:lnTo>
                    <a:lnTo>
                      <a:pt x="16" y="50"/>
                    </a:lnTo>
                    <a:lnTo>
                      <a:pt x="21" y="42"/>
                    </a:lnTo>
                    <a:lnTo>
                      <a:pt x="25" y="34"/>
                    </a:lnTo>
                    <a:lnTo>
                      <a:pt x="30" y="25"/>
                    </a:lnTo>
                    <a:lnTo>
                      <a:pt x="36" y="17"/>
                    </a:lnTo>
                    <a:lnTo>
                      <a:pt x="42" y="9"/>
                    </a:lnTo>
                    <a:lnTo>
                      <a:pt x="47" y="0"/>
                    </a:lnTo>
                    <a:lnTo>
                      <a:pt x="64" y="0"/>
                    </a:lnTo>
                    <a:lnTo>
                      <a:pt x="56" y="13"/>
                    </a:lnTo>
                    <a:lnTo>
                      <a:pt x="50" y="24"/>
                    </a:lnTo>
                    <a:lnTo>
                      <a:pt x="44" y="32"/>
                    </a:lnTo>
                    <a:lnTo>
                      <a:pt x="42" y="39"/>
                    </a:lnTo>
                    <a:lnTo>
                      <a:pt x="37" y="48"/>
                    </a:lnTo>
                    <a:lnTo>
                      <a:pt x="35" y="57"/>
                    </a:lnTo>
                    <a:lnTo>
                      <a:pt x="32" y="67"/>
                    </a:lnTo>
                    <a:lnTo>
                      <a:pt x="29" y="77"/>
                    </a:lnTo>
                    <a:lnTo>
                      <a:pt x="28" y="83"/>
                    </a:lnTo>
                    <a:lnTo>
                      <a:pt x="28" y="88"/>
                    </a:lnTo>
                    <a:lnTo>
                      <a:pt x="26" y="95"/>
                    </a:lnTo>
                    <a:lnTo>
                      <a:pt x="25" y="101"/>
                    </a:lnTo>
                    <a:lnTo>
                      <a:pt x="25" y="108"/>
                    </a:lnTo>
                    <a:lnTo>
                      <a:pt x="23" y="113"/>
                    </a:lnTo>
                    <a:lnTo>
                      <a:pt x="23" y="120"/>
                    </a:lnTo>
                    <a:lnTo>
                      <a:pt x="23" y="126"/>
                    </a:lnTo>
                    <a:lnTo>
                      <a:pt x="23" y="141"/>
                    </a:lnTo>
                    <a:lnTo>
                      <a:pt x="26" y="157"/>
                    </a:lnTo>
                    <a:lnTo>
                      <a:pt x="29" y="173"/>
                    </a:lnTo>
                    <a:lnTo>
                      <a:pt x="33" y="189"/>
                    </a:lnTo>
                    <a:lnTo>
                      <a:pt x="39" y="204"/>
                    </a:lnTo>
                    <a:lnTo>
                      <a:pt x="46" y="220"/>
                    </a:lnTo>
                    <a:lnTo>
                      <a:pt x="54" y="235"/>
                    </a:lnTo>
                    <a:lnTo>
                      <a:pt x="64" y="250"/>
                    </a:lnTo>
                    <a:lnTo>
                      <a:pt x="47" y="2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7" name="Freeform 105"/>
              <p:cNvSpPr>
                <a:spLocks/>
              </p:cNvSpPr>
              <p:nvPr/>
            </p:nvSpPr>
            <p:spPr bwMode="auto">
              <a:xfrm>
                <a:off x="6497638" y="4206875"/>
                <a:ext cx="68262" cy="73025"/>
              </a:xfrm>
              <a:custGeom>
                <a:avLst/>
                <a:gdLst>
                  <a:gd name="T0" fmla="*/ 0 w 130"/>
                  <a:gd name="T1" fmla="*/ 2147483647 h 139"/>
                  <a:gd name="T2" fmla="*/ 2147483647 w 130"/>
                  <a:gd name="T3" fmla="*/ 2147483647 h 139"/>
                  <a:gd name="T4" fmla="*/ 434261840 w 130"/>
                  <a:gd name="T5" fmla="*/ 0 h 139"/>
                  <a:gd name="T6" fmla="*/ 2147483647 w 130"/>
                  <a:gd name="T7" fmla="*/ 0 h 139"/>
                  <a:gd name="T8" fmla="*/ 2147483647 w 130"/>
                  <a:gd name="T9" fmla="*/ 2147483647 h 139"/>
                  <a:gd name="T10" fmla="*/ 2147483647 w 130"/>
                  <a:gd name="T11" fmla="*/ 2147483647 h 139"/>
                  <a:gd name="T12" fmla="*/ 2147483647 w 130"/>
                  <a:gd name="T13" fmla="*/ 2147483647 h 139"/>
                  <a:gd name="T14" fmla="*/ 2147483647 w 130"/>
                  <a:gd name="T15" fmla="*/ 2147483647 h 139"/>
                  <a:gd name="T16" fmla="*/ 2147483647 w 130"/>
                  <a:gd name="T17" fmla="*/ 2147483647 h 139"/>
                  <a:gd name="T18" fmla="*/ 2147483647 w 130"/>
                  <a:gd name="T19" fmla="*/ 2147483647 h 139"/>
                  <a:gd name="T20" fmla="*/ 2147483647 w 130"/>
                  <a:gd name="T21" fmla="*/ 2147483647 h 139"/>
                  <a:gd name="T22" fmla="*/ 2147483647 w 130"/>
                  <a:gd name="T23" fmla="*/ 2147483647 h 139"/>
                  <a:gd name="T24" fmla="*/ 2147483647 w 130"/>
                  <a:gd name="T25" fmla="*/ 2147483647 h 139"/>
                  <a:gd name="T26" fmla="*/ 2147483647 w 130"/>
                  <a:gd name="T27" fmla="*/ 0 h 139"/>
                  <a:gd name="T28" fmla="*/ 2147483647 w 130"/>
                  <a:gd name="T29" fmla="*/ 0 h 139"/>
                  <a:gd name="T30" fmla="*/ 2147483647 w 130"/>
                  <a:gd name="T31" fmla="*/ 2147483647 h 139"/>
                  <a:gd name="T32" fmla="*/ 2147483647 w 130"/>
                  <a:gd name="T33" fmla="*/ 2147483647 h 139"/>
                  <a:gd name="T34" fmla="*/ 2147483647 w 130"/>
                  <a:gd name="T35" fmla="*/ 2147483647 h 139"/>
                  <a:gd name="T36" fmla="*/ 2147483647 w 130"/>
                  <a:gd name="T37" fmla="*/ 2147483647 h 139"/>
                  <a:gd name="T38" fmla="*/ 2147483647 w 130"/>
                  <a:gd name="T39" fmla="*/ 2147483647 h 139"/>
                  <a:gd name="T40" fmla="*/ 2147483647 w 130"/>
                  <a:gd name="T41" fmla="*/ 2147483647 h 139"/>
                  <a:gd name="T42" fmla="*/ 0 w 130"/>
                  <a:gd name="T43" fmla="*/ 2147483647 h 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0" h="139">
                    <a:moveTo>
                      <a:pt x="0" y="139"/>
                    </a:moveTo>
                    <a:lnTo>
                      <a:pt x="51" y="68"/>
                    </a:lnTo>
                    <a:lnTo>
                      <a:pt x="3" y="0"/>
                    </a:lnTo>
                    <a:lnTo>
                      <a:pt x="31" y="0"/>
                    </a:lnTo>
                    <a:lnTo>
                      <a:pt x="55" y="35"/>
                    </a:lnTo>
                    <a:lnTo>
                      <a:pt x="58" y="39"/>
                    </a:lnTo>
                    <a:lnTo>
                      <a:pt x="60" y="43"/>
                    </a:lnTo>
                    <a:lnTo>
                      <a:pt x="63" y="47"/>
                    </a:lnTo>
                    <a:lnTo>
                      <a:pt x="65" y="50"/>
                    </a:lnTo>
                    <a:lnTo>
                      <a:pt x="67" y="46"/>
                    </a:lnTo>
                    <a:lnTo>
                      <a:pt x="70" y="42"/>
                    </a:lnTo>
                    <a:lnTo>
                      <a:pt x="72" y="37"/>
                    </a:lnTo>
                    <a:lnTo>
                      <a:pt x="74" y="35"/>
                    </a:lnTo>
                    <a:lnTo>
                      <a:pt x="100" y="0"/>
                    </a:lnTo>
                    <a:lnTo>
                      <a:pt x="128" y="0"/>
                    </a:lnTo>
                    <a:lnTo>
                      <a:pt x="79" y="68"/>
                    </a:lnTo>
                    <a:lnTo>
                      <a:pt x="130" y="139"/>
                    </a:lnTo>
                    <a:lnTo>
                      <a:pt x="101" y="139"/>
                    </a:lnTo>
                    <a:lnTo>
                      <a:pt x="72" y="97"/>
                    </a:lnTo>
                    <a:lnTo>
                      <a:pt x="66" y="88"/>
                    </a:lnTo>
                    <a:lnTo>
                      <a:pt x="28" y="139"/>
                    </a:lnTo>
                    <a:lnTo>
                      <a:pt x="0" y="1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8" name="Freeform 106"/>
              <p:cNvSpPr>
                <a:spLocks/>
              </p:cNvSpPr>
              <p:nvPr/>
            </p:nvSpPr>
            <p:spPr bwMode="auto">
              <a:xfrm>
                <a:off x="6575425" y="4167188"/>
                <a:ext cx="34925" cy="133350"/>
              </a:xfrm>
              <a:custGeom>
                <a:avLst/>
                <a:gdLst>
                  <a:gd name="T0" fmla="*/ 2147483647 w 65"/>
                  <a:gd name="T1" fmla="*/ 2147483647 h 252"/>
                  <a:gd name="T2" fmla="*/ 0 w 65"/>
                  <a:gd name="T3" fmla="*/ 2147483647 h 252"/>
                  <a:gd name="T4" fmla="*/ 1551182592 w 65"/>
                  <a:gd name="T5" fmla="*/ 2147483647 h 252"/>
                  <a:gd name="T6" fmla="*/ 2147483647 w 65"/>
                  <a:gd name="T7" fmla="*/ 2147483647 h 252"/>
                  <a:gd name="T8" fmla="*/ 2147483647 w 65"/>
                  <a:gd name="T9" fmla="*/ 2147483647 h 252"/>
                  <a:gd name="T10" fmla="*/ 2147483647 w 65"/>
                  <a:gd name="T11" fmla="*/ 2147483647 h 252"/>
                  <a:gd name="T12" fmla="*/ 2147483647 w 65"/>
                  <a:gd name="T13" fmla="*/ 2147483647 h 252"/>
                  <a:gd name="T14" fmla="*/ 2147483647 w 65"/>
                  <a:gd name="T15" fmla="*/ 2147483647 h 252"/>
                  <a:gd name="T16" fmla="*/ 2147483647 w 65"/>
                  <a:gd name="T17" fmla="*/ 2147483647 h 252"/>
                  <a:gd name="T18" fmla="*/ 2147483647 w 65"/>
                  <a:gd name="T19" fmla="*/ 2147483647 h 252"/>
                  <a:gd name="T20" fmla="*/ 2147483647 w 65"/>
                  <a:gd name="T21" fmla="*/ 2147483647 h 252"/>
                  <a:gd name="T22" fmla="*/ 2147483647 w 65"/>
                  <a:gd name="T23" fmla="*/ 2147483647 h 252"/>
                  <a:gd name="T24" fmla="*/ 2147483647 w 65"/>
                  <a:gd name="T25" fmla="*/ 2147483647 h 252"/>
                  <a:gd name="T26" fmla="*/ 2147483647 w 65"/>
                  <a:gd name="T27" fmla="*/ 2147483647 h 252"/>
                  <a:gd name="T28" fmla="*/ 2147483647 w 65"/>
                  <a:gd name="T29" fmla="*/ 2147483647 h 252"/>
                  <a:gd name="T30" fmla="*/ 2147483647 w 65"/>
                  <a:gd name="T31" fmla="*/ 2147483647 h 252"/>
                  <a:gd name="T32" fmla="*/ 2147483647 w 65"/>
                  <a:gd name="T33" fmla="*/ 2147483647 h 252"/>
                  <a:gd name="T34" fmla="*/ 2147483647 w 65"/>
                  <a:gd name="T35" fmla="*/ 2147483647 h 252"/>
                  <a:gd name="T36" fmla="*/ 2147483647 w 65"/>
                  <a:gd name="T37" fmla="*/ 2147483647 h 252"/>
                  <a:gd name="T38" fmla="*/ 2147483647 w 65"/>
                  <a:gd name="T39" fmla="*/ 2147483647 h 252"/>
                  <a:gd name="T40" fmla="*/ 2147483647 w 65"/>
                  <a:gd name="T41" fmla="*/ 2147483647 h 252"/>
                  <a:gd name="T42" fmla="*/ 2147483647 w 65"/>
                  <a:gd name="T43" fmla="*/ 2147483647 h 252"/>
                  <a:gd name="T44" fmla="*/ 2147483647 w 65"/>
                  <a:gd name="T45" fmla="*/ 2147483647 h 252"/>
                  <a:gd name="T46" fmla="*/ 2016566276 w 65"/>
                  <a:gd name="T47" fmla="*/ 2147483647 h 252"/>
                  <a:gd name="T48" fmla="*/ 1085798907 w 65"/>
                  <a:gd name="T49" fmla="*/ 1926239162 h 252"/>
                  <a:gd name="T50" fmla="*/ 0 w 65"/>
                  <a:gd name="T51" fmla="*/ 0 h 252"/>
                  <a:gd name="T52" fmla="*/ 2147483647 w 65"/>
                  <a:gd name="T53" fmla="*/ 0 h 252"/>
                  <a:gd name="T54" fmla="*/ 2147483647 w 65"/>
                  <a:gd name="T55" fmla="*/ 1333722779 h 252"/>
                  <a:gd name="T56" fmla="*/ 2147483647 w 65"/>
                  <a:gd name="T57" fmla="*/ 2147483647 h 252"/>
                  <a:gd name="T58" fmla="*/ 2147483647 w 65"/>
                  <a:gd name="T59" fmla="*/ 2147483647 h 252"/>
                  <a:gd name="T60" fmla="*/ 2147483647 w 65"/>
                  <a:gd name="T61" fmla="*/ 2147483647 h 252"/>
                  <a:gd name="T62" fmla="*/ 2147483647 w 65"/>
                  <a:gd name="T63" fmla="*/ 2147483647 h 252"/>
                  <a:gd name="T64" fmla="*/ 2147483647 w 65"/>
                  <a:gd name="T65" fmla="*/ 2147483647 h 252"/>
                  <a:gd name="T66" fmla="*/ 2147483647 w 65"/>
                  <a:gd name="T67" fmla="*/ 2147483647 h 252"/>
                  <a:gd name="T68" fmla="*/ 2147483647 w 65"/>
                  <a:gd name="T69" fmla="*/ 2147483647 h 252"/>
                  <a:gd name="T70" fmla="*/ 2147483647 w 65"/>
                  <a:gd name="T71" fmla="*/ 2147483647 h 252"/>
                  <a:gd name="T72" fmla="*/ 2147483647 w 65"/>
                  <a:gd name="T73" fmla="*/ 2147483647 h 252"/>
                  <a:gd name="T74" fmla="*/ 2147483647 w 65"/>
                  <a:gd name="T75" fmla="*/ 2147483647 h 252"/>
                  <a:gd name="T76" fmla="*/ 2147483647 w 65"/>
                  <a:gd name="T77" fmla="*/ 2147483647 h 252"/>
                  <a:gd name="T78" fmla="*/ 2147483647 w 65"/>
                  <a:gd name="T79" fmla="*/ 2147483647 h 252"/>
                  <a:gd name="T80" fmla="*/ 2147483647 w 65"/>
                  <a:gd name="T81" fmla="*/ 2147483647 h 252"/>
                  <a:gd name="T82" fmla="*/ 2147483647 w 65"/>
                  <a:gd name="T83" fmla="*/ 2147483647 h 252"/>
                  <a:gd name="T84" fmla="*/ 2147483647 w 65"/>
                  <a:gd name="T85" fmla="*/ 2147483647 h 252"/>
                  <a:gd name="T86" fmla="*/ 2147483647 w 65"/>
                  <a:gd name="T87" fmla="*/ 2147483647 h 252"/>
                  <a:gd name="T88" fmla="*/ 2147483647 w 65"/>
                  <a:gd name="T89" fmla="*/ 2147483647 h 252"/>
                  <a:gd name="T90" fmla="*/ 2147483647 w 65"/>
                  <a:gd name="T91" fmla="*/ 2147483647 h 252"/>
                  <a:gd name="T92" fmla="*/ 2147483647 w 65"/>
                  <a:gd name="T93" fmla="*/ 2147483647 h 252"/>
                  <a:gd name="T94" fmla="*/ 2147483647 w 65"/>
                  <a:gd name="T95" fmla="*/ 2147483647 h 252"/>
                  <a:gd name="T96" fmla="*/ 2147483647 w 65"/>
                  <a:gd name="T97" fmla="*/ 2147483647 h 252"/>
                  <a:gd name="T98" fmla="*/ 2147483647 w 65"/>
                  <a:gd name="T99" fmla="*/ 2147483647 h 252"/>
                  <a:gd name="T100" fmla="*/ 2147483647 w 65"/>
                  <a:gd name="T101" fmla="*/ 2147483647 h 252"/>
                  <a:gd name="T102" fmla="*/ 2147483647 w 65"/>
                  <a:gd name="T103" fmla="*/ 2147483647 h 252"/>
                  <a:gd name="T104" fmla="*/ 2147483647 w 65"/>
                  <a:gd name="T105" fmla="*/ 2147483647 h 252"/>
                  <a:gd name="T106" fmla="*/ 2147483647 w 65"/>
                  <a:gd name="T107" fmla="*/ 2147483647 h 252"/>
                  <a:gd name="T108" fmla="*/ 2147483647 w 65"/>
                  <a:gd name="T109" fmla="*/ 2147483647 h 252"/>
                  <a:gd name="T110" fmla="*/ 2147483647 w 65"/>
                  <a:gd name="T111" fmla="*/ 2147483647 h 252"/>
                  <a:gd name="T112" fmla="*/ 2147483647 w 65"/>
                  <a:gd name="T113" fmla="*/ 2147483647 h 252"/>
                  <a:gd name="T114" fmla="*/ 2147483647 w 65"/>
                  <a:gd name="T115" fmla="*/ 2147483647 h 252"/>
                  <a:gd name="T116" fmla="*/ 2147483647 w 65"/>
                  <a:gd name="T117" fmla="*/ 2147483647 h 252"/>
                  <a:gd name="T118" fmla="*/ 2147483647 w 65"/>
                  <a:gd name="T119" fmla="*/ 2147483647 h 2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5" h="252">
                    <a:moveTo>
                      <a:pt x="17" y="252"/>
                    </a:moveTo>
                    <a:lnTo>
                      <a:pt x="0" y="250"/>
                    </a:lnTo>
                    <a:lnTo>
                      <a:pt x="10" y="235"/>
                    </a:lnTo>
                    <a:lnTo>
                      <a:pt x="19" y="220"/>
                    </a:lnTo>
                    <a:lnTo>
                      <a:pt x="26" y="204"/>
                    </a:lnTo>
                    <a:lnTo>
                      <a:pt x="31" y="189"/>
                    </a:lnTo>
                    <a:lnTo>
                      <a:pt x="35" y="173"/>
                    </a:lnTo>
                    <a:lnTo>
                      <a:pt x="38" y="157"/>
                    </a:lnTo>
                    <a:lnTo>
                      <a:pt x="41" y="141"/>
                    </a:lnTo>
                    <a:lnTo>
                      <a:pt x="41" y="126"/>
                    </a:lnTo>
                    <a:lnTo>
                      <a:pt x="41" y="120"/>
                    </a:lnTo>
                    <a:lnTo>
                      <a:pt x="41" y="113"/>
                    </a:lnTo>
                    <a:lnTo>
                      <a:pt x="40" y="108"/>
                    </a:lnTo>
                    <a:lnTo>
                      <a:pt x="40" y="101"/>
                    </a:lnTo>
                    <a:lnTo>
                      <a:pt x="38" y="95"/>
                    </a:lnTo>
                    <a:lnTo>
                      <a:pt x="37" y="88"/>
                    </a:lnTo>
                    <a:lnTo>
                      <a:pt x="35" y="83"/>
                    </a:lnTo>
                    <a:lnTo>
                      <a:pt x="34" y="77"/>
                    </a:lnTo>
                    <a:lnTo>
                      <a:pt x="31" y="67"/>
                    </a:lnTo>
                    <a:lnTo>
                      <a:pt x="28" y="57"/>
                    </a:lnTo>
                    <a:lnTo>
                      <a:pt x="26" y="48"/>
                    </a:lnTo>
                    <a:lnTo>
                      <a:pt x="21" y="39"/>
                    </a:lnTo>
                    <a:lnTo>
                      <a:pt x="19" y="32"/>
                    </a:lnTo>
                    <a:lnTo>
                      <a:pt x="13" y="24"/>
                    </a:lnTo>
                    <a:lnTo>
                      <a:pt x="7" y="13"/>
                    </a:lnTo>
                    <a:lnTo>
                      <a:pt x="0" y="0"/>
                    </a:lnTo>
                    <a:lnTo>
                      <a:pt x="17" y="0"/>
                    </a:lnTo>
                    <a:lnTo>
                      <a:pt x="23" y="9"/>
                    </a:lnTo>
                    <a:lnTo>
                      <a:pt x="28" y="17"/>
                    </a:lnTo>
                    <a:lnTo>
                      <a:pt x="34" y="25"/>
                    </a:lnTo>
                    <a:lnTo>
                      <a:pt x="40" y="34"/>
                    </a:lnTo>
                    <a:lnTo>
                      <a:pt x="44" y="42"/>
                    </a:lnTo>
                    <a:lnTo>
                      <a:pt x="48" y="50"/>
                    </a:lnTo>
                    <a:lnTo>
                      <a:pt x="51" y="57"/>
                    </a:lnTo>
                    <a:lnTo>
                      <a:pt x="54" y="66"/>
                    </a:lnTo>
                    <a:lnTo>
                      <a:pt x="56" y="73"/>
                    </a:lnTo>
                    <a:lnTo>
                      <a:pt x="58" y="81"/>
                    </a:lnTo>
                    <a:lnTo>
                      <a:pt x="61" y="88"/>
                    </a:lnTo>
                    <a:lnTo>
                      <a:pt x="62" y="95"/>
                    </a:lnTo>
                    <a:lnTo>
                      <a:pt x="63" y="104"/>
                    </a:lnTo>
                    <a:lnTo>
                      <a:pt x="63" y="111"/>
                    </a:lnTo>
                    <a:lnTo>
                      <a:pt x="65" y="119"/>
                    </a:lnTo>
                    <a:lnTo>
                      <a:pt x="65" y="126"/>
                    </a:lnTo>
                    <a:lnTo>
                      <a:pt x="65" y="134"/>
                    </a:lnTo>
                    <a:lnTo>
                      <a:pt x="63" y="143"/>
                    </a:lnTo>
                    <a:lnTo>
                      <a:pt x="62" y="151"/>
                    </a:lnTo>
                    <a:lnTo>
                      <a:pt x="61" y="159"/>
                    </a:lnTo>
                    <a:lnTo>
                      <a:pt x="59" y="168"/>
                    </a:lnTo>
                    <a:lnTo>
                      <a:pt x="56" y="176"/>
                    </a:lnTo>
                    <a:lnTo>
                      <a:pt x="54" y="185"/>
                    </a:lnTo>
                    <a:lnTo>
                      <a:pt x="51" y="193"/>
                    </a:lnTo>
                    <a:lnTo>
                      <a:pt x="48" y="201"/>
                    </a:lnTo>
                    <a:lnTo>
                      <a:pt x="44" y="210"/>
                    </a:lnTo>
                    <a:lnTo>
                      <a:pt x="40" y="217"/>
                    </a:lnTo>
                    <a:lnTo>
                      <a:pt x="35" y="224"/>
                    </a:lnTo>
                    <a:lnTo>
                      <a:pt x="31" y="231"/>
                    </a:lnTo>
                    <a:lnTo>
                      <a:pt x="27" y="238"/>
                    </a:lnTo>
                    <a:lnTo>
                      <a:pt x="21" y="245"/>
                    </a:lnTo>
                    <a:lnTo>
                      <a:pt x="17" y="250"/>
                    </a:lnTo>
                    <a:lnTo>
                      <a:pt x="17" y="2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9" name="Freeform 107"/>
              <p:cNvSpPr>
                <a:spLocks/>
              </p:cNvSpPr>
              <p:nvPr/>
            </p:nvSpPr>
            <p:spPr bwMode="auto">
              <a:xfrm>
                <a:off x="6427788" y="4521200"/>
                <a:ext cx="34925" cy="93663"/>
              </a:xfrm>
              <a:custGeom>
                <a:avLst/>
                <a:gdLst>
                  <a:gd name="T0" fmla="*/ 2147483647 w 68"/>
                  <a:gd name="T1" fmla="*/ 2147483647 h 179"/>
                  <a:gd name="T2" fmla="*/ 2147483647 w 68"/>
                  <a:gd name="T3" fmla="*/ 2147483647 h 179"/>
                  <a:gd name="T4" fmla="*/ 2147483647 w 68"/>
                  <a:gd name="T5" fmla="*/ 2147483647 h 179"/>
                  <a:gd name="T6" fmla="*/ 2147483647 w 68"/>
                  <a:gd name="T7" fmla="*/ 2147483647 h 179"/>
                  <a:gd name="T8" fmla="*/ 2147483647 w 68"/>
                  <a:gd name="T9" fmla="*/ 2147483647 h 179"/>
                  <a:gd name="T10" fmla="*/ 2147483647 w 68"/>
                  <a:gd name="T11" fmla="*/ 2147483647 h 179"/>
                  <a:gd name="T12" fmla="*/ 2147483647 w 68"/>
                  <a:gd name="T13" fmla="*/ 2147483647 h 179"/>
                  <a:gd name="T14" fmla="*/ 2147483647 w 68"/>
                  <a:gd name="T15" fmla="*/ 2147483647 h 179"/>
                  <a:gd name="T16" fmla="*/ 1625725366 w 68"/>
                  <a:gd name="T17" fmla="*/ 2147483647 h 179"/>
                  <a:gd name="T18" fmla="*/ 677407354 w 68"/>
                  <a:gd name="T19" fmla="*/ 2147483647 h 179"/>
                  <a:gd name="T20" fmla="*/ 0 w 68"/>
                  <a:gd name="T21" fmla="*/ 2147483647 h 179"/>
                  <a:gd name="T22" fmla="*/ 0 w 68"/>
                  <a:gd name="T23" fmla="*/ 2147483647 h 179"/>
                  <a:gd name="T24" fmla="*/ 1219228155 w 68"/>
                  <a:gd name="T25" fmla="*/ 2147483647 h 179"/>
                  <a:gd name="T26" fmla="*/ 2147483647 w 68"/>
                  <a:gd name="T27" fmla="*/ 2147483647 h 179"/>
                  <a:gd name="T28" fmla="*/ 2147483647 w 68"/>
                  <a:gd name="T29" fmla="*/ 2147483647 h 179"/>
                  <a:gd name="T30" fmla="*/ 2147483647 w 68"/>
                  <a:gd name="T31" fmla="*/ 2147483647 h 179"/>
                  <a:gd name="T32" fmla="*/ 2147483647 w 68"/>
                  <a:gd name="T33" fmla="*/ 2147483647 h 179"/>
                  <a:gd name="T34" fmla="*/ 2147483647 w 68"/>
                  <a:gd name="T35" fmla="*/ 1719177039 h 179"/>
                  <a:gd name="T36" fmla="*/ 2147483647 w 68"/>
                  <a:gd name="T37" fmla="*/ 716255089 h 179"/>
                  <a:gd name="T38" fmla="*/ 2147483647 w 68"/>
                  <a:gd name="T39" fmla="*/ 0 h 179"/>
                  <a:gd name="T40" fmla="*/ 2147483647 w 68"/>
                  <a:gd name="T41" fmla="*/ 0 h 179"/>
                  <a:gd name="T42" fmla="*/ 2147483647 w 68"/>
                  <a:gd name="T43" fmla="*/ 2147483647 h 1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8" h="179">
                    <a:moveTo>
                      <a:pt x="68" y="179"/>
                    </a:moveTo>
                    <a:lnTo>
                      <a:pt x="46" y="179"/>
                    </a:lnTo>
                    <a:lnTo>
                      <a:pt x="46" y="40"/>
                    </a:lnTo>
                    <a:lnTo>
                      <a:pt x="40" y="43"/>
                    </a:lnTo>
                    <a:lnTo>
                      <a:pt x="36" y="47"/>
                    </a:lnTo>
                    <a:lnTo>
                      <a:pt x="30" y="51"/>
                    </a:lnTo>
                    <a:lnTo>
                      <a:pt x="25" y="54"/>
                    </a:lnTo>
                    <a:lnTo>
                      <a:pt x="18" y="58"/>
                    </a:lnTo>
                    <a:lnTo>
                      <a:pt x="12" y="61"/>
                    </a:lnTo>
                    <a:lnTo>
                      <a:pt x="5" y="64"/>
                    </a:lnTo>
                    <a:lnTo>
                      <a:pt x="0" y="67"/>
                    </a:lnTo>
                    <a:lnTo>
                      <a:pt x="0" y="44"/>
                    </a:lnTo>
                    <a:lnTo>
                      <a:pt x="9" y="40"/>
                    </a:lnTo>
                    <a:lnTo>
                      <a:pt x="18" y="35"/>
                    </a:lnTo>
                    <a:lnTo>
                      <a:pt x="26" y="31"/>
                    </a:lnTo>
                    <a:lnTo>
                      <a:pt x="33" y="25"/>
                    </a:lnTo>
                    <a:lnTo>
                      <a:pt x="39" y="18"/>
                    </a:lnTo>
                    <a:lnTo>
                      <a:pt x="44" y="12"/>
                    </a:lnTo>
                    <a:lnTo>
                      <a:pt x="48" y="5"/>
                    </a:lnTo>
                    <a:lnTo>
                      <a:pt x="51" y="0"/>
                    </a:lnTo>
                    <a:lnTo>
                      <a:pt x="68" y="0"/>
                    </a:lnTo>
                    <a:lnTo>
                      <a:pt x="68" y="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0" name="Freeform 108"/>
              <p:cNvSpPr>
                <a:spLocks/>
              </p:cNvSpPr>
              <p:nvPr/>
            </p:nvSpPr>
            <p:spPr bwMode="auto">
              <a:xfrm>
                <a:off x="6499225" y="4602163"/>
                <a:ext cx="12700" cy="31750"/>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1835351168 w 25"/>
                  <a:gd name="T19" fmla="*/ 2147483647 h 60"/>
                  <a:gd name="T20" fmla="*/ 1442061632 w 25"/>
                  <a:gd name="T21" fmla="*/ 2147483647 h 60"/>
                  <a:gd name="T22" fmla="*/ 917675584 w 25"/>
                  <a:gd name="T23" fmla="*/ 2147483647 h 60"/>
                  <a:gd name="T24" fmla="*/ 0 w 25"/>
                  <a:gd name="T25" fmla="*/ 2147483647 h 60"/>
                  <a:gd name="T26" fmla="*/ 393289536 w 25"/>
                  <a:gd name="T27" fmla="*/ 2147483647 h 60"/>
                  <a:gd name="T28" fmla="*/ 786579072 w 25"/>
                  <a:gd name="T29" fmla="*/ 2147483647 h 60"/>
                  <a:gd name="T30" fmla="*/ 917675584 w 25"/>
                  <a:gd name="T31" fmla="*/ 2147483647 h 60"/>
                  <a:gd name="T32" fmla="*/ 1179868608 w 25"/>
                  <a:gd name="T33" fmla="*/ 2147483647 h 60"/>
                  <a:gd name="T34" fmla="*/ 1310965120 w 25"/>
                  <a:gd name="T35" fmla="*/ 2147483647 h 60"/>
                  <a:gd name="T36" fmla="*/ 1442061632 w 25"/>
                  <a:gd name="T37" fmla="*/ 2147483647 h 60"/>
                  <a:gd name="T38" fmla="*/ 1704254656 w 25"/>
                  <a:gd name="T39" fmla="*/ 2147483647 h 60"/>
                  <a:gd name="T40" fmla="*/ 1704254656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1"/>
                    </a:lnTo>
                    <a:lnTo>
                      <a:pt x="24" y="38"/>
                    </a:lnTo>
                    <a:lnTo>
                      <a:pt x="22" y="43"/>
                    </a:lnTo>
                    <a:lnTo>
                      <a:pt x="21" y="47"/>
                    </a:lnTo>
                    <a:lnTo>
                      <a:pt x="18" y="52"/>
                    </a:lnTo>
                    <a:lnTo>
                      <a:pt x="14" y="54"/>
                    </a:lnTo>
                    <a:lnTo>
                      <a:pt x="11" y="57"/>
                    </a:lnTo>
                    <a:lnTo>
                      <a:pt x="7" y="60"/>
                    </a:lnTo>
                    <a:lnTo>
                      <a:pt x="0" y="52"/>
                    </a:lnTo>
                    <a:lnTo>
                      <a:pt x="3" y="50"/>
                    </a:lnTo>
                    <a:lnTo>
                      <a:pt x="6" y="47"/>
                    </a:lnTo>
                    <a:lnTo>
                      <a:pt x="7" y="46"/>
                    </a:lnTo>
                    <a:lnTo>
                      <a:pt x="9" y="43"/>
                    </a:lnTo>
                    <a:lnTo>
                      <a:pt x="10" y="39"/>
                    </a:lnTo>
                    <a:lnTo>
                      <a:pt x="11" y="35"/>
                    </a:lnTo>
                    <a:lnTo>
                      <a:pt x="13" y="29"/>
                    </a:lnTo>
                    <a:lnTo>
                      <a:pt x="1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1" name="Freeform 109"/>
              <p:cNvSpPr>
                <a:spLocks noEditPoints="1"/>
              </p:cNvSpPr>
              <p:nvPr/>
            </p:nvSpPr>
            <p:spPr bwMode="auto">
              <a:xfrm>
                <a:off x="6529388" y="4521200"/>
                <a:ext cx="61912" cy="95250"/>
              </a:xfrm>
              <a:custGeom>
                <a:avLst/>
                <a:gdLst>
                  <a:gd name="T0" fmla="*/ 0 w 116"/>
                  <a:gd name="T1" fmla="*/ 2147483647 h 181"/>
                  <a:gd name="T2" fmla="*/ 0 w 116"/>
                  <a:gd name="T3" fmla="*/ 2147483647 h 181"/>
                  <a:gd name="T4" fmla="*/ 152116183 w 116"/>
                  <a:gd name="T5" fmla="*/ 2147483647 h 181"/>
                  <a:gd name="T6" fmla="*/ 608179189 w 116"/>
                  <a:gd name="T7" fmla="*/ 2147483647 h 181"/>
                  <a:gd name="T8" fmla="*/ 1520305735 w 116"/>
                  <a:gd name="T9" fmla="*/ 2147483647 h 181"/>
                  <a:gd name="T10" fmla="*/ 2147483647 w 116"/>
                  <a:gd name="T11" fmla="*/ 2147483647 h 181"/>
                  <a:gd name="T12" fmla="*/ 2147483647 w 116"/>
                  <a:gd name="T13" fmla="*/ 1020216961 h 181"/>
                  <a:gd name="T14" fmla="*/ 2147483647 w 116"/>
                  <a:gd name="T15" fmla="*/ 145666193 h 181"/>
                  <a:gd name="T16" fmla="*/ 2147483647 w 116"/>
                  <a:gd name="T17" fmla="*/ 0 h 181"/>
                  <a:gd name="T18" fmla="*/ 2147483647 w 116"/>
                  <a:gd name="T19" fmla="*/ 582941577 h 181"/>
                  <a:gd name="T20" fmla="*/ 2147483647 w 116"/>
                  <a:gd name="T21" fmla="*/ 1457215015 h 181"/>
                  <a:gd name="T22" fmla="*/ 2147483647 w 116"/>
                  <a:gd name="T23" fmla="*/ 2147483647 h 181"/>
                  <a:gd name="T24" fmla="*/ 2147483647 w 116"/>
                  <a:gd name="T25" fmla="*/ 2147483647 h 181"/>
                  <a:gd name="T26" fmla="*/ 2147483647 w 116"/>
                  <a:gd name="T27" fmla="*/ 2147483647 h 181"/>
                  <a:gd name="T28" fmla="*/ 2147483647 w 116"/>
                  <a:gd name="T29" fmla="*/ 2147483647 h 181"/>
                  <a:gd name="T30" fmla="*/ 2147483647 w 116"/>
                  <a:gd name="T31" fmla="*/ 2147483647 h 181"/>
                  <a:gd name="T32" fmla="*/ 2147483647 w 116"/>
                  <a:gd name="T33" fmla="*/ 2147483647 h 181"/>
                  <a:gd name="T34" fmla="*/ 2147483647 w 116"/>
                  <a:gd name="T35" fmla="*/ 2147483647 h 181"/>
                  <a:gd name="T36" fmla="*/ 2147483647 w 116"/>
                  <a:gd name="T37" fmla="*/ 2147483647 h 181"/>
                  <a:gd name="T38" fmla="*/ 2147483647 w 116"/>
                  <a:gd name="T39" fmla="*/ 2147483647 h 181"/>
                  <a:gd name="T40" fmla="*/ 2147483647 w 116"/>
                  <a:gd name="T41" fmla="*/ 2147483647 h 181"/>
                  <a:gd name="T42" fmla="*/ 2147483647 w 116"/>
                  <a:gd name="T43" fmla="*/ 2147483647 h 181"/>
                  <a:gd name="T44" fmla="*/ 2147483647 w 116"/>
                  <a:gd name="T45" fmla="*/ 2147483647 h 181"/>
                  <a:gd name="T46" fmla="*/ 2147483647 w 116"/>
                  <a:gd name="T47" fmla="*/ 2147483647 h 181"/>
                  <a:gd name="T48" fmla="*/ 2147483647 w 116"/>
                  <a:gd name="T49" fmla="*/ 2147483647 h 181"/>
                  <a:gd name="T50" fmla="*/ 2147483647 w 116"/>
                  <a:gd name="T51" fmla="*/ 2147483647 h 181"/>
                  <a:gd name="T52" fmla="*/ 2147483647 w 116"/>
                  <a:gd name="T53" fmla="*/ 2147483647 h 181"/>
                  <a:gd name="T54" fmla="*/ 2147483647 w 116"/>
                  <a:gd name="T55" fmla="*/ 2147483647 h 181"/>
                  <a:gd name="T56" fmla="*/ 1824537567 w 116"/>
                  <a:gd name="T57" fmla="*/ 2147483647 h 181"/>
                  <a:gd name="T58" fmla="*/ 1064242195 w 116"/>
                  <a:gd name="T59" fmla="*/ 2147483647 h 181"/>
                  <a:gd name="T60" fmla="*/ 456063006 w 116"/>
                  <a:gd name="T61" fmla="*/ 2147483647 h 181"/>
                  <a:gd name="T62" fmla="*/ 0 w 116"/>
                  <a:gd name="T63" fmla="*/ 2147483647 h 181"/>
                  <a:gd name="T64" fmla="*/ 0 w 116"/>
                  <a:gd name="T65" fmla="*/ 2147483647 h 181"/>
                  <a:gd name="T66" fmla="*/ 2147483647 w 116"/>
                  <a:gd name="T67" fmla="*/ 2147483647 h 181"/>
                  <a:gd name="T68" fmla="*/ 2147483647 w 116"/>
                  <a:gd name="T69" fmla="*/ 2147483647 h 181"/>
                  <a:gd name="T70" fmla="*/ 2147483647 w 116"/>
                  <a:gd name="T71" fmla="*/ 2147483647 h 181"/>
                  <a:gd name="T72" fmla="*/ 2147483647 w 116"/>
                  <a:gd name="T73" fmla="*/ 2147483647 h 181"/>
                  <a:gd name="T74" fmla="*/ 2147483647 w 116"/>
                  <a:gd name="T75" fmla="*/ 2147483647 h 181"/>
                  <a:gd name="T76" fmla="*/ 2147483647 w 116"/>
                  <a:gd name="T77" fmla="*/ 2147483647 h 181"/>
                  <a:gd name="T78" fmla="*/ 2147483647 w 116"/>
                  <a:gd name="T79" fmla="*/ 2147483647 h 181"/>
                  <a:gd name="T80" fmla="*/ 2147483647 w 116"/>
                  <a:gd name="T81" fmla="*/ 2147483647 h 181"/>
                  <a:gd name="T82" fmla="*/ 2147483647 w 116"/>
                  <a:gd name="T83" fmla="*/ 2147483647 h 181"/>
                  <a:gd name="T84" fmla="*/ 2147483647 w 116"/>
                  <a:gd name="T85" fmla="*/ 2147483647 h 181"/>
                  <a:gd name="T86" fmla="*/ 2147483647 w 116"/>
                  <a:gd name="T87" fmla="*/ 2147483647 h 181"/>
                  <a:gd name="T88" fmla="*/ 2147483647 w 116"/>
                  <a:gd name="T89" fmla="*/ 2147483647 h 181"/>
                  <a:gd name="T90" fmla="*/ 2147483647 w 116"/>
                  <a:gd name="T91" fmla="*/ 2147483647 h 181"/>
                  <a:gd name="T92" fmla="*/ 2147483647 w 116"/>
                  <a:gd name="T93" fmla="*/ 2147483647 h 181"/>
                  <a:gd name="T94" fmla="*/ 2147483647 w 116"/>
                  <a:gd name="T95" fmla="*/ 2147483647 h 181"/>
                  <a:gd name="T96" fmla="*/ 2147483647 w 116"/>
                  <a:gd name="T97" fmla="*/ 2147483647 h 181"/>
                  <a:gd name="T98" fmla="*/ 2147483647 w 116"/>
                  <a:gd name="T99" fmla="*/ 2147483647 h 181"/>
                  <a:gd name="T100" fmla="*/ 2147483647 w 116"/>
                  <a:gd name="T101" fmla="*/ 2147483647 h 181"/>
                  <a:gd name="T102" fmla="*/ 2147483647 w 116"/>
                  <a:gd name="T103" fmla="*/ 2147483647 h 181"/>
                  <a:gd name="T104" fmla="*/ 2147483647 w 116"/>
                  <a:gd name="T105" fmla="*/ 2147483647 h 181"/>
                  <a:gd name="T106" fmla="*/ 2147483647 w 116"/>
                  <a:gd name="T107" fmla="*/ 2147483647 h 181"/>
                  <a:gd name="T108" fmla="*/ 2147483647 w 116"/>
                  <a:gd name="T109" fmla="*/ 2147483647 h 181"/>
                  <a:gd name="T110" fmla="*/ 2147483647 w 116"/>
                  <a:gd name="T111" fmla="*/ 2147483647 h 181"/>
                  <a:gd name="T112" fmla="*/ 2147483647 w 116"/>
                  <a:gd name="T113" fmla="*/ 2147483647 h 1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1">
                    <a:moveTo>
                      <a:pt x="0" y="91"/>
                    </a:moveTo>
                    <a:lnTo>
                      <a:pt x="0" y="84"/>
                    </a:lnTo>
                    <a:lnTo>
                      <a:pt x="0" y="77"/>
                    </a:lnTo>
                    <a:lnTo>
                      <a:pt x="0" y="70"/>
                    </a:lnTo>
                    <a:lnTo>
                      <a:pt x="1" y="63"/>
                    </a:lnTo>
                    <a:lnTo>
                      <a:pt x="1" y="57"/>
                    </a:lnTo>
                    <a:lnTo>
                      <a:pt x="3" y="50"/>
                    </a:lnTo>
                    <a:lnTo>
                      <a:pt x="4" y="46"/>
                    </a:lnTo>
                    <a:lnTo>
                      <a:pt x="5" y="40"/>
                    </a:lnTo>
                    <a:lnTo>
                      <a:pt x="10" y="31"/>
                    </a:lnTo>
                    <a:lnTo>
                      <a:pt x="14" y="24"/>
                    </a:lnTo>
                    <a:lnTo>
                      <a:pt x="19" y="17"/>
                    </a:lnTo>
                    <a:lnTo>
                      <a:pt x="25" y="11"/>
                    </a:lnTo>
                    <a:lnTo>
                      <a:pt x="32" y="7"/>
                    </a:lnTo>
                    <a:lnTo>
                      <a:pt x="39" y="3"/>
                    </a:lnTo>
                    <a:lnTo>
                      <a:pt x="47" y="1"/>
                    </a:lnTo>
                    <a:lnTo>
                      <a:pt x="57" y="0"/>
                    </a:lnTo>
                    <a:lnTo>
                      <a:pt x="64" y="0"/>
                    </a:lnTo>
                    <a:lnTo>
                      <a:pt x="71" y="1"/>
                    </a:lnTo>
                    <a:lnTo>
                      <a:pt x="77" y="4"/>
                    </a:lnTo>
                    <a:lnTo>
                      <a:pt x="82" y="5"/>
                    </a:lnTo>
                    <a:lnTo>
                      <a:pt x="88" y="10"/>
                    </a:lnTo>
                    <a:lnTo>
                      <a:pt x="93" y="14"/>
                    </a:lnTo>
                    <a:lnTo>
                      <a:pt x="98" y="18"/>
                    </a:lnTo>
                    <a:lnTo>
                      <a:pt x="102" y="22"/>
                    </a:lnTo>
                    <a:lnTo>
                      <a:pt x="105" y="28"/>
                    </a:lnTo>
                    <a:lnTo>
                      <a:pt x="107" y="35"/>
                    </a:lnTo>
                    <a:lnTo>
                      <a:pt x="110" y="42"/>
                    </a:lnTo>
                    <a:lnTo>
                      <a:pt x="112" y="49"/>
                    </a:lnTo>
                    <a:lnTo>
                      <a:pt x="113" y="53"/>
                    </a:lnTo>
                    <a:lnTo>
                      <a:pt x="114" y="58"/>
                    </a:lnTo>
                    <a:lnTo>
                      <a:pt x="114" y="63"/>
                    </a:lnTo>
                    <a:lnTo>
                      <a:pt x="116" y="68"/>
                    </a:lnTo>
                    <a:lnTo>
                      <a:pt x="116" y="74"/>
                    </a:lnTo>
                    <a:lnTo>
                      <a:pt x="116" y="79"/>
                    </a:lnTo>
                    <a:lnTo>
                      <a:pt x="116" y="86"/>
                    </a:lnTo>
                    <a:lnTo>
                      <a:pt x="116" y="92"/>
                    </a:lnTo>
                    <a:lnTo>
                      <a:pt x="116" y="99"/>
                    </a:lnTo>
                    <a:lnTo>
                      <a:pt x="116" y="106"/>
                    </a:lnTo>
                    <a:lnTo>
                      <a:pt x="116" y="113"/>
                    </a:lnTo>
                    <a:lnTo>
                      <a:pt x="114" y="120"/>
                    </a:lnTo>
                    <a:lnTo>
                      <a:pt x="114" y="126"/>
                    </a:lnTo>
                    <a:lnTo>
                      <a:pt x="113" y="133"/>
                    </a:lnTo>
                    <a:lnTo>
                      <a:pt x="112" y="137"/>
                    </a:lnTo>
                    <a:lnTo>
                      <a:pt x="110" y="142"/>
                    </a:lnTo>
                    <a:lnTo>
                      <a:pt x="106" y="152"/>
                    </a:lnTo>
                    <a:lnTo>
                      <a:pt x="102" y="159"/>
                    </a:lnTo>
                    <a:lnTo>
                      <a:pt x="96" y="166"/>
                    </a:lnTo>
                    <a:lnTo>
                      <a:pt x="91" y="172"/>
                    </a:lnTo>
                    <a:lnTo>
                      <a:pt x="84" y="176"/>
                    </a:lnTo>
                    <a:lnTo>
                      <a:pt x="75" y="179"/>
                    </a:lnTo>
                    <a:lnTo>
                      <a:pt x="67" y="180"/>
                    </a:lnTo>
                    <a:lnTo>
                      <a:pt x="57" y="181"/>
                    </a:lnTo>
                    <a:lnTo>
                      <a:pt x="45" y="180"/>
                    </a:lnTo>
                    <a:lnTo>
                      <a:pt x="35" y="177"/>
                    </a:lnTo>
                    <a:lnTo>
                      <a:pt x="25" y="172"/>
                    </a:lnTo>
                    <a:lnTo>
                      <a:pt x="17" y="165"/>
                    </a:lnTo>
                    <a:lnTo>
                      <a:pt x="12" y="159"/>
                    </a:lnTo>
                    <a:lnTo>
                      <a:pt x="10" y="151"/>
                    </a:lnTo>
                    <a:lnTo>
                      <a:pt x="7" y="144"/>
                    </a:lnTo>
                    <a:lnTo>
                      <a:pt x="4" y="134"/>
                    </a:lnTo>
                    <a:lnTo>
                      <a:pt x="3" y="126"/>
                    </a:lnTo>
                    <a:lnTo>
                      <a:pt x="1" y="114"/>
                    </a:lnTo>
                    <a:lnTo>
                      <a:pt x="0" y="103"/>
                    </a:lnTo>
                    <a:lnTo>
                      <a:pt x="0" y="92"/>
                    </a:lnTo>
                    <a:lnTo>
                      <a:pt x="0" y="91"/>
                    </a:lnTo>
                    <a:close/>
                    <a:moveTo>
                      <a:pt x="22" y="91"/>
                    </a:moveTo>
                    <a:lnTo>
                      <a:pt x="22" y="102"/>
                    </a:lnTo>
                    <a:lnTo>
                      <a:pt x="24" y="112"/>
                    </a:lnTo>
                    <a:lnTo>
                      <a:pt x="24" y="120"/>
                    </a:lnTo>
                    <a:lnTo>
                      <a:pt x="25" y="128"/>
                    </a:lnTo>
                    <a:lnTo>
                      <a:pt x="26" y="135"/>
                    </a:lnTo>
                    <a:lnTo>
                      <a:pt x="28" y="141"/>
                    </a:lnTo>
                    <a:lnTo>
                      <a:pt x="29" y="145"/>
                    </a:lnTo>
                    <a:lnTo>
                      <a:pt x="31" y="149"/>
                    </a:lnTo>
                    <a:lnTo>
                      <a:pt x="38" y="155"/>
                    </a:lnTo>
                    <a:lnTo>
                      <a:pt x="45" y="159"/>
                    </a:lnTo>
                    <a:lnTo>
                      <a:pt x="50" y="162"/>
                    </a:lnTo>
                    <a:lnTo>
                      <a:pt x="57" y="163"/>
                    </a:lnTo>
                    <a:lnTo>
                      <a:pt x="66" y="162"/>
                    </a:lnTo>
                    <a:lnTo>
                      <a:pt x="73" y="159"/>
                    </a:lnTo>
                    <a:lnTo>
                      <a:pt x="78" y="155"/>
                    </a:lnTo>
                    <a:lnTo>
                      <a:pt x="82" y="149"/>
                    </a:lnTo>
                    <a:lnTo>
                      <a:pt x="85" y="145"/>
                    </a:lnTo>
                    <a:lnTo>
                      <a:pt x="88" y="141"/>
                    </a:lnTo>
                    <a:lnTo>
                      <a:pt x="89" y="135"/>
                    </a:lnTo>
                    <a:lnTo>
                      <a:pt x="92" y="128"/>
                    </a:lnTo>
                    <a:lnTo>
                      <a:pt x="93" y="120"/>
                    </a:lnTo>
                    <a:lnTo>
                      <a:pt x="93" y="112"/>
                    </a:lnTo>
                    <a:lnTo>
                      <a:pt x="95" y="102"/>
                    </a:lnTo>
                    <a:lnTo>
                      <a:pt x="95" y="91"/>
                    </a:lnTo>
                    <a:lnTo>
                      <a:pt x="95" y="81"/>
                    </a:lnTo>
                    <a:lnTo>
                      <a:pt x="93" y="71"/>
                    </a:lnTo>
                    <a:lnTo>
                      <a:pt x="93" y="63"/>
                    </a:lnTo>
                    <a:lnTo>
                      <a:pt x="92" y="54"/>
                    </a:lnTo>
                    <a:lnTo>
                      <a:pt x="91" y="47"/>
                    </a:lnTo>
                    <a:lnTo>
                      <a:pt x="89" y="42"/>
                    </a:lnTo>
                    <a:lnTo>
                      <a:pt x="86" y="38"/>
                    </a:lnTo>
                    <a:lnTo>
                      <a:pt x="85" y="33"/>
                    </a:lnTo>
                    <a:lnTo>
                      <a:pt x="80" y="26"/>
                    </a:lnTo>
                    <a:lnTo>
                      <a:pt x="73" y="22"/>
                    </a:lnTo>
                    <a:lnTo>
                      <a:pt x="66" y="19"/>
                    </a:lnTo>
                    <a:lnTo>
                      <a:pt x="57" y="18"/>
                    </a:lnTo>
                    <a:lnTo>
                      <a:pt x="50" y="19"/>
                    </a:lnTo>
                    <a:lnTo>
                      <a:pt x="43" y="22"/>
                    </a:lnTo>
                    <a:lnTo>
                      <a:pt x="38" y="26"/>
                    </a:lnTo>
                    <a:lnTo>
                      <a:pt x="33" y="32"/>
                    </a:lnTo>
                    <a:lnTo>
                      <a:pt x="31" y="36"/>
                    </a:lnTo>
                    <a:lnTo>
                      <a:pt x="29" y="42"/>
                    </a:lnTo>
                    <a:lnTo>
                      <a:pt x="26" y="47"/>
                    </a:lnTo>
                    <a:lnTo>
                      <a:pt x="25" y="54"/>
                    </a:lnTo>
                    <a:lnTo>
                      <a:pt x="24" y="63"/>
                    </a:lnTo>
                    <a:lnTo>
                      <a:pt x="24" y="71"/>
                    </a:lnTo>
                    <a:lnTo>
                      <a:pt x="22" y="81"/>
                    </a:lnTo>
                    <a:lnTo>
                      <a:pt x="22"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2" name="Freeform 110"/>
              <p:cNvSpPr>
                <a:spLocks noEditPoints="1"/>
              </p:cNvSpPr>
              <p:nvPr/>
            </p:nvSpPr>
            <p:spPr bwMode="auto">
              <a:xfrm>
                <a:off x="6419850" y="5322888"/>
                <a:ext cx="61913" cy="95250"/>
              </a:xfrm>
              <a:custGeom>
                <a:avLst/>
                <a:gdLst>
                  <a:gd name="T0" fmla="*/ 0 w 116"/>
                  <a:gd name="T1" fmla="*/ 2147483647 h 181"/>
                  <a:gd name="T2" fmla="*/ 0 w 116"/>
                  <a:gd name="T3" fmla="*/ 2147483647 h 181"/>
                  <a:gd name="T4" fmla="*/ 152120775 w 116"/>
                  <a:gd name="T5" fmla="*/ 2147483647 h 181"/>
                  <a:gd name="T6" fmla="*/ 608198619 w 116"/>
                  <a:gd name="T7" fmla="*/ 2147483647 h 181"/>
                  <a:gd name="T8" fmla="*/ 1368518547 w 116"/>
                  <a:gd name="T9" fmla="*/ 2147483647 h 181"/>
                  <a:gd name="T10" fmla="*/ 2147483647 w 116"/>
                  <a:gd name="T11" fmla="*/ 2147483647 h 181"/>
                  <a:gd name="T12" fmla="*/ 2147483647 w 116"/>
                  <a:gd name="T13" fmla="*/ 1020216961 h 181"/>
                  <a:gd name="T14" fmla="*/ 2147483647 w 116"/>
                  <a:gd name="T15" fmla="*/ 145666193 h 181"/>
                  <a:gd name="T16" fmla="*/ 2147483647 w 116"/>
                  <a:gd name="T17" fmla="*/ 0 h 181"/>
                  <a:gd name="T18" fmla="*/ 2147483647 w 116"/>
                  <a:gd name="T19" fmla="*/ 582941577 h 181"/>
                  <a:gd name="T20" fmla="*/ 2147483647 w 116"/>
                  <a:gd name="T21" fmla="*/ 1457215015 h 181"/>
                  <a:gd name="T22" fmla="*/ 2147483647 w 116"/>
                  <a:gd name="T23" fmla="*/ 2147483647 h 181"/>
                  <a:gd name="T24" fmla="*/ 2147483647 w 116"/>
                  <a:gd name="T25" fmla="*/ 2147483647 h 181"/>
                  <a:gd name="T26" fmla="*/ 2147483647 w 116"/>
                  <a:gd name="T27" fmla="*/ 2147483647 h 181"/>
                  <a:gd name="T28" fmla="*/ 2147483647 w 116"/>
                  <a:gd name="T29" fmla="*/ 2147483647 h 181"/>
                  <a:gd name="T30" fmla="*/ 2147483647 w 116"/>
                  <a:gd name="T31" fmla="*/ 2147483647 h 181"/>
                  <a:gd name="T32" fmla="*/ 2147483647 w 116"/>
                  <a:gd name="T33" fmla="*/ 2147483647 h 181"/>
                  <a:gd name="T34" fmla="*/ 2147483647 w 116"/>
                  <a:gd name="T35" fmla="*/ 2147483647 h 181"/>
                  <a:gd name="T36" fmla="*/ 2147483647 w 116"/>
                  <a:gd name="T37" fmla="*/ 2147483647 h 181"/>
                  <a:gd name="T38" fmla="*/ 2147483647 w 116"/>
                  <a:gd name="T39" fmla="*/ 2147483647 h 181"/>
                  <a:gd name="T40" fmla="*/ 2147483647 w 116"/>
                  <a:gd name="T41" fmla="*/ 2147483647 h 181"/>
                  <a:gd name="T42" fmla="*/ 2147483647 w 116"/>
                  <a:gd name="T43" fmla="*/ 2147483647 h 181"/>
                  <a:gd name="T44" fmla="*/ 2147483647 w 116"/>
                  <a:gd name="T45" fmla="*/ 2147483647 h 181"/>
                  <a:gd name="T46" fmla="*/ 2147483647 w 116"/>
                  <a:gd name="T47" fmla="*/ 2147483647 h 181"/>
                  <a:gd name="T48" fmla="*/ 2147483647 w 116"/>
                  <a:gd name="T49" fmla="*/ 2147483647 h 181"/>
                  <a:gd name="T50" fmla="*/ 2147483647 w 116"/>
                  <a:gd name="T51" fmla="*/ 2147483647 h 181"/>
                  <a:gd name="T52" fmla="*/ 2147483647 w 116"/>
                  <a:gd name="T53" fmla="*/ 2147483647 h 181"/>
                  <a:gd name="T54" fmla="*/ 2147483647 w 116"/>
                  <a:gd name="T55" fmla="*/ 2147483647 h 181"/>
                  <a:gd name="T56" fmla="*/ 1824596392 w 116"/>
                  <a:gd name="T57" fmla="*/ 2147483647 h 181"/>
                  <a:gd name="T58" fmla="*/ 1064276998 w 116"/>
                  <a:gd name="T59" fmla="*/ 2147483647 h 181"/>
                  <a:gd name="T60" fmla="*/ 303957070 w 116"/>
                  <a:gd name="T61" fmla="*/ 2147483647 h 181"/>
                  <a:gd name="T62" fmla="*/ 0 w 116"/>
                  <a:gd name="T63" fmla="*/ 2147483647 h 181"/>
                  <a:gd name="T64" fmla="*/ 0 w 116"/>
                  <a:gd name="T65" fmla="*/ 2147483647 h 181"/>
                  <a:gd name="T66" fmla="*/ 2147483647 w 116"/>
                  <a:gd name="T67" fmla="*/ 2147483647 h 181"/>
                  <a:gd name="T68" fmla="*/ 2147483647 w 116"/>
                  <a:gd name="T69" fmla="*/ 2147483647 h 181"/>
                  <a:gd name="T70" fmla="*/ 2147483647 w 116"/>
                  <a:gd name="T71" fmla="*/ 2147483647 h 181"/>
                  <a:gd name="T72" fmla="*/ 2147483647 w 116"/>
                  <a:gd name="T73" fmla="*/ 2147483647 h 181"/>
                  <a:gd name="T74" fmla="*/ 2147483647 w 116"/>
                  <a:gd name="T75" fmla="*/ 2147483647 h 181"/>
                  <a:gd name="T76" fmla="*/ 2147483647 w 116"/>
                  <a:gd name="T77" fmla="*/ 2147483647 h 181"/>
                  <a:gd name="T78" fmla="*/ 2147483647 w 116"/>
                  <a:gd name="T79" fmla="*/ 2147483647 h 181"/>
                  <a:gd name="T80" fmla="*/ 2147483647 w 116"/>
                  <a:gd name="T81" fmla="*/ 2147483647 h 181"/>
                  <a:gd name="T82" fmla="*/ 2147483647 w 116"/>
                  <a:gd name="T83" fmla="*/ 2147483647 h 181"/>
                  <a:gd name="T84" fmla="*/ 2147483647 w 116"/>
                  <a:gd name="T85" fmla="*/ 2147483647 h 181"/>
                  <a:gd name="T86" fmla="*/ 2147483647 w 116"/>
                  <a:gd name="T87" fmla="*/ 2147483647 h 181"/>
                  <a:gd name="T88" fmla="*/ 2147483647 w 116"/>
                  <a:gd name="T89" fmla="*/ 2147483647 h 181"/>
                  <a:gd name="T90" fmla="*/ 2147483647 w 116"/>
                  <a:gd name="T91" fmla="*/ 2147483647 h 181"/>
                  <a:gd name="T92" fmla="*/ 2147483647 w 116"/>
                  <a:gd name="T93" fmla="*/ 2147483647 h 181"/>
                  <a:gd name="T94" fmla="*/ 2147483647 w 116"/>
                  <a:gd name="T95" fmla="*/ 2147483647 h 181"/>
                  <a:gd name="T96" fmla="*/ 2147483647 w 116"/>
                  <a:gd name="T97" fmla="*/ 2147483647 h 181"/>
                  <a:gd name="T98" fmla="*/ 2147483647 w 116"/>
                  <a:gd name="T99" fmla="*/ 2147483647 h 181"/>
                  <a:gd name="T100" fmla="*/ 2147483647 w 116"/>
                  <a:gd name="T101" fmla="*/ 2147483647 h 181"/>
                  <a:gd name="T102" fmla="*/ 2147483647 w 116"/>
                  <a:gd name="T103" fmla="*/ 2147483647 h 181"/>
                  <a:gd name="T104" fmla="*/ 2147483647 w 116"/>
                  <a:gd name="T105" fmla="*/ 2147483647 h 181"/>
                  <a:gd name="T106" fmla="*/ 2147483647 w 116"/>
                  <a:gd name="T107" fmla="*/ 2147483647 h 181"/>
                  <a:gd name="T108" fmla="*/ 2147483647 w 116"/>
                  <a:gd name="T109" fmla="*/ 2147483647 h 181"/>
                  <a:gd name="T110" fmla="*/ 2147483647 w 116"/>
                  <a:gd name="T111" fmla="*/ 2147483647 h 181"/>
                  <a:gd name="T112" fmla="*/ 2147483647 w 116"/>
                  <a:gd name="T113" fmla="*/ 2147483647 h 1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1">
                    <a:moveTo>
                      <a:pt x="0" y="91"/>
                    </a:moveTo>
                    <a:lnTo>
                      <a:pt x="0" y="84"/>
                    </a:lnTo>
                    <a:lnTo>
                      <a:pt x="0" y="77"/>
                    </a:lnTo>
                    <a:lnTo>
                      <a:pt x="0" y="70"/>
                    </a:lnTo>
                    <a:lnTo>
                      <a:pt x="1" y="63"/>
                    </a:lnTo>
                    <a:lnTo>
                      <a:pt x="1" y="57"/>
                    </a:lnTo>
                    <a:lnTo>
                      <a:pt x="2" y="50"/>
                    </a:lnTo>
                    <a:lnTo>
                      <a:pt x="4" y="46"/>
                    </a:lnTo>
                    <a:lnTo>
                      <a:pt x="5" y="40"/>
                    </a:lnTo>
                    <a:lnTo>
                      <a:pt x="9" y="31"/>
                    </a:lnTo>
                    <a:lnTo>
                      <a:pt x="14" y="24"/>
                    </a:lnTo>
                    <a:lnTo>
                      <a:pt x="19" y="17"/>
                    </a:lnTo>
                    <a:lnTo>
                      <a:pt x="25" y="11"/>
                    </a:lnTo>
                    <a:lnTo>
                      <a:pt x="32" y="7"/>
                    </a:lnTo>
                    <a:lnTo>
                      <a:pt x="39" y="3"/>
                    </a:lnTo>
                    <a:lnTo>
                      <a:pt x="47" y="1"/>
                    </a:lnTo>
                    <a:lnTo>
                      <a:pt x="57" y="0"/>
                    </a:lnTo>
                    <a:lnTo>
                      <a:pt x="64" y="0"/>
                    </a:lnTo>
                    <a:lnTo>
                      <a:pt x="71" y="1"/>
                    </a:lnTo>
                    <a:lnTo>
                      <a:pt x="76" y="4"/>
                    </a:lnTo>
                    <a:lnTo>
                      <a:pt x="82" y="5"/>
                    </a:lnTo>
                    <a:lnTo>
                      <a:pt x="88" y="10"/>
                    </a:lnTo>
                    <a:lnTo>
                      <a:pt x="93" y="14"/>
                    </a:lnTo>
                    <a:lnTo>
                      <a:pt x="97" y="18"/>
                    </a:lnTo>
                    <a:lnTo>
                      <a:pt x="102" y="22"/>
                    </a:lnTo>
                    <a:lnTo>
                      <a:pt x="104" y="28"/>
                    </a:lnTo>
                    <a:lnTo>
                      <a:pt x="107" y="35"/>
                    </a:lnTo>
                    <a:lnTo>
                      <a:pt x="110" y="42"/>
                    </a:lnTo>
                    <a:lnTo>
                      <a:pt x="111" y="49"/>
                    </a:lnTo>
                    <a:lnTo>
                      <a:pt x="113" y="53"/>
                    </a:lnTo>
                    <a:lnTo>
                      <a:pt x="114" y="58"/>
                    </a:lnTo>
                    <a:lnTo>
                      <a:pt x="114" y="63"/>
                    </a:lnTo>
                    <a:lnTo>
                      <a:pt x="116" y="68"/>
                    </a:lnTo>
                    <a:lnTo>
                      <a:pt x="116" y="74"/>
                    </a:lnTo>
                    <a:lnTo>
                      <a:pt x="116" y="79"/>
                    </a:lnTo>
                    <a:lnTo>
                      <a:pt x="116" y="86"/>
                    </a:lnTo>
                    <a:lnTo>
                      <a:pt x="116" y="92"/>
                    </a:lnTo>
                    <a:lnTo>
                      <a:pt x="116" y="99"/>
                    </a:lnTo>
                    <a:lnTo>
                      <a:pt x="116" y="106"/>
                    </a:lnTo>
                    <a:lnTo>
                      <a:pt x="116" y="113"/>
                    </a:lnTo>
                    <a:lnTo>
                      <a:pt x="114" y="120"/>
                    </a:lnTo>
                    <a:lnTo>
                      <a:pt x="114" y="126"/>
                    </a:lnTo>
                    <a:lnTo>
                      <a:pt x="113" y="133"/>
                    </a:lnTo>
                    <a:lnTo>
                      <a:pt x="111" y="137"/>
                    </a:lnTo>
                    <a:lnTo>
                      <a:pt x="110" y="142"/>
                    </a:lnTo>
                    <a:lnTo>
                      <a:pt x="106" y="152"/>
                    </a:lnTo>
                    <a:lnTo>
                      <a:pt x="102" y="159"/>
                    </a:lnTo>
                    <a:lnTo>
                      <a:pt x="96" y="166"/>
                    </a:lnTo>
                    <a:lnTo>
                      <a:pt x="90" y="172"/>
                    </a:lnTo>
                    <a:lnTo>
                      <a:pt x="83" y="176"/>
                    </a:lnTo>
                    <a:lnTo>
                      <a:pt x="75" y="179"/>
                    </a:lnTo>
                    <a:lnTo>
                      <a:pt x="67" y="180"/>
                    </a:lnTo>
                    <a:lnTo>
                      <a:pt x="57" y="181"/>
                    </a:lnTo>
                    <a:lnTo>
                      <a:pt x="44" y="180"/>
                    </a:lnTo>
                    <a:lnTo>
                      <a:pt x="34" y="177"/>
                    </a:lnTo>
                    <a:lnTo>
                      <a:pt x="25" y="172"/>
                    </a:lnTo>
                    <a:lnTo>
                      <a:pt x="16" y="165"/>
                    </a:lnTo>
                    <a:lnTo>
                      <a:pt x="12" y="159"/>
                    </a:lnTo>
                    <a:lnTo>
                      <a:pt x="9" y="151"/>
                    </a:lnTo>
                    <a:lnTo>
                      <a:pt x="7" y="144"/>
                    </a:lnTo>
                    <a:lnTo>
                      <a:pt x="4" y="134"/>
                    </a:lnTo>
                    <a:lnTo>
                      <a:pt x="2" y="126"/>
                    </a:lnTo>
                    <a:lnTo>
                      <a:pt x="1" y="114"/>
                    </a:lnTo>
                    <a:lnTo>
                      <a:pt x="0" y="103"/>
                    </a:lnTo>
                    <a:lnTo>
                      <a:pt x="0" y="92"/>
                    </a:lnTo>
                    <a:lnTo>
                      <a:pt x="0" y="91"/>
                    </a:lnTo>
                    <a:close/>
                    <a:moveTo>
                      <a:pt x="22" y="91"/>
                    </a:moveTo>
                    <a:lnTo>
                      <a:pt x="22" y="102"/>
                    </a:lnTo>
                    <a:lnTo>
                      <a:pt x="23" y="112"/>
                    </a:lnTo>
                    <a:lnTo>
                      <a:pt x="23" y="120"/>
                    </a:lnTo>
                    <a:lnTo>
                      <a:pt x="25" y="128"/>
                    </a:lnTo>
                    <a:lnTo>
                      <a:pt x="26" y="135"/>
                    </a:lnTo>
                    <a:lnTo>
                      <a:pt x="27" y="141"/>
                    </a:lnTo>
                    <a:lnTo>
                      <a:pt x="29" y="145"/>
                    </a:lnTo>
                    <a:lnTo>
                      <a:pt x="30" y="149"/>
                    </a:lnTo>
                    <a:lnTo>
                      <a:pt x="37" y="155"/>
                    </a:lnTo>
                    <a:lnTo>
                      <a:pt x="44" y="159"/>
                    </a:lnTo>
                    <a:lnTo>
                      <a:pt x="50" y="162"/>
                    </a:lnTo>
                    <a:lnTo>
                      <a:pt x="57" y="163"/>
                    </a:lnTo>
                    <a:lnTo>
                      <a:pt x="65" y="162"/>
                    </a:lnTo>
                    <a:lnTo>
                      <a:pt x="72" y="159"/>
                    </a:lnTo>
                    <a:lnTo>
                      <a:pt x="78" y="155"/>
                    </a:lnTo>
                    <a:lnTo>
                      <a:pt x="82" y="149"/>
                    </a:lnTo>
                    <a:lnTo>
                      <a:pt x="85" y="145"/>
                    </a:lnTo>
                    <a:lnTo>
                      <a:pt x="88" y="141"/>
                    </a:lnTo>
                    <a:lnTo>
                      <a:pt x="89" y="135"/>
                    </a:lnTo>
                    <a:lnTo>
                      <a:pt x="92" y="128"/>
                    </a:lnTo>
                    <a:lnTo>
                      <a:pt x="93" y="120"/>
                    </a:lnTo>
                    <a:lnTo>
                      <a:pt x="93" y="112"/>
                    </a:lnTo>
                    <a:lnTo>
                      <a:pt x="95" y="102"/>
                    </a:lnTo>
                    <a:lnTo>
                      <a:pt x="95" y="91"/>
                    </a:lnTo>
                    <a:lnTo>
                      <a:pt x="95" y="81"/>
                    </a:lnTo>
                    <a:lnTo>
                      <a:pt x="93" y="71"/>
                    </a:lnTo>
                    <a:lnTo>
                      <a:pt x="93" y="63"/>
                    </a:lnTo>
                    <a:lnTo>
                      <a:pt x="92" y="54"/>
                    </a:lnTo>
                    <a:lnTo>
                      <a:pt x="90" y="47"/>
                    </a:lnTo>
                    <a:lnTo>
                      <a:pt x="89" y="42"/>
                    </a:lnTo>
                    <a:lnTo>
                      <a:pt x="86" y="38"/>
                    </a:lnTo>
                    <a:lnTo>
                      <a:pt x="85" y="33"/>
                    </a:lnTo>
                    <a:lnTo>
                      <a:pt x="79" y="26"/>
                    </a:lnTo>
                    <a:lnTo>
                      <a:pt x="72" y="22"/>
                    </a:lnTo>
                    <a:lnTo>
                      <a:pt x="65" y="19"/>
                    </a:lnTo>
                    <a:lnTo>
                      <a:pt x="57" y="18"/>
                    </a:lnTo>
                    <a:lnTo>
                      <a:pt x="50" y="19"/>
                    </a:lnTo>
                    <a:lnTo>
                      <a:pt x="43" y="22"/>
                    </a:lnTo>
                    <a:lnTo>
                      <a:pt x="37" y="26"/>
                    </a:lnTo>
                    <a:lnTo>
                      <a:pt x="33" y="32"/>
                    </a:lnTo>
                    <a:lnTo>
                      <a:pt x="30" y="36"/>
                    </a:lnTo>
                    <a:lnTo>
                      <a:pt x="29" y="42"/>
                    </a:lnTo>
                    <a:lnTo>
                      <a:pt x="26" y="47"/>
                    </a:lnTo>
                    <a:lnTo>
                      <a:pt x="25" y="54"/>
                    </a:lnTo>
                    <a:lnTo>
                      <a:pt x="23" y="63"/>
                    </a:lnTo>
                    <a:lnTo>
                      <a:pt x="23" y="71"/>
                    </a:lnTo>
                    <a:lnTo>
                      <a:pt x="22" y="81"/>
                    </a:lnTo>
                    <a:lnTo>
                      <a:pt x="22"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3" name="Freeform 111"/>
              <p:cNvSpPr>
                <a:spLocks/>
              </p:cNvSpPr>
              <p:nvPr/>
            </p:nvSpPr>
            <p:spPr bwMode="auto">
              <a:xfrm>
                <a:off x="6499225" y="5403850"/>
                <a:ext cx="12700" cy="31750"/>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1835351168 w 25"/>
                  <a:gd name="T19" fmla="*/ 2147483647 h 60"/>
                  <a:gd name="T20" fmla="*/ 1442061632 w 25"/>
                  <a:gd name="T21" fmla="*/ 2147483647 h 60"/>
                  <a:gd name="T22" fmla="*/ 917675584 w 25"/>
                  <a:gd name="T23" fmla="*/ 2147483647 h 60"/>
                  <a:gd name="T24" fmla="*/ 0 w 25"/>
                  <a:gd name="T25" fmla="*/ 2147483647 h 60"/>
                  <a:gd name="T26" fmla="*/ 393289536 w 25"/>
                  <a:gd name="T27" fmla="*/ 2147483647 h 60"/>
                  <a:gd name="T28" fmla="*/ 786579072 w 25"/>
                  <a:gd name="T29" fmla="*/ 2147483647 h 60"/>
                  <a:gd name="T30" fmla="*/ 917675584 w 25"/>
                  <a:gd name="T31" fmla="*/ 2147483647 h 60"/>
                  <a:gd name="T32" fmla="*/ 1179868608 w 25"/>
                  <a:gd name="T33" fmla="*/ 2147483647 h 60"/>
                  <a:gd name="T34" fmla="*/ 1310965120 w 25"/>
                  <a:gd name="T35" fmla="*/ 2147483647 h 60"/>
                  <a:gd name="T36" fmla="*/ 1442061632 w 25"/>
                  <a:gd name="T37" fmla="*/ 2147483647 h 60"/>
                  <a:gd name="T38" fmla="*/ 1704254656 w 25"/>
                  <a:gd name="T39" fmla="*/ 2147483647 h 60"/>
                  <a:gd name="T40" fmla="*/ 1704254656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1"/>
                    </a:lnTo>
                    <a:lnTo>
                      <a:pt x="24" y="38"/>
                    </a:lnTo>
                    <a:lnTo>
                      <a:pt x="22" y="43"/>
                    </a:lnTo>
                    <a:lnTo>
                      <a:pt x="21" y="47"/>
                    </a:lnTo>
                    <a:lnTo>
                      <a:pt x="18" y="52"/>
                    </a:lnTo>
                    <a:lnTo>
                      <a:pt x="14" y="54"/>
                    </a:lnTo>
                    <a:lnTo>
                      <a:pt x="11" y="57"/>
                    </a:lnTo>
                    <a:lnTo>
                      <a:pt x="7" y="60"/>
                    </a:lnTo>
                    <a:lnTo>
                      <a:pt x="0" y="52"/>
                    </a:lnTo>
                    <a:lnTo>
                      <a:pt x="3" y="50"/>
                    </a:lnTo>
                    <a:lnTo>
                      <a:pt x="6" y="47"/>
                    </a:lnTo>
                    <a:lnTo>
                      <a:pt x="7" y="46"/>
                    </a:lnTo>
                    <a:lnTo>
                      <a:pt x="9" y="43"/>
                    </a:lnTo>
                    <a:lnTo>
                      <a:pt x="10" y="39"/>
                    </a:lnTo>
                    <a:lnTo>
                      <a:pt x="11" y="35"/>
                    </a:lnTo>
                    <a:lnTo>
                      <a:pt x="13" y="29"/>
                    </a:lnTo>
                    <a:lnTo>
                      <a:pt x="1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4" name="Freeform 112"/>
              <p:cNvSpPr>
                <a:spLocks/>
              </p:cNvSpPr>
              <p:nvPr/>
            </p:nvSpPr>
            <p:spPr bwMode="auto">
              <a:xfrm>
                <a:off x="6529388" y="5324475"/>
                <a:ext cx="61912" cy="93663"/>
              </a:xfrm>
              <a:custGeom>
                <a:avLst/>
                <a:gdLst>
                  <a:gd name="T0" fmla="*/ 2147483647 w 116"/>
                  <a:gd name="T1" fmla="*/ 2147483647 h 178"/>
                  <a:gd name="T2" fmla="*/ 2147483647 w 116"/>
                  <a:gd name="T3" fmla="*/ 2147483647 h 178"/>
                  <a:gd name="T4" fmla="*/ 2147483647 w 116"/>
                  <a:gd name="T5" fmla="*/ 2147483647 h 178"/>
                  <a:gd name="T6" fmla="*/ 2147483647 w 116"/>
                  <a:gd name="T7" fmla="*/ 2147483647 h 178"/>
                  <a:gd name="T8" fmla="*/ 2147483647 w 116"/>
                  <a:gd name="T9" fmla="*/ 2147483647 h 178"/>
                  <a:gd name="T10" fmla="*/ 2147483647 w 116"/>
                  <a:gd name="T11" fmla="*/ 2147483647 h 178"/>
                  <a:gd name="T12" fmla="*/ 2147483647 w 116"/>
                  <a:gd name="T13" fmla="*/ 2147483647 h 178"/>
                  <a:gd name="T14" fmla="*/ 2147483647 w 116"/>
                  <a:gd name="T15" fmla="*/ 2147483647 h 178"/>
                  <a:gd name="T16" fmla="*/ 2147483647 w 116"/>
                  <a:gd name="T17" fmla="*/ 2147483647 h 178"/>
                  <a:gd name="T18" fmla="*/ 2147483647 w 116"/>
                  <a:gd name="T19" fmla="*/ 2147483647 h 178"/>
                  <a:gd name="T20" fmla="*/ 2147483647 w 116"/>
                  <a:gd name="T21" fmla="*/ 2147483647 h 178"/>
                  <a:gd name="T22" fmla="*/ 2147483647 w 116"/>
                  <a:gd name="T23" fmla="*/ 2147483647 h 178"/>
                  <a:gd name="T24" fmla="*/ 2147483647 w 116"/>
                  <a:gd name="T25" fmla="*/ 2147483647 h 178"/>
                  <a:gd name="T26" fmla="*/ 2147483647 w 116"/>
                  <a:gd name="T27" fmla="*/ 2147483647 h 178"/>
                  <a:gd name="T28" fmla="*/ 2147483647 w 116"/>
                  <a:gd name="T29" fmla="*/ 2147483647 h 178"/>
                  <a:gd name="T30" fmla="*/ 2147483647 w 116"/>
                  <a:gd name="T31" fmla="*/ 2147483647 h 178"/>
                  <a:gd name="T32" fmla="*/ 2147483647 w 116"/>
                  <a:gd name="T33" fmla="*/ 2147483647 h 178"/>
                  <a:gd name="T34" fmla="*/ 2147483647 w 116"/>
                  <a:gd name="T35" fmla="*/ 0 h 178"/>
                  <a:gd name="T36" fmla="*/ 2147483647 w 116"/>
                  <a:gd name="T37" fmla="*/ 2147483647 h 178"/>
                  <a:gd name="T38" fmla="*/ 2147483647 w 116"/>
                  <a:gd name="T39" fmla="*/ 2147483647 h 178"/>
                  <a:gd name="T40" fmla="*/ 2147483647 w 116"/>
                  <a:gd name="T41" fmla="*/ 2147483647 h 178"/>
                  <a:gd name="T42" fmla="*/ 2147483647 w 116"/>
                  <a:gd name="T43" fmla="*/ 2147483647 h 178"/>
                  <a:gd name="T44" fmla="*/ 2147483647 w 116"/>
                  <a:gd name="T45" fmla="*/ 2147483647 h 178"/>
                  <a:gd name="T46" fmla="*/ 2147483647 w 116"/>
                  <a:gd name="T47" fmla="*/ 2147483647 h 178"/>
                  <a:gd name="T48" fmla="*/ 2147483647 w 116"/>
                  <a:gd name="T49" fmla="*/ 2147483647 h 178"/>
                  <a:gd name="T50" fmla="*/ 2147483647 w 116"/>
                  <a:gd name="T51" fmla="*/ 2147483647 h 178"/>
                  <a:gd name="T52" fmla="*/ 2147483647 w 116"/>
                  <a:gd name="T53" fmla="*/ 2147483647 h 178"/>
                  <a:gd name="T54" fmla="*/ 2147483647 w 116"/>
                  <a:gd name="T55" fmla="*/ 2147483647 h 178"/>
                  <a:gd name="T56" fmla="*/ 2147483647 w 116"/>
                  <a:gd name="T57" fmla="*/ 2147483647 h 178"/>
                  <a:gd name="T58" fmla="*/ 2147483647 w 116"/>
                  <a:gd name="T59" fmla="*/ 2147483647 h 178"/>
                  <a:gd name="T60" fmla="*/ 2147483647 w 116"/>
                  <a:gd name="T61" fmla="*/ 2147483647 h 178"/>
                  <a:gd name="T62" fmla="*/ 2147483647 w 116"/>
                  <a:gd name="T63" fmla="*/ 2147483647 h 178"/>
                  <a:gd name="T64" fmla="*/ 2147483647 w 116"/>
                  <a:gd name="T65" fmla="*/ 2147483647 h 178"/>
                  <a:gd name="T66" fmla="*/ 2147483647 w 116"/>
                  <a:gd name="T67" fmla="*/ 2147483647 h 178"/>
                  <a:gd name="T68" fmla="*/ 2147483647 w 116"/>
                  <a:gd name="T69" fmla="*/ 2147483647 h 178"/>
                  <a:gd name="T70" fmla="*/ 2147483647 w 116"/>
                  <a:gd name="T71" fmla="*/ 2147483647 h 178"/>
                  <a:gd name="T72" fmla="*/ 2147483647 w 116"/>
                  <a:gd name="T73" fmla="*/ 2147483647 h 178"/>
                  <a:gd name="T74" fmla="*/ 2147483647 w 116"/>
                  <a:gd name="T75" fmla="*/ 2147483647 h 178"/>
                  <a:gd name="T76" fmla="*/ 608179189 w 116"/>
                  <a:gd name="T77" fmla="*/ 2147483647 h 178"/>
                  <a:gd name="T78" fmla="*/ 0 w 116"/>
                  <a:gd name="T79" fmla="*/ 2147483647 h 17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16" h="178">
                    <a:moveTo>
                      <a:pt x="0" y="128"/>
                    </a:moveTo>
                    <a:lnTo>
                      <a:pt x="22" y="127"/>
                    </a:lnTo>
                    <a:lnTo>
                      <a:pt x="24" y="135"/>
                    </a:lnTo>
                    <a:lnTo>
                      <a:pt x="25" y="141"/>
                    </a:lnTo>
                    <a:lnTo>
                      <a:pt x="28" y="148"/>
                    </a:lnTo>
                    <a:lnTo>
                      <a:pt x="31" y="152"/>
                    </a:lnTo>
                    <a:lnTo>
                      <a:pt x="36" y="156"/>
                    </a:lnTo>
                    <a:lnTo>
                      <a:pt x="42" y="157"/>
                    </a:lnTo>
                    <a:lnTo>
                      <a:pt x="49" y="160"/>
                    </a:lnTo>
                    <a:lnTo>
                      <a:pt x="56" y="160"/>
                    </a:lnTo>
                    <a:lnTo>
                      <a:pt x="63" y="159"/>
                    </a:lnTo>
                    <a:lnTo>
                      <a:pt x="71" y="157"/>
                    </a:lnTo>
                    <a:lnTo>
                      <a:pt x="77" y="153"/>
                    </a:lnTo>
                    <a:lnTo>
                      <a:pt x="82" y="149"/>
                    </a:lnTo>
                    <a:lnTo>
                      <a:pt x="88" y="144"/>
                    </a:lnTo>
                    <a:lnTo>
                      <a:pt x="92" y="135"/>
                    </a:lnTo>
                    <a:lnTo>
                      <a:pt x="93" y="128"/>
                    </a:lnTo>
                    <a:lnTo>
                      <a:pt x="95" y="118"/>
                    </a:lnTo>
                    <a:lnTo>
                      <a:pt x="93" y="110"/>
                    </a:lnTo>
                    <a:lnTo>
                      <a:pt x="92" y="102"/>
                    </a:lnTo>
                    <a:lnTo>
                      <a:pt x="89" y="95"/>
                    </a:lnTo>
                    <a:lnTo>
                      <a:pt x="85" y="89"/>
                    </a:lnTo>
                    <a:lnTo>
                      <a:pt x="80" y="85"/>
                    </a:lnTo>
                    <a:lnTo>
                      <a:pt x="73" y="81"/>
                    </a:lnTo>
                    <a:lnTo>
                      <a:pt x="66" y="79"/>
                    </a:lnTo>
                    <a:lnTo>
                      <a:pt x="57" y="78"/>
                    </a:lnTo>
                    <a:lnTo>
                      <a:pt x="52" y="78"/>
                    </a:lnTo>
                    <a:lnTo>
                      <a:pt x="46" y="79"/>
                    </a:lnTo>
                    <a:lnTo>
                      <a:pt x="42" y="81"/>
                    </a:lnTo>
                    <a:lnTo>
                      <a:pt x="36" y="82"/>
                    </a:lnTo>
                    <a:lnTo>
                      <a:pt x="32" y="85"/>
                    </a:lnTo>
                    <a:lnTo>
                      <a:pt x="29" y="88"/>
                    </a:lnTo>
                    <a:lnTo>
                      <a:pt x="26" y="92"/>
                    </a:lnTo>
                    <a:lnTo>
                      <a:pt x="25" y="95"/>
                    </a:lnTo>
                    <a:lnTo>
                      <a:pt x="1" y="92"/>
                    </a:lnTo>
                    <a:lnTo>
                      <a:pt x="21" y="0"/>
                    </a:lnTo>
                    <a:lnTo>
                      <a:pt x="107" y="0"/>
                    </a:lnTo>
                    <a:lnTo>
                      <a:pt x="107" y="22"/>
                    </a:lnTo>
                    <a:lnTo>
                      <a:pt x="39" y="22"/>
                    </a:lnTo>
                    <a:lnTo>
                      <a:pt x="29" y="69"/>
                    </a:lnTo>
                    <a:lnTo>
                      <a:pt x="38" y="64"/>
                    </a:lnTo>
                    <a:lnTo>
                      <a:pt x="46" y="60"/>
                    </a:lnTo>
                    <a:lnTo>
                      <a:pt x="53" y="58"/>
                    </a:lnTo>
                    <a:lnTo>
                      <a:pt x="61" y="57"/>
                    </a:lnTo>
                    <a:lnTo>
                      <a:pt x="73" y="58"/>
                    </a:lnTo>
                    <a:lnTo>
                      <a:pt x="82" y="61"/>
                    </a:lnTo>
                    <a:lnTo>
                      <a:pt x="92" y="67"/>
                    </a:lnTo>
                    <a:lnTo>
                      <a:pt x="99" y="74"/>
                    </a:lnTo>
                    <a:lnTo>
                      <a:pt x="103" y="78"/>
                    </a:lnTo>
                    <a:lnTo>
                      <a:pt x="107" y="82"/>
                    </a:lnTo>
                    <a:lnTo>
                      <a:pt x="110" y="88"/>
                    </a:lnTo>
                    <a:lnTo>
                      <a:pt x="112" y="92"/>
                    </a:lnTo>
                    <a:lnTo>
                      <a:pt x="114" y="97"/>
                    </a:lnTo>
                    <a:lnTo>
                      <a:pt x="114" y="103"/>
                    </a:lnTo>
                    <a:lnTo>
                      <a:pt x="116" y="110"/>
                    </a:lnTo>
                    <a:lnTo>
                      <a:pt x="116" y="116"/>
                    </a:lnTo>
                    <a:lnTo>
                      <a:pt x="116" y="121"/>
                    </a:lnTo>
                    <a:lnTo>
                      <a:pt x="114" y="127"/>
                    </a:lnTo>
                    <a:lnTo>
                      <a:pt x="114" y="132"/>
                    </a:lnTo>
                    <a:lnTo>
                      <a:pt x="113" y="138"/>
                    </a:lnTo>
                    <a:lnTo>
                      <a:pt x="110" y="144"/>
                    </a:lnTo>
                    <a:lnTo>
                      <a:pt x="109" y="148"/>
                    </a:lnTo>
                    <a:lnTo>
                      <a:pt x="105" y="153"/>
                    </a:lnTo>
                    <a:lnTo>
                      <a:pt x="102" y="157"/>
                    </a:lnTo>
                    <a:lnTo>
                      <a:pt x="98" y="163"/>
                    </a:lnTo>
                    <a:lnTo>
                      <a:pt x="92" y="167"/>
                    </a:lnTo>
                    <a:lnTo>
                      <a:pt x="86" y="170"/>
                    </a:lnTo>
                    <a:lnTo>
                      <a:pt x="81" y="173"/>
                    </a:lnTo>
                    <a:lnTo>
                      <a:pt x="75" y="176"/>
                    </a:lnTo>
                    <a:lnTo>
                      <a:pt x="70" y="177"/>
                    </a:lnTo>
                    <a:lnTo>
                      <a:pt x="63" y="178"/>
                    </a:lnTo>
                    <a:lnTo>
                      <a:pt x="56" y="178"/>
                    </a:lnTo>
                    <a:lnTo>
                      <a:pt x="45" y="177"/>
                    </a:lnTo>
                    <a:lnTo>
                      <a:pt x="33" y="176"/>
                    </a:lnTo>
                    <a:lnTo>
                      <a:pt x="25" y="171"/>
                    </a:lnTo>
                    <a:lnTo>
                      <a:pt x="17" y="166"/>
                    </a:lnTo>
                    <a:lnTo>
                      <a:pt x="10" y="159"/>
                    </a:lnTo>
                    <a:lnTo>
                      <a:pt x="4" y="149"/>
                    </a:lnTo>
                    <a:lnTo>
                      <a:pt x="1" y="139"/>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5" name="Freeform 113"/>
              <p:cNvSpPr>
                <a:spLocks/>
              </p:cNvSpPr>
              <p:nvPr/>
            </p:nvSpPr>
            <p:spPr bwMode="auto">
              <a:xfrm>
                <a:off x="6608763" y="4554538"/>
                <a:ext cx="38100" cy="14287"/>
              </a:xfrm>
              <a:custGeom>
                <a:avLst/>
                <a:gdLst>
                  <a:gd name="T0" fmla="*/ 0 w 72"/>
                  <a:gd name="T1" fmla="*/ 1859976567 h 28"/>
                  <a:gd name="T2" fmla="*/ 0 w 72"/>
                  <a:gd name="T3" fmla="*/ 2147483647 h 28"/>
                  <a:gd name="T4" fmla="*/ 2147483647 w 72"/>
                  <a:gd name="T5" fmla="*/ 2147483647 h 28"/>
                  <a:gd name="T6" fmla="*/ 2147483647 w 72"/>
                  <a:gd name="T7" fmla="*/ 0 h 28"/>
                  <a:gd name="T8" fmla="*/ 0 w 72"/>
                  <a:gd name="T9" fmla="*/ 0 h 28"/>
                  <a:gd name="T10" fmla="*/ 0 w 72"/>
                  <a:gd name="T11" fmla="*/ 185997656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 h="28">
                    <a:moveTo>
                      <a:pt x="0" y="14"/>
                    </a:moveTo>
                    <a:lnTo>
                      <a:pt x="0" y="28"/>
                    </a:lnTo>
                    <a:lnTo>
                      <a:pt x="72" y="28"/>
                    </a:lnTo>
                    <a:lnTo>
                      <a:pt x="72"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6" name="Freeform 114"/>
              <p:cNvSpPr>
                <a:spLocks/>
              </p:cNvSpPr>
              <p:nvPr/>
            </p:nvSpPr>
            <p:spPr bwMode="auto">
              <a:xfrm>
                <a:off x="6608763" y="5356225"/>
                <a:ext cx="38100" cy="14288"/>
              </a:xfrm>
              <a:custGeom>
                <a:avLst/>
                <a:gdLst>
                  <a:gd name="T0" fmla="*/ 0 w 72"/>
                  <a:gd name="T1" fmla="*/ 1860236876 h 28"/>
                  <a:gd name="T2" fmla="*/ 0 w 72"/>
                  <a:gd name="T3" fmla="*/ 2147483647 h 28"/>
                  <a:gd name="T4" fmla="*/ 2147483647 w 72"/>
                  <a:gd name="T5" fmla="*/ 2147483647 h 28"/>
                  <a:gd name="T6" fmla="*/ 2147483647 w 72"/>
                  <a:gd name="T7" fmla="*/ 0 h 28"/>
                  <a:gd name="T8" fmla="*/ 0 w 72"/>
                  <a:gd name="T9" fmla="*/ 0 h 28"/>
                  <a:gd name="T10" fmla="*/ 0 w 72"/>
                  <a:gd name="T11" fmla="*/ 1860236876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 h="28">
                    <a:moveTo>
                      <a:pt x="0" y="14"/>
                    </a:moveTo>
                    <a:lnTo>
                      <a:pt x="0" y="28"/>
                    </a:lnTo>
                    <a:lnTo>
                      <a:pt x="72" y="28"/>
                    </a:lnTo>
                    <a:lnTo>
                      <a:pt x="72"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7" name="Freeform 115"/>
              <p:cNvSpPr>
                <a:spLocks/>
              </p:cNvSpPr>
              <p:nvPr/>
            </p:nvSpPr>
            <p:spPr bwMode="auto">
              <a:xfrm>
                <a:off x="6983413" y="5416550"/>
                <a:ext cx="49212" cy="115888"/>
              </a:xfrm>
              <a:custGeom>
                <a:avLst/>
                <a:gdLst>
                  <a:gd name="T0" fmla="*/ 2147483647 w 91"/>
                  <a:gd name="T1" fmla="*/ 2147483647 h 219"/>
                  <a:gd name="T2" fmla="*/ 2147483647 w 91"/>
                  <a:gd name="T3" fmla="*/ 2147483647 h 219"/>
                  <a:gd name="T4" fmla="*/ 0 w 91"/>
                  <a:gd name="T5" fmla="*/ 2147483647 h 219"/>
                  <a:gd name="T6" fmla="*/ 0 w 91"/>
                  <a:gd name="T7" fmla="*/ 2147483647 h 219"/>
                  <a:gd name="T8" fmla="*/ 2147483647 w 91"/>
                  <a:gd name="T9" fmla="*/ 2147483647 h 219"/>
                  <a:gd name="T10" fmla="*/ 2147483647 w 91"/>
                  <a:gd name="T11" fmla="*/ 2147483647 h 219"/>
                  <a:gd name="T12" fmla="*/ 2147483647 w 91"/>
                  <a:gd name="T13" fmla="*/ 2147483647 h 219"/>
                  <a:gd name="T14" fmla="*/ 2147483647 w 91"/>
                  <a:gd name="T15" fmla="*/ 2147483647 h 219"/>
                  <a:gd name="T16" fmla="*/ 2147483647 w 91"/>
                  <a:gd name="T17" fmla="*/ 2147483647 h 219"/>
                  <a:gd name="T18" fmla="*/ 2147483647 w 91"/>
                  <a:gd name="T19" fmla="*/ 2147483647 h 219"/>
                  <a:gd name="T20" fmla="*/ 2147483647 w 91"/>
                  <a:gd name="T21" fmla="*/ 2147483647 h 219"/>
                  <a:gd name="T22" fmla="*/ 2147483647 w 91"/>
                  <a:gd name="T23" fmla="*/ 2074386733 h 219"/>
                  <a:gd name="T24" fmla="*/ 2147483647 w 91"/>
                  <a:gd name="T25" fmla="*/ 1333734354 h 219"/>
                  <a:gd name="T26" fmla="*/ 2147483647 w 91"/>
                  <a:gd name="T27" fmla="*/ 740932309 h 219"/>
                  <a:gd name="T28" fmla="*/ 2147483647 w 91"/>
                  <a:gd name="T29" fmla="*/ 592802045 h 219"/>
                  <a:gd name="T30" fmla="*/ 2147483647 w 91"/>
                  <a:gd name="T31" fmla="*/ 148130264 h 219"/>
                  <a:gd name="T32" fmla="*/ 2147483647 w 91"/>
                  <a:gd name="T33" fmla="*/ 0 h 219"/>
                  <a:gd name="T34" fmla="*/ 2147483647 w 91"/>
                  <a:gd name="T35" fmla="*/ 0 h 219"/>
                  <a:gd name="T36" fmla="*/ 2147483647 w 91"/>
                  <a:gd name="T37" fmla="*/ 0 h 219"/>
                  <a:gd name="T38" fmla="*/ 2147483647 w 91"/>
                  <a:gd name="T39" fmla="*/ 148130264 h 219"/>
                  <a:gd name="T40" fmla="*/ 2147483647 w 91"/>
                  <a:gd name="T41" fmla="*/ 148130264 h 219"/>
                  <a:gd name="T42" fmla="*/ 2147483647 w 91"/>
                  <a:gd name="T43" fmla="*/ 296261057 h 219"/>
                  <a:gd name="T44" fmla="*/ 2147483647 w 91"/>
                  <a:gd name="T45" fmla="*/ 2147483647 h 219"/>
                  <a:gd name="T46" fmla="*/ 2147483647 w 91"/>
                  <a:gd name="T47" fmla="*/ 2147483647 h 219"/>
                  <a:gd name="T48" fmla="*/ 2147483647 w 91"/>
                  <a:gd name="T49" fmla="*/ 2147483647 h 219"/>
                  <a:gd name="T50" fmla="*/ 2147483647 w 91"/>
                  <a:gd name="T51" fmla="*/ 2147483647 h 219"/>
                  <a:gd name="T52" fmla="*/ 2147483647 w 91"/>
                  <a:gd name="T53" fmla="*/ 2147483647 h 219"/>
                  <a:gd name="T54" fmla="*/ 2147483647 w 91"/>
                  <a:gd name="T55" fmla="*/ 2147483647 h 219"/>
                  <a:gd name="T56" fmla="*/ 2147483647 w 91"/>
                  <a:gd name="T57" fmla="*/ 2147483647 h 219"/>
                  <a:gd name="T58" fmla="*/ 2147483647 w 91"/>
                  <a:gd name="T59" fmla="*/ 2147483647 h 219"/>
                  <a:gd name="T60" fmla="*/ 2147483647 w 91"/>
                  <a:gd name="T61" fmla="*/ 2147483647 h 219"/>
                  <a:gd name="T62" fmla="*/ 2147483647 w 91"/>
                  <a:gd name="T63" fmla="*/ 2147483647 h 219"/>
                  <a:gd name="T64" fmla="*/ 2147483647 w 91"/>
                  <a:gd name="T65" fmla="*/ 2147483647 h 219"/>
                  <a:gd name="T66" fmla="*/ 2147483647 w 91"/>
                  <a:gd name="T67" fmla="*/ 2147483647 h 219"/>
                  <a:gd name="T68" fmla="*/ 2147483647 w 91"/>
                  <a:gd name="T69" fmla="*/ 2147483647 h 219"/>
                  <a:gd name="T70" fmla="*/ 2147483647 w 91"/>
                  <a:gd name="T71" fmla="*/ 2147483647 h 219"/>
                  <a:gd name="T72" fmla="*/ 2147483647 w 91"/>
                  <a:gd name="T73" fmla="*/ 2147483647 h 219"/>
                  <a:gd name="T74" fmla="*/ 2147483647 w 91"/>
                  <a:gd name="T75" fmla="*/ 2147483647 h 219"/>
                  <a:gd name="T76" fmla="*/ 2147483647 w 91"/>
                  <a:gd name="T77" fmla="*/ 2147483647 h 219"/>
                  <a:gd name="T78" fmla="*/ 2147483647 w 91"/>
                  <a:gd name="T79" fmla="*/ 2147483647 h 219"/>
                  <a:gd name="T80" fmla="*/ 2147483647 w 91"/>
                  <a:gd name="T81" fmla="*/ 2147483647 h 2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1" h="219">
                    <a:moveTo>
                      <a:pt x="24" y="219"/>
                    </a:moveTo>
                    <a:lnTo>
                      <a:pt x="22" y="84"/>
                    </a:lnTo>
                    <a:lnTo>
                      <a:pt x="0" y="84"/>
                    </a:lnTo>
                    <a:lnTo>
                      <a:pt x="0" y="63"/>
                    </a:lnTo>
                    <a:lnTo>
                      <a:pt x="22" y="63"/>
                    </a:lnTo>
                    <a:lnTo>
                      <a:pt x="22" y="47"/>
                    </a:lnTo>
                    <a:lnTo>
                      <a:pt x="22" y="39"/>
                    </a:lnTo>
                    <a:lnTo>
                      <a:pt x="24" y="32"/>
                    </a:lnTo>
                    <a:lnTo>
                      <a:pt x="24" y="26"/>
                    </a:lnTo>
                    <a:lnTo>
                      <a:pt x="25" y="22"/>
                    </a:lnTo>
                    <a:lnTo>
                      <a:pt x="28" y="18"/>
                    </a:lnTo>
                    <a:lnTo>
                      <a:pt x="31" y="14"/>
                    </a:lnTo>
                    <a:lnTo>
                      <a:pt x="35" y="9"/>
                    </a:lnTo>
                    <a:lnTo>
                      <a:pt x="41" y="5"/>
                    </a:lnTo>
                    <a:lnTo>
                      <a:pt x="45" y="4"/>
                    </a:lnTo>
                    <a:lnTo>
                      <a:pt x="52" y="1"/>
                    </a:lnTo>
                    <a:lnTo>
                      <a:pt x="60" y="0"/>
                    </a:lnTo>
                    <a:lnTo>
                      <a:pt x="69" y="0"/>
                    </a:lnTo>
                    <a:lnTo>
                      <a:pt x="73" y="0"/>
                    </a:lnTo>
                    <a:lnTo>
                      <a:pt x="78" y="1"/>
                    </a:lnTo>
                    <a:lnTo>
                      <a:pt x="85" y="1"/>
                    </a:lnTo>
                    <a:lnTo>
                      <a:pt x="91" y="2"/>
                    </a:lnTo>
                    <a:lnTo>
                      <a:pt x="87" y="28"/>
                    </a:lnTo>
                    <a:lnTo>
                      <a:pt x="84" y="26"/>
                    </a:lnTo>
                    <a:lnTo>
                      <a:pt x="80" y="25"/>
                    </a:lnTo>
                    <a:lnTo>
                      <a:pt x="76" y="23"/>
                    </a:lnTo>
                    <a:lnTo>
                      <a:pt x="71" y="23"/>
                    </a:lnTo>
                    <a:lnTo>
                      <a:pt x="66" y="23"/>
                    </a:lnTo>
                    <a:lnTo>
                      <a:pt x="62" y="26"/>
                    </a:lnTo>
                    <a:lnTo>
                      <a:pt x="57" y="28"/>
                    </a:lnTo>
                    <a:lnTo>
                      <a:pt x="55" y="29"/>
                    </a:lnTo>
                    <a:lnTo>
                      <a:pt x="53" y="32"/>
                    </a:lnTo>
                    <a:lnTo>
                      <a:pt x="52" y="36"/>
                    </a:lnTo>
                    <a:lnTo>
                      <a:pt x="50" y="42"/>
                    </a:lnTo>
                    <a:lnTo>
                      <a:pt x="50" y="47"/>
                    </a:lnTo>
                    <a:lnTo>
                      <a:pt x="50" y="63"/>
                    </a:lnTo>
                    <a:lnTo>
                      <a:pt x="80" y="63"/>
                    </a:lnTo>
                    <a:lnTo>
                      <a:pt x="80" y="84"/>
                    </a:lnTo>
                    <a:lnTo>
                      <a:pt x="50" y="84"/>
                    </a:lnTo>
                    <a:lnTo>
                      <a:pt x="50" y="219"/>
                    </a:lnTo>
                    <a:lnTo>
                      <a:pt x="24" y="2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8" name="Freeform 116"/>
              <p:cNvSpPr>
                <a:spLocks/>
              </p:cNvSpPr>
              <p:nvPr/>
            </p:nvSpPr>
            <p:spPr bwMode="auto">
              <a:xfrm>
                <a:off x="7035800" y="5416550"/>
                <a:ext cx="39688" cy="150813"/>
              </a:xfrm>
              <a:custGeom>
                <a:avLst/>
                <a:gdLst>
                  <a:gd name="T0" fmla="*/ 2147483647 w 73"/>
                  <a:gd name="T1" fmla="*/ 2147483647 h 285"/>
                  <a:gd name="T2" fmla="*/ 2147483647 w 73"/>
                  <a:gd name="T3" fmla="*/ 2147483647 h 285"/>
                  <a:gd name="T4" fmla="*/ 2147483647 w 73"/>
                  <a:gd name="T5" fmla="*/ 2147483647 h 285"/>
                  <a:gd name="T6" fmla="*/ 2147483647 w 73"/>
                  <a:gd name="T7" fmla="*/ 2147483647 h 285"/>
                  <a:gd name="T8" fmla="*/ 2089148049 w 73"/>
                  <a:gd name="T9" fmla="*/ 2147483647 h 285"/>
                  <a:gd name="T10" fmla="*/ 1124971583 w 73"/>
                  <a:gd name="T11" fmla="*/ 2147483647 h 285"/>
                  <a:gd name="T12" fmla="*/ 482088505 w 73"/>
                  <a:gd name="T13" fmla="*/ 2147483647 h 285"/>
                  <a:gd name="T14" fmla="*/ 0 w 73"/>
                  <a:gd name="T15" fmla="*/ 2147483647 h 285"/>
                  <a:gd name="T16" fmla="*/ 0 w 73"/>
                  <a:gd name="T17" fmla="*/ 2147483647 h 285"/>
                  <a:gd name="T18" fmla="*/ 321293932 w 73"/>
                  <a:gd name="T19" fmla="*/ 2147483647 h 285"/>
                  <a:gd name="T20" fmla="*/ 803381893 w 73"/>
                  <a:gd name="T21" fmla="*/ 2147483647 h 285"/>
                  <a:gd name="T22" fmla="*/ 1446264971 w 73"/>
                  <a:gd name="T23" fmla="*/ 2147483647 h 285"/>
                  <a:gd name="T24" fmla="*/ 2147483647 w 73"/>
                  <a:gd name="T25" fmla="*/ 2147483647 h 285"/>
                  <a:gd name="T26" fmla="*/ 2147483647 w 73"/>
                  <a:gd name="T27" fmla="*/ 2147483647 h 285"/>
                  <a:gd name="T28" fmla="*/ 2147483647 w 73"/>
                  <a:gd name="T29" fmla="*/ 2147483647 h 285"/>
                  <a:gd name="T30" fmla="*/ 2147483647 w 73"/>
                  <a:gd name="T31" fmla="*/ 1185321388 h 285"/>
                  <a:gd name="T32" fmla="*/ 2147483647 w 73"/>
                  <a:gd name="T33" fmla="*/ 0 h 285"/>
                  <a:gd name="T34" fmla="*/ 2147483647 w 73"/>
                  <a:gd name="T35" fmla="*/ 2074382544 h 285"/>
                  <a:gd name="T36" fmla="*/ 2147483647 w 73"/>
                  <a:gd name="T37" fmla="*/ 2147483647 h 285"/>
                  <a:gd name="T38" fmla="*/ 2147483647 w 73"/>
                  <a:gd name="T39" fmla="*/ 2147483647 h 285"/>
                  <a:gd name="T40" fmla="*/ 2147483647 w 73"/>
                  <a:gd name="T41" fmla="*/ 2147483647 h 285"/>
                  <a:gd name="T42" fmla="*/ 2147483647 w 73"/>
                  <a:gd name="T43" fmla="*/ 2147483647 h 285"/>
                  <a:gd name="T44" fmla="*/ 2147483647 w 73"/>
                  <a:gd name="T45" fmla="*/ 2147483647 h 285"/>
                  <a:gd name="T46" fmla="*/ 2147483647 w 73"/>
                  <a:gd name="T47" fmla="*/ 2147483647 h 285"/>
                  <a:gd name="T48" fmla="*/ 2147483647 w 73"/>
                  <a:gd name="T49" fmla="*/ 2147483647 h 285"/>
                  <a:gd name="T50" fmla="*/ 2147483647 w 73"/>
                  <a:gd name="T51" fmla="*/ 2147483647 h 285"/>
                  <a:gd name="T52" fmla="*/ 2147483647 w 73"/>
                  <a:gd name="T53" fmla="*/ 2147483647 h 285"/>
                  <a:gd name="T54" fmla="*/ 2147483647 w 73"/>
                  <a:gd name="T55" fmla="*/ 2147483647 h 285"/>
                  <a:gd name="T56" fmla="*/ 2147483647 w 73"/>
                  <a:gd name="T57" fmla="*/ 2147483647 h 285"/>
                  <a:gd name="T58" fmla="*/ 2147483647 w 73"/>
                  <a:gd name="T59" fmla="*/ 2147483647 h 285"/>
                  <a:gd name="T60" fmla="*/ 2147483647 w 73"/>
                  <a:gd name="T61" fmla="*/ 2147483647 h 285"/>
                  <a:gd name="T62" fmla="*/ 2147483647 w 73"/>
                  <a:gd name="T63" fmla="*/ 2147483647 h 285"/>
                  <a:gd name="T64" fmla="*/ 2147483647 w 73"/>
                  <a:gd name="T65" fmla="*/ 214748364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3" h="285">
                    <a:moveTo>
                      <a:pt x="53" y="285"/>
                    </a:moveTo>
                    <a:lnTo>
                      <a:pt x="48" y="278"/>
                    </a:lnTo>
                    <a:lnTo>
                      <a:pt x="44" y="271"/>
                    </a:lnTo>
                    <a:lnTo>
                      <a:pt x="38" y="262"/>
                    </a:lnTo>
                    <a:lnTo>
                      <a:pt x="34" y="255"/>
                    </a:lnTo>
                    <a:lnTo>
                      <a:pt x="28" y="247"/>
                    </a:lnTo>
                    <a:lnTo>
                      <a:pt x="24" y="239"/>
                    </a:lnTo>
                    <a:lnTo>
                      <a:pt x="20" y="229"/>
                    </a:lnTo>
                    <a:lnTo>
                      <a:pt x="17" y="219"/>
                    </a:lnTo>
                    <a:lnTo>
                      <a:pt x="13" y="209"/>
                    </a:lnTo>
                    <a:lnTo>
                      <a:pt x="10" y="200"/>
                    </a:lnTo>
                    <a:lnTo>
                      <a:pt x="7" y="190"/>
                    </a:lnTo>
                    <a:lnTo>
                      <a:pt x="5" y="180"/>
                    </a:lnTo>
                    <a:lnTo>
                      <a:pt x="3" y="170"/>
                    </a:lnTo>
                    <a:lnTo>
                      <a:pt x="2" y="160"/>
                    </a:lnTo>
                    <a:lnTo>
                      <a:pt x="0" y="151"/>
                    </a:lnTo>
                    <a:lnTo>
                      <a:pt x="0" y="141"/>
                    </a:lnTo>
                    <a:lnTo>
                      <a:pt x="0" y="132"/>
                    </a:lnTo>
                    <a:lnTo>
                      <a:pt x="2" y="124"/>
                    </a:lnTo>
                    <a:lnTo>
                      <a:pt x="2" y="116"/>
                    </a:lnTo>
                    <a:lnTo>
                      <a:pt x="3" y="107"/>
                    </a:lnTo>
                    <a:lnTo>
                      <a:pt x="5" y="99"/>
                    </a:lnTo>
                    <a:lnTo>
                      <a:pt x="7" y="91"/>
                    </a:lnTo>
                    <a:lnTo>
                      <a:pt x="9" y="82"/>
                    </a:lnTo>
                    <a:lnTo>
                      <a:pt x="12" y="74"/>
                    </a:lnTo>
                    <a:lnTo>
                      <a:pt x="14" y="64"/>
                    </a:lnTo>
                    <a:lnTo>
                      <a:pt x="19" y="56"/>
                    </a:lnTo>
                    <a:lnTo>
                      <a:pt x="24" y="46"/>
                    </a:lnTo>
                    <a:lnTo>
                      <a:pt x="28" y="36"/>
                    </a:lnTo>
                    <a:lnTo>
                      <a:pt x="34" y="26"/>
                    </a:lnTo>
                    <a:lnTo>
                      <a:pt x="41" y="18"/>
                    </a:lnTo>
                    <a:lnTo>
                      <a:pt x="46" y="8"/>
                    </a:lnTo>
                    <a:lnTo>
                      <a:pt x="53" y="0"/>
                    </a:lnTo>
                    <a:lnTo>
                      <a:pt x="73" y="0"/>
                    </a:lnTo>
                    <a:lnTo>
                      <a:pt x="69" y="7"/>
                    </a:lnTo>
                    <a:lnTo>
                      <a:pt x="65" y="14"/>
                    </a:lnTo>
                    <a:lnTo>
                      <a:pt x="62" y="21"/>
                    </a:lnTo>
                    <a:lnTo>
                      <a:pt x="58" y="26"/>
                    </a:lnTo>
                    <a:lnTo>
                      <a:pt x="55" y="32"/>
                    </a:lnTo>
                    <a:lnTo>
                      <a:pt x="52" y="37"/>
                    </a:lnTo>
                    <a:lnTo>
                      <a:pt x="49" y="42"/>
                    </a:lnTo>
                    <a:lnTo>
                      <a:pt x="48" y="44"/>
                    </a:lnTo>
                    <a:lnTo>
                      <a:pt x="46" y="50"/>
                    </a:lnTo>
                    <a:lnTo>
                      <a:pt x="44" y="54"/>
                    </a:lnTo>
                    <a:lnTo>
                      <a:pt x="42" y="60"/>
                    </a:lnTo>
                    <a:lnTo>
                      <a:pt x="39" y="65"/>
                    </a:lnTo>
                    <a:lnTo>
                      <a:pt x="38" y="71"/>
                    </a:lnTo>
                    <a:lnTo>
                      <a:pt x="37" y="77"/>
                    </a:lnTo>
                    <a:lnTo>
                      <a:pt x="35" y="81"/>
                    </a:lnTo>
                    <a:lnTo>
                      <a:pt x="34" y="86"/>
                    </a:lnTo>
                    <a:lnTo>
                      <a:pt x="33" y="93"/>
                    </a:lnTo>
                    <a:lnTo>
                      <a:pt x="31" y="99"/>
                    </a:lnTo>
                    <a:lnTo>
                      <a:pt x="30" y="106"/>
                    </a:lnTo>
                    <a:lnTo>
                      <a:pt x="28" y="113"/>
                    </a:lnTo>
                    <a:lnTo>
                      <a:pt x="28" y="120"/>
                    </a:lnTo>
                    <a:lnTo>
                      <a:pt x="27" y="127"/>
                    </a:lnTo>
                    <a:lnTo>
                      <a:pt x="27" y="134"/>
                    </a:lnTo>
                    <a:lnTo>
                      <a:pt x="27" y="141"/>
                    </a:lnTo>
                    <a:lnTo>
                      <a:pt x="28" y="159"/>
                    </a:lnTo>
                    <a:lnTo>
                      <a:pt x="30" y="177"/>
                    </a:lnTo>
                    <a:lnTo>
                      <a:pt x="34" y="195"/>
                    </a:lnTo>
                    <a:lnTo>
                      <a:pt x="39" y="213"/>
                    </a:lnTo>
                    <a:lnTo>
                      <a:pt x="45" y="230"/>
                    </a:lnTo>
                    <a:lnTo>
                      <a:pt x="53" y="248"/>
                    </a:lnTo>
                    <a:lnTo>
                      <a:pt x="63" y="267"/>
                    </a:lnTo>
                    <a:lnTo>
                      <a:pt x="73" y="283"/>
                    </a:lnTo>
                    <a:lnTo>
                      <a:pt x="53" y="2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9" name="Freeform 117"/>
              <p:cNvSpPr>
                <a:spLocks/>
              </p:cNvSpPr>
              <p:nvPr/>
            </p:nvSpPr>
            <p:spPr bwMode="auto">
              <a:xfrm>
                <a:off x="7080250" y="5449888"/>
                <a:ext cx="77788" cy="82550"/>
              </a:xfrm>
              <a:custGeom>
                <a:avLst/>
                <a:gdLst>
                  <a:gd name="T0" fmla="*/ 0 w 147"/>
                  <a:gd name="T1" fmla="*/ 2147483647 h 156"/>
                  <a:gd name="T2" fmla="*/ 2147483647 w 147"/>
                  <a:gd name="T3" fmla="*/ 2147483647 h 156"/>
                  <a:gd name="T4" fmla="*/ 889066569 w 147"/>
                  <a:gd name="T5" fmla="*/ 0 h 156"/>
                  <a:gd name="T6" fmla="*/ 2147483647 w 147"/>
                  <a:gd name="T7" fmla="*/ 0 h 156"/>
                  <a:gd name="T8" fmla="*/ 2147483647 w 147"/>
                  <a:gd name="T9" fmla="*/ 2147483647 h 156"/>
                  <a:gd name="T10" fmla="*/ 2147483647 w 147"/>
                  <a:gd name="T11" fmla="*/ 2147483647 h 156"/>
                  <a:gd name="T12" fmla="*/ 2147483647 w 147"/>
                  <a:gd name="T13" fmla="*/ 2147483647 h 156"/>
                  <a:gd name="T14" fmla="*/ 2147483647 w 147"/>
                  <a:gd name="T15" fmla="*/ 2147483647 h 156"/>
                  <a:gd name="T16" fmla="*/ 2147483647 w 147"/>
                  <a:gd name="T17" fmla="*/ 2147483647 h 156"/>
                  <a:gd name="T18" fmla="*/ 2147483647 w 147"/>
                  <a:gd name="T19" fmla="*/ 2147483647 h 156"/>
                  <a:gd name="T20" fmla="*/ 2147483647 w 147"/>
                  <a:gd name="T21" fmla="*/ 2147483647 h 156"/>
                  <a:gd name="T22" fmla="*/ 2147483647 w 147"/>
                  <a:gd name="T23" fmla="*/ 2147483647 h 156"/>
                  <a:gd name="T24" fmla="*/ 2147483647 w 147"/>
                  <a:gd name="T25" fmla="*/ 2147483647 h 156"/>
                  <a:gd name="T26" fmla="*/ 2147483647 w 147"/>
                  <a:gd name="T27" fmla="*/ 0 h 156"/>
                  <a:gd name="T28" fmla="*/ 2147483647 w 147"/>
                  <a:gd name="T29" fmla="*/ 0 h 156"/>
                  <a:gd name="T30" fmla="*/ 2147483647 w 147"/>
                  <a:gd name="T31" fmla="*/ 2147483647 h 156"/>
                  <a:gd name="T32" fmla="*/ 2147483647 w 147"/>
                  <a:gd name="T33" fmla="*/ 2147483647 h 156"/>
                  <a:gd name="T34" fmla="*/ 2147483647 w 147"/>
                  <a:gd name="T35" fmla="*/ 2147483647 h 156"/>
                  <a:gd name="T36" fmla="*/ 2147483647 w 147"/>
                  <a:gd name="T37" fmla="*/ 2147483647 h 156"/>
                  <a:gd name="T38" fmla="*/ 2147483647 w 147"/>
                  <a:gd name="T39" fmla="*/ 2147483647 h 156"/>
                  <a:gd name="T40" fmla="*/ 2147483647 w 147"/>
                  <a:gd name="T41" fmla="*/ 2147483647 h 156"/>
                  <a:gd name="T42" fmla="*/ 0 w 147"/>
                  <a:gd name="T43" fmla="*/ 2147483647 h 1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7" h="156">
                    <a:moveTo>
                      <a:pt x="0" y="156"/>
                    </a:moveTo>
                    <a:lnTo>
                      <a:pt x="58" y="75"/>
                    </a:lnTo>
                    <a:lnTo>
                      <a:pt x="6" y="0"/>
                    </a:lnTo>
                    <a:lnTo>
                      <a:pt x="35" y="0"/>
                    </a:lnTo>
                    <a:lnTo>
                      <a:pt x="62" y="37"/>
                    </a:lnTo>
                    <a:lnTo>
                      <a:pt x="65" y="43"/>
                    </a:lnTo>
                    <a:lnTo>
                      <a:pt x="67" y="47"/>
                    </a:lnTo>
                    <a:lnTo>
                      <a:pt x="70" y="51"/>
                    </a:lnTo>
                    <a:lnTo>
                      <a:pt x="72" y="54"/>
                    </a:lnTo>
                    <a:lnTo>
                      <a:pt x="74" y="48"/>
                    </a:lnTo>
                    <a:lnTo>
                      <a:pt x="79" y="44"/>
                    </a:lnTo>
                    <a:lnTo>
                      <a:pt x="81" y="40"/>
                    </a:lnTo>
                    <a:lnTo>
                      <a:pt x="84" y="37"/>
                    </a:lnTo>
                    <a:lnTo>
                      <a:pt x="111" y="0"/>
                    </a:lnTo>
                    <a:lnTo>
                      <a:pt x="143" y="0"/>
                    </a:lnTo>
                    <a:lnTo>
                      <a:pt x="88" y="75"/>
                    </a:lnTo>
                    <a:lnTo>
                      <a:pt x="147" y="156"/>
                    </a:lnTo>
                    <a:lnTo>
                      <a:pt x="115" y="156"/>
                    </a:lnTo>
                    <a:lnTo>
                      <a:pt x="83" y="110"/>
                    </a:lnTo>
                    <a:lnTo>
                      <a:pt x="74" y="96"/>
                    </a:lnTo>
                    <a:lnTo>
                      <a:pt x="32" y="156"/>
                    </a:lnTo>
                    <a:lnTo>
                      <a:pt x="0"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0" name="Freeform 118"/>
              <p:cNvSpPr>
                <a:spLocks/>
              </p:cNvSpPr>
              <p:nvPr/>
            </p:nvSpPr>
            <p:spPr bwMode="auto">
              <a:xfrm>
                <a:off x="7169150" y="5416550"/>
                <a:ext cx="38100" cy="150813"/>
              </a:xfrm>
              <a:custGeom>
                <a:avLst/>
                <a:gdLst>
                  <a:gd name="T0" fmla="*/ 0 w 72"/>
                  <a:gd name="T1" fmla="*/ 2147483647 h 285"/>
                  <a:gd name="T2" fmla="*/ 2147483647 w 72"/>
                  <a:gd name="T3" fmla="*/ 2147483647 h 285"/>
                  <a:gd name="T4" fmla="*/ 2147483647 w 72"/>
                  <a:gd name="T5" fmla="*/ 2147483647 h 285"/>
                  <a:gd name="T6" fmla="*/ 2147483647 w 72"/>
                  <a:gd name="T7" fmla="*/ 2147483647 h 285"/>
                  <a:gd name="T8" fmla="*/ 2147483647 w 72"/>
                  <a:gd name="T9" fmla="*/ 2147483647 h 285"/>
                  <a:gd name="T10" fmla="*/ 2147483647 w 72"/>
                  <a:gd name="T11" fmla="*/ 2147483647 h 285"/>
                  <a:gd name="T12" fmla="*/ 2147483647 w 72"/>
                  <a:gd name="T13" fmla="*/ 2147483647 h 285"/>
                  <a:gd name="T14" fmla="*/ 2147483647 w 72"/>
                  <a:gd name="T15" fmla="*/ 2147483647 h 285"/>
                  <a:gd name="T16" fmla="*/ 2147483647 w 72"/>
                  <a:gd name="T17" fmla="*/ 2147483647 h 285"/>
                  <a:gd name="T18" fmla="*/ 2147483647 w 72"/>
                  <a:gd name="T19" fmla="*/ 2147483647 h 285"/>
                  <a:gd name="T20" fmla="*/ 2147483647 w 72"/>
                  <a:gd name="T21" fmla="*/ 2147483647 h 285"/>
                  <a:gd name="T22" fmla="*/ 2147483647 w 72"/>
                  <a:gd name="T23" fmla="*/ 2147483647 h 285"/>
                  <a:gd name="T24" fmla="*/ 2147483647 w 72"/>
                  <a:gd name="T25" fmla="*/ 2147483647 h 285"/>
                  <a:gd name="T26" fmla="*/ 2147483647 w 72"/>
                  <a:gd name="T27" fmla="*/ 2147483647 h 285"/>
                  <a:gd name="T28" fmla="*/ 2147483647 w 72"/>
                  <a:gd name="T29" fmla="*/ 2147483647 h 285"/>
                  <a:gd name="T30" fmla="*/ 1185313754 w 72"/>
                  <a:gd name="T31" fmla="*/ 2074382544 h 285"/>
                  <a:gd name="T32" fmla="*/ 0 w 72"/>
                  <a:gd name="T33" fmla="*/ 0 h 285"/>
                  <a:gd name="T34" fmla="*/ 2147483647 w 72"/>
                  <a:gd name="T35" fmla="*/ 1185321388 h 285"/>
                  <a:gd name="T36" fmla="*/ 2147483647 w 72"/>
                  <a:gd name="T37" fmla="*/ 2147483647 h 285"/>
                  <a:gd name="T38" fmla="*/ 2147483647 w 72"/>
                  <a:gd name="T39" fmla="*/ 2147483647 h 285"/>
                  <a:gd name="T40" fmla="*/ 2147483647 w 72"/>
                  <a:gd name="T41" fmla="*/ 2147483647 h 285"/>
                  <a:gd name="T42" fmla="*/ 2147483647 w 72"/>
                  <a:gd name="T43" fmla="*/ 2147483647 h 285"/>
                  <a:gd name="T44" fmla="*/ 2147483647 w 72"/>
                  <a:gd name="T45" fmla="*/ 2147483647 h 285"/>
                  <a:gd name="T46" fmla="*/ 2147483647 w 72"/>
                  <a:gd name="T47" fmla="*/ 2147483647 h 285"/>
                  <a:gd name="T48" fmla="*/ 2147483647 w 72"/>
                  <a:gd name="T49" fmla="*/ 2147483647 h 285"/>
                  <a:gd name="T50" fmla="*/ 2147483647 w 72"/>
                  <a:gd name="T51" fmla="*/ 2147483647 h 285"/>
                  <a:gd name="T52" fmla="*/ 2147483647 w 72"/>
                  <a:gd name="T53" fmla="*/ 2147483647 h 285"/>
                  <a:gd name="T54" fmla="*/ 2147483647 w 72"/>
                  <a:gd name="T55" fmla="*/ 2147483647 h 285"/>
                  <a:gd name="T56" fmla="*/ 2147483647 w 72"/>
                  <a:gd name="T57" fmla="*/ 2147483647 h 285"/>
                  <a:gd name="T58" fmla="*/ 2147483647 w 72"/>
                  <a:gd name="T59" fmla="*/ 2147483647 h 285"/>
                  <a:gd name="T60" fmla="*/ 2147483647 w 72"/>
                  <a:gd name="T61" fmla="*/ 2147483647 h 285"/>
                  <a:gd name="T62" fmla="*/ 2147483647 w 72"/>
                  <a:gd name="T63" fmla="*/ 2147483647 h 285"/>
                  <a:gd name="T64" fmla="*/ 2147483647 w 72"/>
                  <a:gd name="T65" fmla="*/ 2147483647 h 285"/>
                  <a:gd name="T66" fmla="*/ 2147483647 w 72"/>
                  <a:gd name="T67" fmla="*/ 2147483647 h 28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72" h="285">
                    <a:moveTo>
                      <a:pt x="19" y="285"/>
                    </a:moveTo>
                    <a:lnTo>
                      <a:pt x="0" y="283"/>
                    </a:lnTo>
                    <a:lnTo>
                      <a:pt x="11" y="267"/>
                    </a:lnTo>
                    <a:lnTo>
                      <a:pt x="19" y="248"/>
                    </a:lnTo>
                    <a:lnTo>
                      <a:pt x="28" y="230"/>
                    </a:lnTo>
                    <a:lnTo>
                      <a:pt x="35" y="213"/>
                    </a:lnTo>
                    <a:lnTo>
                      <a:pt x="39" y="195"/>
                    </a:lnTo>
                    <a:lnTo>
                      <a:pt x="43" y="177"/>
                    </a:lnTo>
                    <a:lnTo>
                      <a:pt x="44" y="159"/>
                    </a:lnTo>
                    <a:lnTo>
                      <a:pt x="46" y="141"/>
                    </a:lnTo>
                    <a:lnTo>
                      <a:pt x="46" y="135"/>
                    </a:lnTo>
                    <a:lnTo>
                      <a:pt x="46" y="128"/>
                    </a:lnTo>
                    <a:lnTo>
                      <a:pt x="44" y="121"/>
                    </a:lnTo>
                    <a:lnTo>
                      <a:pt x="44" y="114"/>
                    </a:lnTo>
                    <a:lnTo>
                      <a:pt x="43" y="107"/>
                    </a:lnTo>
                    <a:lnTo>
                      <a:pt x="42" y="100"/>
                    </a:lnTo>
                    <a:lnTo>
                      <a:pt x="40" y="93"/>
                    </a:lnTo>
                    <a:lnTo>
                      <a:pt x="39" y="86"/>
                    </a:lnTo>
                    <a:lnTo>
                      <a:pt x="37" y="81"/>
                    </a:lnTo>
                    <a:lnTo>
                      <a:pt x="36" y="77"/>
                    </a:lnTo>
                    <a:lnTo>
                      <a:pt x="35" y="71"/>
                    </a:lnTo>
                    <a:lnTo>
                      <a:pt x="32" y="65"/>
                    </a:lnTo>
                    <a:lnTo>
                      <a:pt x="30" y="60"/>
                    </a:lnTo>
                    <a:lnTo>
                      <a:pt x="28" y="54"/>
                    </a:lnTo>
                    <a:lnTo>
                      <a:pt x="26" y="50"/>
                    </a:lnTo>
                    <a:lnTo>
                      <a:pt x="23" y="44"/>
                    </a:lnTo>
                    <a:lnTo>
                      <a:pt x="22" y="42"/>
                    </a:lnTo>
                    <a:lnTo>
                      <a:pt x="21" y="37"/>
                    </a:lnTo>
                    <a:lnTo>
                      <a:pt x="18" y="32"/>
                    </a:lnTo>
                    <a:lnTo>
                      <a:pt x="15" y="26"/>
                    </a:lnTo>
                    <a:lnTo>
                      <a:pt x="11" y="21"/>
                    </a:lnTo>
                    <a:lnTo>
                      <a:pt x="8" y="14"/>
                    </a:lnTo>
                    <a:lnTo>
                      <a:pt x="4" y="7"/>
                    </a:lnTo>
                    <a:lnTo>
                      <a:pt x="0" y="0"/>
                    </a:lnTo>
                    <a:lnTo>
                      <a:pt x="19" y="0"/>
                    </a:lnTo>
                    <a:lnTo>
                      <a:pt x="26" y="8"/>
                    </a:lnTo>
                    <a:lnTo>
                      <a:pt x="32" y="18"/>
                    </a:lnTo>
                    <a:lnTo>
                      <a:pt x="39" y="26"/>
                    </a:lnTo>
                    <a:lnTo>
                      <a:pt x="44" y="36"/>
                    </a:lnTo>
                    <a:lnTo>
                      <a:pt x="48" y="46"/>
                    </a:lnTo>
                    <a:lnTo>
                      <a:pt x="53" y="56"/>
                    </a:lnTo>
                    <a:lnTo>
                      <a:pt x="57" y="64"/>
                    </a:lnTo>
                    <a:lnTo>
                      <a:pt x="60" y="74"/>
                    </a:lnTo>
                    <a:lnTo>
                      <a:pt x="62" y="82"/>
                    </a:lnTo>
                    <a:lnTo>
                      <a:pt x="65" y="91"/>
                    </a:lnTo>
                    <a:lnTo>
                      <a:pt x="67" y="99"/>
                    </a:lnTo>
                    <a:lnTo>
                      <a:pt x="69" y="107"/>
                    </a:lnTo>
                    <a:lnTo>
                      <a:pt x="71" y="116"/>
                    </a:lnTo>
                    <a:lnTo>
                      <a:pt x="71" y="124"/>
                    </a:lnTo>
                    <a:lnTo>
                      <a:pt x="72" y="132"/>
                    </a:lnTo>
                    <a:lnTo>
                      <a:pt x="72" y="141"/>
                    </a:lnTo>
                    <a:lnTo>
                      <a:pt x="72" y="151"/>
                    </a:lnTo>
                    <a:lnTo>
                      <a:pt x="71" y="160"/>
                    </a:lnTo>
                    <a:lnTo>
                      <a:pt x="69" y="170"/>
                    </a:lnTo>
                    <a:lnTo>
                      <a:pt x="68" y="180"/>
                    </a:lnTo>
                    <a:lnTo>
                      <a:pt x="67" y="190"/>
                    </a:lnTo>
                    <a:lnTo>
                      <a:pt x="64" y="200"/>
                    </a:lnTo>
                    <a:lnTo>
                      <a:pt x="60" y="209"/>
                    </a:lnTo>
                    <a:lnTo>
                      <a:pt x="57" y="219"/>
                    </a:lnTo>
                    <a:lnTo>
                      <a:pt x="53" y="229"/>
                    </a:lnTo>
                    <a:lnTo>
                      <a:pt x="48" y="239"/>
                    </a:lnTo>
                    <a:lnTo>
                      <a:pt x="44" y="247"/>
                    </a:lnTo>
                    <a:lnTo>
                      <a:pt x="40" y="255"/>
                    </a:lnTo>
                    <a:lnTo>
                      <a:pt x="35" y="262"/>
                    </a:lnTo>
                    <a:lnTo>
                      <a:pt x="30" y="269"/>
                    </a:lnTo>
                    <a:lnTo>
                      <a:pt x="25" y="276"/>
                    </a:lnTo>
                    <a:lnTo>
                      <a:pt x="19" y="283"/>
                    </a:lnTo>
                    <a:lnTo>
                      <a:pt x="19" y="2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1" name="Freeform 119"/>
              <p:cNvSpPr>
                <a:spLocks noEditPoints="1"/>
              </p:cNvSpPr>
              <p:nvPr/>
            </p:nvSpPr>
            <p:spPr bwMode="auto">
              <a:xfrm>
                <a:off x="7265988" y="5451475"/>
                <a:ext cx="77787" cy="49213"/>
              </a:xfrm>
              <a:custGeom>
                <a:avLst/>
                <a:gdLst>
                  <a:gd name="T0" fmla="*/ 2147483647 w 145"/>
                  <a:gd name="T1" fmla="*/ 2147483647 h 93"/>
                  <a:gd name="T2" fmla="*/ 0 w 145"/>
                  <a:gd name="T3" fmla="*/ 2147483647 h 93"/>
                  <a:gd name="T4" fmla="*/ 0 w 145"/>
                  <a:gd name="T5" fmla="*/ 0 h 93"/>
                  <a:gd name="T6" fmla="*/ 2147483647 w 145"/>
                  <a:gd name="T7" fmla="*/ 0 h 93"/>
                  <a:gd name="T8" fmla="*/ 2147483647 w 145"/>
                  <a:gd name="T9" fmla="*/ 2147483647 h 93"/>
                  <a:gd name="T10" fmla="*/ 2147483647 w 145"/>
                  <a:gd name="T11" fmla="*/ 2147483647 h 93"/>
                  <a:gd name="T12" fmla="*/ 0 w 145"/>
                  <a:gd name="T13" fmla="*/ 2147483647 h 93"/>
                  <a:gd name="T14" fmla="*/ 0 w 145"/>
                  <a:gd name="T15" fmla="*/ 2147483647 h 93"/>
                  <a:gd name="T16" fmla="*/ 2147483647 w 145"/>
                  <a:gd name="T17" fmla="*/ 2147483647 h 93"/>
                  <a:gd name="T18" fmla="*/ 2147483647 w 145"/>
                  <a:gd name="T19" fmla="*/ 2147483647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93">
                    <a:moveTo>
                      <a:pt x="145" y="27"/>
                    </a:moveTo>
                    <a:lnTo>
                      <a:pt x="0" y="27"/>
                    </a:lnTo>
                    <a:lnTo>
                      <a:pt x="0" y="0"/>
                    </a:lnTo>
                    <a:lnTo>
                      <a:pt x="145" y="0"/>
                    </a:lnTo>
                    <a:lnTo>
                      <a:pt x="145" y="27"/>
                    </a:lnTo>
                    <a:close/>
                    <a:moveTo>
                      <a:pt x="145" y="93"/>
                    </a:moveTo>
                    <a:lnTo>
                      <a:pt x="0" y="93"/>
                    </a:lnTo>
                    <a:lnTo>
                      <a:pt x="0" y="67"/>
                    </a:lnTo>
                    <a:lnTo>
                      <a:pt x="145" y="67"/>
                    </a:lnTo>
                    <a:lnTo>
                      <a:pt x="145" y="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2" name="Freeform 120"/>
              <p:cNvSpPr>
                <a:spLocks/>
              </p:cNvSpPr>
              <p:nvPr/>
            </p:nvSpPr>
            <p:spPr bwMode="auto">
              <a:xfrm>
                <a:off x="7470775" y="5526088"/>
                <a:ext cx="42863" cy="115887"/>
              </a:xfrm>
              <a:custGeom>
                <a:avLst/>
                <a:gdLst>
                  <a:gd name="T0" fmla="*/ 2147483647 w 81"/>
                  <a:gd name="T1" fmla="*/ 2147483647 h 218"/>
                  <a:gd name="T2" fmla="*/ 2147483647 w 81"/>
                  <a:gd name="T3" fmla="*/ 2147483647 h 218"/>
                  <a:gd name="T4" fmla="*/ 2147483647 w 81"/>
                  <a:gd name="T5" fmla="*/ 2147483647 h 218"/>
                  <a:gd name="T6" fmla="*/ 2147483647 w 81"/>
                  <a:gd name="T7" fmla="*/ 2147483647 h 218"/>
                  <a:gd name="T8" fmla="*/ 2147483647 w 81"/>
                  <a:gd name="T9" fmla="*/ 2147483647 h 218"/>
                  <a:gd name="T10" fmla="*/ 2147483647 w 81"/>
                  <a:gd name="T11" fmla="*/ 2147483647 h 218"/>
                  <a:gd name="T12" fmla="*/ 2147483647 w 81"/>
                  <a:gd name="T13" fmla="*/ 2147483647 h 218"/>
                  <a:gd name="T14" fmla="*/ 2147483647 w 81"/>
                  <a:gd name="T15" fmla="*/ 2147483647 h 218"/>
                  <a:gd name="T16" fmla="*/ 2074416798 w 81"/>
                  <a:gd name="T17" fmla="*/ 2147483647 h 218"/>
                  <a:gd name="T18" fmla="*/ 1037208399 w 81"/>
                  <a:gd name="T19" fmla="*/ 2147483647 h 218"/>
                  <a:gd name="T20" fmla="*/ 0 w 81"/>
                  <a:gd name="T21" fmla="*/ 2147483647 h 218"/>
                  <a:gd name="T22" fmla="*/ 0 w 81"/>
                  <a:gd name="T23" fmla="*/ 2147483647 h 218"/>
                  <a:gd name="T24" fmla="*/ 1481886624 w 81"/>
                  <a:gd name="T25" fmla="*/ 2147483647 h 218"/>
                  <a:gd name="T26" fmla="*/ 2147483647 w 81"/>
                  <a:gd name="T27" fmla="*/ 2147483647 h 218"/>
                  <a:gd name="T28" fmla="*/ 2147483647 w 81"/>
                  <a:gd name="T29" fmla="*/ 2147483647 h 218"/>
                  <a:gd name="T30" fmla="*/ 2147483647 w 81"/>
                  <a:gd name="T31" fmla="*/ 2147483647 h 218"/>
                  <a:gd name="T32" fmla="*/ 2147483647 w 81"/>
                  <a:gd name="T33" fmla="*/ 2147483647 h 218"/>
                  <a:gd name="T34" fmla="*/ 2147483647 w 81"/>
                  <a:gd name="T35" fmla="*/ 2147483647 h 218"/>
                  <a:gd name="T36" fmla="*/ 2147483647 w 81"/>
                  <a:gd name="T37" fmla="*/ 901461583 h 218"/>
                  <a:gd name="T38" fmla="*/ 2147483647 w 81"/>
                  <a:gd name="T39" fmla="*/ 0 h 218"/>
                  <a:gd name="T40" fmla="*/ 2147483647 w 81"/>
                  <a:gd name="T41" fmla="*/ 0 h 218"/>
                  <a:gd name="T42" fmla="*/ 2147483647 w 81"/>
                  <a:gd name="T43" fmla="*/ 2147483647 h 2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1" h="218">
                    <a:moveTo>
                      <a:pt x="81" y="218"/>
                    </a:moveTo>
                    <a:lnTo>
                      <a:pt x="55" y="218"/>
                    </a:lnTo>
                    <a:lnTo>
                      <a:pt x="55" y="48"/>
                    </a:lnTo>
                    <a:lnTo>
                      <a:pt x="49" y="53"/>
                    </a:lnTo>
                    <a:lnTo>
                      <a:pt x="42" y="57"/>
                    </a:lnTo>
                    <a:lnTo>
                      <a:pt x="35" y="62"/>
                    </a:lnTo>
                    <a:lnTo>
                      <a:pt x="28" y="67"/>
                    </a:lnTo>
                    <a:lnTo>
                      <a:pt x="21" y="71"/>
                    </a:lnTo>
                    <a:lnTo>
                      <a:pt x="14" y="75"/>
                    </a:lnTo>
                    <a:lnTo>
                      <a:pt x="7" y="78"/>
                    </a:lnTo>
                    <a:lnTo>
                      <a:pt x="0" y="81"/>
                    </a:lnTo>
                    <a:lnTo>
                      <a:pt x="0" y="54"/>
                    </a:lnTo>
                    <a:lnTo>
                      <a:pt x="10" y="48"/>
                    </a:lnTo>
                    <a:lnTo>
                      <a:pt x="21" y="43"/>
                    </a:lnTo>
                    <a:lnTo>
                      <a:pt x="31" y="37"/>
                    </a:lnTo>
                    <a:lnTo>
                      <a:pt x="39" y="30"/>
                    </a:lnTo>
                    <a:lnTo>
                      <a:pt x="48" y="23"/>
                    </a:lnTo>
                    <a:lnTo>
                      <a:pt x="53" y="15"/>
                    </a:lnTo>
                    <a:lnTo>
                      <a:pt x="59" y="6"/>
                    </a:lnTo>
                    <a:lnTo>
                      <a:pt x="63" y="0"/>
                    </a:lnTo>
                    <a:lnTo>
                      <a:pt x="81" y="0"/>
                    </a:lnTo>
                    <a:lnTo>
                      <a:pt x="81" y="2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3" name="Freeform 121"/>
              <p:cNvSpPr>
                <a:spLocks/>
              </p:cNvSpPr>
              <p:nvPr/>
            </p:nvSpPr>
            <p:spPr bwMode="auto">
              <a:xfrm>
                <a:off x="7596188" y="5546725"/>
                <a:ext cx="77787" cy="77788"/>
              </a:xfrm>
              <a:custGeom>
                <a:avLst/>
                <a:gdLst>
                  <a:gd name="T0" fmla="*/ 2147483647 w 145"/>
                  <a:gd name="T1" fmla="*/ 2147483647 h 145"/>
                  <a:gd name="T2" fmla="*/ 2147483647 w 145"/>
                  <a:gd name="T3" fmla="*/ 2147483647 h 145"/>
                  <a:gd name="T4" fmla="*/ 0 w 145"/>
                  <a:gd name="T5" fmla="*/ 2147483647 h 145"/>
                  <a:gd name="T6" fmla="*/ 0 w 145"/>
                  <a:gd name="T7" fmla="*/ 2147483647 h 145"/>
                  <a:gd name="T8" fmla="*/ 2147483647 w 145"/>
                  <a:gd name="T9" fmla="*/ 2147483647 h 145"/>
                  <a:gd name="T10" fmla="*/ 2147483647 w 145"/>
                  <a:gd name="T11" fmla="*/ 0 h 145"/>
                  <a:gd name="T12" fmla="*/ 2147483647 w 145"/>
                  <a:gd name="T13" fmla="*/ 0 h 145"/>
                  <a:gd name="T14" fmla="*/ 2147483647 w 145"/>
                  <a:gd name="T15" fmla="*/ 2147483647 h 145"/>
                  <a:gd name="T16" fmla="*/ 2147483647 w 145"/>
                  <a:gd name="T17" fmla="*/ 2147483647 h 145"/>
                  <a:gd name="T18" fmla="*/ 2147483647 w 145"/>
                  <a:gd name="T19" fmla="*/ 2147483647 h 145"/>
                  <a:gd name="T20" fmla="*/ 2147483647 w 145"/>
                  <a:gd name="T21" fmla="*/ 2147483647 h 145"/>
                  <a:gd name="T22" fmla="*/ 2147483647 w 145"/>
                  <a:gd name="T23" fmla="*/ 2147483647 h 145"/>
                  <a:gd name="T24" fmla="*/ 2147483647 w 145"/>
                  <a:gd name="T25" fmla="*/ 2147483647 h 1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5" h="145">
                    <a:moveTo>
                      <a:pt x="60" y="145"/>
                    </a:moveTo>
                    <a:lnTo>
                      <a:pt x="60" y="85"/>
                    </a:lnTo>
                    <a:lnTo>
                      <a:pt x="0" y="85"/>
                    </a:lnTo>
                    <a:lnTo>
                      <a:pt x="0" y="60"/>
                    </a:lnTo>
                    <a:lnTo>
                      <a:pt x="60" y="60"/>
                    </a:lnTo>
                    <a:lnTo>
                      <a:pt x="60" y="0"/>
                    </a:lnTo>
                    <a:lnTo>
                      <a:pt x="85" y="0"/>
                    </a:lnTo>
                    <a:lnTo>
                      <a:pt x="85" y="60"/>
                    </a:lnTo>
                    <a:lnTo>
                      <a:pt x="145" y="60"/>
                    </a:lnTo>
                    <a:lnTo>
                      <a:pt x="145" y="85"/>
                    </a:lnTo>
                    <a:lnTo>
                      <a:pt x="85" y="85"/>
                    </a:lnTo>
                    <a:lnTo>
                      <a:pt x="85" y="145"/>
                    </a:lnTo>
                    <a:lnTo>
                      <a:pt x="60"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4" name="Freeform 122"/>
              <p:cNvSpPr>
                <a:spLocks noEditPoints="1"/>
              </p:cNvSpPr>
              <p:nvPr/>
            </p:nvSpPr>
            <p:spPr bwMode="auto">
              <a:xfrm>
                <a:off x="7731125" y="5556250"/>
                <a:ext cx="77788" cy="87313"/>
              </a:xfrm>
              <a:custGeom>
                <a:avLst/>
                <a:gdLst>
                  <a:gd name="T0" fmla="*/ 2147483647 w 148"/>
                  <a:gd name="T1" fmla="*/ 2147483647 h 163"/>
                  <a:gd name="T2" fmla="*/ 2147483647 w 148"/>
                  <a:gd name="T3" fmla="*/ 2147483647 h 163"/>
                  <a:gd name="T4" fmla="*/ 2147483647 w 148"/>
                  <a:gd name="T5" fmla="*/ 2147483647 h 163"/>
                  <a:gd name="T6" fmla="*/ 2147483647 w 148"/>
                  <a:gd name="T7" fmla="*/ 2147483647 h 163"/>
                  <a:gd name="T8" fmla="*/ 2147483647 w 148"/>
                  <a:gd name="T9" fmla="*/ 2147483647 h 163"/>
                  <a:gd name="T10" fmla="*/ 2147483647 w 148"/>
                  <a:gd name="T11" fmla="*/ 2147483647 h 163"/>
                  <a:gd name="T12" fmla="*/ 2147483647 w 148"/>
                  <a:gd name="T13" fmla="*/ 2147483647 h 163"/>
                  <a:gd name="T14" fmla="*/ 2147483647 w 148"/>
                  <a:gd name="T15" fmla="*/ 2147483647 h 163"/>
                  <a:gd name="T16" fmla="*/ 2147483647 w 148"/>
                  <a:gd name="T17" fmla="*/ 2147483647 h 163"/>
                  <a:gd name="T18" fmla="*/ 2147483647 w 148"/>
                  <a:gd name="T19" fmla="*/ 2147483647 h 163"/>
                  <a:gd name="T20" fmla="*/ 2147483647 w 148"/>
                  <a:gd name="T21" fmla="*/ 2147483647 h 163"/>
                  <a:gd name="T22" fmla="*/ 1597275666 w 148"/>
                  <a:gd name="T23" fmla="*/ 2147483647 h 163"/>
                  <a:gd name="T24" fmla="*/ 871291299 w 148"/>
                  <a:gd name="T25" fmla="*/ 2147483647 h 163"/>
                  <a:gd name="T26" fmla="*/ 145307458 w 148"/>
                  <a:gd name="T27" fmla="*/ 2147483647 h 163"/>
                  <a:gd name="T28" fmla="*/ 0 w 148"/>
                  <a:gd name="T29" fmla="*/ 2147483647 h 163"/>
                  <a:gd name="T30" fmla="*/ 145307458 w 148"/>
                  <a:gd name="T31" fmla="*/ 2147483647 h 163"/>
                  <a:gd name="T32" fmla="*/ 871291299 w 148"/>
                  <a:gd name="T33" fmla="*/ 2147483647 h 163"/>
                  <a:gd name="T34" fmla="*/ 1597275666 w 148"/>
                  <a:gd name="T35" fmla="*/ 2147483647 h 163"/>
                  <a:gd name="T36" fmla="*/ 2147483647 w 148"/>
                  <a:gd name="T37" fmla="*/ 2147483647 h 163"/>
                  <a:gd name="T38" fmla="*/ 2147483647 w 148"/>
                  <a:gd name="T39" fmla="*/ 1844414275 h 163"/>
                  <a:gd name="T40" fmla="*/ 2147483647 w 148"/>
                  <a:gd name="T41" fmla="*/ 768410109 h 163"/>
                  <a:gd name="T42" fmla="*/ 2147483647 w 148"/>
                  <a:gd name="T43" fmla="*/ 153796761 h 163"/>
                  <a:gd name="T44" fmla="*/ 2147483647 w 148"/>
                  <a:gd name="T45" fmla="*/ 0 h 163"/>
                  <a:gd name="T46" fmla="*/ 2147483647 w 148"/>
                  <a:gd name="T47" fmla="*/ 153796761 h 163"/>
                  <a:gd name="T48" fmla="*/ 2147483647 w 148"/>
                  <a:gd name="T49" fmla="*/ 768410109 h 163"/>
                  <a:gd name="T50" fmla="*/ 2147483647 w 148"/>
                  <a:gd name="T51" fmla="*/ 1690617514 h 163"/>
                  <a:gd name="T52" fmla="*/ 2147483647 w 148"/>
                  <a:gd name="T53" fmla="*/ 2147483647 h 163"/>
                  <a:gd name="T54" fmla="*/ 2147483647 w 148"/>
                  <a:gd name="T55" fmla="*/ 2147483647 h 163"/>
                  <a:gd name="T56" fmla="*/ 2147483647 w 148"/>
                  <a:gd name="T57" fmla="*/ 2147483647 h 163"/>
                  <a:gd name="T58" fmla="*/ 2147483647 w 148"/>
                  <a:gd name="T59" fmla="*/ 2147483647 h 163"/>
                  <a:gd name="T60" fmla="*/ 2147483647 w 148"/>
                  <a:gd name="T61" fmla="*/ 2147483647 h 163"/>
                  <a:gd name="T62" fmla="*/ 2147483647 w 148"/>
                  <a:gd name="T63" fmla="*/ 2147483647 h 163"/>
                  <a:gd name="T64" fmla="*/ 2147483647 w 148"/>
                  <a:gd name="T65" fmla="*/ 2147483647 h 163"/>
                  <a:gd name="T66" fmla="*/ 2147483647 w 148"/>
                  <a:gd name="T67" fmla="*/ 2147483647 h 163"/>
                  <a:gd name="T68" fmla="*/ 2147483647 w 148"/>
                  <a:gd name="T69" fmla="*/ 2147483647 h 163"/>
                  <a:gd name="T70" fmla="*/ 2147483647 w 148"/>
                  <a:gd name="T71" fmla="*/ 2147483647 h 163"/>
                  <a:gd name="T72" fmla="*/ 2147483647 w 148"/>
                  <a:gd name="T73" fmla="*/ 2147483647 h 163"/>
                  <a:gd name="T74" fmla="*/ 2147483647 w 148"/>
                  <a:gd name="T75" fmla="*/ 2147483647 h 163"/>
                  <a:gd name="T76" fmla="*/ 2147483647 w 148"/>
                  <a:gd name="T77" fmla="*/ 2147483647 h 163"/>
                  <a:gd name="T78" fmla="*/ 2147483647 w 148"/>
                  <a:gd name="T79" fmla="*/ 2147483647 h 163"/>
                  <a:gd name="T80" fmla="*/ 2147483647 w 148"/>
                  <a:gd name="T81" fmla="*/ 2147483647 h 163"/>
                  <a:gd name="T82" fmla="*/ 2147483647 w 148"/>
                  <a:gd name="T83" fmla="*/ 2147483647 h 163"/>
                  <a:gd name="T84" fmla="*/ 2147483647 w 148"/>
                  <a:gd name="T85" fmla="*/ 2147483647 h 163"/>
                  <a:gd name="T86" fmla="*/ 2147483647 w 148"/>
                  <a:gd name="T87" fmla="*/ 2147483647 h 163"/>
                  <a:gd name="T88" fmla="*/ 2147483647 w 148"/>
                  <a:gd name="T89" fmla="*/ 2147483647 h 163"/>
                  <a:gd name="T90" fmla="*/ 2147483647 w 148"/>
                  <a:gd name="T91" fmla="*/ 2147483647 h 163"/>
                  <a:gd name="T92" fmla="*/ 2147483647 w 148"/>
                  <a:gd name="T93" fmla="*/ 2147483647 h 163"/>
                  <a:gd name="T94" fmla="*/ 2147483647 w 148"/>
                  <a:gd name="T95" fmla="*/ 2147483647 h 163"/>
                  <a:gd name="T96" fmla="*/ 2147483647 w 148"/>
                  <a:gd name="T97" fmla="*/ 2147483647 h 163"/>
                  <a:gd name="T98" fmla="*/ 2147483647 w 148"/>
                  <a:gd name="T99" fmla="*/ 2147483647 h 163"/>
                  <a:gd name="T100" fmla="*/ 2147483647 w 148"/>
                  <a:gd name="T101" fmla="*/ 2147483647 h 1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48" h="163">
                    <a:moveTo>
                      <a:pt x="122" y="109"/>
                    </a:moveTo>
                    <a:lnTo>
                      <a:pt x="147" y="113"/>
                    </a:lnTo>
                    <a:lnTo>
                      <a:pt x="143" y="124"/>
                    </a:lnTo>
                    <a:lnTo>
                      <a:pt x="137" y="135"/>
                    </a:lnTo>
                    <a:lnTo>
                      <a:pt x="130" y="144"/>
                    </a:lnTo>
                    <a:lnTo>
                      <a:pt x="122" y="151"/>
                    </a:lnTo>
                    <a:lnTo>
                      <a:pt x="117" y="154"/>
                    </a:lnTo>
                    <a:lnTo>
                      <a:pt x="112" y="156"/>
                    </a:lnTo>
                    <a:lnTo>
                      <a:pt x="106" y="158"/>
                    </a:lnTo>
                    <a:lnTo>
                      <a:pt x="101" y="161"/>
                    </a:lnTo>
                    <a:lnTo>
                      <a:pt x="95" y="162"/>
                    </a:lnTo>
                    <a:lnTo>
                      <a:pt x="89" y="162"/>
                    </a:lnTo>
                    <a:lnTo>
                      <a:pt x="82" y="163"/>
                    </a:lnTo>
                    <a:lnTo>
                      <a:pt x="75" y="163"/>
                    </a:lnTo>
                    <a:lnTo>
                      <a:pt x="67" y="163"/>
                    </a:lnTo>
                    <a:lnTo>
                      <a:pt x="59" y="162"/>
                    </a:lnTo>
                    <a:lnTo>
                      <a:pt x="52" y="161"/>
                    </a:lnTo>
                    <a:lnTo>
                      <a:pt x="45" y="158"/>
                    </a:lnTo>
                    <a:lnTo>
                      <a:pt x="38" y="155"/>
                    </a:lnTo>
                    <a:lnTo>
                      <a:pt x="32" y="152"/>
                    </a:lnTo>
                    <a:lnTo>
                      <a:pt x="27" y="148"/>
                    </a:lnTo>
                    <a:lnTo>
                      <a:pt x="21" y="142"/>
                    </a:lnTo>
                    <a:lnTo>
                      <a:pt x="15" y="137"/>
                    </a:lnTo>
                    <a:lnTo>
                      <a:pt x="11" y="131"/>
                    </a:lnTo>
                    <a:lnTo>
                      <a:pt x="8" y="124"/>
                    </a:lnTo>
                    <a:lnTo>
                      <a:pt x="6" y="117"/>
                    </a:lnTo>
                    <a:lnTo>
                      <a:pt x="3" y="110"/>
                    </a:lnTo>
                    <a:lnTo>
                      <a:pt x="1" y="102"/>
                    </a:lnTo>
                    <a:lnTo>
                      <a:pt x="0" y="93"/>
                    </a:lnTo>
                    <a:lnTo>
                      <a:pt x="0" y="84"/>
                    </a:lnTo>
                    <a:lnTo>
                      <a:pt x="0" y="74"/>
                    </a:lnTo>
                    <a:lnTo>
                      <a:pt x="1" y="65"/>
                    </a:lnTo>
                    <a:lnTo>
                      <a:pt x="3" y="57"/>
                    </a:lnTo>
                    <a:lnTo>
                      <a:pt x="6" y="49"/>
                    </a:lnTo>
                    <a:lnTo>
                      <a:pt x="8" y="42"/>
                    </a:lnTo>
                    <a:lnTo>
                      <a:pt x="11" y="35"/>
                    </a:lnTo>
                    <a:lnTo>
                      <a:pt x="15" y="28"/>
                    </a:lnTo>
                    <a:lnTo>
                      <a:pt x="20" y="22"/>
                    </a:lnTo>
                    <a:lnTo>
                      <a:pt x="25" y="17"/>
                    </a:lnTo>
                    <a:lnTo>
                      <a:pt x="31" y="12"/>
                    </a:lnTo>
                    <a:lnTo>
                      <a:pt x="38" y="10"/>
                    </a:lnTo>
                    <a:lnTo>
                      <a:pt x="43" y="5"/>
                    </a:lnTo>
                    <a:lnTo>
                      <a:pt x="50" y="3"/>
                    </a:lnTo>
                    <a:lnTo>
                      <a:pt x="59" y="1"/>
                    </a:lnTo>
                    <a:lnTo>
                      <a:pt x="66" y="0"/>
                    </a:lnTo>
                    <a:lnTo>
                      <a:pt x="74" y="0"/>
                    </a:lnTo>
                    <a:lnTo>
                      <a:pt x="82" y="0"/>
                    </a:lnTo>
                    <a:lnTo>
                      <a:pt x="89" y="1"/>
                    </a:lnTo>
                    <a:lnTo>
                      <a:pt x="96" y="3"/>
                    </a:lnTo>
                    <a:lnTo>
                      <a:pt x="103" y="5"/>
                    </a:lnTo>
                    <a:lnTo>
                      <a:pt x="110" y="8"/>
                    </a:lnTo>
                    <a:lnTo>
                      <a:pt x="116" y="11"/>
                    </a:lnTo>
                    <a:lnTo>
                      <a:pt x="122" y="15"/>
                    </a:lnTo>
                    <a:lnTo>
                      <a:pt x="127" y="21"/>
                    </a:lnTo>
                    <a:lnTo>
                      <a:pt x="133" y="26"/>
                    </a:lnTo>
                    <a:lnTo>
                      <a:pt x="137" y="32"/>
                    </a:lnTo>
                    <a:lnTo>
                      <a:pt x="140" y="39"/>
                    </a:lnTo>
                    <a:lnTo>
                      <a:pt x="143" y="46"/>
                    </a:lnTo>
                    <a:lnTo>
                      <a:pt x="145" y="54"/>
                    </a:lnTo>
                    <a:lnTo>
                      <a:pt x="147" y="63"/>
                    </a:lnTo>
                    <a:lnTo>
                      <a:pt x="148" y="71"/>
                    </a:lnTo>
                    <a:lnTo>
                      <a:pt x="148" y="81"/>
                    </a:lnTo>
                    <a:lnTo>
                      <a:pt x="148" y="82"/>
                    </a:lnTo>
                    <a:lnTo>
                      <a:pt x="148" y="84"/>
                    </a:lnTo>
                    <a:lnTo>
                      <a:pt x="147" y="86"/>
                    </a:lnTo>
                    <a:lnTo>
                      <a:pt x="147" y="88"/>
                    </a:lnTo>
                    <a:lnTo>
                      <a:pt x="27" y="88"/>
                    </a:lnTo>
                    <a:lnTo>
                      <a:pt x="28" y="100"/>
                    </a:lnTo>
                    <a:lnTo>
                      <a:pt x="31" y="110"/>
                    </a:lnTo>
                    <a:lnTo>
                      <a:pt x="36" y="120"/>
                    </a:lnTo>
                    <a:lnTo>
                      <a:pt x="42" y="127"/>
                    </a:lnTo>
                    <a:lnTo>
                      <a:pt x="49" y="133"/>
                    </a:lnTo>
                    <a:lnTo>
                      <a:pt x="57" y="137"/>
                    </a:lnTo>
                    <a:lnTo>
                      <a:pt x="67" y="140"/>
                    </a:lnTo>
                    <a:lnTo>
                      <a:pt x="77" y="141"/>
                    </a:lnTo>
                    <a:lnTo>
                      <a:pt x="84" y="141"/>
                    </a:lnTo>
                    <a:lnTo>
                      <a:pt x="91" y="140"/>
                    </a:lnTo>
                    <a:lnTo>
                      <a:pt x="98" y="137"/>
                    </a:lnTo>
                    <a:lnTo>
                      <a:pt x="103" y="134"/>
                    </a:lnTo>
                    <a:lnTo>
                      <a:pt x="109" y="130"/>
                    </a:lnTo>
                    <a:lnTo>
                      <a:pt x="113" y="124"/>
                    </a:lnTo>
                    <a:lnTo>
                      <a:pt x="117" y="117"/>
                    </a:lnTo>
                    <a:lnTo>
                      <a:pt x="120" y="109"/>
                    </a:lnTo>
                    <a:lnTo>
                      <a:pt x="122" y="109"/>
                    </a:lnTo>
                    <a:close/>
                    <a:moveTo>
                      <a:pt x="28" y="65"/>
                    </a:moveTo>
                    <a:lnTo>
                      <a:pt x="122" y="65"/>
                    </a:lnTo>
                    <a:lnTo>
                      <a:pt x="120" y="57"/>
                    </a:lnTo>
                    <a:lnTo>
                      <a:pt x="117" y="49"/>
                    </a:lnTo>
                    <a:lnTo>
                      <a:pt x="115" y="43"/>
                    </a:lnTo>
                    <a:lnTo>
                      <a:pt x="110" y="38"/>
                    </a:lnTo>
                    <a:lnTo>
                      <a:pt x="103" y="31"/>
                    </a:lnTo>
                    <a:lnTo>
                      <a:pt x="95" y="26"/>
                    </a:lnTo>
                    <a:lnTo>
                      <a:pt x="85" y="24"/>
                    </a:lnTo>
                    <a:lnTo>
                      <a:pt x="75" y="22"/>
                    </a:lnTo>
                    <a:lnTo>
                      <a:pt x="66" y="24"/>
                    </a:lnTo>
                    <a:lnTo>
                      <a:pt x="57" y="25"/>
                    </a:lnTo>
                    <a:lnTo>
                      <a:pt x="50" y="29"/>
                    </a:lnTo>
                    <a:lnTo>
                      <a:pt x="43" y="33"/>
                    </a:lnTo>
                    <a:lnTo>
                      <a:pt x="38" y="40"/>
                    </a:lnTo>
                    <a:lnTo>
                      <a:pt x="32" y="47"/>
                    </a:lnTo>
                    <a:lnTo>
                      <a:pt x="29" y="56"/>
                    </a:lnTo>
                    <a:lnTo>
                      <a:pt x="28"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5" name="Freeform 123"/>
              <p:cNvSpPr>
                <a:spLocks/>
              </p:cNvSpPr>
              <p:nvPr/>
            </p:nvSpPr>
            <p:spPr bwMode="auto">
              <a:xfrm>
                <a:off x="7672388" y="5324475"/>
                <a:ext cx="41275" cy="114300"/>
              </a:xfrm>
              <a:custGeom>
                <a:avLst/>
                <a:gdLst>
                  <a:gd name="T0" fmla="*/ 2147483647 w 80"/>
                  <a:gd name="T1" fmla="*/ 2147483647 h 218"/>
                  <a:gd name="T2" fmla="*/ 2147483647 w 80"/>
                  <a:gd name="T3" fmla="*/ 2147483647 h 218"/>
                  <a:gd name="T4" fmla="*/ 2147483647 w 80"/>
                  <a:gd name="T5" fmla="*/ 2147483647 h 218"/>
                  <a:gd name="T6" fmla="*/ 2147483647 w 80"/>
                  <a:gd name="T7" fmla="*/ 2147483647 h 218"/>
                  <a:gd name="T8" fmla="*/ 2147483647 w 80"/>
                  <a:gd name="T9" fmla="*/ 2147483647 h 218"/>
                  <a:gd name="T10" fmla="*/ 2147483647 w 80"/>
                  <a:gd name="T11" fmla="*/ 2147483647 h 218"/>
                  <a:gd name="T12" fmla="*/ 2147483647 w 80"/>
                  <a:gd name="T13" fmla="*/ 2147483647 h 218"/>
                  <a:gd name="T14" fmla="*/ 2147483647 w 80"/>
                  <a:gd name="T15" fmla="*/ 2147483647 h 218"/>
                  <a:gd name="T16" fmla="*/ 1785346513 w 80"/>
                  <a:gd name="T17" fmla="*/ 2147483647 h 218"/>
                  <a:gd name="T18" fmla="*/ 824129154 w 80"/>
                  <a:gd name="T19" fmla="*/ 2147483647 h 218"/>
                  <a:gd name="T20" fmla="*/ 0 w 80"/>
                  <a:gd name="T21" fmla="*/ 2147483647 h 218"/>
                  <a:gd name="T22" fmla="*/ 0 w 80"/>
                  <a:gd name="T23" fmla="*/ 2147483647 h 218"/>
                  <a:gd name="T24" fmla="*/ 1373282194 w 80"/>
                  <a:gd name="T25" fmla="*/ 2147483647 h 218"/>
                  <a:gd name="T26" fmla="*/ 2147483647 w 80"/>
                  <a:gd name="T27" fmla="*/ 2147483647 h 218"/>
                  <a:gd name="T28" fmla="*/ 2147483647 w 80"/>
                  <a:gd name="T29" fmla="*/ 2147483647 h 218"/>
                  <a:gd name="T30" fmla="*/ 2147483647 w 80"/>
                  <a:gd name="T31" fmla="*/ 2147483647 h 218"/>
                  <a:gd name="T32" fmla="*/ 2147483647 w 80"/>
                  <a:gd name="T33" fmla="*/ 2147483647 h 218"/>
                  <a:gd name="T34" fmla="*/ 2147483647 w 80"/>
                  <a:gd name="T35" fmla="*/ 2147483647 h 218"/>
                  <a:gd name="T36" fmla="*/ 2147483647 w 80"/>
                  <a:gd name="T37" fmla="*/ 1008894117 h 218"/>
                  <a:gd name="T38" fmla="*/ 2147483647 w 80"/>
                  <a:gd name="T39" fmla="*/ 0 h 218"/>
                  <a:gd name="T40" fmla="*/ 2147483647 w 80"/>
                  <a:gd name="T41" fmla="*/ 0 h 218"/>
                  <a:gd name="T42" fmla="*/ 2147483647 w 80"/>
                  <a:gd name="T43" fmla="*/ 2147483647 h 2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0" h="218">
                    <a:moveTo>
                      <a:pt x="80" y="218"/>
                    </a:moveTo>
                    <a:lnTo>
                      <a:pt x="55" y="218"/>
                    </a:lnTo>
                    <a:lnTo>
                      <a:pt x="55" y="48"/>
                    </a:lnTo>
                    <a:lnTo>
                      <a:pt x="49" y="53"/>
                    </a:lnTo>
                    <a:lnTo>
                      <a:pt x="42" y="57"/>
                    </a:lnTo>
                    <a:lnTo>
                      <a:pt x="35" y="62"/>
                    </a:lnTo>
                    <a:lnTo>
                      <a:pt x="28" y="67"/>
                    </a:lnTo>
                    <a:lnTo>
                      <a:pt x="21" y="71"/>
                    </a:lnTo>
                    <a:lnTo>
                      <a:pt x="13" y="75"/>
                    </a:lnTo>
                    <a:lnTo>
                      <a:pt x="6" y="78"/>
                    </a:lnTo>
                    <a:lnTo>
                      <a:pt x="0" y="81"/>
                    </a:lnTo>
                    <a:lnTo>
                      <a:pt x="0" y="54"/>
                    </a:lnTo>
                    <a:lnTo>
                      <a:pt x="10" y="48"/>
                    </a:lnTo>
                    <a:lnTo>
                      <a:pt x="20" y="43"/>
                    </a:lnTo>
                    <a:lnTo>
                      <a:pt x="31" y="37"/>
                    </a:lnTo>
                    <a:lnTo>
                      <a:pt x="39" y="30"/>
                    </a:lnTo>
                    <a:lnTo>
                      <a:pt x="46" y="23"/>
                    </a:lnTo>
                    <a:lnTo>
                      <a:pt x="53" y="15"/>
                    </a:lnTo>
                    <a:lnTo>
                      <a:pt x="57" y="7"/>
                    </a:lnTo>
                    <a:lnTo>
                      <a:pt x="62" y="0"/>
                    </a:lnTo>
                    <a:lnTo>
                      <a:pt x="80" y="0"/>
                    </a:lnTo>
                    <a:lnTo>
                      <a:pt x="80" y="2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6" name="Rectangle 124"/>
              <p:cNvSpPr>
                <a:spLocks noChangeArrowheads="1"/>
              </p:cNvSpPr>
              <p:nvPr/>
            </p:nvSpPr>
            <p:spPr bwMode="auto">
              <a:xfrm>
                <a:off x="7815263" y="5529263"/>
                <a:ext cx="33337"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27" name="Freeform 125"/>
              <p:cNvSpPr>
                <a:spLocks/>
              </p:cNvSpPr>
              <p:nvPr/>
            </p:nvSpPr>
            <p:spPr bwMode="auto">
              <a:xfrm>
                <a:off x="7853363" y="5502275"/>
                <a:ext cx="60325" cy="65088"/>
              </a:xfrm>
              <a:custGeom>
                <a:avLst/>
                <a:gdLst>
                  <a:gd name="T0" fmla="*/ 0 w 114"/>
                  <a:gd name="T1" fmla="*/ 2147483647 h 123"/>
                  <a:gd name="T2" fmla="*/ 2147483647 w 114"/>
                  <a:gd name="T3" fmla="*/ 2147483647 h 123"/>
                  <a:gd name="T4" fmla="*/ 148129096 w 114"/>
                  <a:gd name="T5" fmla="*/ 0 h 123"/>
                  <a:gd name="T6" fmla="*/ 2147483647 w 114"/>
                  <a:gd name="T7" fmla="*/ 0 h 123"/>
                  <a:gd name="T8" fmla="*/ 2147483647 w 114"/>
                  <a:gd name="T9" fmla="*/ 2147483647 h 123"/>
                  <a:gd name="T10" fmla="*/ 2147483647 w 114"/>
                  <a:gd name="T11" fmla="*/ 2147483647 h 123"/>
                  <a:gd name="T12" fmla="*/ 2147483647 w 114"/>
                  <a:gd name="T13" fmla="*/ 2147483647 h 123"/>
                  <a:gd name="T14" fmla="*/ 2147483647 w 114"/>
                  <a:gd name="T15" fmla="*/ 2147483647 h 123"/>
                  <a:gd name="T16" fmla="*/ 2147483647 w 114"/>
                  <a:gd name="T17" fmla="*/ 2147483647 h 123"/>
                  <a:gd name="T18" fmla="*/ 2147483647 w 114"/>
                  <a:gd name="T19" fmla="*/ 2147483647 h 123"/>
                  <a:gd name="T20" fmla="*/ 2147483647 w 114"/>
                  <a:gd name="T21" fmla="*/ 2147483647 h 123"/>
                  <a:gd name="T22" fmla="*/ 2147483647 w 114"/>
                  <a:gd name="T23" fmla="*/ 2147483647 h 123"/>
                  <a:gd name="T24" fmla="*/ 2147483647 w 114"/>
                  <a:gd name="T25" fmla="*/ 2147483647 h 123"/>
                  <a:gd name="T26" fmla="*/ 2147483647 w 114"/>
                  <a:gd name="T27" fmla="*/ 0 h 123"/>
                  <a:gd name="T28" fmla="*/ 2147483647 w 114"/>
                  <a:gd name="T29" fmla="*/ 0 h 123"/>
                  <a:gd name="T30" fmla="*/ 2147483647 w 114"/>
                  <a:gd name="T31" fmla="*/ 2147483647 h 123"/>
                  <a:gd name="T32" fmla="*/ 2147483647 w 114"/>
                  <a:gd name="T33" fmla="*/ 2147483647 h 123"/>
                  <a:gd name="T34" fmla="*/ 2147483647 w 114"/>
                  <a:gd name="T35" fmla="*/ 2147483647 h 123"/>
                  <a:gd name="T36" fmla="*/ 2147483647 w 114"/>
                  <a:gd name="T37" fmla="*/ 2147483647 h 123"/>
                  <a:gd name="T38" fmla="*/ 2147483647 w 114"/>
                  <a:gd name="T39" fmla="*/ 2147483647 h 123"/>
                  <a:gd name="T40" fmla="*/ 2147483647 w 114"/>
                  <a:gd name="T41" fmla="*/ 2147483647 h 123"/>
                  <a:gd name="T42" fmla="*/ 0 w 114"/>
                  <a:gd name="T43" fmla="*/ 2147483647 h 1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4" h="123">
                    <a:moveTo>
                      <a:pt x="0" y="123"/>
                    </a:moveTo>
                    <a:lnTo>
                      <a:pt x="43" y="60"/>
                    </a:lnTo>
                    <a:lnTo>
                      <a:pt x="1" y="0"/>
                    </a:lnTo>
                    <a:lnTo>
                      <a:pt x="28" y="0"/>
                    </a:lnTo>
                    <a:lnTo>
                      <a:pt x="47" y="31"/>
                    </a:lnTo>
                    <a:lnTo>
                      <a:pt x="50" y="34"/>
                    </a:lnTo>
                    <a:lnTo>
                      <a:pt x="51" y="38"/>
                    </a:lnTo>
                    <a:lnTo>
                      <a:pt x="54" y="41"/>
                    </a:lnTo>
                    <a:lnTo>
                      <a:pt x="56" y="44"/>
                    </a:lnTo>
                    <a:lnTo>
                      <a:pt x="58" y="41"/>
                    </a:lnTo>
                    <a:lnTo>
                      <a:pt x="60" y="38"/>
                    </a:lnTo>
                    <a:lnTo>
                      <a:pt x="62" y="34"/>
                    </a:lnTo>
                    <a:lnTo>
                      <a:pt x="64" y="33"/>
                    </a:lnTo>
                    <a:lnTo>
                      <a:pt x="86" y="0"/>
                    </a:lnTo>
                    <a:lnTo>
                      <a:pt x="110" y="0"/>
                    </a:lnTo>
                    <a:lnTo>
                      <a:pt x="69" y="60"/>
                    </a:lnTo>
                    <a:lnTo>
                      <a:pt x="114" y="123"/>
                    </a:lnTo>
                    <a:lnTo>
                      <a:pt x="88" y="123"/>
                    </a:lnTo>
                    <a:lnTo>
                      <a:pt x="62" y="87"/>
                    </a:lnTo>
                    <a:lnTo>
                      <a:pt x="56" y="77"/>
                    </a:lnTo>
                    <a:lnTo>
                      <a:pt x="25" y="123"/>
                    </a:lnTo>
                    <a:lnTo>
                      <a:pt x="0"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8" name="Freeform 126"/>
              <p:cNvSpPr>
                <a:spLocks/>
              </p:cNvSpPr>
              <p:nvPr/>
            </p:nvSpPr>
            <p:spPr bwMode="auto">
              <a:xfrm>
                <a:off x="7412038" y="5464175"/>
                <a:ext cx="542925" cy="19050"/>
              </a:xfrm>
              <a:custGeom>
                <a:avLst/>
                <a:gdLst>
                  <a:gd name="T0" fmla="*/ 2147483647 w 1027"/>
                  <a:gd name="T1" fmla="*/ 2147483647 h 36"/>
                  <a:gd name="T2" fmla="*/ 2147483647 w 1027"/>
                  <a:gd name="T3" fmla="*/ 0 h 36"/>
                  <a:gd name="T4" fmla="*/ 0 w 1027"/>
                  <a:gd name="T5" fmla="*/ 0 h 36"/>
                  <a:gd name="T6" fmla="*/ 0 w 1027"/>
                  <a:gd name="T7" fmla="*/ 2147483647 h 36"/>
                  <a:gd name="T8" fmla="*/ 2147483647 w 1027"/>
                  <a:gd name="T9" fmla="*/ 2147483647 h 36"/>
                  <a:gd name="T10" fmla="*/ 2147483647 w 1027"/>
                  <a:gd name="T11" fmla="*/ 2147483647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27" h="36">
                    <a:moveTo>
                      <a:pt x="1027" y="18"/>
                    </a:moveTo>
                    <a:lnTo>
                      <a:pt x="1027" y="0"/>
                    </a:lnTo>
                    <a:lnTo>
                      <a:pt x="0" y="0"/>
                    </a:lnTo>
                    <a:lnTo>
                      <a:pt x="0" y="36"/>
                    </a:lnTo>
                    <a:lnTo>
                      <a:pt x="1027" y="36"/>
                    </a:lnTo>
                    <a:lnTo>
                      <a:pt x="1027"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9" name="Freeform 127"/>
              <p:cNvSpPr>
                <a:spLocks/>
              </p:cNvSpPr>
              <p:nvPr/>
            </p:nvSpPr>
            <p:spPr bwMode="auto">
              <a:xfrm>
                <a:off x="5445125" y="4419600"/>
                <a:ext cx="2476500" cy="1752600"/>
              </a:xfrm>
              <a:custGeom>
                <a:avLst/>
                <a:gdLst>
                  <a:gd name="T0" fmla="*/ 2147483647 w 1560"/>
                  <a:gd name="T1" fmla="*/ 2147483647 h 1104"/>
                  <a:gd name="T2" fmla="*/ 2147483647 w 1560"/>
                  <a:gd name="T3" fmla="*/ 2147483647 h 1104"/>
                  <a:gd name="T4" fmla="*/ 2147483647 w 1560"/>
                  <a:gd name="T5" fmla="*/ 2147483647 h 1104"/>
                  <a:gd name="T6" fmla="*/ 2147483647 w 1560"/>
                  <a:gd name="T7" fmla="*/ 2147483647 h 1104"/>
                  <a:gd name="T8" fmla="*/ 2147483647 w 1560"/>
                  <a:gd name="T9" fmla="*/ 2147483647 h 1104"/>
                  <a:gd name="T10" fmla="*/ 2147483647 w 1560"/>
                  <a:gd name="T11" fmla="*/ 2147483647 h 1104"/>
                  <a:gd name="T12" fmla="*/ 2147483647 w 1560"/>
                  <a:gd name="T13" fmla="*/ 2147483647 h 1104"/>
                  <a:gd name="T14" fmla="*/ 2147483647 w 1560"/>
                  <a:gd name="T15" fmla="*/ 2147483647 h 1104"/>
                  <a:gd name="T16" fmla="*/ 2147483647 w 1560"/>
                  <a:gd name="T17" fmla="*/ 2147483647 h 1104"/>
                  <a:gd name="T18" fmla="*/ 2147483647 w 1560"/>
                  <a:gd name="T19" fmla="*/ 2147483647 h 1104"/>
                  <a:gd name="T20" fmla="*/ 2147483647 w 1560"/>
                  <a:gd name="T21" fmla="*/ 2147483647 h 1104"/>
                  <a:gd name="T22" fmla="*/ 2147483647 w 1560"/>
                  <a:gd name="T23" fmla="*/ 2147483647 h 1104"/>
                  <a:gd name="T24" fmla="*/ 0 w 1560"/>
                  <a:gd name="T25" fmla="*/ 2147483647 h 11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60" h="1104">
                    <a:moveTo>
                      <a:pt x="1560" y="4"/>
                    </a:moveTo>
                    <a:cubicBezTo>
                      <a:pt x="1520" y="2"/>
                      <a:pt x="1480" y="0"/>
                      <a:pt x="1450" y="4"/>
                    </a:cubicBezTo>
                    <a:cubicBezTo>
                      <a:pt x="1420" y="8"/>
                      <a:pt x="1406" y="18"/>
                      <a:pt x="1379" y="30"/>
                    </a:cubicBezTo>
                    <a:cubicBezTo>
                      <a:pt x="1352" y="42"/>
                      <a:pt x="1318" y="54"/>
                      <a:pt x="1288" y="75"/>
                    </a:cubicBezTo>
                    <a:cubicBezTo>
                      <a:pt x="1258" y="96"/>
                      <a:pt x="1254" y="100"/>
                      <a:pt x="1197" y="153"/>
                    </a:cubicBezTo>
                    <a:cubicBezTo>
                      <a:pt x="1140" y="206"/>
                      <a:pt x="1021" y="317"/>
                      <a:pt x="945" y="392"/>
                    </a:cubicBezTo>
                    <a:cubicBezTo>
                      <a:pt x="869" y="467"/>
                      <a:pt x="797" y="541"/>
                      <a:pt x="738" y="606"/>
                    </a:cubicBezTo>
                    <a:cubicBezTo>
                      <a:pt x="679" y="671"/>
                      <a:pt x="638" y="728"/>
                      <a:pt x="589" y="780"/>
                    </a:cubicBezTo>
                    <a:cubicBezTo>
                      <a:pt x="540" y="832"/>
                      <a:pt x="492" y="877"/>
                      <a:pt x="447" y="916"/>
                    </a:cubicBezTo>
                    <a:cubicBezTo>
                      <a:pt x="402" y="955"/>
                      <a:pt x="358" y="988"/>
                      <a:pt x="317" y="1013"/>
                    </a:cubicBezTo>
                    <a:cubicBezTo>
                      <a:pt x="276" y="1038"/>
                      <a:pt x="233" y="1052"/>
                      <a:pt x="201" y="1065"/>
                    </a:cubicBezTo>
                    <a:cubicBezTo>
                      <a:pt x="169" y="1078"/>
                      <a:pt x="156" y="1084"/>
                      <a:pt x="123" y="1091"/>
                    </a:cubicBezTo>
                    <a:cubicBezTo>
                      <a:pt x="90" y="1098"/>
                      <a:pt x="20" y="1102"/>
                      <a:pt x="0" y="1104"/>
                    </a:cubicBezTo>
                  </a:path>
                </a:pathLst>
              </a:custGeom>
              <a:noFill/>
              <a:ln w="28575" cap="flat" cmpd="sng">
                <a:solidFill>
                  <a:srgbClr val="2FA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cxnSp>
          <p:nvCxnSpPr>
            <p:cNvPr id="200" name="Gerade Verbindung 199"/>
            <p:cNvCxnSpPr/>
            <p:nvPr/>
          </p:nvCxnSpPr>
          <p:spPr bwMode="auto">
            <a:xfrm>
              <a:off x="5606146" y="6297239"/>
              <a:ext cx="2473945"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108" name="Gruppieren 4107"/>
          <p:cNvGrpSpPr/>
          <p:nvPr/>
        </p:nvGrpSpPr>
        <p:grpSpPr>
          <a:xfrm>
            <a:off x="6056852" y="4167811"/>
            <a:ext cx="2888322" cy="2125981"/>
            <a:chOff x="6199465" y="4167977"/>
            <a:chExt cx="2888322" cy="2125981"/>
          </a:xfrm>
        </p:grpSpPr>
        <p:sp>
          <p:nvSpPr>
            <p:cNvPr id="202" name="Line 9"/>
            <p:cNvSpPr>
              <a:spLocks noChangeShapeType="1"/>
            </p:cNvSpPr>
            <p:nvPr/>
          </p:nvSpPr>
          <p:spPr bwMode="auto">
            <a:xfrm>
              <a:off x="7436438" y="5299864"/>
              <a:ext cx="41275"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3" name="Freeform 100"/>
            <p:cNvSpPr>
              <a:spLocks/>
            </p:cNvSpPr>
            <p:nvPr/>
          </p:nvSpPr>
          <p:spPr bwMode="auto">
            <a:xfrm>
              <a:off x="7466600" y="4207664"/>
              <a:ext cx="15875" cy="1962150"/>
            </a:xfrm>
            <a:custGeom>
              <a:avLst/>
              <a:gdLst>
                <a:gd name="T0" fmla="*/ 2147483647 w 28"/>
                <a:gd name="T1" fmla="*/ 2147483647 h 3710"/>
                <a:gd name="T2" fmla="*/ 2147483647 w 28"/>
                <a:gd name="T3" fmla="*/ 2147483647 h 3710"/>
                <a:gd name="T4" fmla="*/ 2147483647 w 28"/>
                <a:gd name="T5" fmla="*/ 0 h 3710"/>
                <a:gd name="T6" fmla="*/ 0 w 28"/>
                <a:gd name="T7" fmla="*/ 0 h 3710"/>
                <a:gd name="T8" fmla="*/ 0 w 28"/>
                <a:gd name="T9" fmla="*/ 2147483647 h 3710"/>
                <a:gd name="T10" fmla="*/ 2147483647 w 28"/>
                <a:gd name="T11" fmla="*/ 2147483647 h 37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 h="3710">
                  <a:moveTo>
                    <a:pt x="14" y="3710"/>
                  </a:moveTo>
                  <a:lnTo>
                    <a:pt x="28" y="3710"/>
                  </a:lnTo>
                  <a:lnTo>
                    <a:pt x="28" y="0"/>
                  </a:lnTo>
                  <a:lnTo>
                    <a:pt x="0" y="0"/>
                  </a:lnTo>
                  <a:lnTo>
                    <a:pt x="0" y="3710"/>
                  </a:lnTo>
                  <a:lnTo>
                    <a:pt x="14" y="37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6" name="Freeform 103"/>
            <p:cNvSpPr>
              <a:spLocks/>
            </p:cNvSpPr>
            <p:nvPr/>
          </p:nvSpPr>
          <p:spPr bwMode="auto">
            <a:xfrm>
              <a:off x="7239588" y="4167977"/>
              <a:ext cx="42862" cy="103187"/>
            </a:xfrm>
            <a:custGeom>
              <a:avLst/>
              <a:gdLst>
                <a:gd name="T0" fmla="*/ 2147483647 w 79"/>
                <a:gd name="T1" fmla="*/ 2147483647 h 194"/>
                <a:gd name="T2" fmla="*/ 2147483647 w 79"/>
                <a:gd name="T3" fmla="*/ 2147483647 h 194"/>
                <a:gd name="T4" fmla="*/ 0 w 79"/>
                <a:gd name="T5" fmla="*/ 2147483647 h 194"/>
                <a:gd name="T6" fmla="*/ 0 w 79"/>
                <a:gd name="T7" fmla="*/ 2147483647 h 194"/>
                <a:gd name="T8" fmla="*/ 2147483647 w 79"/>
                <a:gd name="T9" fmla="*/ 2147483647 h 194"/>
                <a:gd name="T10" fmla="*/ 2147483647 w 79"/>
                <a:gd name="T11" fmla="*/ 2147483647 h 194"/>
                <a:gd name="T12" fmla="*/ 2147483647 w 79"/>
                <a:gd name="T13" fmla="*/ 2147483647 h 194"/>
                <a:gd name="T14" fmla="*/ 2147483647 w 79"/>
                <a:gd name="T15" fmla="*/ 2147483647 h 194"/>
                <a:gd name="T16" fmla="*/ 2147483647 w 79"/>
                <a:gd name="T17" fmla="*/ 2147483647 h 194"/>
                <a:gd name="T18" fmla="*/ 2147483647 w 79"/>
                <a:gd name="T19" fmla="*/ 2147483647 h 194"/>
                <a:gd name="T20" fmla="*/ 2147483647 w 79"/>
                <a:gd name="T21" fmla="*/ 2147483647 h 194"/>
                <a:gd name="T22" fmla="*/ 2147483647 w 79"/>
                <a:gd name="T23" fmla="*/ 1956314355 h 194"/>
                <a:gd name="T24" fmla="*/ 2147483647 w 79"/>
                <a:gd name="T25" fmla="*/ 1354284696 h 194"/>
                <a:gd name="T26" fmla="*/ 2147483647 w 79"/>
                <a:gd name="T27" fmla="*/ 902762319 h 194"/>
                <a:gd name="T28" fmla="*/ 2147483647 w 79"/>
                <a:gd name="T29" fmla="*/ 602030190 h 194"/>
                <a:gd name="T30" fmla="*/ 2147483647 w 79"/>
                <a:gd name="T31" fmla="*/ 301015095 h 194"/>
                <a:gd name="T32" fmla="*/ 2147483647 w 79"/>
                <a:gd name="T33" fmla="*/ 0 h 194"/>
                <a:gd name="T34" fmla="*/ 2147483647 w 79"/>
                <a:gd name="T35" fmla="*/ 0 h 194"/>
                <a:gd name="T36" fmla="*/ 2147483647 w 79"/>
                <a:gd name="T37" fmla="*/ 0 h 194"/>
                <a:gd name="T38" fmla="*/ 2147483647 w 79"/>
                <a:gd name="T39" fmla="*/ 301015095 h 194"/>
                <a:gd name="T40" fmla="*/ 2147483647 w 79"/>
                <a:gd name="T41" fmla="*/ 301015095 h 194"/>
                <a:gd name="T42" fmla="*/ 2147483647 w 79"/>
                <a:gd name="T43" fmla="*/ 451522377 h 194"/>
                <a:gd name="T44" fmla="*/ 2147483647 w 79"/>
                <a:gd name="T45" fmla="*/ 2147483647 h 194"/>
                <a:gd name="T46" fmla="*/ 2147483647 w 79"/>
                <a:gd name="T47" fmla="*/ 2147483647 h 194"/>
                <a:gd name="T48" fmla="*/ 2147483647 w 79"/>
                <a:gd name="T49" fmla="*/ 2147483647 h 194"/>
                <a:gd name="T50" fmla="*/ 2147483647 w 79"/>
                <a:gd name="T51" fmla="*/ 2147483647 h 194"/>
                <a:gd name="T52" fmla="*/ 2147483647 w 79"/>
                <a:gd name="T53" fmla="*/ 2147483647 h 194"/>
                <a:gd name="T54" fmla="*/ 2147483647 w 79"/>
                <a:gd name="T55" fmla="*/ 2147483647 h 194"/>
                <a:gd name="T56" fmla="*/ 2147483647 w 79"/>
                <a:gd name="T57" fmla="*/ 2147483647 h 194"/>
                <a:gd name="T58" fmla="*/ 2147483647 w 79"/>
                <a:gd name="T59" fmla="*/ 2147483647 h 194"/>
                <a:gd name="T60" fmla="*/ 2147483647 w 79"/>
                <a:gd name="T61" fmla="*/ 2147483647 h 194"/>
                <a:gd name="T62" fmla="*/ 2147483647 w 79"/>
                <a:gd name="T63" fmla="*/ 2147483647 h 194"/>
                <a:gd name="T64" fmla="*/ 2147483647 w 79"/>
                <a:gd name="T65" fmla="*/ 2147483647 h 194"/>
                <a:gd name="T66" fmla="*/ 2147483647 w 79"/>
                <a:gd name="T67" fmla="*/ 2147483647 h 194"/>
                <a:gd name="T68" fmla="*/ 2147483647 w 79"/>
                <a:gd name="T69" fmla="*/ 2147483647 h 194"/>
                <a:gd name="T70" fmla="*/ 2147483647 w 79"/>
                <a:gd name="T71" fmla="*/ 2147483647 h 194"/>
                <a:gd name="T72" fmla="*/ 2147483647 w 79"/>
                <a:gd name="T73" fmla="*/ 2147483647 h 194"/>
                <a:gd name="T74" fmla="*/ 2147483647 w 79"/>
                <a:gd name="T75" fmla="*/ 2147483647 h 194"/>
                <a:gd name="T76" fmla="*/ 2147483647 w 79"/>
                <a:gd name="T77" fmla="*/ 2147483647 h 194"/>
                <a:gd name="T78" fmla="*/ 2147483647 w 79"/>
                <a:gd name="T79" fmla="*/ 2147483647 h 194"/>
                <a:gd name="T80" fmla="*/ 2147483647 w 79"/>
                <a:gd name="T81" fmla="*/ 2147483647 h 19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9" h="194">
                  <a:moveTo>
                    <a:pt x="21" y="194"/>
                  </a:moveTo>
                  <a:lnTo>
                    <a:pt x="19" y="73"/>
                  </a:lnTo>
                  <a:lnTo>
                    <a:pt x="0" y="73"/>
                  </a:lnTo>
                  <a:lnTo>
                    <a:pt x="0" y="55"/>
                  </a:lnTo>
                  <a:lnTo>
                    <a:pt x="19" y="55"/>
                  </a:lnTo>
                  <a:lnTo>
                    <a:pt x="19" y="41"/>
                  </a:lnTo>
                  <a:lnTo>
                    <a:pt x="19" y="35"/>
                  </a:lnTo>
                  <a:lnTo>
                    <a:pt x="21" y="28"/>
                  </a:lnTo>
                  <a:lnTo>
                    <a:pt x="21" y="24"/>
                  </a:lnTo>
                  <a:lnTo>
                    <a:pt x="22" y="21"/>
                  </a:lnTo>
                  <a:lnTo>
                    <a:pt x="23" y="17"/>
                  </a:lnTo>
                  <a:lnTo>
                    <a:pt x="26" y="13"/>
                  </a:lnTo>
                  <a:lnTo>
                    <a:pt x="29" y="9"/>
                  </a:lnTo>
                  <a:lnTo>
                    <a:pt x="33" y="6"/>
                  </a:lnTo>
                  <a:lnTo>
                    <a:pt x="39" y="4"/>
                  </a:lnTo>
                  <a:lnTo>
                    <a:pt x="44" y="2"/>
                  </a:lnTo>
                  <a:lnTo>
                    <a:pt x="51" y="0"/>
                  </a:lnTo>
                  <a:lnTo>
                    <a:pt x="58" y="0"/>
                  </a:lnTo>
                  <a:lnTo>
                    <a:pt x="62" y="0"/>
                  </a:lnTo>
                  <a:lnTo>
                    <a:pt x="68" y="2"/>
                  </a:lnTo>
                  <a:lnTo>
                    <a:pt x="74" y="2"/>
                  </a:lnTo>
                  <a:lnTo>
                    <a:pt x="79" y="3"/>
                  </a:lnTo>
                  <a:lnTo>
                    <a:pt x="76" y="24"/>
                  </a:lnTo>
                  <a:lnTo>
                    <a:pt x="74" y="24"/>
                  </a:lnTo>
                  <a:lnTo>
                    <a:pt x="69" y="22"/>
                  </a:lnTo>
                  <a:lnTo>
                    <a:pt x="65" y="22"/>
                  </a:lnTo>
                  <a:lnTo>
                    <a:pt x="62" y="22"/>
                  </a:lnTo>
                  <a:lnTo>
                    <a:pt x="57" y="22"/>
                  </a:lnTo>
                  <a:lnTo>
                    <a:pt x="53" y="24"/>
                  </a:lnTo>
                  <a:lnTo>
                    <a:pt x="50" y="25"/>
                  </a:lnTo>
                  <a:lnTo>
                    <a:pt x="47" y="27"/>
                  </a:lnTo>
                  <a:lnTo>
                    <a:pt x="46" y="29"/>
                  </a:lnTo>
                  <a:lnTo>
                    <a:pt x="44" y="34"/>
                  </a:lnTo>
                  <a:lnTo>
                    <a:pt x="43" y="38"/>
                  </a:lnTo>
                  <a:lnTo>
                    <a:pt x="43" y="43"/>
                  </a:lnTo>
                  <a:lnTo>
                    <a:pt x="43" y="55"/>
                  </a:lnTo>
                  <a:lnTo>
                    <a:pt x="69" y="55"/>
                  </a:lnTo>
                  <a:lnTo>
                    <a:pt x="69" y="73"/>
                  </a:lnTo>
                  <a:lnTo>
                    <a:pt x="43" y="73"/>
                  </a:lnTo>
                  <a:lnTo>
                    <a:pt x="43" y="194"/>
                  </a:lnTo>
                  <a:lnTo>
                    <a:pt x="21"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7" name="Freeform 104"/>
            <p:cNvSpPr>
              <a:spLocks/>
            </p:cNvSpPr>
            <p:nvPr/>
          </p:nvSpPr>
          <p:spPr bwMode="auto">
            <a:xfrm>
              <a:off x="7287213" y="4167977"/>
              <a:ext cx="33337" cy="133350"/>
            </a:xfrm>
            <a:custGeom>
              <a:avLst/>
              <a:gdLst>
                <a:gd name="T0" fmla="*/ 2147483647 w 64"/>
                <a:gd name="T1" fmla="*/ 2147483647 h 252"/>
                <a:gd name="T2" fmla="*/ 2147483647 w 64"/>
                <a:gd name="T3" fmla="*/ 2147483647 h 252"/>
                <a:gd name="T4" fmla="*/ 2147483647 w 64"/>
                <a:gd name="T5" fmla="*/ 2147483647 h 252"/>
                <a:gd name="T6" fmla="*/ 2147483647 w 64"/>
                <a:gd name="T7" fmla="*/ 2147483647 h 252"/>
                <a:gd name="T8" fmla="*/ 2147483647 w 64"/>
                <a:gd name="T9" fmla="*/ 2147483647 h 252"/>
                <a:gd name="T10" fmla="*/ 2147483647 w 64"/>
                <a:gd name="T11" fmla="*/ 2147483647 h 252"/>
                <a:gd name="T12" fmla="*/ 2147483647 w 64"/>
                <a:gd name="T13" fmla="*/ 2147483647 h 252"/>
                <a:gd name="T14" fmla="*/ 2147483647 w 64"/>
                <a:gd name="T15" fmla="*/ 2147483647 h 252"/>
                <a:gd name="T16" fmla="*/ 1978516571 w 64"/>
                <a:gd name="T17" fmla="*/ 2147483647 h 252"/>
                <a:gd name="T18" fmla="*/ 1554703811 w 64"/>
                <a:gd name="T19" fmla="*/ 2147483647 h 252"/>
                <a:gd name="T20" fmla="*/ 1130619667 w 64"/>
                <a:gd name="T21" fmla="*/ 2147483647 h 252"/>
                <a:gd name="T22" fmla="*/ 706535523 w 64"/>
                <a:gd name="T23" fmla="*/ 2147483647 h 252"/>
                <a:gd name="T24" fmla="*/ 565445526 w 64"/>
                <a:gd name="T25" fmla="*/ 2147483647 h 252"/>
                <a:gd name="T26" fmla="*/ 282722763 w 64"/>
                <a:gd name="T27" fmla="*/ 2147483647 h 252"/>
                <a:gd name="T28" fmla="*/ 141361381 w 64"/>
                <a:gd name="T29" fmla="*/ 2147483647 h 252"/>
                <a:gd name="T30" fmla="*/ 0 w 64"/>
                <a:gd name="T31" fmla="*/ 2147483647 h 252"/>
                <a:gd name="T32" fmla="*/ 0 w 64"/>
                <a:gd name="T33" fmla="*/ 2147483647 h 252"/>
                <a:gd name="T34" fmla="*/ 0 w 64"/>
                <a:gd name="T35" fmla="*/ 2147483647 h 252"/>
                <a:gd name="T36" fmla="*/ 141361381 w 64"/>
                <a:gd name="T37" fmla="*/ 2147483647 h 252"/>
                <a:gd name="T38" fmla="*/ 141361381 w 64"/>
                <a:gd name="T39" fmla="*/ 2147483647 h 252"/>
                <a:gd name="T40" fmla="*/ 282722763 w 64"/>
                <a:gd name="T41" fmla="*/ 2147483647 h 252"/>
                <a:gd name="T42" fmla="*/ 565445526 w 64"/>
                <a:gd name="T43" fmla="*/ 2147483647 h 252"/>
                <a:gd name="T44" fmla="*/ 706535523 w 64"/>
                <a:gd name="T45" fmla="*/ 2147483647 h 252"/>
                <a:gd name="T46" fmla="*/ 1130619667 w 64"/>
                <a:gd name="T47" fmla="*/ 2147483647 h 252"/>
                <a:gd name="T48" fmla="*/ 1271981048 w 64"/>
                <a:gd name="T49" fmla="*/ 2147483647 h 252"/>
                <a:gd name="T50" fmla="*/ 1696065192 w 64"/>
                <a:gd name="T51" fmla="*/ 2147483647 h 252"/>
                <a:gd name="T52" fmla="*/ 2147483647 w 64"/>
                <a:gd name="T53" fmla="*/ 2147483647 h 252"/>
                <a:gd name="T54" fmla="*/ 2147483647 w 64"/>
                <a:gd name="T55" fmla="*/ 2147483647 h 252"/>
                <a:gd name="T56" fmla="*/ 2147483647 w 64"/>
                <a:gd name="T57" fmla="*/ 2147483647 h 252"/>
                <a:gd name="T58" fmla="*/ 2147483647 w 64"/>
                <a:gd name="T59" fmla="*/ 2147483647 h 252"/>
                <a:gd name="T60" fmla="*/ 2147483647 w 64"/>
                <a:gd name="T61" fmla="*/ 2147483647 h 252"/>
                <a:gd name="T62" fmla="*/ 2147483647 w 64"/>
                <a:gd name="T63" fmla="*/ 1333722779 h 252"/>
                <a:gd name="T64" fmla="*/ 2147483647 w 64"/>
                <a:gd name="T65" fmla="*/ 0 h 252"/>
                <a:gd name="T66" fmla="*/ 2147483647 w 64"/>
                <a:gd name="T67" fmla="*/ 0 h 252"/>
                <a:gd name="T68" fmla="*/ 2147483647 w 64"/>
                <a:gd name="T69" fmla="*/ 1926239162 h 252"/>
                <a:gd name="T70" fmla="*/ 2147483647 w 64"/>
                <a:gd name="T71" fmla="*/ 2147483647 h 252"/>
                <a:gd name="T72" fmla="*/ 2147483647 w 64"/>
                <a:gd name="T73" fmla="*/ 2147483647 h 252"/>
                <a:gd name="T74" fmla="*/ 2147483647 w 64"/>
                <a:gd name="T75" fmla="*/ 2147483647 h 252"/>
                <a:gd name="T76" fmla="*/ 2147483647 w 64"/>
                <a:gd name="T77" fmla="*/ 2147483647 h 252"/>
                <a:gd name="T78" fmla="*/ 2147483647 w 64"/>
                <a:gd name="T79" fmla="*/ 2147483647 h 252"/>
                <a:gd name="T80" fmla="*/ 2147483647 w 64"/>
                <a:gd name="T81" fmla="*/ 2147483647 h 252"/>
                <a:gd name="T82" fmla="*/ 2147483647 w 64"/>
                <a:gd name="T83" fmla="*/ 2147483647 h 252"/>
                <a:gd name="T84" fmla="*/ 2147483647 w 64"/>
                <a:gd name="T85" fmla="*/ 2147483647 h 252"/>
                <a:gd name="T86" fmla="*/ 2147483647 w 64"/>
                <a:gd name="T87" fmla="*/ 2147483647 h 252"/>
                <a:gd name="T88" fmla="*/ 2147483647 w 64"/>
                <a:gd name="T89" fmla="*/ 2147483647 h 252"/>
                <a:gd name="T90" fmla="*/ 2147483647 w 64"/>
                <a:gd name="T91" fmla="*/ 2147483647 h 252"/>
                <a:gd name="T92" fmla="*/ 2147483647 w 64"/>
                <a:gd name="T93" fmla="*/ 2147483647 h 252"/>
                <a:gd name="T94" fmla="*/ 2147483647 w 64"/>
                <a:gd name="T95" fmla="*/ 2147483647 h 252"/>
                <a:gd name="T96" fmla="*/ 2147483647 w 64"/>
                <a:gd name="T97" fmla="*/ 2147483647 h 252"/>
                <a:gd name="T98" fmla="*/ 2147483647 w 64"/>
                <a:gd name="T99" fmla="*/ 2147483647 h 252"/>
                <a:gd name="T100" fmla="*/ 2147483647 w 64"/>
                <a:gd name="T101" fmla="*/ 2147483647 h 252"/>
                <a:gd name="T102" fmla="*/ 2147483647 w 64"/>
                <a:gd name="T103" fmla="*/ 2147483647 h 252"/>
                <a:gd name="T104" fmla="*/ 2147483647 w 64"/>
                <a:gd name="T105" fmla="*/ 2147483647 h 252"/>
                <a:gd name="T106" fmla="*/ 2147483647 w 64"/>
                <a:gd name="T107" fmla="*/ 2147483647 h 252"/>
                <a:gd name="T108" fmla="*/ 2147483647 w 64"/>
                <a:gd name="T109" fmla="*/ 2147483647 h 252"/>
                <a:gd name="T110" fmla="*/ 2147483647 w 64"/>
                <a:gd name="T111" fmla="*/ 2147483647 h 252"/>
                <a:gd name="T112" fmla="*/ 2147483647 w 64"/>
                <a:gd name="T113" fmla="*/ 2147483647 h 252"/>
                <a:gd name="T114" fmla="*/ 2147483647 w 64"/>
                <a:gd name="T115" fmla="*/ 2147483647 h 252"/>
                <a:gd name="T116" fmla="*/ 2147483647 w 64"/>
                <a:gd name="T117" fmla="*/ 2147483647 h 2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4" h="252">
                  <a:moveTo>
                    <a:pt x="47" y="252"/>
                  </a:moveTo>
                  <a:lnTo>
                    <a:pt x="42" y="245"/>
                  </a:lnTo>
                  <a:lnTo>
                    <a:pt x="37" y="239"/>
                  </a:lnTo>
                  <a:lnTo>
                    <a:pt x="33" y="232"/>
                  </a:lnTo>
                  <a:lnTo>
                    <a:pt x="29" y="225"/>
                  </a:lnTo>
                  <a:lnTo>
                    <a:pt x="25" y="217"/>
                  </a:lnTo>
                  <a:lnTo>
                    <a:pt x="21" y="210"/>
                  </a:lnTo>
                  <a:lnTo>
                    <a:pt x="16" y="203"/>
                  </a:lnTo>
                  <a:lnTo>
                    <a:pt x="14" y="194"/>
                  </a:lnTo>
                  <a:lnTo>
                    <a:pt x="11" y="186"/>
                  </a:lnTo>
                  <a:lnTo>
                    <a:pt x="8" y="178"/>
                  </a:lnTo>
                  <a:lnTo>
                    <a:pt x="5" y="169"/>
                  </a:lnTo>
                  <a:lnTo>
                    <a:pt x="4" y="159"/>
                  </a:lnTo>
                  <a:lnTo>
                    <a:pt x="2" y="151"/>
                  </a:lnTo>
                  <a:lnTo>
                    <a:pt x="1" y="143"/>
                  </a:lnTo>
                  <a:lnTo>
                    <a:pt x="0" y="134"/>
                  </a:lnTo>
                  <a:lnTo>
                    <a:pt x="0" y="126"/>
                  </a:lnTo>
                  <a:lnTo>
                    <a:pt x="0" y="119"/>
                  </a:lnTo>
                  <a:lnTo>
                    <a:pt x="1" y="111"/>
                  </a:lnTo>
                  <a:lnTo>
                    <a:pt x="1" y="104"/>
                  </a:lnTo>
                  <a:lnTo>
                    <a:pt x="2" y="95"/>
                  </a:lnTo>
                  <a:lnTo>
                    <a:pt x="4" y="88"/>
                  </a:lnTo>
                  <a:lnTo>
                    <a:pt x="5" y="81"/>
                  </a:lnTo>
                  <a:lnTo>
                    <a:pt x="8" y="73"/>
                  </a:lnTo>
                  <a:lnTo>
                    <a:pt x="9" y="66"/>
                  </a:lnTo>
                  <a:lnTo>
                    <a:pt x="12" y="57"/>
                  </a:lnTo>
                  <a:lnTo>
                    <a:pt x="16" y="50"/>
                  </a:lnTo>
                  <a:lnTo>
                    <a:pt x="21" y="42"/>
                  </a:lnTo>
                  <a:lnTo>
                    <a:pt x="25" y="34"/>
                  </a:lnTo>
                  <a:lnTo>
                    <a:pt x="30" y="25"/>
                  </a:lnTo>
                  <a:lnTo>
                    <a:pt x="36" y="17"/>
                  </a:lnTo>
                  <a:lnTo>
                    <a:pt x="42" y="9"/>
                  </a:lnTo>
                  <a:lnTo>
                    <a:pt x="47" y="0"/>
                  </a:lnTo>
                  <a:lnTo>
                    <a:pt x="64" y="0"/>
                  </a:lnTo>
                  <a:lnTo>
                    <a:pt x="56" y="13"/>
                  </a:lnTo>
                  <a:lnTo>
                    <a:pt x="50" y="24"/>
                  </a:lnTo>
                  <a:lnTo>
                    <a:pt x="44" y="32"/>
                  </a:lnTo>
                  <a:lnTo>
                    <a:pt x="42" y="39"/>
                  </a:lnTo>
                  <a:lnTo>
                    <a:pt x="37" y="48"/>
                  </a:lnTo>
                  <a:lnTo>
                    <a:pt x="35" y="57"/>
                  </a:lnTo>
                  <a:lnTo>
                    <a:pt x="32" y="67"/>
                  </a:lnTo>
                  <a:lnTo>
                    <a:pt x="29" y="77"/>
                  </a:lnTo>
                  <a:lnTo>
                    <a:pt x="28" y="83"/>
                  </a:lnTo>
                  <a:lnTo>
                    <a:pt x="28" y="88"/>
                  </a:lnTo>
                  <a:lnTo>
                    <a:pt x="26" y="95"/>
                  </a:lnTo>
                  <a:lnTo>
                    <a:pt x="25" y="101"/>
                  </a:lnTo>
                  <a:lnTo>
                    <a:pt x="25" y="108"/>
                  </a:lnTo>
                  <a:lnTo>
                    <a:pt x="23" y="113"/>
                  </a:lnTo>
                  <a:lnTo>
                    <a:pt x="23" y="120"/>
                  </a:lnTo>
                  <a:lnTo>
                    <a:pt x="23" y="126"/>
                  </a:lnTo>
                  <a:lnTo>
                    <a:pt x="23" y="141"/>
                  </a:lnTo>
                  <a:lnTo>
                    <a:pt x="26" y="157"/>
                  </a:lnTo>
                  <a:lnTo>
                    <a:pt x="29" y="173"/>
                  </a:lnTo>
                  <a:lnTo>
                    <a:pt x="33" y="189"/>
                  </a:lnTo>
                  <a:lnTo>
                    <a:pt x="39" y="204"/>
                  </a:lnTo>
                  <a:lnTo>
                    <a:pt x="46" y="220"/>
                  </a:lnTo>
                  <a:lnTo>
                    <a:pt x="54" y="235"/>
                  </a:lnTo>
                  <a:lnTo>
                    <a:pt x="64" y="250"/>
                  </a:lnTo>
                  <a:lnTo>
                    <a:pt x="47" y="2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8" name="Freeform 105"/>
            <p:cNvSpPr>
              <a:spLocks/>
            </p:cNvSpPr>
            <p:nvPr/>
          </p:nvSpPr>
          <p:spPr bwMode="auto">
            <a:xfrm>
              <a:off x="7325313" y="4207664"/>
              <a:ext cx="68262" cy="73025"/>
            </a:xfrm>
            <a:custGeom>
              <a:avLst/>
              <a:gdLst>
                <a:gd name="T0" fmla="*/ 0 w 130"/>
                <a:gd name="T1" fmla="*/ 2147483647 h 139"/>
                <a:gd name="T2" fmla="*/ 2147483647 w 130"/>
                <a:gd name="T3" fmla="*/ 2147483647 h 139"/>
                <a:gd name="T4" fmla="*/ 434261840 w 130"/>
                <a:gd name="T5" fmla="*/ 0 h 139"/>
                <a:gd name="T6" fmla="*/ 2147483647 w 130"/>
                <a:gd name="T7" fmla="*/ 0 h 139"/>
                <a:gd name="T8" fmla="*/ 2147483647 w 130"/>
                <a:gd name="T9" fmla="*/ 2147483647 h 139"/>
                <a:gd name="T10" fmla="*/ 2147483647 w 130"/>
                <a:gd name="T11" fmla="*/ 2147483647 h 139"/>
                <a:gd name="T12" fmla="*/ 2147483647 w 130"/>
                <a:gd name="T13" fmla="*/ 2147483647 h 139"/>
                <a:gd name="T14" fmla="*/ 2147483647 w 130"/>
                <a:gd name="T15" fmla="*/ 2147483647 h 139"/>
                <a:gd name="T16" fmla="*/ 2147483647 w 130"/>
                <a:gd name="T17" fmla="*/ 2147483647 h 139"/>
                <a:gd name="T18" fmla="*/ 2147483647 w 130"/>
                <a:gd name="T19" fmla="*/ 2147483647 h 139"/>
                <a:gd name="T20" fmla="*/ 2147483647 w 130"/>
                <a:gd name="T21" fmla="*/ 2147483647 h 139"/>
                <a:gd name="T22" fmla="*/ 2147483647 w 130"/>
                <a:gd name="T23" fmla="*/ 2147483647 h 139"/>
                <a:gd name="T24" fmla="*/ 2147483647 w 130"/>
                <a:gd name="T25" fmla="*/ 2147483647 h 139"/>
                <a:gd name="T26" fmla="*/ 2147483647 w 130"/>
                <a:gd name="T27" fmla="*/ 0 h 139"/>
                <a:gd name="T28" fmla="*/ 2147483647 w 130"/>
                <a:gd name="T29" fmla="*/ 0 h 139"/>
                <a:gd name="T30" fmla="*/ 2147483647 w 130"/>
                <a:gd name="T31" fmla="*/ 2147483647 h 139"/>
                <a:gd name="T32" fmla="*/ 2147483647 w 130"/>
                <a:gd name="T33" fmla="*/ 2147483647 h 139"/>
                <a:gd name="T34" fmla="*/ 2147483647 w 130"/>
                <a:gd name="T35" fmla="*/ 2147483647 h 139"/>
                <a:gd name="T36" fmla="*/ 2147483647 w 130"/>
                <a:gd name="T37" fmla="*/ 2147483647 h 139"/>
                <a:gd name="T38" fmla="*/ 2147483647 w 130"/>
                <a:gd name="T39" fmla="*/ 2147483647 h 139"/>
                <a:gd name="T40" fmla="*/ 2147483647 w 130"/>
                <a:gd name="T41" fmla="*/ 2147483647 h 139"/>
                <a:gd name="T42" fmla="*/ 0 w 130"/>
                <a:gd name="T43" fmla="*/ 2147483647 h 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0" h="139">
                  <a:moveTo>
                    <a:pt x="0" y="139"/>
                  </a:moveTo>
                  <a:lnTo>
                    <a:pt x="51" y="68"/>
                  </a:lnTo>
                  <a:lnTo>
                    <a:pt x="3" y="0"/>
                  </a:lnTo>
                  <a:lnTo>
                    <a:pt x="31" y="0"/>
                  </a:lnTo>
                  <a:lnTo>
                    <a:pt x="55" y="35"/>
                  </a:lnTo>
                  <a:lnTo>
                    <a:pt x="58" y="39"/>
                  </a:lnTo>
                  <a:lnTo>
                    <a:pt x="60" y="43"/>
                  </a:lnTo>
                  <a:lnTo>
                    <a:pt x="63" y="47"/>
                  </a:lnTo>
                  <a:lnTo>
                    <a:pt x="65" y="50"/>
                  </a:lnTo>
                  <a:lnTo>
                    <a:pt x="67" y="46"/>
                  </a:lnTo>
                  <a:lnTo>
                    <a:pt x="70" y="42"/>
                  </a:lnTo>
                  <a:lnTo>
                    <a:pt x="72" y="37"/>
                  </a:lnTo>
                  <a:lnTo>
                    <a:pt x="74" y="35"/>
                  </a:lnTo>
                  <a:lnTo>
                    <a:pt x="100" y="0"/>
                  </a:lnTo>
                  <a:lnTo>
                    <a:pt x="128" y="0"/>
                  </a:lnTo>
                  <a:lnTo>
                    <a:pt x="79" y="68"/>
                  </a:lnTo>
                  <a:lnTo>
                    <a:pt x="130" y="139"/>
                  </a:lnTo>
                  <a:lnTo>
                    <a:pt x="101" y="139"/>
                  </a:lnTo>
                  <a:lnTo>
                    <a:pt x="72" y="97"/>
                  </a:lnTo>
                  <a:lnTo>
                    <a:pt x="66" y="88"/>
                  </a:lnTo>
                  <a:lnTo>
                    <a:pt x="28" y="139"/>
                  </a:lnTo>
                  <a:lnTo>
                    <a:pt x="0" y="1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9" name="Freeform 106"/>
            <p:cNvSpPr>
              <a:spLocks/>
            </p:cNvSpPr>
            <p:nvPr/>
          </p:nvSpPr>
          <p:spPr bwMode="auto">
            <a:xfrm>
              <a:off x="7403100" y="4167977"/>
              <a:ext cx="34925" cy="133350"/>
            </a:xfrm>
            <a:custGeom>
              <a:avLst/>
              <a:gdLst>
                <a:gd name="T0" fmla="*/ 2147483647 w 65"/>
                <a:gd name="T1" fmla="*/ 2147483647 h 252"/>
                <a:gd name="T2" fmla="*/ 0 w 65"/>
                <a:gd name="T3" fmla="*/ 2147483647 h 252"/>
                <a:gd name="T4" fmla="*/ 1551182592 w 65"/>
                <a:gd name="T5" fmla="*/ 2147483647 h 252"/>
                <a:gd name="T6" fmla="*/ 2147483647 w 65"/>
                <a:gd name="T7" fmla="*/ 2147483647 h 252"/>
                <a:gd name="T8" fmla="*/ 2147483647 w 65"/>
                <a:gd name="T9" fmla="*/ 2147483647 h 252"/>
                <a:gd name="T10" fmla="*/ 2147483647 w 65"/>
                <a:gd name="T11" fmla="*/ 2147483647 h 252"/>
                <a:gd name="T12" fmla="*/ 2147483647 w 65"/>
                <a:gd name="T13" fmla="*/ 2147483647 h 252"/>
                <a:gd name="T14" fmla="*/ 2147483647 w 65"/>
                <a:gd name="T15" fmla="*/ 2147483647 h 252"/>
                <a:gd name="T16" fmla="*/ 2147483647 w 65"/>
                <a:gd name="T17" fmla="*/ 2147483647 h 252"/>
                <a:gd name="T18" fmla="*/ 2147483647 w 65"/>
                <a:gd name="T19" fmla="*/ 2147483647 h 252"/>
                <a:gd name="T20" fmla="*/ 2147483647 w 65"/>
                <a:gd name="T21" fmla="*/ 2147483647 h 252"/>
                <a:gd name="T22" fmla="*/ 2147483647 w 65"/>
                <a:gd name="T23" fmla="*/ 2147483647 h 252"/>
                <a:gd name="T24" fmla="*/ 2147483647 w 65"/>
                <a:gd name="T25" fmla="*/ 2147483647 h 252"/>
                <a:gd name="T26" fmla="*/ 2147483647 w 65"/>
                <a:gd name="T27" fmla="*/ 2147483647 h 252"/>
                <a:gd name="T28" fmla="*/ 2147483647 w 65"/>
                <a:gd name="T29" fmla="*/ 2147483647 h 252"/>
                <a:gd name="T30" fmla="*/ 2147483647 w 65"/>
                <a:gd name="T31" fmla="*/ 2147483647 h 252"/>
                <a:gd name="T32" fmla="*/ 2147483647 w 65"/>
                <a:gd name="T33" fmla="*/ 2147483647 h 252"/>
                <a:gd name="T34" fmla="*/ 2147483647 w 65"/>
                <a:gd name="T35" fmla="*/ 2147483647 h 252"/>
                <a:gd name="T36" fmla="*/ 2147483647 w 65"/>
                <a:gd name="T37" fmla="*/ 2147483647 h 252"/>
                <a:gd name="T38" fmla="*/ 2147483647 w 65"/>
                <a:gd name="T39" fmla="*/ 2147483647 h 252"/>
                <a:gd name="T40" fmla="*/ 2147483647 w 65"/>
                <a:gd name="T41" fmla="*/ 2147483647 h 252"/>
                <a:gd name="T42" fmla="*/ 2147483647 w 65"/>
                <a:gd name="T43" fmla="*/ 2147483647 h 252"/>
                <a:gd name="T44" fmla="*/ 2147483647 w 65"/>
                <a:gd name="T45" fmla="*/ 2147483647 h 252"/>
                <a:gd name="T46" fmla="*/ 2016566276 w 65"/>
                <a:gd name="T47" fmla="*/ 2147483647 h 252"/>
                <a:gd name="T48" fmla="*/ 1085798907 w 65"/>
                <a:gd name="T49" fmla="*/ 1926239162 h 252"/>
                <a:gd name="T50" fmla="*/ 0 w 65"/>
                <a:gd name="T51" fmla="*/ 0 h 252"/>
                <a:gd name="T52" fmla="*/ 2147483647 w 65"/>
                <a:gd name="T53" fmla="*/ 0 h 252"/>
                <a:gd name="T54" fmla="*/ 2147483647 w 65"/>
                <a:gd name="T55" fmla="*/ 1333722779 h 252"/>
                <a:gd name="T56" fmla="*/ 2147483647 w 65"/>
                <a:gd name="T57" fmla="*/ 2147483647 h 252"/>
                <a:gd name="T58" fmla="*/ 2147483647 w 65"/>
                <a:gd name="T59" fmla="*/ 2147483647 h 252"/>
                <a:gd name="T60" fmla="*/ 2147483647 w 65"/>
                <a:gd name="T61" fmla="*/ 2147483647 h 252"/>
                <a:gd name="T62" fmla="*/ 2147483647 w 65"/>
                <a:gd name="T63" fmla="*/ 2147483647 h 252"/>
                <a:gd name="T64" fmla="*/ 2147483647 w 65"/>
                <a:gd name="T65" fmla="*/ 2147483647 h 252"/>
                <a:gd name="T66" fmla="*/ 2147483647 w 65"/>
                <a:gd name="T67" fmla="*/ 2147483647 h 252"/>
                <a:gd name="T68" fmla="*/ 2147483647 w 65"/>
                <a:gd name="T69" fmla="*/ 2147483647 h 252"/>
                <a:gd name="T70" fmla="*/ 2147483647 w 65"/>
                <a:gd name="T71" fmla="*/ 2147483647 h 252"/>
                <a:gd name="T72" fmla="*/ 2147483647 w 65"/>
                <a:gd name="T73" fmla="*/ 2147483647 h 252"/>
                <a:gd name="T74" fmla="*/ 2147483647 w 65"/>
                <a:gd name="T75" fmla="*/ 2147483647 h 252"/>
                <a:gd name="T76" fmla="*/ 2147483647 w 65"/>
                <a:gd name="T77" fmla="*/ 2147483647 h 252"/>
                <a:gd name="T78" fmla="*/ 2147483647 w 65"/>
                <a:gd name="T79" fmla="*/ 2147483647 h 252"/>
                <a:gd name="T80" fmla="*/ 2147483647 w 65"/>
                <a:gd name="T81" fmla="*/ 2147483647 h 252"/>
                <a:gd name="T82" fmla="*/ 2147483647 w 65"/>
                <a:gd name="T83" fmla="*/ 2147483647 h 252"/>
                <a:gd name="T84" fmla="*/ 2147483647 w 65"/>
                <a:gd name="T85" fmla="*/ 2147483647 h 252"/>
                <a:gd name="T86" fmla="*/ 2147483647 w 65"/>
                <a:gd name="T87" fmla="*/ 2147483647 h 252"/>
                <a:gd name="T88" fmla="*/ 2147483647 w 65"/>
                <a:gd name="T89" fmla="*/ 2147483647 h 252"/>
                <a:gd name="T90" fmla="*/ 2147483647 w 65"/>
                <a:gd name="T91" fmla="*/ 2147483647 h 252"/>
                <a:gd name="T92" fmla="*/ 2147483647 w 65"/>
                <a:gd name="T93" fmla="*/ 2147483647 h 252"/>
                <a:gd name="T94" fmla="*/ 2147483647 w 65"/>
                <a:gd name="T95" fmla="*/ 2147483647 h 252"/>
                <a:gd name="T96" fmla="*/ 2147483647 w 65"/>
                <a:gd name="T97" fmla="*/ 2147483647 h 252"/>
                <a:gd name="T98" fmla="*/ 2147483647 w 65"/>
                <a:gd name="T99" fmla="*/ 2147483647 h 252"/>
                <a:gd name="T100" fmla="*/ 2147483647 w 65"/>
                <a:gd name="T101" fmla="*/ 2147483647 h 252"/>
                <a:gd name="T102" fmla="*/ 2147483647 w 65"/>
                <a:gd name="T103" fmla="*/ 2147483647 h 252"/>
                <a:gd name="T104" fmla="*/ 2147483647 w 65"/>
                <a:gd name="T105" fmla="*/ 2147483647 h 252"/>
                <a:gd name="T106" fmla="*/ 2147483647 w 65"/>
                <a:gd name="T107" fmla="*/ 2147483647 h 252"/>
                <a:gd name="T108" fmla="*/ 2147483647 w 65"/>
                <a:gd name="T109" fmla="*/ 2147483647 h 252"/>
                <a:gd name="T110" fmla="*/ 2147483647 w 65"/>
                <a:gd name="T111" fmla="*/ 2147483647 h 252"/>
                <a:gd name="T112" fmla="*/ 2147483647 w 65"/>
                <a:gd name="T113" fmla="*/ 2147483647 h 252"/>
                <a:gd name="T114" fmla="*/ 2147483647 w 65"/>
                <a:gd name="T115" fmla="*/ 2147483647 h 252"/>
                <a:gd name="T116" fmla="*/ 2147483647 w 65"/>
                <a:gd name="T117" fmla="*/ 2147483647 h 252"/>
                <a:gd name="T118" fmla="*/ 2147483647 w 65"/>
                <a:gd name="T119" fmla="*/ 2147483647 h 2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5" h="252">
                  <a:moveTo>
                    <a:pt x="17" y="252"/>
                  </a:moveTo>
                  <a:lnTo>
                    <a:pt x="0" y="250"/>
                  </a:lnTo>
                  <a:lnTo>
                    <a:pt x="10" y="235"/>
                  </a:lnTo>
                  <a:lnTo>
                    <a:pt x="19" y="220"/>
                  </a:lnTo>
                  <a:lnTo>
                    <a:pt x="26" y="204"/>
                  </a:lnTo>
                  <a:lnTo>
                    <a:pt x="31" y="189"/>
                  </a:lnTo>
                  <a:lnTo>
                    <a:pt x="35" y="173"/>
                  </a:lnTo>
                  <a:lnTo>
                    <a:pt x="38" y="157"/>
                  </a:lnTo>
                  <a:lnTo>
                    <a:pt x="41" y="141"/>
                  </a:lnTo>
                  <a:lnTo>
                    <a:pt x="41" y="126"/>
                  </a:lnTo>
                  <a:lnTo>
                    <a:pt x="41" y="120"/>
                  </a:lnTo>
                  <a:lnTo>
                    <a:pt x="41" y="113"/>
                  </a:lnTo>
                  <a:lnTo>
                    <a:pt x="40" y="108"/>
                  </a:lnTo>
                  <a:lnTo>
                    <a:pt x="40" y="101"/>
                  </a:lnTo>
                  <a:lnTo>
                    <a:pt x="38" y="95"/>
                  </a:lnTo>
                  <a:lnTo>
                    <a:pt x="37" y="88"/>
                  </a:lnTo>
                  <a:lnTo>
                    <a:pt x="35" y="83"/>
                  </a:lnTo>
                  <a:lnTo>
                    <a:pt x="34" y="77"/>
                  </a:lnTo>
                  <a:lnTo>
                    <a:pt x="31" y="67"/>
                  </a:lnTo>
                  <a:lnTo>
                    <a:pt x="28" y="57"/>
                  </a:lnTo>
                  <a:lnTo>
                    <a:pt x="26" y="48"/>
                  </a:lnTo>
                  <a:lnTo>
                    <a:pt x="21" y="39"/>
                  </a:lnTo>
                  <a:lnTo>
                    <a:pt x="19" y="32"/>
                  </a:lnTo>
                  <a:lnTo>
                    <a:pt x="13" y="24"/>
                  </a:lnTo>
                  <a:lnTo>
                    <a:pt x="7" y="13"/>
                  </a:lnTo>
                  <a:lnTo>
                    <a:pt x="0" y="0"/>
                  </a:lnTo>
                  <a:lnTo>
                    <a:pt x="17" y="0"/>
                  </a:lnTo>
                  <a:lnTo>
                    <a:pt x="23" y="9"/>
                  </a:lnTo>
                  <a:lnTo>
                    <a:pt x="28" y="17"/>
                  </a:lnTo>
                  <a:lnTo>
                    <a:pt x="34" y="25"/>
                  </a:lnTo>
                  <a:lnTo>
                    <a:pt x="40" y="34"/>
                  </a:lnTo>
                  <a:lnTo>
                    <a:pt x="44" y="42"/>
                  </a:lnTo>
                  <a:lnTo>
                    <a:pt x="48" y="50"/>
                  </a:lnTo>
                  <a:lnTo>
                    <a:pt x="51" y="57"/>
                  </a:lnTo>
                  <a:lnTo>
                    <a:pt x="54" y="66"/>
                  </a:lnTo>
                  <a:lnTo>
                    <a:pt x="56" y="73"/>
                  </a:lnTo>
                  <a:lnTo>
                    <a:pt x="58" y="81"/>
                  </a:lnTo>
                  <a:lnTo>
                    <a:pt x="61" y="88"/>
                  </a:lnTo>
                  <a:lnTo>
                    <a:pt x="62" y="95"/>
                  </a:lnTo>
                  <a:lnTo>
                    <a:pt x="63" y="104"/>
                  </a:lnTo>
                  <a:lnTo>
                    <a:pt x="63" y="111"/>
                  </a:lnTo>
                  <a:lnTo>
                    <a:pt x="65" y="119"/>
                  </a:lnTo>
                  <a:lnTo>
                    <a:pt x="65" y="126"/>
                  </a:lnTo>
                  <a:lnTo>
                    <a:pt x="65" y="134"/>
                  </a:lnTo>
                  <a:lnTo>
                    <a:pt x="63" y="143"/>
                  </a:lnTo>
                  <a:lnTo>
                    <a:pt x="62" y="151"/>
                  </a:lnTo>
                  <a:lnTo>
                    <a:pt x="61" y="159"/>
                  </a:lnTo>
                  <a:lnTo>
                    <a:pt x="59" y="168"/>
                  </a:lnTo>
                  <a:lnTo>
                    <a:pt x="56" y="176"/>
                  </a:lnTo>
                  <a:lnTo>
                    <a:pt x="54" y="185"/>
                  </a:lnTo>
                  <a:lnTo>
                    <a:pt x="51" y="193"/>
                  </a:lnTo>
                  <a:lnTo>
                    <a:pt x="48" y="201"/>
                  </a:lnTo>
                  <a:lnTo>
                    <a:pt x="44" y="210"/>
                  </a:lnTo>
                  <a:lnTo>
                    <a:pt x="40" y="217"/>
                  </a:lnTo>
                  <a:lnTo>
                    <a:pt x="35" y="224"/>
                  </a:lnTo>
                  <a:lnTo>
                    <a:pt x="31" y="231"/>
                  </a:lnTo>
                  <a:lnTo>
                    <a:pt x="27" y="238"/>
                  </a:lnTo>
                  <a:lnTo>
                    <a:pt x="21" y="245"/>
                  </a:lnTo>
                  <a:lnTo>
                    <a:pt x="17" y="250"/>
                  </a:lnTo>
                  <a:lnTo>
                    <a:pt x="17" y="2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0" name="Freeform 107"/>
            <p:cNvSpPr>
              <a:spLocks/>
            </p:cNvSpPr>
            <p:nvPr/>
          </p:nvSpPr>
          <p:spPr bwMode="auto">
            <a:xfrm>
              <a:off x="7255463" y="4521989"/>
              <a:ext cx="34925" cy="93663"/>
            </a:xfrm>
            <a:custGeom>
              <a:avLst/>
              <a:gdLst>
                <a:gd name="T0" fmla="*/ 2147483647 w 68"/>
                <a:gd name="T1" fmla="*/ 2147483647 h 179"/>
                <a:gd name="T2" fmla="*/ 2147483647 w 68"/>
                <a:gd name="T3" fmla="*/ 2147483647 h 179"/>
                <a:gd name="T4" fmla="*/ 2147483647 w 68"/>
                <a:gd name="T5" fmla="*/ 2147483647 h 179"/>
                <a:gd name="T6" fmla="*/ 2147483647 w 68"/>
                <a:gd name="T7" fmla="*/ 2147483647 h 179"/>
                <a:gd name="T8" fmla="*/ 2147483647 w 68"/>
                <a:gd name="T9" fmla="*/ 2147483647 h 179"/>
                <a:gd name="T10" fmla="*/ 2147483647 w 68"/>
                <a:gd name="T11" fmla="*/ 2147483647 h 179"/>
                <a:gd name="T12" fmla="*/ 2147483647 w 68"/>
                <a:gd name="T13" fmla="*/ 2147483647 h 179"/>
                <a:gd name="T14" fmla="*/ 2147483647 w 68"/>
                <a:gd name="T15" fmla="*/ 2147483647 h 179"/>
                <a:gd name="T16" fmla="*/ 1625725366 w 68"/>
                <a:gd name="T17" fmla="*/ 2147483647 h 179"/>
                <a:gd name="T18" fmla="*/ 677407354 w 68"/>
                <a:gd name="T19" fmla="*/ 2147483647 h 179"/>
                <a:gd name="T20" fmla="*/ 0 w 68"/>
                <a:gd name="T21" fmla="*/ 2147483647 h 179"/>
                <a:gd name="T22" fmla="*/ 0 w 68"/>
                <a:gd name="T23" fmla="*/ 2147483647 h 179"/>
                <a:gd name="T24" fmla="*/ 1219228155 w 68"/>
                <a:gd name="T25" fmla="*/ 2147483647 h 179"/>
                <a:gd name="T26" fmla="*/ 2147483647 w 68"/>
                <a:gd name="T27" fmla="*/ 2147483647 h 179"/>
                <a:gd name="T28" fmla="*/ 2147483647 w 68"/>
                <a:gd name="T29" fmla="*/ 2147483647 h 179"/>
                <a:gd name="T30" fmla="*/ 2147483647 w 68"/>
                <a:gd name="T31" fmla="*/ 2147483647 h 179"/>
                <a:gd name="T32" fmla="*/ 2147483647 w 68"/>
                <a:gd name="T33" fmla="*/ 2147483647 h 179"/>
                <a:gd name="T34" fmla="*/ 2147483647 w 68"/>
                <a:gd name="T35" fmla="*/ 1719177039 h 179"/>
                <a:gd name="T36" fmla="*/ 2147483647 w 68"/>
                <a:gd name="T37" fmla="*/ 716255089 h 179"/>
                <a:gd name="T38" fmla="*/ 2147483647 w 68"/>
                <a:gd name="T39" fmla="*/ 0 h 179"/>
                <a:gd name="T40" fmla="*/ 2147483647 w 68"/>
                <a:gd name="T41" fmla="*/ 0 h 179"/>
                <a:gd name="T42" fmla="*/ 2147483647 w 68"/>
                <a:gd name="T43" fmla="*/ 2147483647 h 1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8" h="179">
                  <a:moveTo>
                    <a:pt x="68" y="179"/>
                  </a:moveTo>
                  <a:lnTo>
                    <a:pt x="46" y="179"/>
                  </a:lnTo>
                  <a:lnTo>
                    <a:pt x="46" y="40"/>
                  </a:lnTo>
                  <a:lnTo>
                    <a:pt x="40" y="43"/>
                  </a:lnTo>
                  <a:lnTo>
                    <a:pt x="36" y="47"/>
                  </a:lnTo>
                  <a:lnTo>
                    <a:pt x="30" y="51"/>
                  </a:lnTo>
                  <a:lnTo>
                    <a:pt x="25" y="54"/>
                  </a:lnTo>
                  <a:lnTo>
                    <a:pt x="18" y="58"/>
                  </a:lnTo>
                  <a:lnTo>
                    <a:pt x="12" y="61"/>
                  </a:lnTo>
                  <a:lnTo>
                    <a:pt x="5" y="64"/>
                  </a:lnTo>
                  <a:lnTo>
                    <a:pt x="0" y="67"/>
                  </a:lnTo>
                  <a:lnTo>
                    <a:pt x="0" y="44"/>
                  </a:lnTo>
                  <a:lnTo>
                    <a:pt x="9" y="40"/>
                  </a:lnTo>
                  <a:lnTo>
                    <a:pt x="18" y="35"/>
                  </a:lnTo>
                  <a:lnTo>
                    <a:pt x="26" y="31"/>
                  </a:lnTo>
                  <a:lnTo>
                    <a:pt x="33" y="25"/>
                  </a:lnTo>
                  <a:lnTo>
                    <a:pt x="39" y="18"/>
                  </a:lnTo>
                  <a:lnTo>
                    <a:pt x="44" y="12"/>
                  </a:lnTo>
                  <a:lnTo>
                    <a:pt x="48" y="5"/>
                  </a:lnTo>
                  <a:lnTo>
                    <a:pt x="51" y="0"/>
                  </a:lnTo>
                  <a:lnTo>
                    <a:pt x="68" y="0"/>
                  </a:lnTo>
                  <a:lnTo>
                    <a:pt x="68" y="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1" name="Freeform 108"/>
            <p:cNvSpPr>
              <a:spLocks/>
            </p:cNvSpPr>
            <p:nvPr/>
          </p:nvSpPr>
          <p:spPr bwMode="auto">
            <a:xfrm>
              <a:off x="7326900" y="4602952"/>
              <a:ext cx="12700" cy="31750"/>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1835351168 w 25"/>
                <a:gd name="T19" fmla="*/ 2147483647 h 60"/>
                <a:gd name="T20" fmla="*/ 1442061632 w 25"/>
                <a:gd name="T21" fmla="*/ 2147483647 h 60"/>
                <a:gd name="T22" fmla="*/ 917675584 w 25"/>
                <a:gd name="T23" fmla="*/ 2147483647 h 60"/>
                <a:gd name="T24" fmla="*/ 0 w 25"/>
                <a:gd name="T25" fmla="*/ 2147483647 h 60"/>
                <a:gd name="T26" fmla="*/ 393289536 w 25"/>
                <a:gd name="T27" fmla="*/ 2147483647 h 60"/>
                <a:gd name="T28" fmla="*/ 786579072 w 25"/>
                <a:gd name="T29" fmla="*/ 2147483647 h 60"/>
                <a:gd name="T30" fmla="*/ 917675584 w 25"/>
                <a:gd name="T31" fmla="*/ 2147483647 h 60"/>
                <a:gd name="T32" fmla="*/ 1179868608 w 25"/>
                <a:gd name="T33" fmla="*/ 2147483647 h 60"/>
                <a:gd name="T34" fmla="*/ 1310965120 w 25"/>
                <a:gd name="T35" fmla="*/ 2147483647 h 60"/>
                <a:gd name="T36" fmla="*/ 1442061632 w 25"/>
                <a:gd name="T37" fmla="*/ 2147483647 h 60"/>
                <a:gd name="T38" fmla="*/ 1704254656 w 25"/>
                <a:gd name="T39" fmla="*/ 2147483647 h 60"/>
                <a:gd name="T40" fmla="*/ 1704254656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1"/>
                  </a:lnTo>
                  <a:lnTo>
                    <a:pt x="24" y="38"/>
                  </a:lnTo>
                  <a:lnTo>
                    <a:pt x="22" y="43"/>
                  </a:lnTo>
                  <a:lnTo>
                    <a:pt x="21" y="47"/>
                  </a:lnTo>
                  <a:lnTo>
                    <a:pt x="18" y="52"/>
                  </a:lnTo>
                  <a:lnTo>
                    <a:pt x="14" y="54"/>
                  </a:lnTo>
                  <a:lnTo>
                    <a:pt x="11" y="57"/>
                  </a:lnTo>
                  <a:lnTo>
                    <a:pt x="7" y="60"/>
                  </a:lnTo>
                  <a:lnTo>
                    <a:pt x="0" y="52"/>
                  </a:lnTo>
                  <a:lnTo>
                    <a:pt x="3" y="50"/>
                  </a:lnTo>
                  <a:lnTo>
                    <a:pt x="6" y="47"/>
                  </a:lnTo>
                  <a:lnTo>
                    <a:pt x="7" y="46"/>
                  </a:lnTo>
                  <a:lnTo>
                    <a:pt x="9" y="43"/>
                  </a:lnTo>
                  <a:lnTo>
                    <a:pt x="10" y="39"/>
                  </a:lnTo>
                  <a:lnTo>
                    <a:pt x="11" y="35"/>
                  </a:lnTo>
                  <a:lnTo>
                    <a:pt x="13" y="29"/>
                  </a:lnTo>
                  <a:lnTo>
                    <a:pt x="1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2" name="Freeform 109"/>
            <p:cNvSpPr>
              <a:spLocks noEditPoints="1"/>
            </p:cNvSpPr>
            <p:nvPr/>
          </p:nvSpPr>
          <p:spPr bwMode="auto">
            <a:xfrm>
              <a:off x="7357063" y="4521989"/>
              <a:ext cx="61912" cy="95250"/>
            </a:xfrm>
            <a:custGeom>
              <a:avLst/>
              <a:gdLst>
                <a:gd name="T0" fmla="*/ 0 w 116"/>
                <a:gd name="T1" fmla="*/ 2147483647 h 181"/>
                <a:gd name="T2" fmla="*/ 0 w 116"/>
                <a:gd name="T3" fmla="*/ 2147483647 h 181"/>
                <a:gd name="T4" fmla="*/ 152116183 w 116"/>
                <a:gd name="T5" fmla="*/ 2147483647 h 181"/>
                <a:gd name="T6" fmla="*/ 608179189 w 116"/>
                <a:gd name="T7" fmla="*/ 2147483647 h 181"/>
                <a:gd name="T8" fmla="*/ 1520305735 w 116"/>
                <a:gd name="T9" fmla="*/ 2147483647 h 181"/>
                <a:gd name="T10" fmla="*/ 2147483647 w 116"/>
                <a:gd name="T11" fmla="*/ 2147483647 h 181"/>
                <a:gd name="T12" fmla="*/ 2147483647 w 116"/>
                <a:gd name="T13" fmla="*/ 1020216961 h 181"/>
                <a:gd name="T14" fmla="*/ 2147483647 w 116"/>
                <a:gd name="T15" fmla="*/ 145666193 h 181"/>
                <a:gd name="T16" fmla="*/ 2147483647 w 116"/>
                <a:gd name="T17" fmla="*/ 0 h 181"/>
                <a:gd name="T18" fmla="*/ 2147483647 w 116"/>
                <a:gd name="T19" fmla="*/ 582941577 h 181"/>
                <a:gd name="T20" fmla="*/ 2147483647 w 116"/>
                <a:gd name="T21" fmla="*/ 1457215015 h 181"/>
                <a:gd name="T22" fmla="*/ 2147483647 w 116"/>
                <a:gd name="T23" fmla="*/ 2147483647 h 181"/>
                <a:gd name="T24" fmla="*/ 2147483647 w 116"/>
                <a:gd name="T25" fmla="*/ 2147483647 h 181"/>
                <a:gd name="T26" fmla="*/ 2147483647 w 116"/>
                <a:gd name="T27" fmla="*/ 2147483647 h 181"/>
                <a:gd name="T28" fmla="*/ 2147483647 w 116"/>
                <a:gd name="T29" fmla="*/ 2147483647 h 181"/>
                <a:gd name="T30" fmla="*/ 2147483647 w 116"/>
                <a:gd name="T31" fmla="*/ 2147483647 h 181"/>
                <a:gd name="T32" fmla="*/ 2147483647 w 116"/>
                <a:gd name="T33" fmla="*/ 2147483647 h 181"/>
                <a:gd name="T34" fmla="*/ 2147483647 w 116"/>
                <a:gd name="T35" fmla="*/ 2147483647 h 181"/>
                <a:gd name="T36" fmla="*/ 2147483647 w 116"/>
                <a:gd name="T37" fmla="*/ 2147483647 h 181"/>
                <a:gd name="T38" fmla="*/ 2147483647 w 116"/>
                <a:gd name="T39" fmla="*/ 2147483647 h 181"/>
                <a:gd name="T40" fmla="*/ 2147483647 w 116"/>
                <a:gd name="T41" fmla="*/ 2147483647 h 181"/>
                <a:gd name="T42" fmla="*/ 2147483647 w 116"/>
                <a:gd name="T43" fmla="*/ 2147483647 h 181"/>
                <a:gd name="T44" fmla="*/ 2147483647 w 116"/>
                <a:gd name="T45" fmla="*/ 2147483647 h 181"/>
                <a:gd name="T46" fmla="*/ 2147483647 w 116"/>
                <a:gd name="T47" fmla="*/ 2147483647 h 181"/>
                <a:gd name="T48" fmla="*/ 2147483647 w 116"/>
                <a:gd name="T49" fmla="*/ 2147483647 h 181"/>
                <a:gd name="T50" fmla="*/ 2147483647 w 116"/>
                <a:gd name="T51" fmla="*/ 2147483647 h 181"/>
                <a:gd name="T52" fmla="*/ 2147483647 w 116"/>
                <a:gd name="T53" fmla="*/ 2147483647 h 181"/>
                <a:gd name="T54" fmla="*/ 2147483647 w 116"/>
                <a:gd name="T55" fmla="*/ 2147483647 h 181"/>
                <a:gd name="T56" fmla="*/ 1824537567 w 116"/>
                <a:gd name="T57" fmla="*/ 2147483647 h 181"/>
                <a:gd name="T58" fmla="*/ 1064242195 w 116"/>
                <a:gd name="T59" fmla="*/ 2147483647 h 181"/>
                <a:gd name="T60" fmla="*/ 456063006 w 116"/>
                <a:gd name="T61" fmla="*/ 2147483647 h 181"/>
                <a:gd name="T62" fmla="*/ 0 w 116"/>
                <a:gd name="T63" fmla="*/ 2147483647 h 181"/>
                <a:gd name="T64" fmla="*/ 0 w 116"/>
                <a:gd name="T65" fmla="*/ 2147483647 h 181"/>
                <a:gd name="T66" fmla="*/ 2147483647 w 116"/>
                <a:gd name="T67" fmla="*/ 2147483647 h 181"/>
                <a:gd name="T68" fmla="*/ 2147483647 w 116"/>
                <a:gd name="T69" fmla="*/ 2147483647 h 181"/>
                <a:gd name="T70" fmla="*/ 2147483647 w 116"/>
                <a:gd name="T71" fmla="*/ 2147483647 h 181"/>
                <a:gd name="T72" fmla="*/ 2147483647 w 116"/>
                <a:gd name="T73" fmla="*/ 2147483647 h 181"/>
                <a:gd name="T74" fmla="*/ 2147483647 w 116"/>
                <a:gd name="T75" fmla="*/ 2147483647 h 181"/>
                <a:gd name="T76" fmla="*/ 2147483647 w 116"/>
                <a:gd name="T77" fmla="*/ 2147483647 h 181"/>
                <a:gd name="T78" fmla="*/ 2147483647 w 116"/>
                <a:gd name="T79" fmla="*/ 2147483647 h 181"/>
                <a:gd name="T80" fmla="*/ 2147483647 w 116"/>
                <a:gd name="T81" fmla="*/ 2147483647 h 181"/>
                <a:gd name="T82" fmla="*/ 2147483647 w 116"/>
                <a:gd name="T83" fmla="*/ 2147483647 h 181"/>
                <a:gd name="T84" fmla="*/ 2147483647 w 116"/>
                <a:gd name="T85" fmla="*/ 2147483647 h 181"/>
                <a:gd name="T86" fmla="*/ 2147483647 w 116"/>
                <a:gd name="T87" fmla="*/ 2147483647 h 181"/>
                <a:gd name="T88" fmla="*/ 2147483647 w 116"/>
                <a:gd name="T89" fmla="*/ 2147483647 h 181"/>
                <a:gd name="T90" fmla="*/ 2147483647 w 116"/>
                <a:gd name="T91" fmla="*/ 2147483647 h 181"/>
                <a:gd name="T92" fmla="*/ 2147483647 w 116"/>
                <a:gd name="T93" fmla="*/ 2147483647 h 181"/>
                <a:gd name="T94" fmla="*/ 2147483647 w 116"/>
                <a:gd name="T95" fmla="*/ 2147483647 h 181"/>
                <a:gd name="T96" fmla="*/ 2147483647 w 116"/>
                <a:gd name="T97" fmla="*/ 2147483647 h 181"/>
                <a:gd name="T98" fmla="*/ 2147483647 w 116"/>
                <a:gd name="T99" fmla="*/ 2147483647 h 181"/>
                <a:gd name="T100" fmla="*/ 2147483647 w 116"/>
                <a:gd name="T101" fmla="*/ 2147483647 h 181"/>
                <a:gd name="T102" fmla="*/ 2147483647 w 116"/>
                <a:gd name="T103" fmla="*/ 2147483647 h 181"/>
                <a:gd name="T104" fmla="*/ 2147483647 w 116"/>
                <a:gd name="T105" fmla="*/ 2147483647 h 181"/>
                <a:gd name="T106" fmla="*/ 2147483647 w 116"/>
                <a:gd name="T107" fmla="*/ 2147483647 h 181"/>
                <a:gd name="T108" fmla="*/ 2147483647 w 116"/>
                <a:gd name="T109" fmla="*/ 2147483647 h 181"/>
                <a:gd name="T110" fmla="*/ 2147483647 w 116"/>
                <a:gd name="T111" fmla="*/ 2147483647 h 181"/>
                <a:gd name="T112" fmla="*/ 2147483647 w 116"/>
                <a:gd name="T113" fmla="*/ 2147483647 h 1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1">
                  <a:moveTo>
                    <a:pt x="0" y="91"/>
                  </a:moveTo>
                  <a:lnTo>
                    <a:pt x="0" y="84"/>
                  </a:lnTo>
                  <a:lnTo>
                    <a:pt x="0" y="77"/>
                  </a:lnTo>
                  <a:lnTo>
                    <a:pt x="0" y="70"/>
                  </a:lnTo>
                  <a:lnTo>
                    <a:pt x="1" y="63"/>
                  </a:lnTo>
                  <a:lnTo>
                    <a:pt x="1" y="57"/>
                  </a:lnTo>
                  <a:lnTo>
                    <a:pt x="3" y="50"/>
                  </a:lnTo>
                  <a:lnTo>
                    <a:pt x="4" y="46"/>
                  </a:lnTo>
                  <a:lnTo>
                    <a:pt x="5" y="40"/>
                  </a:lnTo>
                  <a:lnTo>
                    <a:pt x="10" y="31"/>
                  </a:lnTo>
                  <a:lnTo>
                    <a:pt x="14" y="24"/>
                  </a:lnTo>
                  <a:lnTo>
                    <a:pt x="19" y="17"/>
                  </a:lnTo>
                  <a:lnTo>
                    <a:pt x="25" y="11"/>
                  </a:lnTo>
                  <a:lnTo>
                    <a:pt x="32" y="7"/>
                  </a:lnTo>
                  <a:lnTo>
                    <a:pt x="39" y="3"/>
                  </a:lnTo>
                  <a:lnTo>
                    <a:pt x="47" y="1"/>
                  </a:lnTo>
                  <a:lnTo>
                    <a:pt x="57" y="0"/>
                  </a:lnTo>
                  <a:lnTo>
                    <a:pt x="64" y="0"/>
                  </a:lnTo>
                  <a:lnTo>
                    <a:pt x="71" y="1"/>
                  </a:lnTo>
                  <a:lnTo>
                    <a:pt x="77" y="4"/>
                  </a:lnTo>
                  <a:lnTo>
                    <a:pt x="82" y="5"/>
                  </a:lnTo>
                  <a:lnTo>
                    <a:pt x="88" y="10"/>
                  </a:lnTo>
                  <a:lnTo>
                    <a:pt x="93" y="14"/>
                  </a:lnTo>
                  <a:lnTo>
                    <a:pt x="98" y="18"/>
                  </a:lnTo>
                  <a:lnTo>
                    <a:pt x="102" y="22"/>
                  </a:lnTo>
                  <a:lnTo>
                    <a:pt x="105" y="28"/>
                  </a:lnTo>
                  <a:lnTo>
                    <a:pt x="107" y="35"/>
                  </a:lnTo>
                  <a:lnTo>
                    <a:pt x="110" y="42"/>
                  </a:lnTo>
                  <a:lnTo>
                    <a:pt x="112" y="49"/>
                  </a:lnTo>
                  <a:lnTo>
                    <a:pt x="113" y="53"/>
                  </a:lnTo>
                  <a:lnTo>
                    <a:pt x="114" y="58"/>
                  </a:lnTo>
                  <a:lnTo>
                    <a:pt x="114" y="63"/>
                  </a:lnTo>
                  <a:lnTo>
                    <a:pt x="116" y="68"/>
                  </a:lnTo>
                  <a:lnTo>
                    <a:pt x="116" y="74"/>
                  </a:lnTo>
                  <a:lnTo>
                    <a:pt x="116" y="79"/>
                  </a:lnTo>
                  <a:lnTo>
                    <a:pt x="116" y="86"/>
                  </a:lnTo>
                  <a:lnTo>
                    <a:pt x="116" y="92"/>
                  </a:lnTo>
                  <a:lnTo>
                    <a:pt x="116" y="99"/>
                  </a:lnTo>
                  <a:lnTo>
                    <a:pt x="116" y="106"/>
                  </a:lnTo>
                  <a:lnTo>
                    <a:pt x="116" y="113"/>
                  </a:lnTo>
                  <a:lnTo>
                    <a:pt x="114" y="120"/>
                  </a:lnTo>
                  <a:lnTo>
                    <a:pt x="114" y="126"/>
                  </a:lnTo>
                  <a:lnTo>
                    <a:pt x="113" y="133"/>
                  </a:lnTo>
                  <a:lnTo>
                    <a:pt x="112" y="137"/>
                  </a:lnTo>
                  <a:lnTo>
                    <a:pt x="110" y="142"/>
                  </a:lnTo>
                  <a:lnTo>
                    <a:pt x="106" y="152"/>
                  </a:lnTo>
                  <a:lnTo>
                    <a:pt x="102" y="159"/>
                  </a:lnTo>
                  <a:lnTo>
                    <a:pt x="96" y="166"/>
                  </a:lnTo>
                  <a:lnTo>
                    <a:pt x="91" y="172"/>
                  </a:lnTo>
                  <a:lnTo>
                    <a:pt x="84" y="176"/>
                  </a:lnTo>
                  <a:lnTo>
                    <a:pt x="75" y="179"/>
                  </a:lnTo>
                  <a:lnTo>
                    <a:pt x="67" y="180"/>
                  </a:lnTo>
                  <a:lnTo>
                    <a:pt x="57" y="181"/>
                  </a:lnTo>
                  <a:lnTo>
                    <a:pt x="45" y="180"/>
                  </a:lnTo>
                  <a:lnTo>
                    <a:pt x="35" y="177"/>
                  </a:lnTo>
                  <a:lnTo>
                    <a:pt x="25" y="172"/>
                  </a:lnTo>
                  <a:lnTo>
                    <a:pt x="17" y="165"/>
                  </a:lnTo>
                  <a:lnTo>
                    <a:pt x="12" y="159"/>
                  </a:lnTo>
                  <a:lnTo>
                    <a:pt x="10" y="151"/>
                  </a:lnTo>
                  <a:lnTo>
                    <a:pt x="7" y="144"/>
                  </a:lnTo>
                  <a:lnTo>
                    <a:pt x="4" y="134"/>
                  </a:lnTo>
                  <a:lnTo>
                    <a:pt x="3" y="126"/>
                  </a:lnTo>
                  <a:lnTo>
                    <a:pt x="1" y="114"/>
                  </a:lnTo>
                  <a:lnTo>
                    <a:pt x="0" y="103"/>
                  </a:lnTo>
                  <a:lnTo>
                    <a:pt x="0" y="92"/>
                  </a:lnTo>
                  <a:lnTo>
                    <a:pt x="0" y="91"/>
                  </a:lnTo>
                  <a:close/>
                  <a:moveTo>
                    <a:pt x="22" y="91"/>
                  </a:moveTo>
                  <a:lnTo>
                    <a:pt x="22" y="102"/>
                  </a:lnTo>
                  <a:lnTo>
                    <a:pt x="24" y="112"/>
                  </a:lnTo>
                  <a:lnTo>
                    <a:pt x="24" y="120"/>
                  </a:lnTo>
                  <a:lnTo>
                    <a:pt x="25" y="128"/>
                  </a:lnTo>
                  <a:lnTo>
                    <a:pt x="26" y="135"/>
                  </a:lnTo>
                  <a:lnTo>
                    <a:pt x="28" y="141"/>
                  </a:lnTo>
                  <a:lnTo>
                    <a:pt x="29" y="145"/>
                  </a:lnTo>
                  <a:lnTo>
                    <a:pt x="31" y="149"/>
                  </a:lnTo>
                  <a:lnTo>
                    <a:pt x="38" y="155"/>
                  </a:lnTo>
                  <a:lnTo>
                    <a:pt x="45" y="159"/>
                  </a:lnTo>
                  <a:lnTo>
                    <a:pt x="50" y="162"/>
                  </a:lnTo>
                  <a:lnTo>
                    <a:pt x="57" y="163"/>
                  </a:lnTo>
                  <a:lnTo>
                    <a:pt x="66" y="162"/>
                  </a:lnTo>
                  <a:lnTo>
                    <a:pt x="73" y="159"/>
                  </a:lnTo>
                  <a:lnTo>
                    <a:pt x="78" y="155"/>
                  </a:lnTo>
                  <a:lnTo>
                    <a:pt x="82" y="149"/>
                  </a:lnTo>
                  <a:lnTo>
                    <a:pt x="85" y="145"/>
                  </a:lnTo>
                  <a:lnTo>
                    <a:pt x="88" y="141"/>
                  </a:lnTo>
                  <a:lnTo>
                    <a:pt x="89" y="135"/>
                  </a:lnTo>
                  <a:lnTo>
                    <a:pt x="92" y="128"/>
                  </a:lnTo>
                  <a:lnTo>
                    <a:pt x="93" y="120"/>
                  </a:lnTo>
                  <a:lnTo>
                    <a:pt x="93" y="112"/>
                  </a:lnTo>
                  <a:lnTo>
                    <a:pt x="95" y="102"/>
                  </a:lnTo>
                  <a:lnTo>
                    <a:pt x="95" y="91"/>
                  </a:lnTo>
                  <a:lnTo>
                    <a:pt x="95" y="81"/>
                  </a:lnTo>
                  <a:lnTo>
                    <a:pt x="93" y="71"/>
                  </a:lnTo>
                  <a:lnTo>
                    <a:pt x="93" y="63"/>
                  </a:lnTo>
                  <a:lnTo>
                    <a:pt x="92" y="54"/>
                  </a:lnTo>
                  <a:lnTo>
                    <a:pt x="91" y="47"/>
                  </a:lnTo>
                  <a:lnTo>
                    <a:pt x="89" y="42"/>
                  </a:lnTo>
                  <a:lnTo>
                    <a:pt x="86" y="38"/>
                  </a:lnTo>
                  <a:lnTo>
                    <a:pt x="85" y="33"/>
                  </a:lnTo>
                  <a:lnTo>
                    <a:pt x="80" y="26"/>
                  </a:lnTo>
                  <a:lnTo>
                    <a:pt x="73" y="22"/>
                  </a:lnTo>
                  <a:lnTo>
                    <a:pt x="66" y="19"/>
                  </a:lnTo>
                  <a:lnTo>
                    <a:pt x="57" y="18"/>
                  </a:lnTo>
                  <a:lnTo>
                    <a:pt x="50" y="19"/>
                  </a:lnTo>
                  <a:lnTo>
                    <a:pt x="43" y="22"/>
                  </a:lnTo>
                  <a:lnTo>
                    <a:pt x="38" y="26"/>
                  </a:lnTo>
                  <a:lnTo>
                    <a:pt x="33" y="32"/>
                  </a:lnTo>
                  <a:lnTo>
                    <a:pt x="31" y="36"/>
                  </a:lnTo>
                  <a:lnTo>
                    <a:pt x="29" y="42"/>
                  </a:lnTo>
                  <a:lnTo>
                    <a:pt x="26" y="47"/>
                  </a:lnTo>
                  <a:lnTo>
                    <a:pt x="25" y="54"/>
                  </a:lnTo>
                  <a:lnTo>
                    <a:pt x="24" y="63"/>
                  </a:lnTo>
                  <a:lnTo>
                    <a:pt x="24" y="71"/>
                  </a:lnTo>
                  <a:lnTo>
                    <a:pt x="22" y="81"/>
                  </a:lnTo>
                  <a:lnTo>
                    <a:pt x="22"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3" name="Freeform 110"/>
            <p:cNvSpPr>
              <a:spLocks noEditPoints="1"/>
            </p:cNvSpPr>
            <p:nvPr/>
          </p:nvSpPr>
          <p:spPr bwMode="auto">
            <a:xfrm>
              <a:off x="7247525" y="5323677"/>
              <a:ext cx="61913" cy="95250"/>
            </a:xfrm>
            <a:custGeom>
              <a:avLst/>
              <a:gdLst>
                <a:gd name="T0" fmla="*/ 0 w 116"/>
                <a:gd name="T1" fmla="*/ 2147483647 h 181"/>
                <a:gd name="T2" fmla="*/ 0 w 116"/>
                <a:gd name="T3" fmla="*/ 2147483647 h 181"/>
                <a:gd name="T4" fmla="*/ 152120775 w 116"/>
                <a:gd name="T5" fmla="*/ 2147483647 h 181"/>
                <a:gd name="T6" fmla="*/ 608198619 w 116"/>
                <a:gd name="T7" fmla="*/ 2147483647 h 181"/>
                <a:gd name="T8" fmla="*/ 1368518547 w 116"/>
                <a:gd name="T9" fmla="*/ 2147483647 h 181"/>
                <a:gd name="T10" fmla="*/ 2147483647 w 116"/>
                <a:gd name="T11" fmla="*/ 2147483647 h 181"/>
                <a:gd name="T12" fmla="*/ 2147483647 w 116"/>
                <a:gd name="T13" fmla="*/ 1020216961 h 181"/>
                <a:gd name="T14" fmla="*/ 2147483647 w 116"/>
                <a:gd name="T15" fmla="*/ 145666193 h 181"/>
                <a:gd name="T16" fmla="*/ 2147483647 w 116"/>
                <a:gd name="T17" fmla="*/ 0 h 181"/>
                <a:gd name="T18" fmla="*/ 2147483647 w 116"/>
                <a:gd name="T19" fmla="*/ 582941577 h 181"/>
                <a:gd name="T20" fmla="*/ 2147483647 w 116"/>
                <a:gd name="T21" fmla="*/ 1457215015 h 181"/>
                <a:gd name="T22" fmla="*/ 2147483647 w 116"/>
                <a:gd name="T23" fmla="*/ 2147483647 h 181"/>
                <a:gd name="T24" fmla="*/ 2147483647 w 116"/>
                <a:gd name="T25" fmla="*/ 2147483647 h 181"/>
                <a:gd name="T26" fmla="*/ 2147483647 w 116"/>
                <a:gd name="T27" fmla="*/ 2147483647 h 181"/>
                <a:gd name="T28" fmla="*/ 2147483647 w 116"/>
                <a:gd name="T29" fmla="*/ 2147483647 h 181"/>
                <a:gd name="T30" fmla="*/ 2147483647 w 116"/>
                <a:gd name="T31" fmla="*/ 2147483647 h 181"/>
                <a:gd name="T32" fmla="*/ 2147483647 w 116"/>
                <a:gd name="T33" fmla="*/ 2147483647 h 181"/>
                <a:gd name="T34" fmla="*/ 2147483647 w 116"/>
                <a:gd name="T35" fmla="*/ 2147483647 h 181"/>
                <a:gd name="T36" fmla="*/ 2147483647 w 116"/>
                <a:gd name="T37" fmla="*/ 2147483647 h 181"/>
                <a:gd name="T38" fmla="*/ 2147483647 w 116"/>
                <a:gd name="T39" fmla="*/ 2147483647 h 181"/>
                <a:gd name="T40" fmla="*/ 2147483647 w 116"/>
                <a:gd name="T41" fmla="*/ 2147483647 h 181"/>
                <a:gd name="T42" fmla="*/ 2147483647 w 116"/>
                <a:gd name="T43" fmla="*/ 2147483647 h 181"/>
                <a:gd name="T44" fmla="*/ 2147483647 w 116"/>
                <a:gd name="T45" fmla="*/ 2147483647 h 181"/>
                <a:gd name="T46" fmla="*/ 2147483647 w 116"/>
                <a:gd name="T47" fmla="*/ 2147483647 h 181"/>
                <a:gd name="T48" fmla="*/ 2147483647 w 116"/>
                <a:gd name="T49" fmla="*/ 2147483647 h 181"/>
                <a:gd name="T50" fmla="*/ 2147483647 w 116"/>
                <a:gd name="T51" fmla="*/ 2147483647 h 181"/>
                <a:gd name="T52" fmla="*/ 2147483647 w 116"/>
                <a:gd name="T53" fmla="*/ 2147483647 h 181"/>
                <a:gd name="T54" fmla="*/ 2147483647 w 116"/>
                <a:gd name="T55" fmla="*/ 2147483647 h 181"/>
                <a:gd name="T56" fmla="*/ 1824596392 w 116"/>
                <a:gd name="T57" fmla="*/ 2147483647 h 181"/>
                <a:gd name="T58" fmla="*/ 1064276998 w 116"/>
                <a:gd name="T59" fmla="*/ 2147483647 h 181"/>
                <a:gd name="T60" fmla="*/ 303957070 w 116"/>
                <a:gd name="T61" fmla="*/ 2147483647 h 181"/>
                <a:gd name="T62" fmla="*/ 0 w 116"/>
                <a:gd name="T63" fmla="*/ 2147483647 h 181"/>
                <a:gd name="T64" fmla="*/ 0 w 116"/>
                <a:gd name="T65" fmla="*/ 2147483647 h 181"/>
                <a:gd name="T66" fmla="*/ 2147483647 w 116"/>
                <a:gd name="T67" fmla="*/ 2147483647 h 181"/>
                <a:gd name="T68" fmla="*/ 2147483647 w 116"/>
                <a:gd name="T69" fmla="*/ 2147483647 h 181"/>
                <a:gd name="T70" fmla="*/ 2147483647 w 116"/>
                <a:gd name="T71" fmla="*/ 2147483647 h 181"/>
                <a:gd name="T72" fmla="*/ 2147483647 w 116"/>
                <a:gd name="T73" fmla="*/ 2147483647 h 181"/>
                <a:gd name="T74" fmla="*/ 2147483647 w 116"/>
                <a:gd name="T75" fmla="*/ 2147483647 h 181"/>
                <a:gd name="T76" fmla="*/ 2147483647 w 116"/>
                <a:gd name="T77" fmla="*/ 2147483647 h 181"/>
                <a:gd name="T78" fmla="*/ 2147483647 w 116"/>
                <a:gd name="T79" fmla="*/ 2147483647 h 181"/>
                <a:gd name="T80" fmla="*/ 2147483647 w 116"/>
                <a:gd name="T81" fmla="*/ 2147483647 h 181"/>
                <a:gd name="T82" fmla="*/ 2147483647 w 116"/>
                <a:gd name="T83" fmla="*/ 2147483647 h 181"/>
                <a:gd name="T84" fmla="*/ 2147483647 w 116"/>
                <a:gd name="T85" fmla="*/ 2147483647 h 181"/>
                <a:gd name="T86" fmla="*/ 2147483647 w 116"/>
                <a:gd name="T87" fmla="*/ 2147483647 h 181"/>
                <a:gd name="T88" fmla="*/ 2147483647 w 116"/>
                <a:gd name="T89" fmla="*/ 2147483647 h 181"/>
                <a:gd name="T90" fmla="*/ 2147483647 w 116"/>
                <a:gd name="T91" fmla="*/ 2147483647 h 181"/>
                <a:gd name="T92" fmla="*/ 2147483647 w 116"/>
                <a:gd name="T93" fmla="*/ 2147483647 h 181"/>
                <a:gd name="T94" fmla="*/ 2147483647 w 116"/>
                <a:gd name="T95" fmla="*/ 2147483647 h 181"/>
                <a:gd name="T96" fmla="*/ 2147483647 w 116"/>
                <a:gd name="T97" fmla="*/ 2147483647 h 181"/>
                <a:gd name="T98" fmla="*/ 2147483647 w 116"/>
                <a:gd name="T99" fmla="*/ 2147483647 h 181"/>
                <a:gd name="T100" fmla="*/ 2147483647 w 116"/>
                <a:gd name="T101" fmla="*/ 2147483647 h 181"/>
                <a:gd name="T102" fmla="*/ 2147483647 w 116"/>
                <a:gd name="T103" fmla="*/ 2147483647 h 181"/>
                <a:gd name="T104" fmla="*/ 2147483647 w 116"/>
                <a:gd name="T105" fmla="*/ 2147483647 h 181"/>
                <a:gd name="T106" fmla="*/ 2147483647 w 116"/>
                <a:gd name="T107" fmla="*/ 2147483647 h 181"/>
                <a:gd name="T108" fmla="*/ 2147483647 w 116"/>
                <a:gd name="T109" fmla="*/ 2147483647 h 181"/>
                <a:gd name="T110" fmla="*/ 2147483647 w 116"/>
                <a:gd name="T111" fmla="*/ 2147483647 h 181"/>
                <a:gd name="T112" fmla="*/ 2147483647 w 116"/>
                <a:gd name="T113" fmla="*/ 2147483647 h 1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1">
                  <a:moveTo>
                    <a:pt x="0" y="91"/>
                  </a:moveTo>
                  <a:lnTo>
                    <a:pt x="0" y="84"/>
                  </a:lnTo>
                  <a:lnTo>
                    <a:pt x="0" y="77"/>
                  </a:lnTo>
                  <a:lnTo>
                    <a:pt x="0" y="70"/>
                  </a:lnTo>
                  <a:lnTo>
                    <a:pt x="1" y="63"/>
                  </a:lnTo>
                  <a:lnTo>
                    <a:pt x="1" y="57"/>
                  </a:lnTo>
                  <a:lnTo>
                    <a:pt x="2" y="50"/>
                  </a:lnTo>
                  <a:lnTo>
                    <a:pt x="4" y="46"/>
                  </a:lnTo>
                  <a:lnTo>
                    <a:pt x="5" y="40"/>
                  </a:lnTo>
                  <a:lnTo>
                    <a:pt x="9" y="31"/>
                  </a:lnTo>
                  <a:lnTo>
                    <a:pt x="14" y="24"/>
                  </a:lnTo>
                  <a:lnTo>
                    <a:pt x="19" y="17"/>
                  </a:lnTo>
                  <a:lnTo>
                    <a:pt x="25" y="11"/>
                  </a:lnTo>
                  <a:lnTo>
                    <a:pt x="32" y="7"/>
                  </a:lnTo>
                  <a:lnTo>
                    <a:pt x="39" y="3"/>
                  </a:lnTo>
                  <a:lnTo>
                    <a:pt x="47" y="1"/>
                  </a:lnTo>
                  <a:lnTo>
                    <a:pt x="57" y="0"/>
                  </a:lnTo>
                  <a:lnTo>
                    <a:pt x="64" y="0"/>
                  </a:lnTo>
                  <a:lnTo>
                    <a:pt x="71" y="1"/>
                  </a:lnTo>
                  <a:lnTo>
                    <a:pt x="76" y="4"/>
                  </a:lnTo>
                  <a:lnTo>
                    <a:pt x="82" y="5"/>
                  </a:lnTo>
                  <a:lnTo>
                    <a:pt x="88" y="10"/>
                  </a:lnTo>
                  <a:lnTo>
                    <a:pt x="93" y="14"/>
                  </a:lnTo>
                  <a:lnTo>
                    <a:pt x="97" y="18"/>
                  </a:lnTo>
                  <a:lnTo>
                    <a:pt x="102" y="22"/>
                  </a:lnTo>
                  <a:lnTo>
                    <a:pt x="104" y="28"/>
                  </a:lnTo>
                  <a:lnTo>
                    <a:pt x="107" y="35"/>
                  </a:lnTo>
                  <a:lnTo>
                    <a:pt x="110" y="42"/>
                  </a:lnTo>
                  <a:lnTo>
                    <a:pt x="111" y="49"/>
                  </a:lnTo>
                  <a:lnTo>
                    <a:pt x="113" y="53"/>
                  </a:lnTo>
                  <a:lnTo>
                    <a:pt x="114" y="58"/>
                  </a:lnTo>
                  <a:lnTo>
                    <a:pt x="114" y="63"/>
                  </a:lnTo>
                  <a:lnTo>
                    <a:pt x="116" y="68"/>
                  </a:lnTo>
                  <a:lnTo>
                    <a:pt x="116" y="74"/>
                  </a:lnTo>
                  <a:lnTo>
                    <a:pt x="116" y="79"/>
                  </a:lnTo>
                  <a:lnTo>
                    <a:pt x="116" y="86"/>
                  </a:lnTo>
                  <a:lnTo>
                    <a:pt x="116" y="92"/>
                  </a:lnTo>
                  <a:lnTo>
                    <a:pt x="116" y="99"/>
                  </a:lnTo>
                  <a:lnTo>
                    <a:pt x="116" y="106"/>
                  </a:lnTo>
                  <a:lnTo>
                    <a:pt x="116" y="113"/>
                  </a:lnTo>
                  <a:lnTo>
                    <a:pt x="114" y="120"/>
                  </a:lnTo>
                  <a:lnTo>
                    <a:pt x="114" y="126"/>
                  </a:lnTo>
                  <a:lnTo>
                    <a:pt x="113" y="133"/>
                  </a:lnTo>
                  <a:lnTo>
                    <a:pt x="111" y="137"/>
                  </a:lnTo>
                  <a:lnTo>
                    <a:pt x="110" y="142"/>
                  </a:lnTo>
                  <a:lnTo>
                    <a:pt x="106" y="152"/>
                  </a:lnTo>
                  <a:lnTo>
                    <a:pt x="102" y="159"/>
                  </a:lnTo>
                  <a:lnTo>
                    <a:pt x="96" y="166"/>
                  </a:lnTo>
                  <a:lnTo>
                    <a:pt x="90" y="172"/>
                  </a:lnTo>
                  <a:lnTo>
                    <a:pt x="83" y="176"/>
                  </a:lnTo>
                  <a:lnTo>
                    <a:pt x="75" y="179"/>
                  </a:lnTo>
                  <a:lnTo>
                    <a:pt x="67" y="180"/>
                  </a:lnTo>
                  <a:lnTo>
                    <a:pt x="57" y="181"/>
                  </a:lnTo>
                  <a:lnTo>
                    <a:pt x="44" y="180"/>
                  </a:lnTo>
                  <a:lnTo>
                    <a:pt x="34" y="177"/>
                  </a:lnTo>
                  <a:lnTo>
                    <a:pt x="25" y="172"/>
                  </a:lnTo>
                  <a:lnTo>
                    <a:pt x="16" y="165"/>
                  </a:lnTo>
                  <a:lnTo>
                    <a:pt x="12" y="159"/>
                  </a:lnTo>
                  <a:lnTo>
                    <a:pt x="9" y="151"/>
                  </a:lnTo>
                  <a:lnTo>
                    <a:pt x="7" y="144"/>
                  </a:lnTo>
                  <a:lnTo>
                    <a:pt x="4" y="134"/>
                  </a:lnTo>
                  <a:lnTo>
                    <a:pt x="2" y="126"/>
                  </a:lnTo>
                  <a:lnTo>
                    <a:pt x="1" y="114"/>
                  </a:lnTo>
                  <a:lnTo>
                    <a:pt x="0" y="103"/>
                  </a:lnTo>
                  <a:lnTo>
                    <a:pt x="0" y="92"/>
                  </a:lnTo>
                  <a:lnTo>
                    <a:pt x="0" y="91"/>
                  </a:lnTo>
                  <a:close/>
                  <a:moveTo>
                    <a:pt x="22" y="91"/>
                  </a:moveTo>
                  <a:lnTo>
                    <a:pt x="22" y="102"/>
                  </a:lnTo>
                  <a:lnTo>
                    <a:pt x="23" y="112"/>
                  </a:lnTo>
                  <a:lnTo>
                    <a:pt x="23" y="120"/>
                  </a:lnTo>
                  <a:lnTo>
                    <a:pt x="25" y="128"/>
                  </a:lnTo>
                  <a:lnTo>
                    <a:pt x="26" y="135"/>
                  </a:lnTo>
                  <a:lnTo>
                    <a:pt x="27" y="141"/>
                  </a:lnTo>
                  <a:lnTo>
                    <a:pt x="29" y="145"/>
                  </a:lnTo>
                  <a:lnTo>
                    <a:pt x="30" y="149"/>
                  </a:lnTo>
                  <a:lnTo>
                    <a:pt x="37" y="155"/>
                  </a:lnTo>
                  <a:lnTo>
                    <a:pt x="44" y="159"/>
                  </a:lnTo>
                  <a:lnTo>
                    <a:pt x="50" y="162"/>
                  </a:lnTo>
                  <a:lnTo>
                    <a:pt x="57" y="163"/>
                  </a:lnTo>
                  <a:lnTo>
                    <a:pt x="65" y="162"/>
                  </a:lnTo>
                  <a:lnTo>
                    <a:pt x="72" y="159"/>
                  </a:lnTo>
                  <a:lnTo>
                    <a:pt x="78" y="155"/>
                  </a:lnTo>
                  <a:lnTo>
                    <a:pt x="82" y="149"/>
                  </a:lnTo>
                  <a:lnTo>
                    <a:pt x="85" y="145"/>
                  </a:lnTo>
                  <a:lnTo>
                    <a:pt x="88" y="141"/>
                  </a:lnTo>
                  <a:lnTo>
                    <a:pt x="89" y="135"/>
                  </a:lnTo>
                  <a:lnTo>
                    <a:pt x="92" y="128"/>
                  </a:lnTo>
                  <a:lnTo>
                    <a:pt x="93" y="120"/>
                  </a:lnTo>
                  <a:lnTo>
                    <a:pt x="93" y="112"/>
                  </a:lnTo>
                  <a:lnTo>
                    <a:pt x="95" y="102"/>
                  </a:lnTo>
                  <a:lnTo>
                    <a:pt x="95" y="91"/>
                  </a:lnTo>
                  <a:lnTo>
                    <a:pt x="95" y="81"/>
                  </a:lnTo>
                  <a:lnTo>
                    <a:pt x="93" y="71"/>
                  </a:lnTo>
                  <a:lnTo>
                    <a:pt x="93" y="63"/>
                  </a:lnTo>
                  <a:lnTo>
                    <a:pt x="92" y="54"/>
                  </a:lnTo>
                  <a:lnTo>
                    <a:pt x="90" y="47"/>
                  </a:lnTo>
                  <a:lnTo>
                    <a:pt x="89" y="42"/>
                  </a:lnTo>
                  <a:lnTo>
                    <a:pt x="86" y="38"/>
                  </a:lnTo>
                  <a:lnTo>
                    <a:pt x="85" y="33"/>
                  </a:lnTo>
                  <a:lnTo>
                    <a:pt x="79" y="26"/>
                  </a:lnTo>
                  <a:lnTo>
                    <a:pt x="72" y="22"/>
                  </a:lnTo>
                  <a:lnTo>
                    <a:pt x="65" y="19"/>
                  </a:lnTo>
                  <a:lnTo>
                    <a:pt x="57" y="18"/>
                  </a:lnTo>
                  <a:lnTo>
                    <a:pt x="50" y="19"/>
                  </a:lnTo>
                  <a:lnTo>
                    <a:pt x="43" y="22"/>
                  </a:lnTo>
                  <a:lnTo>
                    <a:pt x="37" y="26"/>
                  </a:lnTo>
                  <a:lnTo>
                    <a:pt x="33" y="32"/>
                  </a:lnTo>
                  <a:lnTo>
                    <a:pt x="30" y="36"/>
                  </a:lnTo>
                  <a:lnTo>
                    <a:pt x="29" y="42"/>
                  </a:lnTo>
                  <a:lnTo>
                    <a:pt x="26" y="47"/>
                  </a:lnTo>
                  <a:lnTo>
                    <a:pt x="25" y="54"/>
                  </a:lnTo>
                  <a:lnTo>
                    <a:pt x="23" y="63"/>
                  </a:lnTo>
                  <a:lnTo>
                    <a:pt x="23" y="71"/>
                  </a:lnTo>
                  <a:lnTo>
                    <a:pt x="22" y="81"/>
                  </a:lnTo>
                  <a:lnTo>
                    <a:pt x="22"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4" name="Freeform 111"/>
            <p:cNvSpPr>
              <a:spLocks/>
            </p:cNvSpPr>
            <p:nvPr/>
          </p:nvSpPr>
          <p:spPr bwMode="auto">
            <a:xfrm>
              <a:off x="7326900" y="5404639"/>
              <a:ext cx="12700" cy="31750"/>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1835351168 w 25"/>
                <a:gd name="T19" fmla="*/ 2147483647 h 60"/>
                <a:gd name="T20" fmla="*/ 1442061632 w 25"/>
                <a:gd name="T21" fmla="*/ 2147483647 h 60"/>
                <a:gd name="T22" fmla="*/ 917675584 w 25"/>
                <a:gd name="T23" fmla="*/ 2147483647 h 60"/>
                <a:gd name="T24" fmla="*/ 0 w 25"/>
                <a:gd name="T25" fmla="*/ 2147483647 h 60"/>
                <a:gd name="T26" fmla="*/ 393289536 w 25"/>
                <a:gd name="T27" fmla="*/ 2147483647 h 60"/>
                <a:gd name="T28" fmla="*/ 786579072 w 25"/>
                <a:gd name="T29" fmla="*/ 2147483647 h 60"/>
                <a:gd name="T30" fmla="*/ 917675584 w 25"/>
                <a:gd name="T31" fmla="*/ 2147483647 h 60"/>
                <a:gd name="T32" fmla="*/ 1179868608 w 25"/>
                <a:gd name="T33" fmla="*/ 2147483647 h 60"/>
                <a:gd name="T34" fmla="*/ 1310965120 w 25"/>
                <a:gd name="T35" fmla="*/ 2147483647 h 60"/>
                <a:gd name="T36" fmla="*/ 1442061632 w 25"/>
                <a:gd name="T37" fmla="*/ 2147483647 h 60"/>
                <a:gd name="T38" fmla="*/ 1704254656 w 25"/>
                <a:gd name="T39" fmla="*/ 2147483647 h 60"/>
                <a:gd name="T40" fmla="*/ 1704254656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1"/>
                  </a:lnTo>
                  <a:lnTo>
                    <a:pt x="24" y="38"/>
                  </a:lnTo>
                  <a:lnTo>
                    <a:pt x="22" y="43"/>
                  </a:lnTo>
                  <a:lnTo>
                    <a:pt x="21" y="47"/>
                  </a:lnTo>
                  <a:lnTo>
                    <a:pt x="18" y="52"/>
                  </a:lnTo>
                  <a:lnTo>
                    <a:pt x="14" y="54"/>
                  </a:lnTo>
                  <a:lnTo>
                    <a:pt x="11" y="57"/>
                  </a:lnTo>
                  <a:lnTo>
                    <a:pt x="7" y="60"/>
                  </a:lnTo>
                  <a:lnTo>
                    <a:pt x="0" y="52"/>
                  </a:lnTo>
                  <a:lnTo>
                    <a:pt x="3" y="50"/>
                  </a:lnTo>
                  <a:lnTo>
                    <a:pt x="6" y="47"/>
                  </a:lnTo>
                  <a:lnTo>
                    <a:pt x="7" y="46"/>
                  </a:lnTo>
                  <a:lnTo>
                    <a:pt x="9" y="43"/>
                  </a:lnTo>
                  <a:lnTo>
                    <a:pt x="10" y="39"/>
                  </a:lnTo>
                  <a:lnTo>
                    <a:pt x="11" y="35"/>
                  </a:lnTo>
                  <a:lnTo>
                    <a:pt x="13" y="29"/>
                  </a:lnTo>
                  <a:lnTo>
                    <a:pt x="1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5" name="Freeform 112"/>
            <p:cNvSpPr>
              <a:spLocks/>
            </p:cNvSpPr>
            <p:nvPr/>
          </p:nvSpPr>
          <p:spPr bwMode="auto">
            <a:xfrm>
              <a:off x="7357063" y="5325264"/>
              <a:ext cx="61912" cy="93663"/>
            </a:xfrm>
            <a:custGeom>
              <a:avLst/>
              <a:gdLst>
                <a:gd name="T0" fmla="*/ 2147483647 w 116"/>
                <a:gd name="T1" fmla="*/ 2147483647 h 178"/>
                <a:gd name="T2" fmla="*/ 2147483647 w 116"/>
                <a:gd name="T3" fmla="*/ 2147483647 h 178"/>
                <a:gd name="T4" fmla="*/ 2147483647 w 116"/>
                <a:gd name="T5" fmla="*/ 2147483647 h 178"/>
                <a:gd name="T6" fmla="*/ 2147483647 w 116"/>
                <a:gd name="T7" fmla="*/ 2147483647 h 178"/>
                <a:gd name="T8" fmla="*/ 2147483647 w 116"/>
                <a:gd name="T9" fmla="*/ 2147483647 h 178"/>
                <a:gd name="T10" fmla="*/ 2147483647 w 116"/>
                <a:gd name="T11" fmla="*/ 2147483647 h 178"/>
                <a:gd name="T12" fmla="*/ 2147483647 w 116"/>
                <a:gd name="T13" fmla="*/ 2147483647 h 178"/>
                <a:gd name="T14" fmla="*/ 2147483647 w 116"/>
                <a:gd name="T15" fmla="*/ 2147483647 h 178"/>
                <a:gd name="T16" fmla="*/ 2147483647 w 116"/>
                <a:gd name="T17" fmla="*/ 2147483647 h 178"/>
                <a:gd name="T18" fmla="*/ 2147483647 w 116"/>
                <a:gd name="T19" fmla="*/ 2147483647 h 178"/>
                <a:gd name="T20" fmla="*/ 2147483647 w 116"/>
                <a:gd name="T21" fmla="*/ 2147483647 h 178"/>
                <a:gd name="T22" fmla="*/ 2147483647 w 116"/>
                <a:gd name="T23" fmla="*/ 2147483647 h 178"/>
                <a:gd name="T24" fmla="*/ 2147483647 w 116"/>
                <a:gd name="T25" fmla="*/ 2147483647 h 178"/>
                <a:gd name="T26" fmla="*/ 2147483647 w 116"/>
                <a:gd name="T27" fmla="*/ 2147483647 h 178"/>
                <a:gd name="T28" fmla="*/ 2147483647 w 116"/>
                <a:gd name="T29" fmla="*/ 2147483647 h 178"/>
                <a:gd name="T30" fmla="*/ 2147483647 w 116"/>
                <a:gd name="T31" fmla="*/ 2147483647 h 178"/>
                <a:gd name="T32" fmla="*/ 2147483647 w 116"/>
                <a:gd name="T33" fmla="*/ 2147483647 h 178"/>
                <a:gd name="T34" fmla="*/ 2147483647 w 116"/>
                <a:gd name="T35" fmla="*/ 0 h 178"/>
                <a:gd name="T36" fmla="*/ 2147483647 w 116"/>
                <a:gd name="T37" fmla="*/ 2147483647 h 178"/>
                <a:gd name="T38" fmla="*/ 2147483647 w 116"/>
                <a:gd name="T39" fmla="*/ 2147483647 h 178"/>
                <a:gd name="T40" fmla="*/ 2147483647 w 116"/>
                <a:gd name="T41" fmla="*/ 2147483647 h 178"/>
                <a:gd name="T42" fmla="*/ 2147483647 w 116"/>
                <a:gd name="T43" fmla="*/ 2147483647 h 178"/>
                <a:gd name="T44" fmla="*/ 2147483647 w 116"/>
                <a:gd name="T45" fmla="*/ 2147483647 h 178"/>
                <a:gd name="T46" fmla="*/ 2147483647 w 116"/>
                <a:gd name="T47" fmla="*/ 2147483647 h 178"/>
                <a:gd name="T48" fmla="*/ 2147483647 w 116"/>
                <a:gd name="T49" fmla="*/ 2147483647 h 178"/>
                <a:gd name="T50" fmla="*/ 2147483647 w 116"/>
                <a:gd name="T51" fmla="*/ 2147483647 h 178"/>
                <a:gd name="T52" fmla="*/ 2147483647 w 116"/>
                <a:gd name="T53" fmla="*/ 2147483647 h 178"/>
                <a:gd name="T54" fmla="*/ 2147483647 w 116"/>
                <a:gd name="T55" fmla="*/ 2147483647 h 178"/>
                <a:gd name="T56" fmla="*/ 2147483647 w 116"/>
                <a:gd name="T57" fmla="*/ 2147483647 h 178"/>
                <a:gd name="T58" fmla="*/ 2147483647 w 116"/>
                <a:gd name="T59" fmla="*/ 2147483647 h 178"/>
                <a:gd name="T60" fmla="*/ 2147483647 w 116"/>
                <a:gd name="T61" fmla="*/ 2147483647 h 178"/>
                <a:gd name="T62" fmla="*/ 2147483647 w 116"/>
                <a:gd name="T63" fmla="*/ 2147483647 h 178"/>
                <a:gd name="T64" fmla="*/ 2147483647 w 116"/>
                <a:gd name="T65" fmla="*/ 2147483647 h 178"/>
                <a:gd name="T66" fmla="*/ 2147483647 w 116"/>
                <a:gd name="T67" fmla="*/ 2147483647 h 178"/>
                <a:gd name="T68" fmla="*/ 2147483647 w 116"/>
                <a:gd name="T69" fmla="*/ 2147483647 h 178"/>
                <a:gd name="T70" fmla="*/ 2147483647 w 116"/>
                <a:gd name="T71" fmla="*/ 2147483647 h 178"/>
                <a:gd name="T72" fmla="*/ 2147483647 w 116"/>
                <a:gd name="T73" fmla="*/ 2147483647 h 178"/>
                <a:gd name="T74" fmla="*/ 2147483647 w 116"/>
                <a:gd name="T75" fmla="*/ 2147483647 h 178"/>
                <a:gd name="T76" fmla="*/ 608179189 w 116"/>
                <a:gd name="T77" fmla="*/ 2147483647 h 178"/>
                <a:gd name="T78" fmla="*/ 0 w 116"/>
                <a:gd name="T79" fmla="*/ 2147483647 h 17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16" h="178">
                  <a:moveTo>
                    <a:pt x="0" y="128"/>
                  </a:moveTo>
                  <a:lnTo>
                    <a:pt x="22" y="127"/>
                  </a:lnTo>
                  <a:lnTo>
                    <a:pt x="24" y="135"/>
                  </a:lnTo>
                  <a:lnTo>
                    <a:pt x="25" y="141"/>
                  </a:lnTo>
                  <a:lnTo>
                    <a:pt x="28" y="148"/>
                  </a:lnTo>
                  <a:lnTo>
                    <a:pt x="31" y="152"/>
                  </a:lnTo>
                  <a:lnTo>
                    <a:pt x="36" y="156"/>
                  </a:lnTo>
                  <a:lnTo>
                    <a:pt x="42" y="157"/>
                  </a:lnTo>
                  <a:lnTo>
                    <a:pt x="49" y="160"/>
                  </a:lnTo>
                  <a:lnTo>
                    <a:pt x="56" y="160"/>
                  </a:lnTo>
                  <a:lnTo>
                    <a:pt x="63" y="159"/>
                  </a:lnTo>
                  <a:lnTo>
                    <a:pt x="71" y="157"/>
                  </a:lnTo>
                  <a:lnTo>
                    <a:pt x="77" y="153"/>
                  </a:lnTo>
                  <a:lnTo>
                    <a:pt x="82" y="149"/>
                  </a:lnTo>
                  <a:lnTo>
                    <a:pt x="88" y="144"/>
                  </a:lnTo>
                  <a:lnTo>
                    <a:pt x="92" y="135"/>
                  </a:lnTo>
                  <a:lnTo>
                    <a:pt x="93" y="128"/>
                  </a:lnTo>
                  <a:lnTo>
                    <a:pt x="95" y="118"/>
                  </a:lnTo>
                  <a:lnTo>
                    <a:pt x="93" y="110"/>
                  </a:lnTo>
                  <a:lnTo>
                    <a:pt x="92" y="102"/>
                  </a:lnTo>
                  <a:lnTo>
                    <a:pt x="89" y="95"/>
                  </a:lnTo>
                  <a:lnTo>
                    <a:pt x="85" y="89"/>
                  </a:lnTo>
                  <a:lnTo>
                    <a:pt x="80" y="85"/>
                  </a:lnTo>
                  <a:lnTo>
                    <a:pt x="73" y="81"/>
                  </a:lnTo>
                  <a:lnTo>
                    <a:pt x="66" y="79"/>
                  </a:lnTo>
                  <a:lnTo>
                    <a:pt x="57" y="78"/>
                  </a:lnTo>
                  <a:lnTo>
                    <a:pt x="52" y="78"/>
                  </a:lnTo>
                  <a:lnTo>
                    <a:pt x="46" y="79"/>
                  </a:lnTo>
                  <a:lnTo>
                    <a:pt x="42" y="81"/>
                  </a:lnTo>
                  <a:lnTo>
                    <a:pt x="36" y="82"/>
                  </a:lnTo>
                  <a:lnTo>
                    <a:pt x="32" y="85"/>
                  </a:lnTo>
                  <a:lnTo>
                    <a:pt x="29" y="88"/>
                  </a:lnTo>
                  <a:lnTo>
                    <a:pt x="26" y="92"/>
                  </a:lnTo>
                  <a:lnTo>
                    <a:pt x="25" y="95"/>
                  </a:lnTo>
                  <a:lnTo>
                    <a:pt x="1" y="92"/>
                  </a:lnTo>
                  <a:lnTo>
                    <a:pt x="21" y="0"/>
                  </a:lnTo>
                  <a:lnTo>
                    <a:pt x="107" y="0"/>
                  </a:lnTo>
                  <a:lnTo>
                    <a:pt x="107" y="22"/>
                  </a:lnTo>
                  <a:lnTo>
                    <a:pt x="39" y="22"/>
                  </a:lnTo>
                  <a:lnTo>
                    <a:pt x="29" y="69"/>
                  </a:lnTo>
                  <a:lnTo>
                    <a:pt x="38" y="64"/>
                  </a:lnTo>
                  <a:lnTo>
                    <a:pt x="46" y="60"/>
                  </a:lnTo>
                  <a:lnTo>
                    <a:pt x="53" y="58"/>
                  </a:lnTo>
                  <a:lnTo>
                    <a:pt x="61" y="57"/>
                  </a:lnTo>
                  <a:lnTo>
                    <a:pt x="73" y="58"/>
                  </a:lnTo>
                  <a:lnTo>
                    <a:pt x="82" y="61"/>
                  </a:lnTo>
                  <a:lnTo>
                    <a:pt x="92" y="67"/>
                  </a:lnTo>
                  <a:lnTo>
                    <a:pt x="99" y="74"/>
                  </a:lnTo>
                  <a:lnTo>
                    <a:pt x="103" y="78"/>
                  </a:lnTo>
                  <a:lnTo>
                    <a:pt x="107" y="82"/>
                  </a:lnTo>
                  <a:lnTo>
                    <a:pt x="110" y="88"/>
                  </a:lnTo>
                  <a:lnTo>
                    <a:pt x="112" y="92"/>
                  </a:lnTo>
                  <a:lnTo>
                    <a:pt x="114" y="97"/>
                  </a:lnTo>
                  <a:lnTo>
                    <a:pt x="114" y="103"/>
                  </a:lnTo>
                  <a:lnTo>
                    <a:pt x="116" y="110"/>
                  </a:lnTo>
                  <a:lnTo>
                    <a:pt x="116" y="116"/>
                  </a:lnTo>
                  <a:lnTo>
                    <a:pt x="116" y="121"/>
                  </a:lnTo>
                  <a:lnTo>
                    <a:pt x="114" y="127"/>
                  </a:lnTo>
                  <a:lnTo>
                    <a:pt x="114" y="132"/>
                  </a:lnTo>
                  <a:lnTo>
                    <a:pt x="113" y="138"/>
                  </a:lnTo>
                  <a:lnTo>
                    <a:pt x="110" y="144"/>
                  </a:lnTo>
                  <a:lnTo>
                    <a:pt x="109" y="148"/>
                  </a:lnTo>
                  <a:lnTo>
                    <a:pt x="105" y="153"/>
                  </a:lnTo>
                  <a:lnTo>
                    <a:pt x="102" y="157"/>
                  </a:lnTo>
                  <a:lnTo>
                    <a:pt x="98" y="163"/>
                  </a:lnTo>
                  <a:lnTo>
                    <a:pt x="92" y="167"/>
                  </a:lnTo>
                  <a:lnTo>
                    <a:pt x="86" y="170"/>
                  </a:lnTo>
                  <a:lnTo>
                    <a:pt x="81" y="173"/>
                  </a:lnTo>
                  <a:lnTo>
                    <a:pt x="75" y="176"/>
                  </a:lnTo>
                  <a:lnTo>
                    <a:pt x="70" y="177"/>
                  </a:lnTo>
                  <a:lnTo>
                    <a:pt x="63" y="178"/>
                  </a:lnTo>
                  <a:lnTo>
                    <a:pt x="56" y="178"/>
                  </a:lnTo>
                  <a:lnTo>
                    <a:pt x="45" y="177"/>
                  </a:lnTo>
                  <a:lnTo>
                    <a:pt x="33" y="176"/>
                  </a:lnTo>
                  <a:lnTo>
                    <a:pt x="25" y="171"/>
                  </a:lnTo>
                  <a:lnTo>
                    <a:pt x="17" y="166"/>
                  </a:lnTo>
                  <a:lnTo>
                    <a:pt x="10" y="159"/>
                  </a:lnTo>
                  <a:lnTo>
                    <a:pt x="4" y="149"/>
                  </a:lnTo>
                  <a:lnTo>
                    <a:pt x="1" y="139"/>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6" name="Freeform 113"/>
            <p:cNvSpPr>
              <a:spLocks/>
            </p:cNvSpPr>
            <p:nvPr/>
          </p:nvSpPr>
          <p:spPr bwMode="auto">
            <a:xfrm>
              <a:off x="7436438" y="4555327"/>
              <a:ext cx="38100" cy="14287"/>
            </a:xfrm>
            <a:custGeom>
              <a:avLst/>
              <a:gdLst>
                <a:gd name="T0" fmla="*/ 0 w 72"/>
                <a:gd name="T1" fmla="*/ 1859976567 h 28"/>
                <a:gd name="T2" fmla="*/ 0 w 72"/>
                <a:gd name="T3" fmla="*/ 2147483647 h 28"/>
                <a:gd name="T4" fmla="*/ 2147483647 w 72"/>
                <a:gd name="T5" fmla="*/ 2147483647 h 28"/>
                <a:gd name="T6" fmla="*/ 2147483647 w 72"/>
                <a:gd name="T7" fmla="*/ 0 h 28"/>
                <a:gd name="T8" fmla="*/ 0 w 72"/>
                <a:gd name="T9" fmla="*/ 0 h 28"/>
                <a:gd name="T10" fmla="*/ 0 w 72"/>
                <a:gd name="T11" fmla="*/ 185997656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 h="28">
                  <a:moveTo>
                    <a:pt x="0" y="14"/>
                  </a:moveTo>
                  <a:lnTo>
                    <a:pt x="0" y="28"/>
                  </a:lnTo>
                  <a:lnTo>
                    <a:pt x="72" y="28"/>
                  </a:lnTo>
                  <a:lnTo>
                    <a:pt x="72"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7" name="Freeform 114"/>
            <p:cNvSpPr>
              <a:spLocks/>
            </p:cNvSpPr>
            <p:nvPr/>
          </p:nvSpPr>
          <p:spPr bwMode="auto">
            <a:xfrm>
              <a:off x="7436438" y="5357014"/>
              <a:ext cx="38100" cy="14288"/>
            </a:xfrm>
            <a:custGeom>
              <a:avLst/>
              <a:gdLst>
                <a:gd name="T0" fmla="*/ 0 w 72"/>
                <a:gd name="T1" fmla="*/ 1860236876 h 28"/>
                <a:gd name="T2" fmla="*/ 0 w 72"/>
                <a:gd name="T3" fmla="*/ 2147483647 h 28"/>
                <a:gd name="T4" fmla="*/ 2147483647 w 72"/>
                <a:gd name="T5" fmla="*/ 2147483647 h 28"/>
                <a:gd name="T6" fmla="*/ 2147483647 w 72"/>
                <a:gd name="T7" fmla="*/ 0 h 28"/>
                <a:gd name="T8" fmla="*/ 0 w 72"/>
                <a:gd name="T9" fmla="*/ 0 h 28"/>
                <a:gd name="T10" fmla="*/ 0 w 72"/>
                <a:gd name="T11" fmla="*/ 1860236876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 h="28">
                  <a:moveTo>
                    <a:pt x="0" y="14"/>
                  </a:moveTo>
                  <a:lnTo>
                    <a:pt x="0" y="28"/>
                  </a:lnTo>
                  <a:lnTo>
                    <a:pt x="72" y="28"/>
                  </a:lnTo>
                  <a:lnTo>
                    <a:pt x="72"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cxnSp>
          <p:nvCxnSpPr>
            <p:cNvPr id="218" name="Gerade Verbindung 217"/>
            <p:cNvCxnSpPr/>
            <p:nvPr/>
          </p:nvCxnSpPr>
          <p:spPr bwMode="auto">
            <a:xfrm>
              <a:off x="6283842" y="6155705"/>
              <a:ext cx="1190695" cy="0"/>
            </a:xfrm>
            <a:prstGeom prst="line">
              <a:avLst/>
            </a:prstGeom>
            <a:solidFill>
              <a:schemeClr val="accent1"/>
            </a:solidFill>
            <a:ln w="38100" cap="flat" cmpd="sng" algn="ctr">
              <a:solidFill>
                <a:srgbClr val="2FA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9" name="Gerade Verbindung 218"/>
            <p:cNvCxnSpPr/>
            <p:nvPr/>
          </p:nvCxnSpPr>
          <p:spPr bwMode="auto">
            <a:xfrm flipV="1">
              <a:off x="7466600" y="4620294"/>
              <a:ext cx="1444644" cy="1535412"/>
            </a:xfrm>
            <a:prstGeom prst="line">
              <a:avLst/>
            </a:prstGeom>
            <a:solidFill>
              <a:schemeClr val="accent1"/>
            </a:solidFill>
            <a:ln w="28575" cap="flat" cmpd="sng" algn="ctr">
              <a:solidFill>
                <a:srgbClr val="2FA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0" name="Gerade Verbindung 219"/>
            <p:cNvCxnSpPr/>
            <p:nvPr/>
          </p:nvCxnSpPr>
          <p:spPr bwMode="auto">
            <a:xfrm>
              <a:off x="6199465" y="6155706"/>
              <a:ext cx="2838760"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1" name="Text Box 5"/>
            <p:cNvSpPr txBox="1">
              <a:spLocks noChangeArrowheads="1"/>
            </p:cNvSpPr>
            <p:nvPr/>
          </p:nvSpPr>
          <p:spPr bwMode="auto">
            <a:xfrm>
              <a:off x="6334614" y="4336880"/>
              <a:ext cx="885477" cy="525401"/>
            </a:xfrm>
            <a:prstGeom prst="rect">
              <a:avLst/>
            </a:prstGeom>
            <a:noFill/>
            <a:ln>
              <a:noFill/>
            </a:ln>
            <a:effec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0"/>
                </a:spcBef>
                <a:spcAft>
                  <a:spcPts val="0"/>
                </a:spcAft>
                <a:defRPr/>
              </a:pPr>
              <a:r>
                <a:rPr lang="en-US" altLang="de-DE" sz="1400" kern="0" dirty="0" err="1">
                  <a:solidFill>
                    <a:srgbClr val="000000"/>
                  </a:solidFill>
                  <a:ea typeface="+mn-ea"/>
                </a:rPr>
                <a:t>relu</a:t>
              </a:r>
              <a:r>
                <a:rPr lang="en-US" altLang="de-DE" sz="1400" kern="0" dirty="0">
                  <a:solidFill>
                    <a:srgbClr val="000000"/>
                  </a:solidFill>
                  <a:ea typeface="+mn-ea"/>
                </a:rPr>
                <a:t/>
              </a:r>
              <a:br>
                <a:rPr lang="en-US" altLang="de-DE" sz="1400" kern="0" dirty="0">
                  <a:solidFill>
                    <a:srgbClr val="000000"/>
                  </a:solidFill>
                  <a:ea typeface="+mn-ea"/>
                </a:rPr>
              </a:br>
              <a:r>
                <a:rPr lang="en-US" altLang="de-DE" sz="1400" kern="0" dirty="0">
                  <a:solidFill>
                    <a:srgbClr val="000000"/>
                  </a:solidFill>
                  <a:ea typeface="+mn-ea"/>
                </a:rPr>
                <a:t>function</a:t>
              </a:r>
              <a:endParaRPr kumimoji="0" lang="en-US" altLang="de-DE" sz="1400" b="1" i="0" u="none" strike="noStrike" kern="0" cap="none" spc="0" normalizeH="0" baseline="0" noProof="0" dirty="0">
                <a:ln>
                  <a:noFill/>
                </a:ln>
                <a:solidFill>
                  <a:srgbClr val="000000"/>
                </a:solidFill>
                <a:effectLst/>
                <a:uLnTx/>
                <a:uFillTx/>
                <a:ea typeface="+mn-ea"/>
              </a:endParaRPr>
            </a:p>
          </p:txBody>
        </p:sp>
        <p:graphicFrame>
          <p:nvGraphicFramePr>
            <p:cNvPr id="4096" name="Objekt 4095"/>
            <p:cNvGraphicFramePr>
              <a:graphicFrameLocks noChangeAspect="1"/>
            </p:cNvGraphicFramePr>
            <p:nvPr>
              <p:extLst>
                <p:ext uri="{D42A27DB-BD31-4B8C-83A1-F6EECF244321}">
                  <p14:modId xmlns:p14="http://schemas.microsoft.com/office/powerpoint/2010/main" val="1607494432"/>
                </p:ext>
              </p:extLst>
            </p:nvPr>
          </p:nvGraphicFramePr>
          <p:xfrm>
            <a:off x="7830487" y="5691948"/>
            <a:ext cx="1257300" cy="457200"/>
          </p:xfrm>
          <a:graphic>
            <a:graphicData uri="http://schemas.openxmlformats.org/presentationml/2006/ole">
              <mc:AlternateContent xmlns:mc="http://schemas.openxmlformats.org/markup-compatibility/2006">
                <mc:Choice xmlns:v="urn:schemas-microsoft-com:vml" Requires="v">
                  <p:oleObj spid="_x0000_s18437" name="Equation" r:id="rId3" imgW="1257120" imgH="457200" progId="Equation.3">
                    <p:embed/>
                  </p:oleObj>
                </mc:Choice>
                <mc:Fallback>
                  <p:oleObj name="Equation" r:id="rId3" imgW="1257120" imgH="457200" progId="Equation.3">
                    <p:embed/>
                    <p:pic>
                      <p:nvPicPr>
                        <p:cNvPr id="0" name=""/>
                        <p:cNvPicPr/>
                        <p:nvPr/>
                      </p:nvPicPr>
                      <p:blipFill>
                        <a:blip r:embed="rId4"/>
                        <a:stretch>
                          <a:fillRect/>
                        </a:stretch>
                      </p:blipFill>
                      <p:spPr>
                        <a:xfrm>
                          <a:off x="7830487" y="5691948"/>
                          <a:ext cx="1257300" cy="457200"/>
                        </a:xfrm>
                        <a:prstGeom prst="rect">
                          <a:avLst/>
                        </a:prstGeom>
                      </p:spPr>
                    </p:pic>
                  </p:oleObj>
                </mc:Fallback>
              </mc:AlternateContent>
            </a:graphicData>
          </a:graphic>
        </p:graphicFrame>
        <p:sp>
          <p:nvSpPr>
            <p:cNvPr id="223" name="Freeform 102"/>
            <p:cNvSpPr>
              <a:spLocks/>
            </p:cNvSpPr>
            <p:nvPr/>
          </p:nvSpPr>
          <p:spPr bwMode="auto">
            <a:xfrm>
              <a:off x="8942150" y="6219345"/>
              <a:ext cx="69850" cy="74613"/>
            </a:xfrm>
            <a:custGeom>
              <a:avLst/>
              <a:gdLst>
                <a:gd name="T0" fmla="*/ 0 w 132"/>
                <a:gd name="T1" fmla="*/ 2147483647 h 140"/>
                <a:gd name="T2" fmla="*/ 2147483647 w 132"/>
                <a:gd name="T3" fmla="*/ 2147483647 h 140"/>
                <a:gd name="T4" fmla="*/ 740925938 w 132"/>
                <a:gd name="T5" fmla="*/ 0 h 140"/>
                <a:gd name="T6" fmla="*/ 2147483647 w 132"/>
                <a:gd name="T7" fmla="*/ 0 h 140"/>
                <a:gd name="T8" fmla="*/ 2147483647 w 132"/>
                <a:gd name="T9" fmla="*/ 2147483647 h 140"/>
                <a:gd name="T10" fmla="*/ 2147483647 w 132"/>
                <a:gd name="T11" fmla="*/ 2147483647 h 140"/>
                <a:gd name="T12" fmla="*/ 2147483647 w 132"/>
                <a:gd name="T13" fmla="*/ 2147483647 h 140"/>
                <a:gd name="T14" fmla="*/ 2147483647 w 132"/>
                <a:gd name="T15" fmla="*/ 2147483647 h 140"/>
                <a:gd name="T16" fmla="*/ 2147483647 w 132"/>
                <a:gd name="T17" fmla="*/ 2147483647 h 140"/>
                <a:gd name="T18" fmla="*/ 2147483647 w 132"/>
                <a:gd name="T19" fmla="*/ 2147483647 h 140"/>
                <a:gd name="T20" fmla="*/ 2147483647 w 132"/>
                <a:gd name="T21" fmla="*/ 2147483647 h 140"/>
                <a:gd name="T22" fmla="*/ 2147483647 w 132"/>
                <a:gd name="T23" fmla="*/ 2147483647 h 140"/>
                <a:gd name="T24" fmla="*/ 2147483647 w 132"/>
                <a:gd name="T25" fmla="*/ 2147483647 h 140"/>
                <a:gd name="T26" fmla="*/ 2147483647 w 132"/>
                <a:gd name="T27" fmla="*/ 0 h 140"/>
                <a:gd name="T28" fmla="*/ 2147483647 w 132"/>
                <a:gd name="T29" fmla="*/ 0 h 140"/>
                <a:gd name="T30" fmla="*/ 2147483647 w 132"/>
                <a:gd name="T31" fmla="*/ 2147483647 h 140"/>
                <a:gd name="T32" fmla="*/ 2147483647 w 132"/>
                <a:gd name="T33" fmla="*/ 2147483647 h 140"/>
                <a:gd name="T34" fmla="*/ 2147483647 w 132"/>
                <a:gd name="T35" fmla="*/ 2147483647 h 140"/>
                <a:gd name="T36" fmla="*/ 2147483647 w 132"/>
                <a:gd name="T37" fmla="*/ 2147483647 h 140"/>
                <a:gd name="T38" fmla="*/ 2147483647 w 132"/>
                <a:gd name="T39" fmla="*/ 2147483647 h 140"/>
                <a:gd name="T40" fmla="*/ 2147483647 w 132"/>
                <a:gd name="T41" fmla="*/ 2147483647 h 140"/>
                <a:gd name="T42" fmla="*/ 0 w 132"/>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2" h="140">
                  <a:moveTo>
                    <a:pt x="0" y="140"/>
                  </a:moveTo>
                  <a:lnTo>
                    <a:pt x="51" y="69"/>
                  </a:lnTo>
                  <a:lnTo>
                    <a:pt x="5" y="0"/>
                  </a:lnTo>
                  <a:lnTo>
                    <a:pt x="33" y="0"/>
                  </a:lnTo>
                  <a:lnTo>
                    <a:pt x="56" y="35"/>
                  </a:lnTo>
                  <a:lnTo>
                    <a:pt x="59" y="39"/>
                  </a:lnTo>
                  <a:lnTo>
                    <a:pt x="62" y="44"/>
                  </a:lnTo>
                  <a:lnTo>
                    <a:pt x="63" y="48"/>
                  </a:lnTo>
                  <a:lnTo>
                    <a:pt x="65" y="51"/>
                  </a:lnTo>
                  <a:lnTo>
                    <a:pt x="68" y="46"/>
                  </a:lnTo>
                  <a:lnTo>
                    <a:pt x="70" y="42"/>
                  </a:lnTo>
                  <a:lnTo>
                    <a:pt x="73" y="38"/>
                  </a:lnTo>
                  <a:lnTo>
                    <a:pt x="76" y="35"/>
                  </a:lnTo>
                  <a:lnTo>
                    <a:pt x="101" y="0"/>
                  </a:lnTo>
                  <a:lnTo>
                    <a:pt x="128" y="0"/>
                  </a:lnTo>
                  <a:lnTo>
                    <a:pt x="80" y="69"/>
                  </a:lnTo>
                  <a:lnTo>
                    <a:pt x="132" y="140"/>
                  </a:lnTo>
                  <a:lnTo>
                    <a:pt x="102" y="140"/>
                  </a:lnTo>
                  <a:lnTo>
                    <a:pt x="73" y="98"/>
                  </a:lnTo>
                  <a:lnTo>
                    <a:pt x="68" y="88"/>
                  </a:lnTo>
                  <a:lnTo>
                    <a:pt x="30"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4107" name="Gruppieren 4106"/>
          <p:cNvGrpSpPr/>
          <p:nvPr/>
        </p:nvGrpSpPr>
        <p:grpSpPr>
          <a:xfrm>
            <a:off x="6314296" y="1173688"/>
            <a:ext cx="2364798" cy="1923784"/>
            <a:chOff x="6314296" y="1173688"/>
            <a:chExt cx="2364798" cy="1923784"/>
          </a:xfrm>
        </p:grpSpPr>
        <p:sp>
          <p:nvSpPr>
            <p:cNvPr id="6" name="Text Box 4"/>
            <p:cNvSpPr txBox="1">
              <a:spLocks noChangeArrowheads="1"/>
            </p:cNvSpPr>
            <p:nvPr/>
          </p:nvSpPr>
          <p:spPr bwMode="auto">
            <a:xfrm>
              <a:off x="6314296" y="1542608"/>
              <a:ext cx="885477" cy="525401"/>
            </a:xfrm>
            <a:prstGeom prst="rect">
              <a:avLst/>
            </a:prstGeom>
            <a:solidFill>
              <a:srgbClr val="FFFFFF"/>
            </a:solidFill>
            <a:ln>
              <a:noFill/>
            </a:ln>
            <a:effectLst/>
            <a:extLst>
              <a:ext uri="{91240B29-F687-4F45-9708-019B960494DF}">
                <a14:hiddenLine xmlns:a14="http://schemas.microsoft.com/office/drawing/2010/main" w="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400" b="1" i="0" u="none" strike="noStrike" kern="0" cap="none" spc="0" normalizeH="0" baseline="0" noProof="0" dirty="0" err="1">
                  <a:ln>
                    <a:noFill/>
                  </a:ln>
                  <a:solidFill>
                    <a:srgbClr val="000000"/>
                  </a:solidFill>
                  <a:effectLst/>
                  <a:uLnTx/>
                  <a:uFillTx/>
                  <a:latin typeface="Arial" pitchFamily="34" charset="0"/>
                  <a:ea typeface="+mn-ea"/>
                </a:rPr>
                <a:t>signum</a:t>
              </a:r>
              <a:r>
                <a:rPr lang="en-US" altLang="de-DE" sz="1400" kern="0" dirty="0">
                  <a:solidFill>
                    <a:srgbClr val="000000"/>
                  </a:solidFill>
                  <a:ea typeface="+mn-ea"/>
                </a:rPr>
                <a:t/>
              </a:r>
              <a:br>
                <a:rPr lang="en-US" altLang="de-DE" sz="1400" kern="0" dirty="0">
                  <a:solidFill>
                    <a:srgbClr val="000000"/>
                  </a:solidFill>
                  <a:ea typeface="+mn-ea"/>
                </a:rPr>
              </a:br>
              <a:r>
                <a:rPr kumimoji="0" lang="en-US" altLang="de-DE" sz="1400" b="1" i="0" u="none" strike="noStrike" kern="0" cap="none" spc="0" normalizeH="0" baseline="0" noProof="0" dirty="0">
                  <a:ln>
                    <a:noFill/>
                  </a:ln>
                  <a:solidFill>
                    <a:srgbClr val="000000"/>
                  </a:solidFill>
                  <a:effectLst/>
                  <a:uLnTx/>
                  <a:uFillTx/>
                  <a:latin typeface="Arial" pitchFamily="34" charset="0"/>
                  <a:ea typeface="+mn-ea"/>
                </a:rPr>
                <a:t>function</a:t>
              </a:r>
            </a:p>
          </p:txBody>
        </p:sp>
        <p:sp>
          <p:nvSpPr>
            <p:cNvPr id="9" name="Freeform 10"/>
            <p:cNvSpPr>
              <a:spLocks/>
            </p:cNvSpPr>
            <p:nvPr/>
          </p:nvSpPr>
          <p:spPr bwMode="auto">
            <a:xfrm>
              <a:off x="7292729" y="1359101"/>
              <a:ext cx="12303" cy="1738371"/>
            </a:xfrm>
            <a:custGeom>
              <a:avLst/>
              <a:gdLst>
                <a:gd name="T0" fmla="*/ 1860236876 w 28"/>
                <a:gd name="T1" fmla="*/ 2147483647 h 3710"/>
                <a:gd name="T2" fmla="*/ 2147483647 w 28"/>
                <a:gd name="T3" fmla="*/ 2147483647 h 3710"/>
                <a:gd name="T4" fmla="*/ 2147483647 w 28"/>
                <a:gd name="T5" fmla="*/ 0 h 3710"/>
                <a:gd name="T6" fmla="*/ 0 w 28"/>
                <a:gd name="T7" fmla="*/ 0 h 3710"/>
                <a:gd name="T8" fmla="*/ 0 w 28"/>
                <a:gd name="T9" fmla="*/ 2147483647 h 3710"/>
                <a:gd name="T10" fmla="*/ 1860236876 w 28"/>
                <a:gd name="T11" fmla="*/ 2147483647 h 37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 h="3710">
                  <a:moveTo>
                    <a:pt x="14" y="3710"/>
                  </a:moveTo>
                  <a:lnTo>
                    <a:pt x="28" y="3710"/>
                  </a:lnTo>
                  <a:lnTo>
                    <a:pt x="28" y="0"/>
                  </a:lnTo>
                  <a:lnTo>
                    <a:pt x="0" y="0"/>
                  </a:lnTo>
                  <a:lnTo>
                    <a:pt x="0" y="3710"/>
                  </a:lnTo>
                  <a:lnTo>
                    <a:pt x="14" y="37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 name="Freeform 13"/>
            <p:cNvSpPr>
              <a:spLocks/>
            </p:cNvSpPr>
            <p:nvPr/>
          </p:nvSpPr>
          <p:spPr bwMode="auto">
            <a:xfrm>
              <a:off x="7097250" y="1325373"/>
              <a:ext cx="35542" cy="91345"/>
            </a:xfrm>
            <a:custGeom>
              <a:avLst/>
              <a:gdLst>
                <a:gd name="T0" fmla="*/ 2147483647 w 79"/>
                <a:gd name="T1" fmla="*/ 2147483647 h 194"/>
                <a:gd name="T2" fmla="*/ 2147483647 w 79"/>
                <a:gd name="T3" fmla="*/ 2147483647 h 194"/>
                <a:gd name="T4" fmla="*/ 0 w 79"/>
                <a:gd name="T5" fmla="*/ 2147483647 h 194"/>
                <a:gd name="T6" fmla="*/ 0 w 79"/>
                <a:gd name="T7" fmla="*/ 2147483647 h 194"/>
                <a:gd name="T8" fmla="*/ 2147483647 w 79"/>
                <a:gd name="T9" fmla="*/ 2147483647 h 194"/>
                <a:gd name="T10" fmla="*/ 2147483647 w 79"/>
                <a:gd name="T11" fmla="*/ 2147483647 h 194"/>
                <a:gd name="T12" fmla="*/ 2147483647 w 79"/>
                <a:gd name="T13" fmla="*/ 2147483647 h 194"/>
                <a:gd name="T14" fmla="*/ 2147483647 w 79"/>
                <a:gd name="T15" fmla="*/ 2147483647 h 194"/>
                <a:gd name="T16" fmla="*/ 2147483647 w 79"/>
                <a:gd name="T17" fmla="*/ 2147483647 h 194"/>
                <a:gd name="T18" fmla="*/ 2147483647 w 79"/>
                <a:gd name="T19" fmla="*/ 2147483647 h 194"/>
                <a:gd name="T20" fmla="*/ 2147483647 w 79"/>
                <a:gd name="T21" fmla="*/ 2147483647 h 194"/>
                <a:gd name="T22" fmla="*/ 2147483647 w 79"/>
                <a:gd name="T23" fmla="*/ 1956314355 h 194"/>
                <a:gd name="T24" fmla="*/ 2147483647 w 79"/>
                <a:gd name="T25" fmla="*/ 1203776883 h 194"/>
                <a:gd name="T26" fmla="*/ 2147483647 w 79"/>
                <a:gd name="T27" fmla="*/ 902762319 h 194"/>
                <a:gd name="T28" fmla="*/ 2147483647 w 79"/>
                <a:gd name="T29" fmla="*/ 602030190 h 194"/>
                <a:gd name="T30" fmla="*/ 2147483647 w 79"/>
                <a:gd name="T31" fmla="*/ 150507282 h 194"/>
                <a:gd name="T32" fmla="*/ 2147483647 w 79"/>
                <a:gd name="T33" fmla="*/ 0 h 194"/>
                <a:gd name="T34" fmla="*/ 2147483647 w 79"/>
                <a:gd name="T35" fmla="*/ 0 h 194"/>
                <a:gd name="T36" fmla="*/ 2147483647 w 79"/>
                <a:gd name="T37" fmla="*/ 0 h 194"/>
                <a:gd name="T38" fmla="*/ 2147483647 w 79"/>
                <a:gd name="T39" fmla="*/ 150507282 h 194"/>
                <a:gd name="T40" fmla="*/ 2147483647 w 79"/>
                <a:gd name="T41" fmla="*/ 150507282 h 194"/>
                <a:gd name="T42" fmla="*/ 2147483647 w 79"/>
                <a:gd name="T43" fmla="*/ 451522377 h 194"/>
                <a:gd name="T44" fmla="*/ 2147483647 w 79"/>
                <a:gd name="T45" fmla="*/ 2147483647 h 194"/>
                <a:gd name="T46" fmla="*/ 2147483647 w 79"/>
                <a:gd name="T47" fmla="*/ 2147483647 h 194"/>
                <a:gd name="T48" fmla="*/ 2147483647 w 79"/>
                <a:gd name="T49" fmla="*/ 2147483647 h 194"/>
                <a:gd name="T50" fmla="*/ 2147483647 w 79"/>
                <a:gd name="T51" fmla="*/ 2147483647 h 194"/>
                <a:gd name="T52" fmla="*/ 2147483647 w 79"/>
                <a:gd name="T53" fmla="*/ 2147483647 h 194"/>
                <a:gd name="T54" fmla="*/ 2147483647 w 79"/>
                <a:gd name="T55" fmla="*/ 2147483647 h 194"/>
                <a:gd name="T56" fmla="*/ 2147483647 w 79"/>
                <a:gd name="T57" fmla="*/ 2147483647 h 194"/>
                <a:gd name="T58" fmla="*/ 2147483647 w 79"/>
                <a:gd name="T59" fmla="*/ 2147483647 h 194"/>
                <a:gd name="T60" fmla="*/ 2147483647 w 79"/>
                <a:gd name="T61" fmla="*/ 2147483647 h 194"/>
                <a:gd name="T62" fmla="*/ 2147483647 w 79"/>
                <a:gd name="T63" fmla="*/ 2147483647 h 194"/>
                <a:gd name="T64" fmla="*/ 2147483647 w 79"/>
                <a:gd name="T65" fmla="*/ 2147483647 h 194"/>
                <a:gd name="T66" fmla="*/ 2147483647 w 79"/>
                <a:gd name="T67" fmla="*/ 2147483647 h 194"/>
                <a:gd name="T68" fmla="*/ 2147483647 w 79"/>
                <a:gd name="T69" fmla="*/ 2147483647 h 194"/>
                <a:gd name="T70" fmla="*/ 2147483647 w 79"/>
                <a:gd name="T71" fmla="*/ 2147483647 h 194"/>
                <a:gd name="T72" fmla="*/ 2147483647 w 79"/>
                <a:gd name="T73" fmla="*/ 2147483647 h 194"/>
                <a:gd name="T74" fmla="*/ 2147483647 w 79"/>
                <a:gd name="T75" fmla="*/ 2147483647 h 194"/>
                <a:gd name="T76" fmla="*/ 2147483647 w 79"/>
                <a:gd name="T77" fmla="*/ 2147483647 h 194"/>
                <a:gd name="T78" fmla="*/ 2147483647 w 79"/>
                <a:gd name="T79" fmla="*/ 2147483647 h 194"/>
                <a:gd name="T80" fmla="*/ 2147483647 w 79"/>
                <a:gd name="T81" fmla="*/ 2147483647 h 19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9" h="194">
                  <a:moveTo>
                    <a:pt x="21" y="194"/>
                  </a:moveTo>
                  <a:lnTo>
                    <a:pt x="19" y="73"/>
                  </a:lnTo>
                  <a:lnTo>
                    <a:pt x="0" y="73"/>
                  </a:lnTo>
                  <a:lnTo>
                    <a:pt x="0" y="54"/>
                  </a:lnTo>
                  <a:lnTo>
                    <a:pt x="19" y="54"/>
                  </a:lnTo>
                  <a:lnTo>
                    <a:pt x="19" y="40"/>
                  </a:lnTo>
                  <a:lnTo>
                    <a:pt x="19" y="35"/>
                  </a:lnTo>
                  <a:lnTo>
                    <a:pt x="21" y="28"/>
                  </a:lnTo>
                  <a:lnTo>
                    <a:pt x="21" y="24"/>
                  </a:lnTo>
                  <a:lnTo>
                    <a:pt x="22" y="21"/>
                  </a:lnTo>
                  <a:lnTo>
                    <a:pt x="23" y="17"/>
                  </a:lnTo>
                  <a:lnTo>
                    <a:pt x="26" y="13"/>
                  </a:lnTo>
                  <a:lnTo>
                    <a:pt x="29" y="8"/>
                  </a:lnTo>
                  <a:lnTo>
                    <a:pt x="33" y="6"/>
                  </a:lnTo>
                  <a:lnTo>
                    <a:pt x="39" y="4"/>
                  </a:lnTo>
                  <a:lnTo>
                    <a:pt x="44" y="1"/>
                  </a:lnTo>
                  <a:lnTo>
                    <a:pt x="51" y="0"/>
                  </a:lnTo>
                  <a:lnTo>
                    <a:pt x="58" y="0"/>
                  </a:lnTo>
                  <a:lnTo>
                    <a:pt x="62" y="0"/>
                  </a:lnTo>
                  <a:lnTo>
                    <a:pt x="68" y="1"/>
                  </a:lnTo>
                  <a:lnTo>
                    <a:pt x="74" y="1"/>
                  </a:lnTo>
                  <a:lnTo>
                    <a:pt x="79" y="3"/>
                  </a:lnTo>
                  <a:lnTo>
                    <a:pt x="76" y="24"/>
                  </a:lnTo>
                  <a:lnTo>
                    <a:pt x="74" y="24"/>
                  </a:lnTo>
                  <a:lnTo>
                    <a:pt x="69" y="22"/>
                  </a:lnTo>
                  <a:lnTo>
                    <a:pt x="65" y="22"/>
                  </a:lnTo>
                  <a:lnTo>
                    <a:pt x="62" y="22"/>
                  </a:lnTo>
                  <a:lnTo>
                    <a:pt x="57" y="22"/>
                  </a:lnTo>
                  <a:lnTo>
                    <a:pt x="53" y="24"/>
                  </a:lnTo>
                  <a:lnTo>
                    <a:pt x="50" y="25"/>
                  </a:lnTo>
                  <a:lnTo>
                    <a:pt x="47" y="27"/>
                  </a:lnTo>
                  <a:lnTo>
                    <a:pt x="46" y="29"/>
                  </a:lnTo>
                  <a:lnTo>
                    <a:pt x="44" y="34"/>
                  </a:lnTo>
                  <a:lnTo>
                    <a:pt x="43" y="38"/>
                  </a:lnTo>
                  <a:lnTo>
                    <a:pt x="43" y="43"/>
                  </a:lnTo>
                  <a:lnTo>
                    <a:pt x="43" y="54"/>
                  </a:lnTo>
                  <a:lnTo>
                    <a:pt x="69" y="54"/>
                  </a:lnTo>
                  <a:lnTo>
                    <a:pt x="69" y="73"/>
                  </a:lnTo>
                  <a:lnTo>
                    <a:pt x="43" y="73"/>
                  </a:lnTo>
                  <a:lnTo>
                    <a:pt x="43" y="194"/>
                  </a:lnTo>
                  <a:lnTo>
                    <a:pt x="21"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 name="Freeform 14"/>
            <p:cNvSpPr>
              <a:spLocks/>
            </p:cNvSpPr>
            <p:nvPr/>
          </p:nvSpPr>
          <p:spPr bwMode="auto">
            <a:xfrm>
              <a:off x="7136892" y="1325373"/>
              <a:ext cx="30074" cy="118046"/>
            </a:xfrm>
            <a:custGeom>
              <a:avLst/>
              <a:gdLst>
                <a:gd name="T0" fmla="*/ 2147483647 w 64"/>
                <a:gd name="T1" fmla="*/ 2147483647 h 252"/>
                <a:gd name="T2" fmla="*/ 2147483647 w 64"/>
                <a:gd name="T3" fmla="*/ 2147483647 h 252"/>
                <a:gd name="T4" fmla="*/ 2147483647 w 64"/>
                <a:gd name="T5" fmla="*/ 2147483647 h 252"/>
                <a:gd name="T6" fmla="*/ 2147483647 w 64"/>
                <a:gd name="T7" fmla="*/ 2147483647 h 252"/>
                <a:gd name="T8" fmla="*/ 2147483647 w 64"/>
                <a:gd name="T9" fmla="*/ 2147483647 h 252"/>
                <a:gd name="T10" fmla="*/ 2147483647 w 64"/>
                <a:gd name="T11" fmla="*/ 2147483647 h 252"/>
                <a:gd name="T12" fmla="*/ 2147483647 w 64"/>
                <a:gd name="T13" fmla="*/ 2147483647 h 252"/>
                <a:gd name="T14" fmla="*/ 2147483647 w 64"/>
                <a:gd name="T15" fmla="*/ 2147483647 h 252"/>
                <a:gd name="T16" fmla="*/ 2147483647 w 64"/>
                <a:gd name="T17" fmla="*/ 2147483647 h 252"/>
                <a:gd name="T18" fmla="*/ 1787644856 w 64"/>
                <a:gd name="T19" fmla="*/ 2147483647 h 252"/>
                <a:gd name="T20" fmla="*/ 1300159523 w 64"/>
                <a:gd name="T21" fmla="*/ 2147483647 h 252"/>
                <a:gd name="T22" fmla="*/ 812674191 w 64"/>
                <a:gd name="T23" fmla="*/ 2147483647 h 252"/>
                <a:gd name="T24" fmla="*/ 650079762 w 64"/>
                <a:gd name="T25" fmla="*/ 2147483647 h 252"/>
                <a:gd name="T26" fmla="*/ 324890904 w 64"/>
                <a:gd name="T27" fmla="*/ 2147483647 h 252"/>
                <a:gd name="T28" fmla="*/ 162594429 w 64"/>
                <a:gd name="T29" fmla="*/ 2147483647 h 252"/>
                <a:gd name="T30" fmla="*/ 0 w 64"/>
                <a:gd name="T31" fmla="*/ 2147483647 h 252"/>
                <a:gd name="T32" fmla="*/ 0 w 64"/>
                <a:gd name="T33" fmla="*/ 2147483647 h 252"/>
                <a:gd name="T34" fmla="*/ 0 w 64"/>
                <a:gd name="T35" fmla="*/ 2147483647 h 252"/>
                <a:gd name="T36" fmla="*/ 162594429 w 64"/>
                <a:gd name="T37" fmla="*/ 2147483647 h 252"/>
                <a:gd name="T38" fmla="*/ 162594429 w 64"/>
                <a:gd name="T39" fmla="*/ 2147483647 h 252"/>
                <a:gd name="T40" fmla="*/ 324890904 w 64"/>
                <a:gd name="T41" fmla="*/ 2147483647 h 252"/>
                <a:gd name="T42" fmla="*/ 650079762 w 64"/>
                <a:gd name="T43" fmla="*/ 2147483647 h 252"/>
                <a:gd name="T44" fmla="*/ 812674191 w 64"/>
                <a:gd name="T45" fmla="*/ 2147483647 h 252"/>
                <a:gd name="T46" fmla="*/ 1300159523 w 64"/>
                <a:gd name="T47" fmla="*/ 2147483647 h 252"/>
                <a:gd name="T48" fmla="*/ 1462455998 w 64"/>
                <a:gd name="T49" fmla="*/ 2147483647 h 252"/>
                <a:gd name="T50" fmla="*/ 1949941331 w 64"/>
                <a:gd name="T51" fmla="*/ 2147483647 h 252"/>
                <a:gd name="T52" fmla="*/ 2147483647 w 64"/>
                <a:gd name="T53" fmla="*/ 2147483647 h 252"/>
                <a:gd name="T54" fmla="*/ 2147483647 w 64"/>
                <a:gd name="T55" fmla="*/ 2147483647 h 252"/>
                <a:gd name="T56" fmla="*/ 2147483647 w 64"/>
                <a:gd name="T57" fmla="*/ 2147483647 h 252"/>
                <a:gd name="T58" fmla="*/ 2147483647 w 64"/>
                <a:gd name="T59" fmla="*/ 2147483647 h 252"/>
                <a:gd name="T60" fmla="*/ 2147483647 w 64"/>
                <a:gd name="T61" fmla="*/ 2147483647 h 252"/>
                <a:gd name="T62" fmla="*/ 2147483647 w 64"/>
                <a:gd name="T63" fmla="*/ 1185313754 h 252"/>
                <a:gd name="T64" fmla="*/ 2147483647 w 64"/>
                <a:gd name="T65" fmla="*/ 0 h 252"/>
                <a:gd name="T66" fmla="*/ 2147483647 w 64"/>
                <a:gd name="T67" fmla="*/ 0 h 252"/>
                <a:gd name="T68" fmla="*/ 2147483647 w 64"/>
                <a:gd name="T69" fmla="*/ 1926239162 h 252"/>
                <a:gd name="T70" fmla="*/ 2147483647 w 64"/>
                <a:gd name="T71" fmla="*/ 2147483647 h 252"/>
                <a:gd name="T72" fmla="*/ 2147483647 w 64"/>
                <a:gd name="T73" fmla="*/ 2147483647 h 252"/>
                <a:gd name="T74" fmla="*/ 2147483647 w 64"/>
                <a:gd name="T75" fmla="*/ 2147483647 h 252"/>
                <a:gd name="T76" fmla="*/ 2147483647 w 64"/>
                <a:gd name="T77" fmla="*/ 2147483647 h 252"/>
                <a:gd name="T78" fmla="*/ 2147483647 w 64"/>
                <a:gd name="T79" fmla="*/ 2147483647 h 252"/>
                <a:gd name="T80" fmla="*/ 2147483647 w 64"/>
                <a:gd name="T81" fmla="*/ 2147483647 h 252"/>
                <a:gd name="T82" fmla="*/ 2147483647 w 64"/>
                <a:gd name="T83" fmla="*/ 2147483647 h 252"/>
                <a:gd name="T84" fmla="*/ 2147483647 w 64"/>
                <a:gd name="T85" fmla="*/ 2147483647 h 252"/>
                <a:gd name="T86" fmla="*/ 2147483647 w 64"/>
                <a:gd name="T87" fmla="*/ 2147483647 h 252"/>
                <a:gd name="T88" fmla="*/ 2147483647 w 64"/>
                <a:gd name="T89" fmla="*/ 2147483647 h 252"/>
                <a:gd name="T90" fmla="*/ 2147483647 w 64"/>
                <a:gd name="T91" fmla="*/ 2147483647 h 252"/>
                <a:gd name="T92" fmla="*/ 2147483647 w 64"/>
                <a:gd name="T93" fmla="*/ 2147483647 h 252"/>
                <a:gd name="T94" fmla="*/ 2147483647 w 64"/>
                <a:gd name="T95" fmla="*/ 2147483647 h 252"/>
                <a:gd name="T96" fmla="*/ 2147483647 w 64"/>
                <a:gd name="T97" fmla="*/ 2147483647 h 252"/>
                <a:gd name="T98" fmla="*/ 2147483647 w 64"/>
                <a:gd name="T99" fmla="*/ 2147483647 h 252"/>
                <a:gd name="T100" fmla="*/ 2147483647 w 64"/>
                <a:gd name="T101" fmla="*/ 2147483647 h 252"/>
                <a:gd name="T102" fmla="*/ 2147483647 w 64"/>
                <a:gd name="T103" fmla="*/ 2147483647 h 252"/>
                <a:gd name="T104" fmla="*/ 2147483647 w 64"/>
                <a:gd name="T105" fmla="*/ 2147483647 h 252"/>
                <a:gd name="T106" fmla="*/ 2147483647 w 64"/>
                <a:gd name="T107" fmla="*/ 2147483647 h 252"/>
                <a:gd name="T108" fmla="*/ 2147483647 w 64"/>
                <a:gd name="T109" fmla="*/ 2147483647 h 252"/>
                <a:gd name="T110" fmla="*/ 2147483647 w 64"/>
                <a:gd name="T111" fmla="*/ 2147483647 h 252"/>
                <a:gd name="T112" fmla="*/ 2147483647 w 64"/>
                <a:gd name="T113" fmla="*/ 2147483647 h 252"/>
                <a:gd name="T114" fmla="*/ 2147483647 w 64"/>
                <a:gd name="T115" fmla="*/ 2147483647 h 252"/>
                <a:gd name="T116" fmla="*/ 2147483647 w 64"/>
                <a:gd name="T117" fmla="*/ 2147483647 h 2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4" h="252">
                  <a:moveTo>
                    <a:pt x="47" y="252"/>
                  </a:moveTo>
                  <a:lnTo>
                    <a:pt x="42" y="245"/>
                  </a:lnTo>
                  <a:lnTo>
                    <a:pt x="37" y="239"/>
                  </a:lnTo>
                  <a:lnTo>
                    <a:pt x="33" y="232"/>
                  </a:lnTo>
                  <a:lnTo>
                    <a:pt x="29" y="225"/>
                  </a:lnTo>
                  <a:lnTo>
                    <a:pt x="25" y="217"/>
                  </a:lnTo>
                  <a:lnTo>
                    <a:pt x="21" y="210"/>
                  </a:lnTo>
                  <a:lnTo>
                    <a:pt x="16" y="203"/>
                  </a:lnTo>
                  <a:lnTo>
                    <a:pt x="14" y="194"/>
                  </a:lnTo>
                  <a:lnTo>
                    <a:pt x="11" y="186"/>
                  </a:lnTo>
                  <a:lnTo>
                    <a:pt x="8" y="177"/>
                  </a:lnTo>
                  <a:lnTo>
                    <a:pt x="5" y="169"/>
                  </a:lnTo>
                  <a:lnTo>
                    <a:pt x="4" y="159"/>
                  </a:lnTo>
                  <a:lnTo>
                    <a:pt x="2" y="151"/>
                  </a:lnTo>
                  <a:lnTo>
                    <a:pt x="1" y="143"/>
                  </a:lnTo>
                  <a:lnTo>
                    <a:pt x="0" y="134"/>
                  </a:lnTo>
                  <a:lnTo>
                    <a:pt x="0" y="126"/>
                  </a:lnTo>
                  <a:lnTo>
                    <a:pt x="0" y="119"/>
                  </a:lnTo>
                  <a:lnTo>
                    <a:pt x="1" y="110"/>
                  </a:lnTo>
                  <a:lnTo>
                    <a:pt x="1" y="103"/>
                  </a:lnTo>
                  <a:lnTo>
                    <a:pt x="2" y="95"/>
                  </a:lnTo>
                  <a:lnTo>
                    <a:pt x="4" y="88"/>
                  </a:lnTo>
                  <a:lnTo>
                    <a:pt x="5" y="81"/>
                  </a:lnTo>
                  <a:lnTo>
                    <a:pt x="8" y="73"/>
                  </a:lnTo>
                  <a:lnTo>
                    <a:pt x="9" y="66"/>
                  </a:lnTo>
                  <a:lnTo>
                    <a:pt x="12" y="57"/>
                  </a:lnTo>
                  <a:lnTo>
                    <a:pt x="16" y="50"/>
                  </a:lnTo>
                  <a:lnTo>
                    <a:pt x="21" y="42"/>
                  </a:lnTo>
                  <a:lnTo>
                    <a:pt x="25" y="34"/>
                  </a:lnTo>
                  <a:lnTo>
                    <a:pt x="30" y="25"/>
                  </a:lnTo>
                  <a:lnTo>
                    <a:pt x="36" y="17"/>
                  </a:lnTo>
                  <a:lnTo>
                    <a:pt x="42" y="8"/>
                  </a:lnTo>
                  <a:lnTo>
                    <a:pt x="47" y="0"/>
                  </a:lnTo>
                  <a:lnTo>
                    <a:pt x="64" y="0"/>
                  </a:lnTo>
                  <a:lnTo>
                    <a:pt x="56" y="13"/>
                  </a:lnTo>
                  <a:lnTo>
                    <a:pt x="50" y="24"/>
                  </a:lnTo>
                  <a:lnTo>
                    <a:pt x="44" y="32"/>
                  </a:lnTo>
                  <a:lnTo>
                    <a:pt x="42" y="39"/>
                  </a:lnTo>
                  <a:lnTo>
                    <a:pt x="37" y="47"/>
                  </a:lnTo>
                  <a:lnTo>
                    <a:pt x="35" y="57"/>
                  </a:lnTo>
                  <a:lnTo>
                    <a:pt x="32" y="67"/>
                  </a:lnTo>
                  <a:lnTo>
                    <a:pt x="29" y="77"/>
                  </a:lnTo>
                  <a:lnTo>
                    <a:pt x="28" y="82"/>
                  </a:lnTo>
                  <a:lnTo>
                    <a:pt x="28" y="88"/>
                  </a:lnTo>
                  <a:lnTo>
                    <a:pt x="26" y="95"/>
                  </a:lnTo>
                  <a:lnTo>
                    <a:pt x="25" y="101"/>
                  </a:lnTo>
                  <a:lnTo>
                    <a:pt x="25" y="108"/>
                  </a:lnTo>
                  <a:lnTo>
                    <a:pt x="23" y="113"/>
                  </a:lnTo>
                  <a:lnTo>
                    <a:pt x="23" y="120"/>
                  </a:lnTo>
                  <a:lnTo>
                    <a:pt x="23" y="126"/>
                  </a:lnTo>
                  <a:lnTo>
                    <a:pt x="23" y="141"/>
                  </a:lnTo>
                  <a:lnTo>
                    <a:pt x="26" y="156"/>
                  </a:lnTo>
                  <a:lnTo>
                    <a:pt x="29" y="173"/>
                  </a:lnTo>
                  <a:lnTo>
                    <a:pt x="33" y="189"/>
                  </a:lnTo>
                  <a:lnTo>
                    <a:pt x="39" y="204"/>
                  </a:lnTo>
                  <a:lnTo>
                    <a:pt x="46" y="219"/>
                  </a:lnTo>
                  <a:lnTo>
                    <a:pt x="54" y="235"/>
                  </a:lnTo>
                  <a:lnTo>
                    <a:pt x="64" y="250"/>
                  </a:lnTo>
                  <a:lnTo>
                    <a:pt x="47" y="2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 name="Freeform 15"/>
            <p:cNvSpPr>
              <a:spLocks/>
            </p:cNvSpPr>
            <p:nvPr/>
          </p:nvSpPr>
          <p:spPr bwMode="auto">
            <a:xfrm>
              <a:off x="7169700" y="1350669"/>
              <a:ext cx="60147" cy="66049"/>
            </a:xfrm>
            <a:custGeom>
              <a:avLst/>
              <a:gdLst>
                <a:gd name="T0" fmla="*/ 0 w 130"/>
                <a:gd name="T1" fmla="*/ 2147483647 h 140"/>
                <a:gd name="T2" fmla="*/ 2147483647 w 130"/>
                <a:gd name="T3" fmla="*/ 2147483647 h 140"/>
                <a:gd name="T4" fmla="*/ 465383685 w 130"/>
                <a:gd name="T5" fmla="*/ 0 h 140"/>
                <a:gd name="T6" fmla="*/ 2147483647 w 130"/>
                <a:gd name="T7" fmla="*/ 0 h 140"/>
                <a:gd name="T8" fmla="*/ 2147483647 w 130"/>
                <a:gd name="T9" fmla="*/ 2147483647 h 140"/>
                <a:gd name="T10" fmla="*/ 2147483647 w 130"/>
                <a:gd name="T11" fmla="*/ 2147483647 h 140"/>
                <a:gd name="T12" fmla="*/ 2147483647 w 130"/>
                <a:gd name="T13" fmla="*/ 2147483647 h 140"/>
                <a:gd name="T14" fmla="*/ 2147483647 w 130"/>
                <a:gd name="T15" fmla="*/ 2147483647 h 140"/>
                <a:gd name="T16" fmla="*/ 2147483647 w 130"/>
                <a:gd name="T17" fmla="*/ 2147483647 h 140"/>
                <a:gd name="T18" fmla="*/ 2147483647 w 130"/>
                <a:gd name="T19" fmla="*/ 2147483647 h 140"/>
                <a:gd name="T20" fmla="*/ 2147483647 w 130"/>
                <a:gd name="T21" fmla="*/ 2147483647 h 140"/>
                <a:gd name="T22" fmla="*/ 2147483647 w 130"/>
                <a:gd name="T23" fmla="*/ 2147483647 h 140"/>
                <a:gd name="T24" fmla="*/ 2147483647 w 130"/>
                <a:gd name="T25" fmla="*/ 2147483647 h 140"/>
                <a:gd name="T26" fmla="*/ 2147483647 w 130"/>
                <a:gd name="T27" fmla="*/ 0 h 140"/>
                <a:gd name="T28" fmla="*/ 2147483647 w 130"/>
                <a:gd name="T29" fmla="*/ 0 h 140"/>
                <a:gd name="T30" fmla="*/ 2147483647 w 130"/>
                <a:gd name="T31" fmla="*/ 2147483647 h 140"/>
                <a:gd name="T32" fmla="*/ 2147483647 w 130"/>
                <a:gd name="T33" fmla="*/ 2147483647 h 140"/>
                <a:gd name="T34" fmla="*/ 2147483647 w 130"/>
                <a:gd name="T35" fmla="*/ 2147483647 h 140"/>
                <a:gd name="T36" fmla="*/ 2147483647 w 130"/>
                <a:gd name="T37" fmla="*/ 2147483647 h 140"/>
                <a:gd name="T38" fmla="*/ 2147483647 w 130"/>
                <a:gd name="T39" fmla="*/ 2147483647 h 140"/>
                <a:gd name="T40" fmla="*/ 2147483647 w 130"/>
                <a:gd name="T41" fmla="*/ 2147483647 h 140"/>
                <a:gd name="T42" fmla="*/ 0 w 130"/>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0" h="140">
                  <a:moveTo>
                    <a:pt x="0" y="140"/>
                  </a:moveTo>
                  <a:lnTo>
                    <a:pt x="51" y="69"/>
                  </a:lnTo>
                  <a:lnTo>
                    <a:pt x="3" y="0"/>
                  </a:lnTo>
                  <a:lnTo>
                    <a:pt x="31" y="0"/>
                  </a:lnTo>
                  <a:lnTo>
                    <a:pt x="55" y="35"/>
                  </a:lnTo>
                  <a:lnTo>
                    <a:pt x="58" y="40"/>
                  </a:lnTo>
                  <a:lnTo>
                    <a:pt x="60" y="44"/>
                  </a:lnTo>
                  <a:lnTo>
                    <a:pt x="63" y="48"/>
                  </a:lnTo>
                  <a:lnTo>
                    <a:pt x="65" y="51"/>
                  </a:lnTo>
                  <a:lnTo>
                    <a:pt x="67" y="47"/>
                  </a:lnTo>
                  <a:lnTo>
                    <a:pt x="70" y="42"/>
                  </a:lnTo>
                  <a:lnTo>
                    <a:pt x="72" y="38"/>
                  </a:lnTo>
                  <a:lnTo>
                    <a:pt x="74" y="35"/>
                  </a:lnTo>
                  <a:lnTo>
                    <a:pt x="100" y="0"/>
                  </a:lnTo>
                  <a:lnTo>
                    <a:pt x="128" y="0"/>
                  </a:lnTo>
                  <a:lnTo>
                    <a:pt x="79" y="69"/>
                  </a:lnTo>
                  <a:lnTo>
                    <a:pt x="130" y="140"/>
                  </a:lnTo>
                  <a:lnTo>
                    <a:pt x="101" y="140"/>
                  </a:lnTo>
                  <a:lnTo>
                    <a:pt x="72" y="98"/>
                  </a:lnTo>
                  <a:lnTo>
                    <a:pt x="66" y="89"/>
                  </a:lnTo>
                  <a:lnTo>
                    <a:pt x="28"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 name="Freeform 16"/>
            <p:cNvSpPr>
              <a:spLocks/>
            </p:cNvSpPr>
            <p:nvPr/>
          </p:nvSpPr>
          <p:spPr bwMode="auto">
            <a:xfrm>
              <a:off x="7238049" y="1325373"/>
              <a:ext cx="28707" cy="118046"/>
            </a:xfrm>
            <a:custGeom>
              <a:avLst/>
              <a:gdLst>
                <a:gd name="T0" fmla="*/ 2147483647 w 65"/>
                <a:gd name="T1" fmla="*/ 2147483647 h 252"/>
                <a:gd name="T2" fmla="*/ 0 w 65"/>
                <a:gd name="T3" fmla="*/ 2147483647 h 252"/>
                <a:gd name="T4" fmla="*/ 1349227327 w 65"/>
                <a:gd name="T5" fmla="*/ 2147483647 h 252"/>
                <a:gd name="T6" fmla="*/ 2147483647 w 65"/>
                <a:gd name="T7" fmla="*/ 2147483647 h 252"/>
                <a:gd name="T8" fmla="*/ 2147483647 w 65"/>
                <a:gd name="T9" fmla="*/ 2147483647 h 252"/>
                <a:gd name="T10" fmla="*/ 2147483647 w 65"/>
                <a:gd name="T11" fmla="*/ 2147483647 h 252"/>
                <a:gd name="T12" fmla="*/ 2147483647 w 65"/>
                <a:gd name="T13" fmla="*/ 2147483647 h 252"/>
                <a:gd name="T14" fmla="*/ 2147483647 w 65"/>
                <a:gd name="T15" fmla="*/ 2147483647 h 252"/>
                <a:gd name="T16" fmla="*/ 2147483647 w 65"/>
                <a:gd name="T17" fmla="*/ 2147483647 h 252"/>
                <a:gd name="T18" fmla="*/ 2147483647 w 65"/>
                <a:gd name="T19" fmla="*/ 2147483647 h 252"/>
                <a:gd name="T20" fmla="*/ 2147483647 w 65"/>
                <a:gd name="T21" fmla="*/ 2147483647 h 252"/>
                <a:gd name="T22" fmla="*/ 2147483647 w 65"/>
                <a:gd name="T23" fmla="*/ 2147483647 h 252"/>
                <a:gd name="T24" fmla="*/ 2147483647 w 65"/>
                <a:gd name="T25" fmla="*/ 2147483647 h 252"/>
                <a:gd name="T26" fmla="*/ 2147483647 w 65"/>
                <a:gd name="T27" fmla="*/ 2147483647 h 252"/>
                <a:gd name="T28" fmla="*/ 2147483647 w 65"/>
                <a:gd name="T29" fmla="*/ 2147483647 h 252"/>
                <a:gd name="T30" fmla="*/ 2147483647 w 65"/>
                <a:gd name="T31" fmla="*/ 2147483647 h 252"/>
                <a:gd name="T32" fmla="*/ 2147483647 w 65"/>
                <a:gd name="T33" fmla="*/ 2147483647 h 252"/>
                <a:gd name="T34" fmla="*/ 2147483647 w 65"/>
                <a:gd name="T35" fmla="*/ 2147483647 h 252"/>
                <a:gd name="T36" fmla="*/ 2147483647 w 65"/>
                <a:gd name="T37" fmla="*/ 2147483647 h 252"/>
                <a:gd name="T38" fmla="*/ 2147483647 w 65"/>
                <a:gd name="T39" fmla="*/ 2147483647 h 252"/>
                <a:gd name="T40" fmla="*/ 2147483647 w 65"/>
                <a:gd name="T41" fmla="*/ 2147483647 h 252"/>
                <a:gd name="T42" fmla="*/ 2147483647 w 65"/>
                <a:gd name="T43" fmla="*/ 2147483647 h 252"/>
                <a:gd name="T44" fmla="*/ 2147483647 w 65"/>
                <a:gd name="T45" fmla="*/ 2147483647 h 252"/>
                <a:gd name="T46" fmla="*/ 1754074254 w 65"/>
                <a:gd name="T47" fmla="*/ 2147483647 h 252"/>
                <a:gd name="T48" fmla="*/ 944379887 w 65"/>
                <a:gd name="T49" fmla="*/ 1926239162 h 252"/>
                <a:gd name="T50" fmla="*/ 0 w 65"/>
                <a:gd name="T51" fmla="*/ 0 h 252"/>
                <a:gd name="T52" fmla="*/ 2147483647 w 65"/>
                <a:gd name="T53" fmla="*/ 0 h 252"/>
                <a:gd name="T54" fmla="*/ 2147483647 w 65"/>
                <a:gd name="T55" fmla="*/ 1185313754 h 252"/>
                <a:gd name="T56" fmla="*/ 2147483647 w 65"/>
                <a:gd name="T57" fmla="*/ 2147483647 h 252"/>
                <a:gd name="T58" fmla="*/ 2147483647 w 65"/>
                <a:gd name="T59" fmla="*/ 2147483647 h 252"/>
                <a:gd name="T60" fmla="*/ 2147483647 w 65"/>
                <a:gd name="T61" fmla="*/ 2147483647 h 252"/>
                <a:gd name="T62" fmla="*/ 2147483647 w 65"/>
                <a:gd name="T63" fmla="*/ 2147483647 h 252"/>
                <a:gd name="T64" fmla="*/ 2147483647 w 65"/>
                <a:gd name="T65" fmla="*/ 2147483647 h 252"/>
                <a:gd name="T66" fmla="*/ 2147483647 w 65"/>
                <a:gd name="T67" fmla="*/ 2147483647 h 252"/>
                <a:gd name="T68" fmla="*/ 2147483647 w 65"/>
                <a:gd name="T69" fmla="*/ 2147483647 h 252"/>
                <a:gd name="T70" fmla="*/ 2147483647 w 65"/>
                <a:gd name="T71" fmla="*/ 2147483647 h 252"/>
                <a:gd name="T72" fmla="*/ 2147483647 w 65"/>
                <a:gd name="T73" fmla="*/ 2147483647 h 252"/>
                <a:gd name="T74" fmla="*/ 2147483647 w 65"/>
                <a:gd name="T75" fmla="*/ 2147483647 h 252"/>
                <a:gd name="T76" fmla="*/ 2147483647 w 65"/>
                <a:gd name="T77" fmla="*/ 2147483647 h 252"/>
                <a:gd name="T78" fmla="*/ 2147483647 w 65"/>
                <a:gd name="T79" fmla="*/ 2147483647 h 252"/>
                <a:gd name="T80" fmla="*/ 2147483647 w 65"/>
                <a:gd name="T81" fmla="*/ 2147483647 h 252"/>
                <a:gd name="T82" fmla="*/ 2147483647 w 65"/>
                <a:gd name="T83" fmla="*/ 2147483647 h 252"/>
                <a:gd name="T84" fmla="*/ 2147483647 w 65"/>
                <a:gd name="T85" fmla="*/ 2147483647 h 252"/>
                <a:gd name="T86" fmla="*/ 2147483647 w 65"/>
                <a:gd name="T87" fmla="*/ 2147483647 h 252"/>
                <a:gd name="T88" fmla="*/ 2147483647 w 65"/>
                <a:gd name="T89" fmla="*/ 2147483647 h 252"/>
                <a:gd name="T90" fmla="*/ 2147483647 w 65"/>
                <a:gd name="T91" fmla="*/ 2147483647 h 252"/>
                <a:gd name="T92" fmla="*/ 2147483647 w 65"/>
                <a:gd name="T93" fmla="*/ 2147483647 h 252"/>
                <a:gd name="T94" fmla="*/ 2147483647 w 65"/>
                <a:gd name="T95" fmla="*/ 2147483647 h 252"/>
                <a:gd name="T96" fmla="*/ 2147483647 w 65"/>
                <a:gd name="T97" fmla="*/ 2147483647 h 252"/>
                <a:gd name="T98" fmla="*/ 2147483647 w 65"/>
                <a:gd name="T99" fmla="*/ 2147483647 h 252"/>
                <a:gd name="T100" fmla="*/ 2147483647 w 65"/>
                <a:gd name="T101" fmla="*/ 2147483647 h 252"/>
                <a:gd name="T102" fmla="*/ 2147483647 w 65"/>
                <a:gd name="T103" fmla="*/ 2147483647 h 252"/>
                <a:gd name="T104" fmla="*/ 2147483647 w 65"/>
                <a:gd name="T105" fmla="*/ 2147483647 h 252"/>
                <a:gd name="T106" fmla="*/ 2147483647 w 65"/>
                <a:gd name="T107" fmla="*/ 2147483647 h 252"/>
                <a:gd name="T108" fmla="*/ 2147483647 w 65"/>
                <a:gd name="T109" fmla="*/ 2147483647 h 252"/>
                <a:gd name="T110" fmla="*/ 2147483647 w 65"/>
                <a:gd name="T111" fmla="*/ 2147483647 h 252"/>
                <a:gd name="T112" fmla="*/ 2147483647 w 65"/>
                <a:gd name="T113" fmla="*/ 2147483647 h 252"/>
                <a:gd name="T114" fmla="*/ 2147483647 w 65"/>
                <a:gd name="T115" fmla="*/ 2147483647 h 252"/>
                <a:gd name="T116" fmla="*/ 2147483647 w 65"/>
                <a:gd name="T117" fmla="*/ 2147483647 h 252"/>
                <a:gd name="T118" fmla="*/ 2147483647 w 65"/>
                <a:gd name="T119" fmla="*/ 2147483647 h 2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5" h="252">
                  <a:moveTo>
                    <a:pt x="17" y="252"/>
                  </a:moveTo>
                  <a:lnTo>
                    <a:pt x="0" y="250"/>
                  </a:lnTo>
                  <a:lnTo>
                    <a:pt x="10" y="235"/>
                  </a:lnTo>
                  <a:lnTo>
                    <a:pt x="19" y="219"/>
                  </a:lnTo>
                  <a:lnTo>
                    <a:pt x="26" y="204"/>
                  </a:lnTo>
                  <a:lnTo>
                    <a:pt x="31" y="189"/>
                  </a:lnTo>
                  <a:lnTo>
                    <a:pt x="35" y="173"/>
                  </a:lnTo>
                  <a:lnTo>
                    <a:pt x="38" y="156"/>
                  </a:lnTo>
                  <a:lnTo>
                    <a:pt x="41" y="141"/>
                  </a:lnTo>
                  <a:lnTo>
                    <a:pt x="41" y="126"/>
                  </a:lnTo>
                  <a:lnTo>
                    <a:pt x="41" y="120"/>
                  </a:lnTo>
                  <a:lnTo>
                    <a:pt x="41" y="113"/>
                  </a:lnTo>
                  <a:lnTo>
                    <a:pt x="40" y="108"/>
                  </a:lnTo>
                  <a:lnTo>
                    <a:pt x="40" y="101"/>
                  </a:lnTo>
                  <a:lnTo>
                    <a:pt x="38" y="95"/>
                  </a:lnTo>
                  <a:lnTo>
                    <a:pt x="37" y="88"/>
                  </a:lnTo>
                  <a:lnTo>
                    <a:pt x="35" y="82"/>
                  </a:lnTo>
                  <a:lnTo>
                    <a:pt x="34" y="77"/>
                  </a:lnTo>
                  <a:lnTo>
                    <a:pt x="31" y="67"/>
                  </a:lnTo>
                  <a:lnTo>
                    <a:pt x="28" y="57"/>
                  </a:lnTo>
                  <a:lnTo>
                    <a:pt x="26" y="47"/>
                  </a:lnTo>
                  <a:lnTo>
                    <a:pt x="21" y="39"/>
                  </a:lnTo>
                  <a:lnTo>
                    <a:pt x="19" y="32"/>
                  </a:lnTo>
                  <a:lnTo>
                    <a:pt x="13" y="24"/>
                  </a:lnTo>
                  <a:lnTo>
                    <a:pt x="7" y="13"/>
                  </a:lnTo>
                  <a:lnTo>
                    <a:pt x="0" y="0"/>
                  </a:lnTo>
                  <a:lnTo>
                    <a:pt x="17" y="0"/>
                  </a:lnTo>
                  <a:lnTo>
                    <a:pt x="23" y="8"/>
                  </a:lnTo>
                  <a:lnTo>
                    <a:pt x="28" y="17"/>
                  </a:lnTo>
                  <a:lnTo>
                    <a:pt x="34" y="25"/>
                  </a:lnTo>
                  <a:lnTo>
                    <a:pt x="40" y="34"/>
                  </a:lnTo>
                  <a:lnTo>
                    <a:pt x="44" y="42"/>
                  </a:lnTo>
                  <a:lnTo>
                    <a:pt x="48" y="50"/>
                  </a:lnTo>
                  <a:lnTo>
                    <a:pt x="51" y="57"/>
                  </a:lnTo>
                  <a:lnTo>
                    <a:pt x="54" y="66"/>
                  </a:lnTo>
                  <a:lnTo>
                    <a:pt x="56" y="73"/>
                  </a:lnTo>
                  <a:lnTo>
                    <a:pt x="58" y="81"/>
                  </a:lnTo>
                  <a:lnTo>
                    <a:pt x="61" y="88"/>
                  </a:lnTo>
                  <a:lnTo>
                    <a:pt x="62" y="95"/>
                  </a:lnTo>
                  <a:lnTo>
                    <a:pt x="63" y="103"/>
                  </a:lnTo>
                  <a:lnTo>
                    <a:pt x="63" y="110"/>
                  </a:lnTo>
                  <a:lnTo>
                    <a:pt x="65" y="119"/>
                  </a:lnTo>
                  <a:lnTo>
                    <a:pt x="65" y="126"/>
                  </a:lnTo>
                  <a:lnTo>
                    <a:pt x="65" y="134"/>
                  </a:lnTo>
                  <a:lnTo>
                    <a:pt x="63" y="143"/>
                  </a:lnTo>
                  <a:lnTo>
                    <a:pt x="62" y="151"/>
                  </a:lnTo>
                  <a:lnTo>
                    <a:pt x="61" y="159"/>
                  </a:lnTo>
                  <a:lnTo>
                    <a:pt x="59" y="168"/>
                  </a:lnTo>
                  <a:lnTo>
                    <a:pt x="56" y="176"/>
                  </a:lnTo>
                  <a:lnTo>
                    <a:pt x="54" y="184"/>
                  </a:lnTo>
                  <a:lnTo>
                    <a:pt x="51" y="193"/>
                  </a:lnTo>
                  <a:lnTo>
                    <a:pt x="48" y="201"/>
                  </a:lnTo>
                  <a:lnTo>
                    <a:pt x="44" y="210"/>
                  </a:lnTo>
                  <a:lnTo>
                    <a:pt x="40" y="217"/>
                  </a:lnTo>
                  <a:lnTo>
                    <a:pt x="35" y="224"/>
                  </a:lnTo>
                  <a:lnTo>
                    <a:pt x="31" y="231"/>
                  </a:lnTo>
                  <a:lnTo>
                    <a:pt x="27" y="238"/>
                  </a:lnTo>
                  <a:lnTo>
                    <a:pt x="21" y="245"/>
                  </a:lnTo>
                  <a:lnTo>
                    <a:pt x="17" y="250"/>
                  </a:lnTo>
                  <a:lnTo>
                    <a:pt x="17" y="2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 name="Freeform 17"/>
            <p:cNvSpPr>
              <a:spLocks/>
            </p:cNvSpPr>
            <p:nvPr/>
          </p:nvSpPr>
          <p:spPr bwMode="auto">
            <a:xfrm>
              <a:off x="7109553" y="1637352"/>
              <a:ext cx="31441" cy="84319"/>
            </a:xfrm>
            <a:custGeom>
              <a:avLst/>
              <a:gdLst>
                <a:gd name="T0" fmla="*/ 2147483647 w 69"/>
                <a:gd name="T1" fmla="*/ 2147483647 h 179"/>
                <a:gd name="T2" fmla="*/ 2147483647 w 69"/>
                <a:gd name="T3" fmla="*/ 2147483647 h 179"/>
                <a:gd name="T4" fmla="*/ 2147483647 w 69"/>
                <a:gd name="T5" fmla="*/ 2147483647 h 179"/>
                <a:gd name="T6" fmla="*/ 2147483647 w 69"/>
                <a:gd name="T7" fmla="*/ 2147483647 h 179"/>
                <a:gd name="T8" fmla="*/ 2147483647 w 69"/>
                <a:gd name="T9" fmla="*/ 2147483647 h 179"/>
                <a:gd name="T10" fmla="*/ 2147483647 w 69"/>
                <a:gd name="T11" fmla="*/ 2147483647 h 179"/>
                <a:gd name="T12" fmla="*/ 2147483647 w 69"/>
                <a:gd name="T13" fmla="*/ 2147483647 h 179"/>
                <a:gd name="T14" fmla="*/ 2147483647 w 69"/>
                <a:gd name="T15" fmla="*/ 2147483647 h 179"/>
                <a:gd name="T16" fmla="*/ 1926291999 w 69"/>
                <a:gd name="T17" fmla="*/ 2147483647 h 179"/>
                <a:gd name="T18" fmla="*/ 889079379 w 69"/>
                <a:gd name="T19" fmla="*/ 2147483647 h 179"/>
                <a:gd name="T20" fmla="*/ 0 w 69"/>
                <a:gd name="T21" fmla="*/ 2147483647 h 179"/>
                <a:gd name="T22" fmla="*/ 0 w 69"/>
                <a:gd name="T23" fmla="*/ 2147483647 h 179"/>
                <a:gd name="T24" fmla="*/ 1481892276 w 69"/>
                <a:gd name="T25" fmla="*/ 2147483647 h 179"/>
                <a:gd name="T26" fmla="*/ 2147483647 w 69"/>
                <a:gd name="T27" fmla="*/ 2147483647 h 179"/>
                <a:gd name="T28" fmla="*/ 2147483647 w 69"/>
                <a:gd name="T29" fmla="*/ 2147483647 h 179"/>
                <a:gd name="T30" fmla="*/ 2147483647 w 69"/>
                <a:gd name="T31" fmla="*/ 2147483647 h 179"/>
                <a:gd name="T32" fmla="*/ 2147483647 w 69"/>
                <a:gd name="T33" fmla="*/ 2147483647 h 179"/>
                <a:gd name="T34" fmla="*/ 2147483647 w 69"/>
                <a:gd name="T35" fmla="*/ 1807943443 h 179"/>
                <a:gd name="T36" fmla="*/ 2147483647 w 69"/>
                <a:gd name="T37" fmla="*/ 753474859 h 179"/>
                <a:gd name="T38" fmla="*/ 2147483647 w 69"/>
                <a:gd name="T39" fmla="*/ 0 h 179"/>
                <a:gd name="T40" fmla="*/ 2147483647 w 69"/>
                <a:gd name="T41" fmla="*/ 0 h 179"/>
                <a:gd name="T42" fmla="*/ 2147483647 w 69"/>
                <a:gd name="T43" fmla="*/ 2147483647 h 1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9" h="179">
                  <a:moveTo>
                    <a:pt x="69" y="179"/>
                  </a:moveTo>
                  <a:lnTo>
                    <a:pt x="47" y="179"/>
                  </a:lnTo>
                  <a:lnTo>
                    <a:pt x="47" y="40"/>
                  </a:lnTo>
                  <a:lnTo>
                    <a:pt x="41" y="43"/>
                  </a:lnTo>
                  <a:lnTo>
                    <a:pt x="37" y="47"/>
                  </a:lnTo>
                  <a:lnTo>
                    <a:pt x="31" y="51"/>
                  </a:lnTo>
                  <a:lnTo>
                    <a:pt x="26" y="54"/>
                  </a:lnTo>
                  <a:lnTo>
                    <a:pt x="19" y="58"/>
                  </a:lnTo>
                  <a:lnTo>
                    <a:pt x="13" y="61"/>
                  </a:lnTo>
                  <a:lnTo>
                    <a:pt x="6" y="64"/>
                  </a:lnTo>
                  <a:lnTo>
                    <a:pt x="0" y="67"/>
                  </a:lnTo>
                  <a:lnTo>
                    <a:pt x="0" y="44"/>
                  </a:lnTo>
                  <a:lnTo>
                    <a:pt x="10" y="40"/>
                  </a:lnTo>
                  <a:lnTo>
                    <a:pt x="19" y="35"/>
                  </a:lnTo>
                  <a:lnTo>
                    <a:pt x="27" y="30"/>
                  </a:lnTo>
                  <a:lnTo>
                    <a:pt x="34" y="25"/>
                  </a:lnTo>
                  <a:lnTo>
                    <a:pt x="40" y="18"/>
                  </a:lnTo>
                  <a:lnTo>
                    <a:pt x="45" y="12"/>
                  </a:lnTo>
                  <a:lnTo>
                    <a:pt x="49" y="5"/>
                  </a:lnTo>
                  <a:lnTo>
                    <a:pt x="52" y="0"/>
                  </a:lnTo>
                  <a:lnTo>
                    <a:pt x="69" y="0"/>
                  </a:lnTo>
                  <a:lnTo>
                    <a:pt x="69" y="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 name="Freeform 18"/>
            <p:cNvSpPr>
              <a:spLocks/>
            </p:cNvSpPr>
            <p:nvPr/>
          </p:nvSpPr>
          <p:spPr bwMode="auto">
            <a:xfrm>
              <a:off x="7171068" y="1710429"/>
              <a:ext cx="12302" cy="28106"/>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2147483647 w 25"/>
                <a:gd name="T19" fmla="*/ 2147483647 h 60"/>
                <a:gd name="T20" fmla="*/ 2052940748 w 25"/>
                <a:gd name="T21" fmla="*/ 2147483647 h 60"/>
                <a:gd name="T22" fmla="*/ 1306357562 w 25"/>
                <a:gd name="T23" fmla="*/ 2147483647 h 60"/>
                <a:gd name="T24" fmla="*/ 0 w 25"/>
                <a:gd name="T25" fmla="*/ 2147483647 h 60"/>
                <a:gd name="T26" fmla="*/ 559774375 w 25"/>
                <a:gd name="T27" fmla="*/ 2147483647 h 60"/>
                <a:gd name="T28" fmla="*/ 1119875065 w 25"/>
                <a:gd name="T29" fmla="*/ 2147483647 h 60"/>
                <a:gd name="T30" fmla="*/ 1306357562 w 25"/>
                <a:gd name="T31" fmla="*/ 2147483647 h 60"/>
                <a:gd name="T32" fmla="*/ 1493166944 w 25"/>
                <a:gd name="T33" fmla="*/ 2147483647 h 60"/>
                <a:gd name="T34" fmla="*/ 1866458252 w 25"/>
                <a:gd name="T35" fmla="*/ 2147483647 h 60"/>
                <a:gd name="T36" fmla="*/ 2052940748 w 25"/>
                <a:gd name="T37" fmla="*/ 2147483647 h 60"/>
                <a:gd name="T38" fmla="*/ 2147483647 w 25"/>
                <a:gd name="T39" fmla="*/ 2147483647 h 60"/>
                <a:gd name="T40" fmla="*/ 2147483647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0"/>
                  </a:lnTo>
                  <a:lnTo>
                    <a:pt x="24" y="37"/>
                  </a:lnTo>
                  <a:lnTo>
                    <a:pt x="22" y="43"/>
                  </a:lnTo>
                  <a:lnTo>
                    <a:pt x="21" y="47"/>
                  </a:lnTo>
                  <a:lnTo>
                    <a:pt x="18" y="51"/>
                  </a:lnTo>
                  <a:lnTo>
                    <a:pt x="14" y="54"/>
                  </a:lnTo>
                  <a:lnTo>
                    <a:pt x="11" y="57"/>
                  </a:lnTo>
                  <a:lnTo>
                    <a:pt x="7" y="60"/>
                  </a:lnTo>
                  <a:lnTo>
                    <a:pt x="0" y="51"/>
                  </a:lnTo>
                  <a:lnTo>
                    <a:pt x="3" y="50"/>
                  </a:lnTo>
                  <a:lnTo>
                    <a:pt x="6" y="47"/>
                  </a:lnTo>
                  <a:lnTo>
                    <a:pt x="7" y="46"/>
                  </a:lnTo>
                  <a:lnTo>
                    <a:pt x="8" y="43"/>
                  </a:lnTo>
                  <a:lnTo>
                    <a:pt x="10" y="39"/>
                  </a:lnTo>
                  <a:lnTo>
                    <a:pt x="11" y="35"/>
                  </a:lnTo>
                  <a:lnTo>
                    <a:pt x="13" y="29"/>
                  </a:lnTo>
                  <a:lnTo>
                    <a:pt x="1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8" name="Freeform 19"/>
            <p:cNvSpPr>
              <a:spLocks noEditPoints="1"/>
            </p:cNvSpPr>
            <p:nvPr/>
          </p:nvSpPr>
          <p:spPr bwMode="auto">
            <a:xfrm>
              <a:off x="7198407" y="1637352"/>
              <a:ext cx="53312" cy="85724"/>
            </a:xfrm>
            <a:custGeom>
              <a:avLst/>
              <a:gdLst>
                <a:gd name="T0" fmla="*/ 0 w 116"/>
                <a:gd name="T1" fmla="*/ 2147483647 h 181"/>
                <a:gd name="T2" fmla="*/ 0 w 116"/>
                <a:gd name="T3" fmla="*/ 2147483647 h 181"/>
                <a:gd name="T4" fmla="*/ 152116183 w 116"/>
                <a:gd name="T5" fmla="*/ 2147483647 h 181"/>
                <a:gd name="T6" fmla="*/ 608179189 w 116"/>
                <a:gd name="T7" fmla="*/ 2147483647 h 181"/>
                <a:gd name="T8" fmla="*/ 1520305735 w 116"/>
                <a:gd name="T9" fmla="*/ 2147483647 h 181"/>
                <a:gd name="T10" fmla="*/ 2147483647 w 116"/>
                <a:gd name="T11" fmla="*/ 2147483647 h 181"/>
                <a:gd name="T12" fmla="*/ 2147483647 w 116"/>
                <a:gd name="T13" fmla="*/ 1071956699 h 181"/>
                <a:gd name="T14" fmla="*/ 2147483647 w 116"/>
                <a:gd name="T15" fmla="*/ 153136748 h 181"/>
                <a:gd name="T16" fmla="*/ 2147483647 w 116"/>
                <a:gd name="T17" fmla="*/ 0 h 181"/>
                <a:gd name="T18" fmla="*/ 2147483647 w 116"/>
                <a:gd name="T19" fmla="*/ 612546991 h 181"/>
                <a:gd name="T20" fmla="*/ 2147483647 w 116"/>
                <a:gd name="T21" fmla="*/ 1378230195 h 181"/>
                <a:gd name="T22" fmla="*/ 2147483647 w 116"/>
                <a:gd name="T23" fmla="*/ 2147483647 h 181"/>
                <a:gd name="T24" fmla="*/ 2147483647 w 116"/>
                <a:gd name="T25" fmla="*/ 2147483647 h 181"/>
                <a:gd name="T26" fmla="*/ 2147483647 w 116"/>
                <a:gd name="T27" fmla="*/ 2147483647 h 181"/>
                <a:gd name="T28" fmla="*/ 2147483647 w 116"/>
                <a:gd name="T29" fmla="*/ 2147483647 h 181"/>
                <a:gd name="T30" fmla="*/ 2147483647 w 116"/>
                <a:gd name="T31" fmla="*/ 2147483647 h 181"/>
                <a:gd name="T32" fmla="*/ 2147483647 w 116"/>
                <a:gd name="T33" fmla="*/ 2147483647 h 181"/>
                <a:gd name="T34" fmla="*/ 2147483647 w 116"/>
                <a:gd name="T35" fmla="*/ 2147483647 h 181"/>
                <a:gd name="T36" fmla="*/ 2147483647 w 116"/>
                <a:gd name="T37" fmla="*/ 2147483647 h 181"/>
                <a:gd name="T38" fmla="*/ 2147483647 w 116"/>
                <a:gd name="T39" fmla="*/ 2147483647 h 181"/>
                <a:gd name="T40" fmla="*/ 2147483647 w 116"/>
                <a:gd name="T41" fmla="*/ 2147483647 h 181"/>
                <a:gd name="T42" fmla="*/ 2147483647 w 116"/>
                <a:gd name="T43" fmla="*/ 2147483647 h 181"/>
                <a:gd name="T44" fmla="*/ 2147483647 w 116"/>
                <a:gd name="T45" fmla="*/ 2147483647 h 181"/>
                <a:gd name="T46" fmla="*/ 2147483647 w 116"/>
                <a:gd name="T47" fmla="*/ 2147483647 h 181"/>
                <a:gd name="T48" fmla="*/ 2147483647 w 116"/>
                <a:gd name="T49" fmla="*/ 2147483647 h 181"/>
                <a:gd name="T50" fmla="*/ 2147483647 w 116"/>
                <a:gd name="T51" fmla="*/ 2147483647 h 181"/>
                <a:gd name="T52" fmla="*/ 2147483647 w 116"/>
                <a:gd name="T53" fmla="*/ 2147483647 h 181"/>
                <a:gd name="T54" fmla="*/ 2147483647 w 116"/>
                <a:gd name="T55" fmla="*/ 2147483647 h 181"/>
                <a:gd name="T56" fmla="*/ 1824537567 w 116"/>
                <a:gd name="T57" fmla="*/ 2147483647 h 181"/>
                <a:gd name="T58" fmla="*/ 1064242195 w 116"/>
                <a:gd name="T59" fmla="*/ 2147483647 h 181"/>
                <a:gd name="T60" fmla="*/ 456063006 w 116"/>
                <a:gd name="T61" fmla="*/ 2147483647 h 181"/>
                <a:gd name="T62" fmla="*/ 0 w 116"/>
                <a:gd name="T63" fmla="*/ 2147483647 h 181"/>
                <a:gd name="T64" fmla="*/ 0 w 116"/>
                <a:gd name="T65" fmla="*/ 2147483647 h 181"/>
                <a:gd name="T66" fmla="*/ 2147483647 w 116"/>
                <a:gd name="T67" fmla="*/ 2147483647 h 181"/>
                <a:gd name="T68" fmla="*/ 2147483647 w 116"/>
                <a:gd name="T69" fmla="*/ 2147483647 h 181"/>
                <a:gd name="T70" fmla="*/ 2147483647 w 116"/>
                <a:gd name="T71" fmla="*/ 2147483647 h 181"/>
                <a:gd name="T72" fmla="*/ 2147483647 w 116"/>
                <a:gd name="T73" fmla="*/ 2147483647 h 181"/>
                <a:gd name="T74" fmla="*/ 2147483647 w 116"/>
                <a:gd name="T75" fmla="*/ 2147483647 h 181"/>
                <a:gd name="T76" fmla="*/ 2147483647 w 116"/>
                <a:gd name="T77" fmla="*/ 2147483647 h 181"/>
                <a:gd name="T78" fmla="*/ 2147483647 w 116"/>
                <a:gd name="T79" fmla="*/ 2147483647 h 181"/>
                <a:gd name="T80" fmla="*/ 2147483647 w 116"/>
                <a:gd name="T81" fmla="*/ 2147483647 h 181"/>
                <a:gd name="T82" fmla="*/ 2147483647 w 116"/>
                <a:gd name="T83" fmla="*/ 2147483647 h 181"/>
                <a:gd name="T84" fmla="*/ 2147483647 w 116"/>
                <a:gd name="T85" fmla="*/ 2147483647 h 181"/>
                <a:gd name="T86" fmla="*/ 2147483647 w 116"/>
                <a:gd name="T87" fmla="*/ 2147483647 h 181"/>
                <a:gd name="T88" fmla="*/ 2147483647 w 116"/>
                <a:gd name="T89" fmla="*/ 2147483647 h 181"/>
                <a:gd name="T90" fmla="*/ 2147483647 w 116"/>
                <a:gd name="T91" fmla="*/ 2147483647 h 181"/>
                <a:gd name="T92" fmla="*/ 2147483647 w 116"/>
                <a:gd name="T93" fmla="*/ 2147483647 h 181"/>
                <a:gd name="T94" fmla="*/ 2147483647 w 116"/>
                <a:gd name="T95" fmla="*/ 2147483647 h 181"/>
                <a:gd name="T96" fmla="*/ 2147483647 w 116"/>
                <a:gd name="T97" fmla="*/ 2147483647 h 181"/>
                <a:gd name="T98" fmla="*/ 2147483647 w 116"/>
                <a:gd name="T99" fmla="*/ 2147483647 h 181"/>
                <a:gd name="T100" fmla="*/ 2147483647 w 116"/>
                <a:gd name="T101" fmla="*/ 2147483647 h 181"/>
                <a:gd name="T102" fmla="*/ 2147483647 w 116"/>
                <a:gd name="T103" fmla="*/ 2147483647 h 181"/>
                <a:gd name="T104" fmla="*/ 2147483647 w 116"/>
                <a:gd name="T105" fmla="*/ 2147483647 h 181"/>
                <a:gd name="T106" fmla="*/ 2147483647 w 116"/>
                <a:gd name="T107" fmla="*/ 2147483647 h 181"/>
                <a:gd name="T108" fmla="*/ 2147483647 w 116"/>
                <a:gd name="T109" fmla="*/ 2147483647 h 181"/>
                <a:gd name="T110" fmla="*/ 2147483647 w 116"/>
                <a:gd name="T111" fmla="*/ 2147483647 h 181"/>
                <a:gd name="T112" fmla="*/ 2147483647 w 116"/>
                <a:gd name="T113" fmla="*/ 2147483647 h 1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1">
                  <a:moveTo>
                    <a:pt x="0" y="90"/>
                  </a:moveTo>
                  <a:lnTo>
                    <a:pt x="0" y="83"/>
                  </a:lnTo>
                  <a:lnTo>
                    <a:pt x="0" y="76"/>
                  </a:lnTo>
                  <a:lnTo>
                    <a:pt x="0" y="69"/>
                  </a:lnTo>
                  <a:lnTo>
                    <a:pt x="1" y="63"/>
                  </a:lnTo>
                  <a:lnTo>
                    <a:pt x="1" y="57"/>
                  </a:lnTo>
                  <a:lnTo>
                    <a:pt x="3" y="50"/>
                  </a:lnTo>
                  <a:lnTo>
                    <a:pt x="4" y="46"/>
                  </a:lnTo>
                  <a:lnTo>
                    <a:pt x="5" y="40"/>
                  </a:lnTo>
                  <a:lnTo>
                    <a:pt x="10" y="30"/>
                  </a:lnTo>
                  <a:lnTo>
                    <a:pt x="14" y="23"/>
                  </a:lnTo>
                  <a:lnTo>
                    <a:pt x="19" y="16"/>
                  </a:lnTo>
                  <a:lnTo>
                    <a:pt x="25" y="11"/>
                  </a:lnTo>
                  <a:lnTo>
                    <a:pt x="32" y="7"/>
                  </a:lnTo>
                  <a:lnTo>
                    <a:pt x="39" y="2"/>
                  </a:lnTo>
                  <a:lnTo>
                    <a:pt x="47" y="1"/>
                  </a:lnTo>
                  <a:lnTo>
                    <a:pt x="57" y="0"/>
                  </a:lnTo>
                  <a:lnTo>
                    <a:pt x="64" y="0"/>
                  </a:lnTo>
                  <a:lnTo>
                    <a:pt x="71" y="1"/>
                  </a:lnTo>
                  <a:lnTo>
                    <a:pt x="77" y="4"/>
                  </a:lnTo>
                  <a:lnTo>
                    <a:pt x="82" y="5"/>
                  </a:lnTo>
                  <a:lnTo>
                    <a:pt x="88" y="9"/>
                  </a:lnTo>
                  <a:lnTo>
                    <a:pt x="93" y="14"/>
                  </a:lnTo>
                  <a:lnTo>
                    <a:pt x="98" y="18"/>
                  </a:lnTo>
                  <a:lnTo>
                    <a:pt x="102" y="22"/>
                  </a:lnTo>
                  <a:lnTo>
                    <a:pt x="105" y="28"/>
                  </a:lnTo>
                  <a:lnTo>
                    <a:pt x="107" y="35"/>
                  </a:lnTo>
                  <a:lnTo>
                    <a:pt x="110" y="42"/>
                  </a:lnTo>
                  <a:lnTo>
                    <a:pt x="112" y="49"/>
                  </a:lnTo>
                  <a:lnTo>
                    <a:pt x="113" y="53"/>
                  </a:lnTo>
                  <a:lnTo>
                    <a:pt x="114" y="58"/>
                  </a:lnTo>
                  <a:lnTo>
                    <a:pt x="114" y="63"/>
                  </a:lnTo>
                  <a:lnTo>
                    <a:pt x="116" y="68"/>
                  </a:lnTo>
                  <a:lnTo>
                    <a:pt x="116" y="74"/>
                  </a:lnTo>
                  <a:lnTo>
                    <a:pt x="116" y="79"/>
                  </a:lnTo>
                  <a:lnTo>
                    <a:pt x="116" y="86"/>
                  </a:lnTo>
                  <a:lnTo>
                    <a:pt x="116" y="92"/>
                  </a:lnTo>
                  <a:lnTo>
                    <a:pt x="116" y="99"/>
                  </a:lnTo>
                  <a:lnTo>
                    <a:pt x="116" y="106"/>
                  </a:lnTo>
                  <a:lnTo>
                    <a:pt x="116" y="113"/>
                  </a:lnTo>
                  <a:lnTo>
                    <a:pt x="114" y="120"/>
                  </a:lnTo>
                  <a:lnTo>
                    <a:pt x="114" y="125"/>
                  </a:lnTo>
                  <a:lnTo>
                    <a:pt x="113" y="132"/>
                  </a:lnTo>
                  <a:lnTo>
                    <a:pt x="112" y="137"/>
                  </a:lnTo>
                  <a:lnTo>
                    <a:pt x="110" y="142"/>
                  </a:lnTo>
                  <a:lnTo>
                    <a:pt x="106" y="152"/>
                  </a:lnTo>
                  <a:lnTo>
                    <a:pt x="102" y="159"/>
                  </a:lnTo>
                  <a:lnTo>
                    <a:pt x="96" y="166"/>
                  </a:lnTo>
                  <a:lnTo>
                    <a:pt x="91" y="172"/>
                  </a:lnTo>
                  <a:lnTo>
                    <a:pt x="84" y="176"/>
                  </a:lnTo>
                  <a:lnTo>
                    <a:pt x="75" y="179"/>
                  </a:lnTo>
                  <a:lnTo>
                    <a:pt x="67" y="180"/>
                  </a:lnTo>
                  <a:lnTo>
                    <a:pt x="57" y="181"/>
                  </a:lnTo>
                  <a:lnTo>
                    <a:pt x="45" y="180"/>
                  </a:lnTo>
                  <a:lnTo>
                    <a:pt x="35" y="177"/>
                  </a:lnTo>
                  <a:lnTo>
                    <a:pt x="25" y="172"/>
                  </a:lnTo>
                  <a:lnTo>
                    <a:pt x="17" y="165"/>
                  </a:lnTo>
                  <a:lnTo>
                    <a:pt x="12" y="159"/>
                  </a:lnTo>
                  <a:lnTo>
                    <a:pt x="10" y="151"/>
                  </a:lnTo>
                  <a:lnTo>
                    <a:pt x="7" y="144"/>
                  </a:lnTo>
                  <a:lnTo>
                    <a:pt x="4" y="134"/>
                  </a:lnTo>
                  <a:lnTo>
                    <a:pt x="3" y="125"/>
                  </a:lnTo>
                  <a:lnTo>
                    <a:pt x="1" y="114"/>
                  </a:lnTo>
                  <a:lnTo>
                    <a:pt x="0" y="103"/>
                  </a:lnTo>
                  <a:lnTo>
                    <a:pt x="0" y="92"/>
                  </a:lnTo>
                  <a:lnTo>
                    <a:pt x="0" y="90"/>
                  </a:lnTo>
                  <a:close/>
                  <a:moveTo>
                    <a:pt x="22" y="90"/>
                  </a:moveTo>
                  <a:lnTo>
                    <a:pt x="22" y="102"/>
                  </a:lnTo>
                  <a:lnTo>
                    <a:pt x="24" y="111"/>
                  </a:lnTo>
                  <a:lnTo>
                    <a:pt x="24" y="120"/>
                  </a:lnTo>
                  <a:lnTo>
                    <a:pt x="25" y="128"/>
                  </a:lnTo>
                  <a:lnTo>
                    <a:pt x="26" y="135"/>
                  </a:lnTo>
                  <a:lnTo>
                    <a:pt x="28" y="141"/>
                  </a:lnTo>
                  <a:lnTo>
                    <a:pt x="29" y="145"/>
                  </a:lnTo>
                  <a:lnTo>
                    <a:pt x="31" y="149"/>
                  </a:lnTo>
                  <a:lnTo>
                    <a:pt x="38" y="155"/>
                  </a:lnTo>
                  <a:lnTo>
                    <a:pt x="45" y="159"/>
                  </a:lnTo>
                  <a:lnTo>
                    <a:pt x="50" y="162"/>
                  </a:lnTo>
                  <a:lnTo>
                    <a:pt x="57" y="163"/>
                  </a:lnTo>
                  <a:lnTo>
                    <a:pt x="66" y="162"/>
                  </a:lnTo>
                  <a:lnTo>
                    <a:pt x="72" y="159"/>
                  </a:lnTo>
                  <a:lnTo>
                    <a:pt x="78" y="155"/>
                  </a:lnTo>
                  <a:lnTo>
                    <a:pt x="82" y="149"/>
                  </a:lnTo>
                  <a:lnTo>
                    <a:pt x="85" y="145"/>
                  </a:lnTo>
                  <a:lnTo>
                    <a:pt x="88" y="141"/>
                  </a:lnTo>
                  <a:lnTo>
                    <a:pt x="89" y="135"/>
                  </a:lnTo>
                  <a:lnTo>
                    <a:pt x="92" y="128"/>
                  </a:lnTo>
                  <a:lnTo>
                    <a:pt x="93" y="120"/>
                  </a:lnTo>
                  <a:lnTo>
                    <a:pt x="93" y="111"/>
                  </a:lnTo>
                  <a:lnTo>
                    <a:pt x="95" y="102"/>
                  </a:lnTo>
                  <a:lnTo>
                    <a:pt x="95" y="90"/>
                  </a:lnTo>
                  <a:lnTo>
                    <a:pt x="95" y="81"/>
                  </a:lnTo>
                  <a:lnTo>
                    <a:pt x="93" y="71"/>
                  </a:lnTo>
                  <a:lnTo>
                    <a:pt x="93" y="63"/>
                  </a:lnTo>
                  <a:lnTo>
                    <a:pt x="92" y="54"/>
                  </a:lnTo>
                  <a:lnTo>
                    <a:pt x="91" y="47"/>
                  </a:lnTo>
                  <a:lnTo>
                    <a:pt x="89" y="42"/>
                  </a:lnTo>
                  <a:lnTo>
                    <a:pt x="86" y="37"/>
                  </a:lnTo>
                  <a:lnTo>
                    <a:pt x="85" y="33"/>
                  </a:lnTo>
                  <a:lnTo>
                    <a:pt x="79" y="26"/>
                  </a:lnTo>
                  <a:lnTo>
                    <a:pt x="72" y="22"/>
                  </a:lnTo>
                  <a:lnTo>
                    <a:pt x="66" y="19"/>
                  </a:lnTo>
                  <a:lnTo>
                    <a:pt x="57" y="18"/>
                  </a:lnTo>
                  <a:lnTo>
                    <a:pt x="50" y="19"/>
                  </a:lnTo>
                  <a:lnTo>
                    <a:pt x="43" y="22"/>
                  </a:lnTo>
                  <a:lnTo>
                    <a:pt x="38" y="26"/>
                  </a:lnTo>
                  <a:lnTo>
                    <a:pt x="33" y="32"/>
                  </a:lnTo>
                  <a:lnTo>
                    <a:pt x="31" y="36"/>
                  </a:lnTo>
                  <a:lnTo>
                    <a:pt x="29" y="42"/>
                  </a:lnTo>
                  <a:lnTo>
                    <a:pt x="26" y="47"/>
                  </a:lnTo>
                  <a:lnTo>
                    <a:pt x="25" y="54"/>
                  </a:lnTo>
                  <a:lnTo>
                    <a:pt x="24" y="63"/>
                  </a:lnTo>
                  <a:lnTo>
                    <a:pt x="24" y="71"/>
                  </a:lnTo>
                  <a:lnTo>
                    <a:pt x="22" y="81"/>
                  </a:lnTo>
                  <a:lnTo>
                    <a:pt x="22"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9" name="Rectangle 20"/>
            <p:cNvSpPr>
              <a:spLocks noChangeArrowheads="1"/>
            </p:cNvSpPr>
            <p:nvPr/>
          </p:nvSpPr>
          <p:spPr bwMode="auto">
            <a:xfrm>
              <a:off x="7064443" y="2854353"/>
              <a:ext cx="30074" cy="9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0" name="Freeform 21"/>
            <p:cNvSpPr>
              <a:spLocks/>
            </p:cNvSpPr>
            <p:nvPr/>
          </p:nvSpPr>
          <p:spPr bwMode="auto">
            <a:xfrm>
              <a:off x="7109553" y="2805167"/>
              <a:ext cx="31441" cy="84319"/>
            </a:xfrm>
            <a:custGeom>
              <a:avLst/>
              <a:gdLst>
                <a:gd name="T0" fmla="*/ 2147483647 w 69"/>
                <a:gd name="T1" fmla="*/ 2147483647 h 179"/>
                <a:gd name="T2" fmla="*/ 2147483647 w 69"/>
                <a:gd name="T3" fmla="*/ 2147483647 h 179"/>
                <a:gd name="T4" fmla="*/ 2147483647 w 69"/>
                <a:gd name="T5" fmla="*/ 2147483647 h 179"/>
                <a:gd name="T6" fmla="*/ 2147483647 w 69"/>
                <a:gd name="T7" fmla="*/ 2147483647 h 179"/>
                <a:gd name="T8" fmla="*/ 2147483647 w 69"/>
                <a:gd name="T9" fmla="*/ 2147483647 h 179"/>
                <a:gd name="T10" fmla="*/ 2147483647 w 69"/>
                <a:gd name="T11" fmla="*/ 2147483647 h 179"/>
                <a:gd name="T12" fmla="*/ 2147483647 w 69"/>
                <a:gd name="T13" fmla="*/ 2147483647 h 179"/>
                <a:gd name="T14" fmla="*/ 2147483647 w 69"/>
                <a:gd name="T15" fmla="*/ 2147483647 h 179"/>
                <a:gd name="T16" fmla="*/ 1926291999 w 69"/>
                <a:gd name="T17" fmla="*/ 2147483647 h 179"/>
                <a:gd name="T18" fmla="*/ 889079379 w 69"/>
                <a:gd name="T19" fmla="*/ 2147483647 h 179"/>
                <a:gd name="T20" fmla="*/ 0 w 69"/>
                <a:gd name="T21" fmla="*/ 2147483647 h 179"/>
                <a:gd name="T22" fmla="*/ 0 w 69"/>
                <a:gd name="T23" fmla="*/ 2147483647 h 179"/>
                <a:gd name="T24" fmla="*/ 1481892276 w 69"/>
                <a:gd name="T25" fmla="*/ 2147483647 h 179"/>
                <a:gd name="T26" fmla="*/ 2147483647 w 69"/>
                <a:gd name="T27" fmla="*/ 2147483647 h 179"/>
                <a:gd name="T28" fmla="*/ 2147483647 w 69"/>
                <a:gd name="T29" fmla="*/ 2147483647 h 179"/>
                <a:gd name="T30" fmla="*/ 2147483647 w 69"/>
                <a:gd name="T31" fmla="*/ 2147483647 h 179"/>
                <a:gd name="T32" fmla="*/ 2147483647 w 69"/>
                <a:gd name="T33" fmla="*/ 2147483647 h 179"/>
                <a:gd name="T34" fmla="*/ 2147483647 w 69"/>
                <a:gd name="T35" fmla="*/ 1958864673 h 179"/>
                <a:gd name="T36" fmla="*/ 2147483647 w 69"/>
                <a:gd name="T37" fmla="*/ 904113000 h 179"/>
                <a:gd name="T38" fmla="*/ 2147483647 w 69"/>
                <a:gd name="T39" fmla="*/ 0 h 179"/>
                <a:gd name="T40" fmla="*/ 2147483647 w 69"/>
                <a:gd name="T41" fmla="*/ 0 h 179"/>
                <a:gd name="T42" fmla="*/ 2147483647 w 69"/>
                <a:gd name="T43" fmla="*/ 2147483647 h 1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9" h="179">
                  <a:moveTo>
                    <a:pt x="69" y="179"/>
                  </a:moveTo>
                  <a:lnTo>
                    <a:pt x="47" y="179"/>
                  </a:lnTo>
                  <a:lnTo>
                    <a:pt x="47" y="40"/>
                  </a:lnTo>
                  <a:lnTo>
                    <a:pt x="41" y="43"/>
                  </a:lnTo>
                  <a:lnTo>
                    <a:pt x="37" y="47"/>
                  </a:lnTo>
                  <a:lnTo>
                    <a:pt x="31" y="52"/>
                  </a:lnTo>
                  <a:lnTo>
                    <a:pt x="26" y="54"/>
                  </a:lnTo>
                  <a:lnTo>
                    <a:pt x="19" y="59"/>
                  </a:lnTo>
                  <a:lnTo>
                    <a:pt x="13" y="61"/>
                  </a:lnTo>
                  <a:lnTo>
                    <a:pt x="6" y="64"/>
                  </a:lnTo>
                  <a:lnTo>
                    <a:pt x="0" y="67"/>
                  </a:lnTo>
                  <a:lnTo>
                    <a:pt x="0" y="45"/>
                  </a:lnTo>
                  <a:lnTo>
                    <a:pt x="10" y="40"/>
                  </a:lnTo>
                  <a:lnTo>
                    <a:pt x="19" y="35"/>
                  </a:lnTo>
                  <a:lnTo>
                    <a:pt x="27" y="31"/>
                  </a:lnTo>
                  <a:lnTo>
                    <a:pt x="34" y="25"/>
                  </a:lnTo>
                  <a:lnTo>
                    <a:pt x="40" y="18"/>
                  </a:lnTo>
                  <a:lnTo>
                    <a:pt x="45" y="13"/>
                  </a:lnTo>
                  <a:lnTo>
                    <a:pt x="49" y="6"/>
                  </a:lnTo>
                  <a:lnTo>
                    <a:pt x="52" y="0"/>
                  </a:lnTo>
                  <a:lnTo>
                    <a:pt x="69" y="0"/>
                  </a:lnTo>
                  <a:lnTo>
                    <a:pt x="69" y="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 name="Freeform 22"/>
            <p:cNvSpPr>
              <a:spLocks/>
            </p:cNvSpPr>
            <p:nvPr/>
          </p:nvSpPr>
          <p:spPr bwMode="auto">
            <a:xfrm>
              <a:off x="7171068" y="2878243"/>
              <a:ext cx="10936" cy="28106"/>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1835351168 w 25"/>
                <a:gd name="T19" fmla="*/ 2147483647 h 60"/>
                <a:gd name="T20" fmla="*/ 1442061632 w 25"/>
                <a:gd name="T21" fmla="*/ 2147483647 h 60"/>
                <a:gd name="T22" fmla="*/ 917675584 w 25"/>
                <a:gd name="T23" fmla="*/ 2147483647 h 60"/>
                <a:gd name="T24" fmla="*/ 0 w 25"/>
                <a:gd name="T25" fmla="*/ 2147483647 h 60"/>
                <a:gd name="T26" fmla="*/ 262193024 w 25"/>
                <a:gd name="T27" fmla="*/ 2147483647 h 60"/>
                <a:gd name="T28" fmla="*/ 655482560 w 25"/>
                <a:gd name="T29" fmla="*/ 2147483647 h 60"/>
                <a:gd name="T30" fmla="*/ 917675584 w 25"/>
                <a:gd name="T31" fmla="*/ 2147483647 h 60"/>
                <a:gd name="T32" fmla="*/ 1048772096 w 25"/>
                <a:gd name="T33" fmla="*/ 2147483647 h 60"/>
                <a:gd name="T34" fmla="*/ 1179868608 w 25"/>
                <a:gd name="T35" fmla="*/ 2147483647 h 60"/>
                <a:gd name="T36" fmla="*/ 1442061632 w 25"/>
                <a:gd name="T37" fmla="*/ 2147483647 h 60"/>
                <a:gd name="T38" fmla="*/ 1573158144 w 25"/>
                <a:gd name="T39" fmla="*/ 2147483647 h 60"/>
                <a:gd name="T40" fmla="*/ 1573158144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1"/>
                  </a:lnTo>
                  <a:lnTo>
                    <a:pt x="23" y="38"/>
                  </a:lnTo>
                  <a:lnTo>
                    <a:pt x="22" y="43"/>
                  </a:lnTo>
                  <a:lnTo>
                    <a:pt x="21" y="48"/>
                  </a:lnTo>
                  <a:lnTo>
                    <a:pt x="18" y="52"/>
                  </a:lnTo>
                  <a:lnTo>
                    <a:pt x="14" y="55"/>
                  </a:lnTo>
                  <a:lnTo>
                    <a:pt x="11" y="57"/>
                  </a:lnTo>
                  <a:lnTo>
                    <a:pt x="7" y="60"/>
                  </a:lnTo>
                  <a:lnTo>
                    <a:pt x="0" y="52"/>
                  </a:lnTo>
                  <a:lnTo>
                    <a:pt x="2" y="50"/>
                  </a:lnTo>
                  <a:lnTo>
                    <a:pt x="5" y="48"/>
                  </a:lnTo>
                  <a:lnTo>
                    <a:pt x="7" y="46"/>
                  </a:lnTo>
                  <a:lnTo>
                    <a:pt x="8" y="43"/>
                  </a:lnTo>
                  <a:lnTo>
                    <a:pt x="9" y="39"/>
                  </a:lnTo>
                  <a:lnTo>
                    <a:pt x="11" y="35"/>
                  </a:lnTo>
                  <a:lnTo>
                    <a:pt x="12" y="29"/>
                  </a:lnTo>
                  <a:lnTo>
                    <a:pt x="12"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2" name="Freeform 23"/>
            <p:cNvSpPr>
              <a:spLocks noEditPoints="1"/>
            </p:cNvSpPr>
            <p:nvPr/>
          </p:nvSpPr>
          <p:spPr bwMode="auto">
            <a:xfrm>
              <a:off x="7198407" y="2805167"/>
              <a:ext cx="53312" cy="85725"/>
            </a:xfrm>
            <a:custGeom>
              <a:avLst/>
              <a:gdLst>
                <a:gd name="T0" fmla="*/ 0 w 116"/>
                <a:gd name="T1" fmla="*/ 2147483647 h 182"/>
                <a:gd name="T2" fmla="*/ 0 w 116"/>
                <a:gd name="T3" fmla="*/ 2147483647 h 182"/>
                <a:gd name="T4" fmla="*/ 152116183 w 116"/>
                <a:gd name="T5" fmla="*/ 2147483647 h 182"/>
                <a:gd name="T6" fmla="*/ 608179189 w 116"/>
                <a:gd name="T7" fmla="*/ 2147483647 h 182"/>
                <a:gd name="T8" fmla="*/ 1520305735 w 116"/>
                <a:gd name="T9" fmla="*/ 2147483647 h 182"/>
                <a:gd name="T10" fmla="*/ 2147483647 w 116"/>
                <a:gd name="T11" fmla="*/ 2147483647 h 182"/>
                <a:gd name="T12" fmla="*/ 2147483647 w 116"/>
                <a:gd name="T13" fmla="*/ 1054569545 h 182"/>
                <a:gd name="T14" fmla="*/ 2147483647 w 116"/>
                <a:gd name="T15" fmla="*/ 150612354 h 182"/>
                <a:gd name="T16" fmla="*/ 2147483647 w 116"/>
                <a:gd name="T17" fmla="*/ 0 h 182"/>
                <a:gd name="T18" fmla="*/ 2147483647 w 116"/>
                <a:gd name="T19" fmla="*/ 602449417 h 182"/>
                <a:gd name="T20" fmla="*/ 2147483647 w 116"/>
                <a:gd name="T21" fmla="*/ 1506406075 h 182"/>
                <a:gd name="T22" fmla="*/ 2147483647 w 116"/>
                <a:gd name="T23" fmla="*/ 2147483647 h 182"/>
                <a:gd name="T24" fmla="*/ 2147483647 w 116"/>
                <a:gd name="T25" fmla="*/ 2147483647 h 182"/>
                <a:gd name="T26" fmla="*/ 2147483647 w 116"/>
                <a:gd name="T27" fmla="*/ 2147483647 h 182"/>
                <a:gd name="T28" fmla="*/ 2147483647 w 116"/>
                <a:gd name="T29" fmla="*/ 2147483647 h 182"/>
                <a:gd name="T30" fmla="*/ 2147483647 w 116"/>
                <a:gd name="T31" fmla="*/ 2147483647 h 182"/>
                <a:gd name="T32" fmla="*/ 2147483647 w 116"/>
                <a:gd name="T33" fmla="*/ 2147483647 h 182"/>
                <a:gd name="T34" fmla="*/ 2147483647 w 116"/>
                <a:gd name="T35" fmla="*/ 2147483647 h 182"/>
                <a:gd name="T36" fmla="*/ 2147483647 w 116"/>
                <a:gd name="T37" fmla="*/ 2147483647 h 182"/>
                <a:gd name="T38" fmla="*/ 2147483647 w 116"/>
                <a:gd name="T39" fmla="*/ 2147483647 h 182"/>
                <a:gd name="T40" fmla="*/ 2147483647 w 116"/>
                <a:gd name="T41" fmla="*/ 2147483647 h 182"/>
                <a:gd name="T42" fmla="*/ 2147483647 w 116"/>
                <a:gd name="T43" fmla="*/ 2147483647 h 182"/>
                <a:gd name="T44" fmla="*/ 2147483647 w 116"/>
                <a:gd name="T45" fmla="*/ 2147483647 h 182"/>
                <a:gd name="T46" fmla="*/ 2147483647 w 116"/>
                <a:gd name="T47" fmla="*/ 2147483647 h 182"/>
                <a:gd name="T48" fmla="*/ 2147483647 w 116"/>
                <a:gd name="T49" fmla="*/ 2147483647 h 182"/>
                <a:gd name="T50" fmla="*/ 2147483647 w 116"/>
                <a:gd name="T51" fmla="*/ 2147483647 h 182"/>
                <a:gd name="T52" fmla="*/ 2147483647 w 116"/>
                <a:gd name="T53" fmla="*/ 2147483647 h 182"/>
                <a:gd name="T54" fmla="*/ 2147483647 w 116"/>
                <a:gd name="T55" fmla="*/ 2147483647 h 182"/>
                <a:gd name="T56" fmla="*/ 1824537567 w 116"/>
                <a:gd name="T57" fmla="*/ 2147483647 h 182"/>
                <a:gd name="T58" fmla="*/ 1064242195 w 116"/>
                <a:gd name="T59" fmla="*/ 2147483647 h 182"/>
                <a:gd name="T60" fmla="*/ 456063006 w 116"/>
                <a:gd name="T61" fmla="*/ 2147483647 h 182"/>
                <a:gd name="T62" fmla="*/ 0 w 116"/>
                <a:gd name="T63" fmla="*/ 2147483647 h 182"/>
                <a:gd name="T64" fmla="*/ 0 w 116"/>
                <a:gd name="T65" fmla="*/ 2147483647 h 182"/>
                <a:gd name="T66" fmla="*/ 2147483647 w 116"/>
                <a:gd name="T67" fmla="*/ 2147483647 h 182"/>
                <a:gd name="T68" fmla="*/ 2147483647 w 116"/>
                <a:gd name="T69" fmla="*/ 2147483647 h 182"/>
                <a:gd name="T70" fmla="*/ 2147483647 w 116"/>
                <a:gd name="T71" fmla="*/ 2147483647 h 182"/>
                <a:gd name="T72" fmla="*/ 2147483647 w 116"/>
                <a:gd name="T73" fmla="*/ 2147483647 h 182"/>
                <a:gd name="T74" fmla="*/ 2147483647 w 116"/>
                <a:gd name="T75" fmla="*/ 2147483647 h 182"/>
                <a:gd name="T76" fmla="*/ 2147483647 w 116"/>
                <a:gd name="T77" fmla="*/ 2147483647 h 182"/>
                <a:gd name="T78" fmla="*/ 2147483647 w 116"/>
                <a:gd name="T79" fmla="*/ 2147483647 h 182"/>
                <a:gd name="T80" fmla="*/ 2147483647 w 116"/>
                <a:gd name="T81" fmla="*/ 2147483647 h 182"/>
                <a:gd name="T82" fmla="*/ 2147483647 w 116"/>
                <a:gd name="T83" fmla="*/ 2147483647 h 182"/>
                <a:gd name="T84" fmla="*/ 2147483647 w 116"/>
                <a:gd name="T85" fmla="*/ 2147483647 h 182"/>
                <a:gd name="T86" fmla="*/ 2147483647 w 116"/>
                <a:gd name="T87" fmla="*/ 2147483647 h 182"/>
                <a:gd name="T88" fmla="*/ 2147483647 w 116"/>
                <a:gd name="T89" fmla="*/ 2147483647 h 182"/>
                <a:gd name="T90" fmla="*/ 2147483647 w 116"/>
                <a:gd name="T91" fmla="*/ 2147483647 h 182"/>
                <a:gd name="T92" fmla="*/ 2147483647 w 116"/>
                <a:gd name="T93" fmla="*/ 2147483647 h 182"/>
                <a:gd name="T94" fmla="*/ 2147483647 w 116"/>
                <a:gd name="T95" fmla="*/ 2147483647 h 182"/>
                <a:gd name="T96" fmla="*/ 2147483647 w 116"/>
                <a:gd name="T97" fmla="*/ 2147483647 h 182"/>
                <a:gd name="T98" fmla="*/ 2147483647 w 116"/>
                <a:gd name="T99" fmla="*/ 2147483647 h 182"/>
                <a:gd name="T100" fmla="*/ 2147483647 w 116"/>
                <a:gd name="T101" fmla="*/ 2147483647 h 182"/>
                <a:gd name="T102" fmla="*/ 2147483647 w 116"/>
                <a:gd name="T103" fmla="*/ 2147483647 h 182"/>
                <a:gd name="T104" fmla="*/ 2147483647 w 116"/>
                <a:gd name="T105" fmla="*/ 2147483647 h 182"/>
                <a:gd name="T106" fmla="*/ 2147483647 w 116"/>
                <a:gd name="T107" fmla="*/ 2147483647 h 182"/>
                <a:gd name="T108" fmla="*/ 2147483647 w 116"/>
                <a:gd name="T109" fmla="*/ 2147483647 h 182"/>
                <a:gd name="T110" fmla="*/ 2147483647 w 116"/>
                <a:gd name="T111" fmla="*/ 2147483647 h 182"/>
                <a:gd name="T112" fmla="*/ 2147483647 w 116"/>
                <a:gd name="T113" fmla="*/ 2147483647 h 1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2">
                  <a:moveTo>
                    <a:pt x="0" y="91"/>
                  </a:moveTo>
                  <a:lnTo>
                    <a:pt x="0" y="84"/>
                  </a:lnTo>
                  <a:lnTo>
                    <a:pt x="0" y="77"/>
                  </a:lnTo>
                  <a:lnTo>
                    <a:pt x="0" y="70"/>
                  </a:lnTo>
                  <a:lnTo>
                    <a:pt x="1" y="63"/>
                  </a:lnTo>
                  <a:lnTo>
                    <a:pt x="1" y="57"/>
                  </a:lnTo>
                  <a:lnTo>
                    <a:pt x="3" y="50"/>
                  </a:lnTo>
                  <a:lnTo>
                    <a:pt x="4" y="46"/>
                  </a:lnTo>
                  <a:lnTo>
                    <a:pt x="5" y="40"/>
                  </a:lnTo>
                  <a:lnTo>
                    <a:pt x="10" y="31"/>
                  </a:lnTo>
                  <a:lnTo>
                    <a:pt x="14" y="24"/>
                  </a:lnTo>
                  <a:lnTo>
                    <a:pt x="19" y="17"/>
                  </a:lnTo>
                  <a:lnTo>
                    <a:pt x="25" y="11"/>
                  </a:lnTo>
                  <a:lnTo>
                    <a:pt x="32" y="7"/>
                  </a:lnTo>
                  <a:lnTo>
                    <a:pt x="39" y="3"/>
                  </a:lnTo>
                  <a:lnTo>
                    <a:pt x="47" y="1"/>
                  </a:lnTo>
                  <a:lnTo>
                    <a:pt x="57" y="0"/>
                  </a:lnTo>
                  <a:lnTo>
                    <a:pt x="64" y="0"/>
                  </a:lnTo>
                  <a:lnTo>
                    <a:pt x="71" y="1"/>
                  </a:lnTo>
                  <a:lnTo>
                    <a:pt x="77" y="4"/>
                  </a:lnTo>
                  <a:lnTo>
                    <a:pt x="82" y="6"/>
                  </a:lnTo>
                  <a:lnTo>
                    <a:pt x="88" y="10"/>
                  </a:lnTo>
                  <a:lnTo>
                    <a:pt x="93" y="14"/>
                  </a:lnTo>
                  <a:lnTo>
                    <a:pt x="98" y="18"/>
                  </a:lnTo>
                  <a:lnTo>
                    <a:pt x="102" y="22"/>
                  </a:lnTo>
                  <a:lnTo>
                    <a:pt x="105" y="28"/>
                  </a:lnTo>
                  <a:lnTo>
                    <a:pt x="107" y="35"/>
                  </a:lnTo>
                  <a:lnTo>
                    <a:pt x="110" y="42"/>
                  </a:lnTo>
                  <a:lnTo>
                    <a:pt x="112" y="49"/>
                  </a:lnTo>
                  <a:lnTo>
                    <a:pt x="113" y="53"/>
                  </a:lnTo>
                  <a:lnTo>
                    <a:pt x="114" y="59"/>
                  </a:lnTo>
                  <a:lnTo>
                    <a:pt x="114" y="63"/>
                  </a:lnTo>
                  <a:lnTo>
                    <a:pt x="116" y="68"/>
                  </a:lnTo>
                  <a:lnTo>
                    <a:pt x="116" y="74"/>
                  </a:lnTo>
                  <a:lnTo>
                    <a:pt x="116" y="80"/>
                  </a:lnTo>
                  <a:lnTo>
                    <a:pt x="116" y="87"/>
                  </a:lnTo>
                  <a:lnTo>
                    <a:pt x="116" y="92"/>
                  </a:lnTo>
                  <a:lnTo>
                    <a:pt x="116" y="99"/>
                  </a:lnTo>
                  <a:lnTo>
                    <a:pt x="116" y="106"/>
                  </a:lnTo>
                  <a:lnTo>
                    <a:pt x="116" y="113"/>
                  </a:lnTo>
                  <a:lnTo>
                    <a:pt x="114" y="120"/>
                  </a:lnTo>
                  <a:lnTo>
                    <a:pt x="114" y="126"/>
                  </a:lnTo>
                  <a:lnTo>
                    <a:pt x="113" y="133"/>
                  </a:lnTo>
                  <a:lnTo>
                    <a:pt x="112" y="137"/>
                  </a:lnTo>
                  <a:lnTo>
                    <a:pt x="110" y="142"/>
                  </a:lnTo>
                  <a:lnTo>
                    <a:pt x="106" y="152"/>
                  </a:lnTo>
                  <a:lnTo>
                    <a:pt x="102" y="159"/>
                  </a:lnTo>
                  <a:lnTo>
                    <a:pt x="96" y="166"/>
                  </a:lnTo>
                  <a:lnTo>
                    <a:pt x="91" y="172"/>
                  </a:lnTo>
                  <a:lnTo>
                    <a:pt x="84" y="176"/>
                  </a:lnTo>
                  <a:lnTo>
                    <a:pt x="75" y="179"/>
                  </a:lnTo>
                  <a:lnTo>
                    <a:pt x="67" y="180"/>
                  </a:lnTo>
                  <a:lnTo>
                    <a:pt x="57" y="182"/>
                  </a:lnTo>
                  <a:lnTo>
                    <a:pt x="45" y="180"/>
                  </a:lnTo>
                  <a:lnTo>
                    <a:pt x="35" y="177"/>
                  </a:lnTo>
                  <a:lnTo>
                    <a:pt x="25" y="172"/>
                  </a:lnTo>
                  <a:lnTo>
                    <a:pt x="17" y="165"/>
                  </a:lnTo>
                  <a:lnTo>
                    <a:pt x="12" y="159"/>
                  </a:lnTo>
                  <a:lnTo>
                    <a:pt x="10" y="151"/>
                  </a:lnTo>
                  <a:lnTo>
                    <a:pt x="7" y="144"/>
                  </a:lnTo>
                  <a:lnTo>
                    <a:pt x="4" y="134"/>
                  </a:lnTo>
                  <a:lnTo>
                    <a:pt x="3" y="126"/>
                  </a:lnTo>
                  <a:lnTo>
                    <a:pt x="1" y="115"/>
                  </a:lnTo>
                  <a:lnTo>
                    <a:pt x="0" y="103"/>
                  </a:lnTo>
                  <a:lnTo>
                    <a:pt x="0" y="92"/>
                  </a:lnTo>
                  <a:lnTo>
                    <a:pt x="0" y="91"/>
                  </a:lnTo>
                  <a:close/>
                  <a:moveTo>
                    <a:pt x="22" y="91"/>
                  </a:moveTo>
                  <a:lnTo>
                    <a:pt x="22" y="102"/>
                  </a:lnTo>
                  <a:lnTo>
                    <a:pt x="24" y="112"/>
                  </a:lnTo>
                  <a:lnTo>
                    <a:pt x="24" y="120"/>
                  </a:lnTo>
                  <a:lnTo>
                    <a:pt x="25" y="129"/>
                  </a:lnTo>
                  <a:lnTo>
                    <a:pt x="26" y="136"/>
                  </a:lnTo>
                  <a:lnTo>
                    <a:pt x="28" y="141"/>
                  </a:lnTo>
                  <a:lnTo>
                    <a:pt x="29" y="145"/>
                  </a:lnTo>
                  <a:lnTo>
                    <a:pt x="31" y="149"/>
                  </a:lnTo>
                  <a:lnTo>
                    <a:pt x="38" y="155"/>
                  </a:lnTo>
                  <a:lnTo>
                    <a:pt x="45" y="159"/>
                  </a:lnTo>
                  <a:lnTo>
                    <a:pt x="50" y="162"/>
                  </a:lnTo>
                  <a:lnTo>
                    <a:pt x="57" y="163"/>
                  </a:lnTo>
                  <a:lnTo>
                    <a:pt x="66" y="162"/>
                  </a:lnTo>
                  <a:lnTo>
                    <a:pt x="72" y="159"/>
                  </a:lnTo>
                  <a:lnTo>
                    <a:pt x="78" y="155"/>
                  </a:lnTo>
                  <a:lnTo>
                    <a:pt x="82" y="149"/>
                  </a:lnTo>
                  <a:lnTo>
                    <a:pt x="85" y="145"/>
                  </a:lnTo>
                  <a:lnTo>
                    <a:pt x="88" y="141"/>
                  </a:lnTo>
                  <a:lnTo>
                    <a:pt x="89" y="136"/>
                  </a:lnTo>
                  <a:lnTo>
                    <a:pt x="92" y="129"/>
                  </a:lnTo>
                  <a:lnTo>
                    <a:pt x="93" y="120"/>
                  </a:lnTo>
                  <a:lnTo>
                    <a:pt x="93" y="112"/>
                  </a:lnTo>
                  <a:lnTo>
                    <a:pt x="95" y="102"/>
                  </a:lnTo>
                  <a:lnTo>
                    <a:pt x="95" y="91"/>
                  </a:lnTo>
                  <a:lnTo>
                    <a:pt x="95" y="81"/>
                  </a:lnTo>
                  <a:lnTo>
                    <a:pt x="93" y="71"/>
                  </a:lnTo>
                  <a:lnTo>
                    <a:pt x="93" y="63"/>
                  </a:lnTo>
                  <a:lnTo>
                    <a:pt x="92" y="54"/>
                  </a:lnTo>
                  <a:lnTo>
                    <a:pt x="91" y="47"/>
                  </a:lnTo>
                  <a:lnTo>
                    <a:pt x="89" y="42"/>
                  </a:lnTo>
                  <a:lnTo>
                    <a:pt x="86" y="38"/>
                  </a:lnTo>
                  <a:lnTo>
                    <a:pt x="85" y="33"/>
                  </a:lnTo>
                  <a:lnTo>
                    <a:pt x="79" y="26"/>
                  </a:lnTo>
                  <a:lnTo>
                    <a:pt x="72" y="22"/>
                  </a:lnTo>
                  <a:lnTo>
                    <a:pt x="66" y="20"/>
                  </a:lnTo>
                  <a:lnTo>
                    <a:pt x="57" y="18"/>
                  </a:lnTo>
                  <a:lnTo>
                    <a:pt x="50" y="20"/>
                  </a:lnTo>
                  <a:lnTo>
                    <a:pt x="43" y="22"/>
                  </a:lnTo>
                  <a:lnTo>
                    <a:pt x="38" y="26"/>
                  </a:lnTo>
                  <a:lnTo>
                    <a:pt x="33" y="32"/>
                  </a:lnTo>
                  <a:lnTo>
                    <a:pt x="31" y="36"/>
                  </a:lnTo>
                  <a:lnTo>
                    <a:pt x="29" y="42"/>
                  </a:lnTo>
                  <a:lnTo>
                    <a:pt x="26" y="47"/>
                  </a:lnTo>
                  <a:lnTo>
                    <a:pt x="25" y="54"/>
                  </a:lnTo>
                  <a:lnTo>
                    <a:pt x="24" y="63"/>
                  </a:lnTo>
                  <a:lnTo>
                    <a:pt x="24" y="71"/>
                  </a:lnTo>
                  <a:lnTo>
                    <a:pt x="22" y="81"/>
                  </a:lnTo>
                  <a:lnTo>
                    <a:pt x="22"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3" name="Freeform 24"/>
            <p:cNvSpPr>
              <a:spLocks/>
            </p:cNvSpPr>
            <p:nvPr/>
          </p:nvSpPr>
          <p:spPr bwMode="auto">
            <a:xfrm>
              <a:off x="7702824" y="2306281"/>
              <a:ext cx="64249" cy="85724"/>
            </a:xfrm>
            <a:custGeom>
              <a:avLst/>
              <a:gdLst>
                <a:gd name="T0" fmla="*/ 2147483647 w 141"/>
                <a:gd name="T1" fmla="*/ 2147483647 h 184"/>
                <a:gd name="T2" fmla="*/ 2147483647 w 141"/>
                <a:gd name="T3" fmla="*/ 2147483647 h 184"/>
                <a:gd name="T4" fmla="*/ 2147483647 w 141"/>
                <a:gd name="T5" fmla="*/ 2147483647 h 184"/>
                <a:gd name="T6" fmla="*/ 2147483647 w 141"/>
                <a:gd name="T7" fmla="*/ 2147483647 h 184"/>
                <a:gd name="T8" fmla="*/ 2147483647 w 141"/>
                <a:gd name="T9" fmla="*/ 2147483647 h 184"/>
                <a:gd name="T10" fmla="*/ 2147483647 w 141"/>
                <a:gd name="T11" fmla="*/ 2147483647 h 184"/>
                <a:gd name="T12" fmla="*/ 2147483647 w 141"/>
                <a:gd name="T13" fmla="*/ 2147483647 h 184"/>
                <a:gd name="T14" fmla="*/ 2147483647 w 141"/>
                <a:gd name="T15" fmla="*/ 2147483647 h 184"/>
                <a:gd name="T16" fmla="*/ 2147483647 w 141"/>
                <a:gd name="T17" fmla="*/ 2147483647 h 184"/>
                <a:gd name="T18" fmla="*/ 2147483647 w 141"/>
                <a:gd name="T19" fmla="*/ 2147483647 h 184"/>
                <a:gd name="T20" fmla="*/ 2147483647 w 141"/>
                <a:gd name="T21" fmla="*/ 2147483647 h 184"/>
                <a:gd name="T22" fmla="*/ 2147483647 w 141"/>
                <a:gd name="T23" fmla="*/ 2147483647 h 184"/>
                <a:gd name="T24" fmla="*/ 2147483647 w 141"/>
                <a:gd name="T25" fmla="*/ 2147483647 h 184"/>
                <a:gd name="T26" fmla="*/ 2147483647 w 141"/>
                <a:gd name="T27" fmla="*/ 2147483647 h 184"/>
                <a:gd name="T28" fmla="*/ 2147483647 w 141"/>
                <a:gd name="T29" fmla="*/ 2147483647 h 184"/>
                <a:gd name="T30" fmla="*/ 1185329635 w 141"/>
                <a:gd name="T31" fmla="*/ 2147483647 h 184"/>
                <a:gd name="T32" fmla="*/ 889066812 w 141"/>
                <a:gd name="T33" fmla="*/ 2147483647 h 184"/>
                <a:gd name="T34" fmla="*/ 1926265300 w 141"/>
                <a:gd name="T35" fmla="*/ 2147483647 h 184"/>
                <a:gd name="T36" fmla="*/ 2147483647 w 141"/>
                <a:gd name="T37" fmla="*/ 1312049776 h 184"/>
                <a:gd name="T38" fmla="*/ 2147483647 w 141"/>
                <a:gd name="T39" fmla="*/ 145691267 h 184"/>
                <a:gd name="T40" fmla="*/ 2147483647 w 141"/>
                <a:gd name="T41" fmla="*/ 0 h 184"/>
                <a:gd name="T42" fmla="*/ 2147483647 w 141"/>
                <a:gd name="T43" fmla="*/ 1020390942 h 184"/>
                <a:gd name="T44" fmla="*/ 2147483647 w 141"/>
                <a:gd name="T45" fmla="*/ 2147483647 h 184"/>
                <a:gd name="T46" fmla="*/ 2147483647 w 141"/>
                <a:gd name="T47" fmla="*/ 2147483647 h 184"/>
                <a:gd name="T48" fmla="*/ 2147483647 w 141"/>
                <a:gd name="T49" fmla="*/ 2147483647 h 184"/>
                <a:gd name="T50" fmla="*/ 2147483647 w 141"/>
                <a:gd name="T51" fmla="*/ 2147483647 h 184"/>
                <a:gd name="T52" fmla="*/ 2147483647 w 141"/>
                <a:gd name="T53" fmla="*/ 2147483647 h 184"/>
                <a:gd name="T54" fmla="*/ 2147483647 w 141"/>
                <a:gd name="T55" fmla="*/ 2147483647 h 184"/>
                <a:gd name="T56" fmla="*/ 2147483647 w 141"/>
                <a:gd name="T57" fmla="*/ 2147483647 h 184"/>
                <a:gd name="T58" fmla="*/ 2147483647 w 141"/>
                <a:gd name="T59" fmla="*/ 2147483647 h 184"/>
                <a:gd name="T60" fmla="*/ 2147483647 w 141"/>
                <a:gd name="T61" fmla="*/ 2147483647 h 184"/>
                <a:gd name="T62" fmla="*/ 2147483647 w 141"/>
                <a:gd name="T63" fmla="*/ 2147483647 h 184"/>
                <a:gd name="T64" fmla="*/ 2147483647 w 141"/>
                <a:gd name="T65" fmla="*/ 2147483647 h 184"/>
                <a:gd name="T66" fmla="*/ 2147483647 w 141"/>
                <a:gd name="T67" fmla="*/ 2147483647 h 184"/>
                <a:gd name="T68" fmla="*/ 2147483647 w 141"/>
                <a:gd name="T69" fmla="*/ 2147483647 h 184"/>
                <a:gd name="T70" fmla="*/ 2147483647 w 141"/>
                <a:gd name="T71" fmla="*/ 2147483647 h 184"/>
                <a:gd name="T72" fmla="*/ 2147483647 w 141"/>
                <a:gd name="T73" fmla="*/ 2147483647 h 184"/>
                <a:gd name="T74" fmla="*/ 2147483647 w 141"/>
                <a:gd name="T75" fmla="*/ 2147483647 h 184"/>
                <a:gd name="T76" fmla="*/ 2147483647 w 141"/>
                <a:gd name="T77" fmla="*/ 2147483647 h 184"/>
                <a:gd name="T78" fmla="*/ 2147483647 w 141"/>
                <a:gd name="T79" fmla="*/ 2147483647 h 184"/>
                <a:gd name="T80" fmla="*/ 2147483647 w 141"/>
                <a:gd name="T81" fmla="*/ 2147483647 h 184"/>
                <a:gd name="T82" fmla="*/ 2147483647 w 141"/>
                <a:gd name="T83" fmla="*/ 2147483647 h 184"/>
                <a:gd name="T84" fmla="*/ 2147483647 w 141"/>
                <a:gd name="T85" fmla="*/ 2147483647 h 184"/>
                <a:gd name="T86" fmla="*/ 740935665 w 141"/>
                <a:gd name="T87" fmla="*/ 2147483647 h 184"/>
                <a:gd name="T88" fmla="*/ 0 w 141"/>
                <a:gd name="T89" fmla="*/ 2147483647 h 18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1" h="184">
                  <a:moveTo>
                    <a:pt x="0" y="121"/>
                  </a:moveTo>
                  <a:lnTo>
                    <a:pt x="22" y="120"/>
                  </a:lnTo>
                  <a:lnTo>
                    <a:pt x="23" y="127"/>
                  </a:lnTo>
                  <a:lnTo>
                    <a:pt x="25" y="134"/>
                  </a:lnTo>
                  <a:lnTo>
                    <a:pt x="27" y="139"/>
                  </a:lnTo>
                  <a:lnTo>
                    <a:pt x="30" y="144"/>
                  </a:lnTo>
                  <a:lnTo>
                    <a:pt x="33" y="148"/>
                  </a:lnTo>
                  <a:lnTo>
                    <a:pt x="37" y="152"/>
                  </a:lnTo>
                  <a:lnTo>
                    <a:pt x="41" y="155"/>
                  </a:lnTo>
                  <a:lnTo>
                    <a:pt x="47" y="157"/>
                  </a:lnTo>
                  <a:lnTo>
                    <a:pt x="53" y="159"/>
                  </a:lnTo>
                  <a:lnTo>
                    <a:pt x="58" y="162"/>
                  </a:lnTo>
                  <a:lnTo>
                    <a:pt x="67" y="163"/>
                  </a:lnTo>
                  <a:lnTo>
                    <a:pt x="74" y="163"/>
                  </a:lnTo>
                  <a:lnTo>
                    <a:pt x="79" y="163"/>
                  </a:lnTo>
                  <a:lnTo>
                    <a:pt x="86" y="162"/>
                  </a:lnTo>
                  <a:lnTo>
                    <a:pt x="90" y="160"/>
                  </a:lnTo>
                  <a:lnTo>
                    <a:pt x="95" y="159"/>
                  </a:lnTo>
                  <a:lnTo>
                    <a:pt x="100" y="156"/>
                  </a:lnTo>
                  <a:lnTo>
                    <a:pt x="104" y="153"/>
                  </a:lnTo>
                  <a:lnTo>
                    <a:pt x="109" y="151"/>
                  </a:lnTo>
                  <a:lnTo>
                    <a:pt x="111" y="148"/>
                  </a:lnTo>
                  <a:lnTo>
                    <a:pt x="113" y="145"/>
                  </a:lnTo>
                  <a:lnTo>
                    <a:pt x="114" y="141"/>
                  </a:lnTo>
                  <a:lnTo>
                    <a:pt x="116" y="137"/>
                  </a:lnTo>
                  <a:lnTo>
                    <a:pt x="116" y="132"/>
                  </a:lnTo>
                  <a:lnTo>
                    <a:pt x="116" y="128"/>
                  </a:lnTo>
                  <a:lnTo>
                    <a:pt x="116" y="124"/>
                  </a:lnTo>
                  <a:lnTo>
                    <a:pt x="114" y="121"/>
                  </a:lnTo>
                  <a:lnTo>
                    <a:pt x="111" y="118"/>
                  </a:lnTo>
                  <a:lnTo>
                    <a:pt x="110" y="116"/>
                  </a:lnTo>
                  <a:lnTo>
                    <a:pt x="106" y="113"/>
                  </a:lnTo>
                  <a:lnTo>
                    <a:pt x="102" y="111"/>
                  </a:lnTo>
                  <a:lnTo>
                    <a:pt x="97" y="109"/>
                  </a:lnTo>
                  <a:lnTo>
                    <a:pt x="93" y="107"/>
                  </a:lnTo>
                  <a:lnTo>
                    <a:pt x="86" y="104"/>
                  </a:lnTo>
                  <a:lnTo>
                    <a:pt x="76" y="103"/>
                  </a:lnTo>
                  <a:lnTo>
                    <a:pt x="65" y="100"/>
                  </a:lnTo>
                  <a:lnTo>
                    <a:pt x="54" y="97"/>
                  </a:lnTo>
                  <a:lnTo>
                    <a:pt x="44" y="95"/>
                  </a:lnTo>
                  <a:lnTo>
                    <a:pt x="36" y="92"/>
                  </a:lnTo>
                  <a:lnTo>
                    <a:pt x="30" y="89"/>
                  </a:lnTo>
                  <a:lnTo>
                    <a:pt x="25" y="85"/>
                  </a:lnTo>
                  <a:lnTo>
                    <a:pt x="20" y="81"/>
                  </a:lnTo>
                  <a:lnTo>
                    <a:pt x="16" y="76"/>
                  </a:lnTo>
                  <a:lnTo>
                    <a:pt x="13" y="72"/>
                  </a:lnTo>
                  <a:lnTo>
                    <a:pt x="11" y="68"/>
                  </a:lnTo>
                  <a:lnTo>
                    <a:pt x="8" y="62"/>
                  </a:lnTo>
                  <a:lnTo>
                    <a:pt x="6" y="55"/>
                  </a:lnTo>
                  <a:lnTo>
                    <a:pt x="5" y="50"/>
                  </a:lnTo>
                  <a:lnTo>
                    <a:pt x="6" y="43"/>
                  </a:lnTo>
                  <a:lnTo>
                    <a:pt x="8" y="37"/>
                  </a:lnTo>
                  <a:lnTo>
                    <a:pt x="11" y="30"/>
                  </a:lnTo>
                  <a:lnTo>
                    <a:pt x="13" y="25"/>
                  </a:lnTo>
                  <a:lnTo>
                    <a:pt x="18" y="19"/>
                  </a:lnTo>
                  <a:lnTo>
                    <a:pt x="22" y="14"/>
                  </a:lnTo>
                  <a:lnTo>
                    <a:pt x="29" y="9"/>
                  </a:lnTo>
                  <a:lnTo>
                    <a:pt x="34" y="7"/>
                  </a:lnTo>
                  <a:lnTo>
                    <a:pt x="43" y="4"/>
                  </a:lnTo>
                  <a:lnTo>
                    <a:pt x="51" y="1"/>
                  </a:lnTo>
                  <a:lnTo>
                    <a:pt x="60" y="0"/>
                  </a:lnTo>
                  <a:lnTo>
                    <a:pt x="68" y="0"/>
                  </a:lnTo>
                  <a:lnTo>
                    <a:pt x="78" y="0"/>
                  </a:lnTo>
                  <a:lnTo>
                    <a:pt x="88" y="1"/>
                  </a:lnTo>
                  <a:lnTo>
                    <a:pt x="96" y="4"/>
                  </a:lnTo>
                  <a:lnTo>
                    <a:pt x="103" y="7"/>
                  </a:lnTo>
                  <a:lnTo>
                    <a:pt x="109" y="11"/>
                  </a:lnTo>
                  <a:lnTo>
                    <a:pt x="116" y="15"/>
                  </a:lnTo>
                  <a:lnTo>
                    <a:pt x="121" y="19"/>
                  </a:lnTo>
                  <a:lnTo>
                    <a:pt x="127" y="25"/>
                  </a:lnTo>
                  <a:lnTo>
                    <a:pt x="131" y="32"/>
                  </a:lnTo>
                  <a:lnTo>
                    <a:pt x="134" y="39"/>
                  </a:lnTo>
                  <a:lnTo>
                    <a:pt x="135" y="46"/>
                  </a:lnTo>
                  <a:lnTo>
                    <a:pt x="136" y="53"/>
                  </a:lnTo>
                  <a:lnTo>
                    <a:pt x="111" y="54"/>
                  </a:lnTo>
                  <a:lnTo>
                    <a:pt x="110" y="47"/>
                  </a:lnTo>
                  <a:lnTo>
                    <a:pt x="107" y="40"/>
                  </a:lnTo>
                  <a:lnTo>
                    <a:pt x="104" y="35"/>
                  </a:lnTo>
                  <a:lnTo>
                    <a:pt x="99" y="30"/>
                  </a:lnTo>
                  <a:lnTo>
                    <a:pt x="95" y="26"/>
                  </a:lnTo>
                  <a:lnTo>
                    <a:pt x="88" y="23"/>
                  </a:lnTo>
                  <a:lnTo>
                    <a:pt x="79" y="22"/>
                  </a:lnTo>
                  <a:lnTo>
                    <a:pt x="69" y="21"/>
                  </a:lnTo>
                  <a:lnTo>
                    <a:pt x="60" y="21"/>
                  </a:lnTo>
                  <a:lnTo>
                    <a:pt x="51" y="22"/>
                  </a:lnTo>
                  <a:lnTo>
                    <a:pt x="44" y="25"/>
                  </a:lnTo>
                  <a:lnTo>
                    <a:pt x="39" y="29"/>
                  </a:lnTo>
                  <a:lnTo>
                    <a:pt x="36" y="33"/>
                  </a:lnTo>
                  <a:lnTo>
                    <a:pt x="33" y="39"/>
                  </a:lnTo>
                  <a:lnTo>
                    <a:pt x="32" y="43"/>
                  </a:lnTo>
                  <a:lnTo>
                    <a:pt x="30" y="48"/>
                  </a:lnTo>
                  <a:lnTo>
                    <a:pt x="30" y="53"/>
                  </a:lnTo>
                  <a:lnTo>
                    <a:pt x="32" y="57"/>
                  </a:lnTo>
                  <a:lnTo>
                    <a:pt x="33" y="61"/>
                  </a:lnTo>
                  <a:lnTo>
                    <a:pt x="34" y="64"/>
                  </a:lnTo>
                  <a:lnTo>
                    <a:pt x="39" y="67"/>
                  </a:lnTo>
                  <a:lnTo>
                    <a:pt x="47" y="69"/>
                  </a:lnTo>
                  <a:lnTo>
                    <a:pt x="57" y="74"/>
                  </a:lnTo>
                  <a:lnTo>
                    <a:pt x="69" y="76"/>
                  </a:lnTo>
                  <a:lnTo>
                    <a:pt x="83" y="79"/>
                  </a:lnTo>
                  <a:lnTo>
                    <a:pt x="95" y="82"/>
                  </a:lnTo>
                  <a:lnTo>
                    <a:pt x="103" y="85"/>
                  </a:lnTo>
                  <a:lnTo>
                    <a:pt x="110" y="88"/>
                  </a:lnTo>
                  <a:lnTo>
                    <a:pt x="117" y="92"/>
                  </a:lnTo>
                  <a:lnTo>
                    <a:pt x="124" y="96"/>
                  </a:lnTo>
                  <a:lnTo>
                    <a:pt x="128" y="100"/>
                  </a:lnTo>
                  <a:lnTo>
                    <a:pt x="132" y="106"/>
                  </a:lnTo>
                  <a:lnTo>
                    <a:pt x="135" y="111"/>
                  </a:lnTo>
                  <a:lnTo>
                    <a:pt x="138" y="118"/>
                  </a:lnTo>
                  <a:lnTo>
                    <a:pt x="139" y="124"/>
                  </a:lnTo>
                  <a:lnTo>
                    <a:pt x="141" y="131"/>
                  </a:lnTo>
                  <a:lnTo>
                    <a:pt x="139" y="138"/>
                  </a:lnTo>
                  <a:lnTo>
                    <a:pt x="138" y="145"/>
                  </a:lnTo>
                  <a:lnTo>
                    <a:pt x="135" y="152"/>
                  </a:lnTo>
                  <a:lnTo>
                    <a:pt x="132" y="157"/>
                  </a:lnTo>
                  <a:lnTo>
                    <a:pt x="128" y="163"/>
                  </a:lnTo>
                  <a:lnTo>
                    <a:pt x="123" y="169"/>
                  </a:lnTo>
                  <a:lnTo>
                    <a:pt x="116" y="173"/>
                  </a:lnTo>
                  <a:lnTo>
                    <a:pt x="107" y="177"/>
                  </a:lnTo>
                  <a:lnTo>
                    <a:pt x="100" y="180"/>
                  </a:lnTo>
                  <a:lnTo>
                    <a:pt x="92" y="183"/>
                  </a:lnTo>
                  <a:lnTo>
                    <a:pt x="83" y="184"/>
                  </a:lnTo>
                  <a:lnTo>
                    <a:pt x="74" y="184"/>
                  </a:lnTo>
                  <a:lnTo>
                    <a:pt x="61" y="184"/>
                  </a:lnTo>
                  <a:lnTo>
                    <a:pt x="51" y="183"/>
                  </a:lnTo>
                  <a:lnTo>
                    <a:pt x="41" y="180"/>
                  </a:lnTo>
                  <a:lnTo>
                    <a:pt x="34" y="177"/>
                  </a:lnTo>
                  <a:lnTo>
                    <a:pt x="26" y="173"/>
                  </a:lnTo>
                  <a:lnTo>
                    <a:pt x="19" y="169"/>
                  </a:lnTo>
                  <a:lnTo>
                    <a:pt x="13" y="162"/>
                  </a:lnTo>
                  <a:lnTo>
                    <a:pt x="9" y="156"/>
                  </a:lnTo>
                  <a:lnTo>
                    <a:pt x="5" y="148"/>
                  </a:lnTo>
                  <a:lnTo>
                    <a:pt x="2" y="139"/>
                  </a:lnTo>
                  <a:lnTo>
                    <a:pt x="1" y="131"/>
                  </a:lnTo>
                  <a:lnTo>
                    <a:pt x="0"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4" name="Freeform 25"/>
            <p:cNvSpPr>
              <a:spLocks/>
            </p:cNvSpPr>
            <p:nvPr/>
          </p:nvSpPr>
          <p:spPr bwMode="auto">
            <a:xfrm>
              <a:off x="7266756" y="1666864"/>
              <a:ext cx="32808" cy="12648"/>
            </a:xfrm>
            <a:custGeom>
              <a:avLst/>
              <a:gdLst>
                <a:gd name="T0" fmla="*/ 0 w 72"/>
                <a:gd name="T1" fmla="*/ 1926374308 h 27"/>
                <a:gd name="T2" fmla="*/ 0 w 72"/>
                <a:gd name="T3" fmla="*/ 2147483647 h 27"/>
                <a:gd name="T4" fmla="*/ 2147483647 w 72"/>
                <a:gd name="T5" fmla="*/ 2147483647 h 27"/>
                <a:gd name="T6" fmla="*/ 2147483647 w 72"/>
                <a:gd name="T7" fmla="*/ 0 h 27"/>
                <a:gd name="T8" fmla="*/ 0 w 72"/>
                <a:gd name="T9" fmla="*/ 0 h 27"/>
                <a:gd name="T10" fmla="*/ 0 w 72"/>
                <a:gd name="T11" fmla="*/ 1926374308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 h="27">
                  <a:moveTo>
                    <a:pt x="0" y="13"/>
                  </a:moveTo>
                  <a:lnTo>
                    <a:pt x="0" y="27"/>
                  </a:lnTo>
                  <a:lnTo>
                    <a:pt x="72" y="27"/>
                  </a:lnTo>
                  <a:lnTo>
                    <a:pt x="72" y="0"/>
                  </a:lnTo>
                  <a:lnTo>
                    <a:pt x="0" y="0"/>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5" name="Freeform 26"/>
            <p:cNvSpPr>
              <a:spLocks/>
            </p:cNvSpPr>
            <p:nvPr/>
          </p:nvSpPr>
          <p:spPr bwMode="auto">
            <a:xfrm>
              <a:off x="7266756" y="2834679"/>
              <a:ext cx="32808" cy="14053"/>
            </a:xfrm>
            <a:custGeom>
              <a:avLst/>
              <a:gdLst>
                <a:gd name="T0" fmla="*/ 0 w 72"/>
                <a:gd name="T1" fmla="*/ 2147483647 h 28"/>
                <a:gd name="T2" fmla="*/ 0 w 72"/>
                <a:gd name="T3" fmla="*/ 2147483647 h 28"/>
                <a:gd name="T4" fmla="*/ 2147483647 w 72"/>
                <a:gd name="T5" fmla="*/ 2147483647 h 28"/>
                <a:gd name="T6" fmla="*/ 2147483647 w 72"/>
                <a:gd name="T7" fmla="*/ 0 h 28"/>
                <a:gd name="T8" fmla="*/ 0 w 72"/>
                <a:gd name="T9" fmla="*/ 0 h 28"/>
                <a:gd name="T10" fmla="*/ 0 w 72"/>
                <a:gd name="T11" fmla="*/ 214748364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 h="28">
                  <a:moveTo>
                    <a:pt x="0" y="14"/>
                  </a:moveTo>
                  <a:lnTo>
                    <a:pt x="0" y="28"/>
                  </a:lnTo>
                  <a:lnTo>
                    <a:pt x="72" y="28"/>
                  </a:lnTo>
                  <a:lnTo>
                    <a:pt x="72"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6" name="Freeform 27"/>
            <p:cNvSpPr>
              <a:spLocks/>
            </p:cNvSpPr>
            <p:nvPr/>
          </p:nvSpPr>
          <p:spPr bwMode="auto">
            <a:xfrm>
              <a:off x="7734265" y="1671080"/>
              <a:ext cx="13670" cy="605689"/>
            </a:xfrm>
            <a:custGeom>
              <a:avLst/>
              <a:gdLst>
                <a:gd name="T0" fmla="*/ 2147483647 w 28"/>
                <a:gd name="T1" fmla="*/ 0 h 1292"/>
                <a:gd name="T2" fmla="*/ 0 w 28"/>
                <a:gd name="T3" fmla="*/ 2079260426 h 1292"/>
                <a:gd name="T4" fmla="*/ 0 w 28"/>
                <a:gd name="T5" fmla="*/ 2147483647 h 1292"/>
                <a:gd name="T6" fmla="*/ 2147483647 w 28"/>
                <a:gd name="T7" fmla="*/ 2147483647 h 1292"/>
                <a:gd name="T8" fmla="*/ 2147483647 w 28"/>
                <a:gd name="T9" fmla="*/ 2079260426 h 1292"/>
                <a:gd name="T10" fmla="*/ 2147483647 w 28"/>
                <a:gd name="T11" fmla="*/ 2147483647 h 1292"/>
                <a:gd name="T12" fmla="*/ 2147483647 w 28"/>
                <a:gd name="T13" fmla="*/ 0 h 1292"/>
                <a:gd name="T14" fmla="*/ 0 w 28"/>
                <a:gd name="T15" fmla="*/ 0 h 1292"/>
                <a:gd name="T16" fmla="*/ 0 w 28"/>
                <a:gd name="T17" fmla="*/ 2079260426 h 1292"/>
                <a:gd name="T18" fmla="*/ 2147483647 w 28"/>
                <a:gd name="T19" fmla="*/ 0 h 12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1292">
                  <a:moveTo>
                    <a:pt x="14" y="0"/>
                  </a:moveTo>
                  <a:lnTo>
                    <a:pt x="0" y="14"/>
                  </a:lnTo>
                  <a:lnTo>
                    <a:pt x="0" y="1292"/>
                  </a:lnTo>
                  <a:lnTo>
                    <a:pt x="28" y="1292"/>
                  </a:lnTo>
                  <a:lnTo>
                    <a:pt x="28" y="14"/>
                  </a:lnTo>
                  <a:lnTo>
                    <a:pt x="14" y="28"/>
                  </a:lnTo>
                  <a:lnTo>
                    <a:pt x="14" y="0"/>
                  </a:lnTo>
                  <a:lnTo>
                    <a:pt x="0" y="0"/>
                  </a:lnTo>
                  <a:lnTo>
                    <a:pt x="0" y="14"/>
                  </a:lnTo>
                  <a:lnTo>
                    <a:pt x="14" y="0"/>
                  </a:lnTo>
                  <a:close/>
                </a:path>
              </a:pathLst>
            </a:custGeom>
            <a:solidFill>
              <a:srgbClr val="2FA6FF"/>
            </a:solidFill>
            <a:ln w="9525">
              <a:solidFill>
                <a:srgbClr val="2FA6FF"/>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7" name="Freeform 28"/>
            <p:cNvSpPr>
              <a:spLocks/>
            </p:cNvSpPr>
            <p:nvPr/>
          </p:nvSpPr>
          <p:spPr bwMode="auto">
            <a:xfrm>
              <a:off x="7741100" y="1671080"/>
              <a:ext cx="906311" cy="14053"/>
            </a:xfrm>
            <a:custGeom>
              <a:avLst/>
              <a:gdLst>
                <a:gd name="T0" fmla="*/ 2147483647 w 1990"/>
                <a:gd name="T1" fmla="*/ 2147483647 h 28"/>
                <a:gd name="T2" fmla="*/ 2147483647 w 1990"/>
                <a:gd name="T3" fmla="*/ 0 h 28"/>
                <a:gd name="T4" fmla="*/ 0 w 1990"/>
                <a:gd name="T5" fmla="*/ 0 h 28"/>
                <a:gd name="T6" fmla="*/ 0 w 1990"/>
                <a:gd name="T7" fmla="*/ 2147483647 h 28"/>
                <a:gd name="T8" fmla="*/ 2147483647 w 1990"/>
                <a:gd name="T9" fmla="*/ 2147483647 h 28"/>
                <a:gd name="T10" fmla="*/ 2147483647 w 1990"/>
                <a:gd name="T11" fmla="*/ 214748364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90" h="28">
                  <a:moveTo>
                    <a:pt x="1990" y="14"/>
                  </a:moveTo>
                  <a:lnTo>
                    <a:pt x="1990" y="0"/>
                  </a:lnTo>
                  <a:lnTo>
                    <a:pt x="0" y="0"/>
                  </a:lnTo>
                  <a:lnTo>
                    <a:pt x="0" y="28"/>
                  </a:lnTo>
                  <a:lnTo>
                    <a:pt x="1990" y="28"/>
                  </a:lnTo>
                  <a:lnTo>
                    <a:pt x="1990" y="14"/>
                  </a:lnTo>
                  <a:close/>
                </a:path>
              </a:pathLst>
            </a:custGeom>
            <a:solidFill>
              <a:srgbClr val="2FA6FF"/>
            </a:solidFill>
            <a:ln w="9525">
              <a:solidFill>
                <a:srgbClr val="2FA6FF"/>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cxnSp>
          <p:nvCxnSpPr>
            <p:cNvPr id="222" name="Gerade Verbindung 221"/>
            <p:cNvCxnSpPr/>
            <p:nvPr/>
          </p:nvCxnSpPr>
          <p:spPr bwMode="auto">
            <a:xfrm>
              <a:off x="6381872" y="2273774"/>
              <a:ext cx="226553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 name="Freeform 102"/>
            <p:cNvSpPr>
              <a:spLocks/>
            </p:cNvSpPr>
            <p:nvPr/>
          </p:nvSpPr>
          <p:spPr bwMode="auto">
            <a:xfrm>
              <a:off x="8509735" y="2309939"/>
              <a:ext cx="69850" cy="74613"/>
            </a:xfrm>
            <a:custGeom>
              <a:avLst/>
              <a:gdLst>
                <a:gd name="T0" fmla="*/ 0 w 132"/>
                <a:gd name="T1" fmla="*/ 2147483647 h 140"/>
                <a:gd name="T2" fmla="*/ 2147483647 w 132"/>
                <a:gd name="T3" fmla="*/ 2147483647 h 140"/>
                <a:gd name="T4" fmla="*/ 740925938 w 132"/>
                <a:gd name="T5" fmla="*/ 0 h 140"/>
                <a:gd name="T6" fmla="*/ 2147483647 w 132"/>
                <a:gd name="T7" fmla="*/ 0 h 140"/>
                <a:gd name="T8" fmla="*/ 2147483647 w 132"/>
                <a:gd name="T9" fmla="*/ 2147483647 h 140"/>
                <a:gd name="T10" fmla="*/ 2147483647 w 132"/>
                <a:gd name="T11" fmla="*/ 2147483647 h 140"/>
                <a:gd name="T12" fmla="*/ 2147483647 w 132"/>
                <a:gd name="T13" fmla="*/ 2147483647 h 140"/>
                <a:gd name="T14" fmla="*/ 2147483647 w 132"/>
                <a:gd name="T15" fmla="*/ 2147483647 h 140"/>
                <a:gd name="T16" fmla="*/ 2147483647 w 132"/>
                <a:gd name="T17" fmla="*/ 2147483647 h 140"/>
                <a:gd name="T18" fmla="*/ 2147483647 w 132"/>
                <a:gd name="T19" fmla="*/ 2147483647 h 140"/>
                <a:gd name="T20" fmla="*/ 2147483647 w 132"/>
                <a:gd name="T21" fmla="*/ 2147483647 h 140"/>
                <a:gd name="T22" fmla="*/ 2147483647 w 132"/>
                <a:gd name="T23" fmla="*/ 2147483647 h 140"/>
                <a:gd name="T24" fmla="*/ 2147483647 w 132"/>
                <a:gd name="T25" fmla="*/ 2147483647 h 140"/>
                <a:gd name="T26" fmla="*/ 2147483647 w 132"/>
                <a:gd name="T27" fmla="*/ 0 h 140"/>
                <a:gd name="T28" fmla="*/ 2147483647 w 132"/>
                <a:gd name="T29" fmla="*/ 0 h 140"/>
                <a:gd name="T30" fmla="*/ 2147483647 w 132"/>
                <a:gd name="T31" fmla="*/ 2147483647 h 140"/>
                <a:gd name="T32" fmla="*/ 2147483647 w 132"/>
                <a:gd name="T33" fmla="*/ 2147483647 h 140"/>
                <a:gd name="T34" fmla="*/ 2147483647 w 132"/>
                <a:gd name="T35" fmla="*/ 2147483647 h 140"/>
                <a:gd name="T36" fmla="*/ 2147483647 w 132"/>
                <a:gd name="T37" fmla="*/ 2147483647 h 140"/>
                <a:gd name="T38" fmla="*/ 2147483647 w 132"/>
                <a:gd name="T39" fmla="*/ 2147483647 h 140"/>
                <a:gd name="T40" fmla="*/ 2147483647 w 132"/>
                <a:gd name="T41" fmla="*/ 2147483647 h 140"/>
                <a:gd name="T42" fmla="*/ 0 w 132"/>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2" h="140">
                  <a:moveTo>
                    <a:pt x="0" y="140"/>
                  </a:moveTo>
                  <a:lnTo>
                    <a:pt x="51" y="69"/>
                  </a:lnTo>
                  <a:lnTo>
                    <a:pt x="5" y="0"/>
                  </a:lnTo>
                  <a:lnTo>
                    <a:pt x="33" y="0"/>
                  </a:lnTo>
                  <a:lnTo>
                    <a:pt x="56" y="35"/>
                  </a:lnTo>
                  <a:lnTo>
                    <a:pt x="59" y="39"/>
                  </a:lnTo>
                  <a:lnTo>
                    <a:pt x="62" y="44"/>
                  </a:lnTo>
                  <a:lnTo>
                    <a:pt x="63" y="48"/>
                  </a:lnTo>
                  <a:lnTo>
                    <a:pt x="65" y="51"/>
                  </a:lnTo>
                  <a:lnTo>
                    <a:pt x="68" y="46"/>
                  </a:lnTo>
                  <a:lnTo>
                    <a:pt x="70" y="42"/>
                  </a:lnTo>
                  <a:lnTo>
                    <a:pt x="73" y="38"/>
                  </a:lnTo>
                  <a:lnTo>
                    <a:pt x="76" y="35"/>
                  </a:lnTo>
                  <a:lnTo>
                    <a:pt x="101" y="0"/>
                  </a:lnTo>
                  <a:lnTo>
                    <a:pt x="128" y="0"/>
                  </a:lnTo>
                  <a:lnTo>
                    <a:pt x="80" y="69"/>
                  </a:lnTo>
                  <a:lnTo>
                    <a:pt x="132" y="140"/>
                  </a:lnTo>
                  <a:lnTo>
                    <a:pt x="102" y="140"/>
                  </a:lnTo>
                  <a:lnTo>
                    <a:pt x="73" y="98"/>
                  </a:lnTo>
                  <a:lnTo>
                    <a:pt x="68" y="88"/>
                  </a:lnTo>
                  <a:lnTo>
                    <a:pt x="30"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aphicFrame>
          <p:nvGraphicFramePr>
            <p:cNvPr id="4102" name="Objekt 4101"/>
            <p:cNvGraphicFramePr>
              <a:graphicFrameLocks noChangeAspect="1"/>
            </p:cNvGraphicFramePr>
            <p:nvPr>
              <p:extLst>
                <p:ext uri="{D42A27DB-BD31-4B8C-83A1-F6EECF244321}">
                  <p14:modId xmlns:p14="http://schemas.microsoft.com/office/powerpoint/2010/main" val="2616320638"/>
                </p:ext>
              </p:extLst>
            </p:nvPr>
          </p:nvGraphicFramePr>
          <p:xfrm>
            <a:off x="7396394" y="1173688"/>
            <a:ext cx="1282700" cy="457200"/>
          </p:xfrm>
          <a:graphic>
            <a:graphicData uri="http://schemas.openxmlformats.org/presentationml/2006/ole">
              <mc:AlternateContent xmlns:mc="http://schemas.openxmlformats.org/markup-compatibility/2006">
                <mc:Choice xmlns:v="urn:schemas-microsoft-com:vml" Requires="v">
                  <p:oleObj spid="_x0000_s18438" name="Equation" r:id="rId5" imgW="1282680" imgH="457200" progId="Equation.3">
                    <p:embed/>
                  </p:oleObj>
                </mc:Choice>
                <mc:Fallback>
                  <p:oleObj name="Equation" r:id="rId5" imgW="1282680" imgH="457200" progId="Equation.3">
                    <p:embed/>
                    <p:pic>
                      <p:nvPicPr>
                        <p:cNvPr id="0" name=""/>
                        <p:cNvPicPr>
                          <a:picLocks noChangeAspect="1" noChangeArrowheads="1"/>
                        </p:cNvPicPr>
                        <p:nvPr/>
                      </p:nvPicPr>
                      <p:blipFill>
                        <a:blip r:embed="rId6"/>
                        <a:srcRect/>
                        <a:stretch>
                          <a:fillRect/>
                        </a:stretch>
                      </p:blipFill>
                      <p:spPr bwMode="auto">
                        <a:xfrm>
                          <a:off x="7396394" y="1173688"/>
                          <a:ext cx="1282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105" name="Gruppieren 4104"/>
          <p:cNvGrpSpPr/>
          <p:nvPr/>
        </p:nvGrpSpPr>
        <p:grpSpPr>
          <a:xfrm>
            <a:off x="3285480" y="1238277"/>
            <a:ext cx="2646032" cy="1859195"/>
            <a:chOff x="3223045" y="1198934"/>
            <a:chExt cx="2646032" cy="1859195"/>
          </a:xfrm>
        </p:grpSpPr>
        <p:sp>
          <p:nvSpPr>
            <p:cNvPr id="5" name="Text Box 3"/>
            <p:cNvSpPr txBox="1">
              <a:spLocks noChangeArrowheads="1"/>
            </p:cNvSpPr>
            <p:nvPr/>
          </p:nvSpPr>
          <p:spPr bwMode="auto">
            <a:xfrm>
              <a:off x="3427610" y="1569413"/>
              <a:ext cx="885477" cy="525401"/>
            </a:xfrm>
            <a:prstGeom prst="rect">
              <a:avLst/>
            </a:prstGeom>
            <a:solidFill>
              <a:srgbClr val="FFFFFF"/>
            </a:solidFill>
            <a:ln>
              <a:noFill/>
            </a:ln>
            <a:effectLst/>
            <a:extLst>
              <a:ext uri="{91240B29-F687-4F45-9708-019B960494DF}">
                <a14:hiddenLine xmlns:a14="http://schemas.microsoft.com/office/drawing/2010/main" w="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400" b="1" i="0" u="none" strike="noStrike" kern="0" cap="none" spc="0" normalizeH="0" baseline="0" noProof="0" dirty="0">
                  <a:ln>
                    <a:noFill/>
                  </a:ln>
                  <a:solidFill>
                    <a:srgbClr val="000000"/>
                  </a:solidFill>
                  <a:effectLst/>
                  <a:uLnTx/>
                  <a:uFillTx/>
                  <a:latin typeface="Arial" pitchFamily="34" charset="0"/>
                  <a:ea typeface="+mn-ea"/>
                </a:rPr>
                <a:t>step </a:t>
              </a:r>
            </a:p>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400" b="1" i="0" u="none" strike="noStrike" kern="0" cap="none" spc="0" normalizeH="0" baseline="0" noProof="0" dirty="0">
                  <a:ln>
                    <a:noFill/>
                  </a:ln>
                  <a:solidFill>
                    <a:srgbClr val="000000"/>
                  </a:solidFill>
                  <a:effectLst/>
                  <a:uLnTx/>
                  <a:uFillTx/>
                  <a:latin typeface="Arial" pitchFamily="34" charset="0"/>
                  <a:ea typeface="+mn-ea"/>
                </a:rPr>
                <a:t>function</a:t>
              </a:r>
            </a:p>
          </p:txBody>
        </p:sp>
        <p:sp>
          <p:nvSpPr>
            <p:cNvPr id="53" name="Freeform 53"/>
            <p:cNvSpPr>
              <a:spLocks/>
            </p:cNvSpPr>
            <p:nvPr/>
          </p:nvSpPr>
          <p:spPr bwMode="auto">
            <a:xfrm>
              <a:off x="4368026" y="1358352"/>
              <a:ext cx="12007" cy="1699777"/>
            </a:xfrm>
            <a:custGeom>
              <a:avLst/>
              <a:gdLst>
                <a:gd name="T0" fmla="*/ 1860236876 w 28"/>
                <a:gd name="T1" fmla="*/ 2147483647 h 3711"/>
                <a:gd name="T2" fmla="*/ 2147483647 w 28"/>
                <a:gd name="T3" fmla="*/ 2147483647 h 3711"/>
                <a:gd name="T4" fmla="*/ 2147483647 w 28"/>
                <a:gd name="T5" fmla="*/ 0 h 3711"/>
                <a:gd name="T6" fmla="*/ 0 w 28"/>
                <a:gd name="T7" fmla="*/ 0 h 3711"/>
                <a:gd name="T8" fmla="*/ 0 w 28"/>
                <a:gd name="T9" fmla="*/ 2147483647 h 3711"/>
                <a:gd name="T10" fmla="*/ 1860236876 w 28"/>
                <a:gd name="T11" fmla="*/ 2147483647 h 37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 h="3711">
                  <a:moveTo>
                    <a:pt x="14" y="3711"/>
                  </a:moveTo>
                  <a:lnTo>
                    <a:pt x="28" y="3711"/>
                  </a:lnTo>
                  <a:lnTo>
                    <a:pt x="28" y="0"/>
                  </a:lnTo>
                  <a:lnTo>
                    <a:pt x="0" y="0"/>
                  </a:lnTo>
                  <a:lnTo>
                    <a:pt x="0" y="3711"/>
                  </a:lnTo>
                  <a:lnTo>
                    <a:pt x="14" y="37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56" name="Freeform 56"/>
            <p:cNvSpPr>
              <a:spLocks/>
            </p:cNvSpPr>
            <p:nvPr/>
          </p:nvSpPr>
          <p:spPr bwMode="auto">
            <a:xfrm>
              <a:off x="4177259" y="1325373"/>
              <a:ext cx="34685" cy="87943"/>
            </a:xfrm>
            <a:custGeom>
              <a:avLst/>
              <a:gdLst>
                <a:gd name="T0" fmla="*/ 2147483647 w 79"/>
                <a:gd name="T1" fmla="*/ 2147483647 h 194"/>
                <a:gd name="T2" fmla="*/ 2147483647 w 79"/>
                <a:gd name="T3" fmla="*/ 2147483647 h 194"/>
                <a:gd name="T4" fmla="*/ 0 w 79"/>
                <a:gd name="T5" fmla="*/ 2147483647 h 194"/>
                <a:gd name="T6" fmla="*/ 0 w 79"/>
                <a:gd name="T7" fmla="*/ 2147483647 h 194"/>
                <a:gd name="T8" fmla="*/ 2147483647 w 79"/>
                <a:gd name="T9" fmla="*/ 2147483647 h 194"/>
                <a:gd name="T10" fmla="*/ 2147483647 w 79"/>
                <a:gd name="T11" fmla="*/ 2147483647 h 194"/>
                <a:gd name="T12" fmla="*/ 2147483647 w 79"/>
                <a:gd name="T13" fmla="*/ 2147483647 h 194"/>
                <a:gd name="T14" fmla="*/ 2147483647 w 79"/>
                <a:gd name="T15" fmla="*/ 2147483647 h 194"/>
                <a:gd name="T16" fmla="*/ 2147483647 w 79"/>
                <a:gd name="T17" fmla="*/ 2147483647 h 194"/>
                <a:gd name="T18" fmla="*/ 2147483647 w 79"/>
                <a:gd name="T19" fmla="*/ 2147483647 h 194"/>
                <a:gd name="T20" fmla="*/ 2147483647 w 79"/>
                <a:gd name="T21" fmla="*/ 2147483647 h 194"/>
                <a:gd name="T22" fmla="*/ 2147483647 w 79"/>
                <a:gd name="T23" fmla="*/ 1723809493 h 194"/>
                <a:gd name="T24" fmla="*/ 2147483647 w 79"/>
                <a:gd name="T25" fmla="*/ 1149206503 h 194"/>
                <a:gd name="T26" fmla="*/ 2147483647 w 79"/>
                <a:gd name="T27" fmla="*/ 718322474 h 194"/>
                <a:gd name="T28" fmla="*/ 2147483647 w 79"/>
                <a:gd name="T29" fmla="*/ 574602990 h 194"/>
                <a:gd name="T30" fmla="*/ 2147483647 w 79"/>
                <a:gd name="T31" fmla="*/ 143719485 h 194"/>
                <a:gd name="T32" fmla="*/ 2147483647 w 79"/>
                <a:gd name="T33" fmla="*/ 0 h 194"/>
                <a:gd name="T34" fmla="*/ 2147483647 w 79"/>
                <a:gd name="T35" fmla="*/ 0 h 194"/>
                <a:gd name="T36" fmla="*/ 2147483647 w 79"/>
                <a:gd name="T37" fmla="*/ 0 h 194"/>
                <a:gd name="T38" fmla="*/ 2147483647 w 79"/>
                <a:gd name="T39" fmla="*/ 143719485 h 194"/>
                <a:gd name="T40" fmla="*/ 2147483647 w 79"/>
                <a:gd name="T41" fmla="*/ 143719485 h 194"/>
                <a:gd name="T42" fmla="*/ 2147483647 w 79"/>
                <a:gd name="T43" fmla="*/ 287164544 h 194"/>
                <a:gd name="T44" fmla="*/ 2147483647 w 79"/>
                <a:gd name="T45" fmla="*/ 2147483647 h 194"/>
                <a:gd name="T46" fmla="*/ 2147483647 w 79"/>
                <a:gd name="T47" fmla="*/ 2147483647 h 194"/>
                <a:gd name="T48" fmla="*/ 2147483647 w 79"/>
                <a:gd name="T49" fmla="*/ 2147483647 h 194"/>
                <a:gd name="T50" fmla="*/ 2147483647 w 79"/>
                <a:gd name="T51" fmla="*/ 2147483647 h 194"/>
                <a:gd name="T52" fmla="*/ 2147483647 w 79"/>
                <a:gd name="T53" fmla="*/ 2147483647 h 194"/>
                <a:gd name="T54" fmla="*/ 2147483647 w 79"/>
                <a:gd name="T55" fmla="*/ 2147483647 h 194"/>
                <a:gd name="T56" fmla="*/ 2147483647 w 79"/>
                <a:gd name="T57" fmla="*/ 2147483647 h 194"/>
                <a:gd name="T58" fmla="*/ 2147483647 w 79"/>
                <a:gd name="T59" fmla="*/ 2147483647 h 194"/>
                <a:gd name="T60" fmla="*/ 2147483647 w 79"/>
                <a:gd name="T61" fmla="*/ 2147483647 h 194"/>
                <a:gd name="T62" fmla="*/ 2147483647 w 79"/>
                <a:gd name="T63" fmla="*/ 2147483647 h 194"/>
                <a:gd name="T64" fmla="*/ 2147483647 w 79"/>
                <a:gd name="T65" fmla="*/ 2147483647 h 194"/>
                <a:gd name="T66" fmla="*/ 2147483647 w 79"/>
                <a:gd name="T67" fmla="*/ 2147483647 h 194"/>
                <a:gd name="T68" fmla="*/ 2147483647 w 79"/>
                <a:gd name="T69" fmla="*/ 2147483647 h 194"/>
                <a:gd name="T70" fmla="*/ 2147483647 w 79"/>
                <a:gd name="T71" fmla="*/ 2147483647 h 194"/>
                <a:gd name="T72" fmla="*/ 2147483647 w 79"/>
                <a:gd name="T73" fmla="*/ 2147483647 h 194"/>
                <a:gd name="T74" fmla="*/ 2147483647 w 79"/>
                <a:gd name="T75" fmla="*/ 2147483647 h 194"/>
                <a:gd name="T76" fmla="*/ 2147483647 w 79"/>
                <a:gd name="T77" fmla="*/ 2147483647 h 194"/>
                <a:gd name="T78" fmla="*/ 2147483647 w 79"/>
                <a:gd name="T79" fmla="*/ 2147483647 h 194"/>
                <a:gd name="T80" fmla="*/ 2147483647 w 79"/>
                <a:gd name="T81" fmla="*/ 2147483647 h 19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9" h="194">
                  <a:moveTo>
                    <a:pt x="21" y="194"/>
                  </a:moveTo>
                  <a:lnTo>
                    <a:pt x="19" y="72"/>
                  </a:lnTo>
                  <a:lnTo>
                    <a:pt x="0" y="72"/>
                  </a:lnTo>
                  <a:lnTo>
                    <a:pt x="0" y="54"/>
                  </a:lnTo>
                  <a:lnTo>
                    <a:pt x="19" y="54"/>
                  </a:lnTo>
                  <a:lnTo>
                    <a:pt x="19" y="40"/>
                  </a:lnTo>
                  <a:lnTo>
                    <a:pt x="19" y="35"/>
                  </a:lnTo>
                  <a:lnTo>
                    <a:pt x="21" y="28"/>
                  </a:lnTo>
                  <a:lnTo>
                    <a:pt x="21" y="23"/>
                  </a:lnTo>
                  <a:lnTo>
                    <a:pt x="22" y="21"/>
                  </a:lnTo>
                  <a:lnTo>
                    <a:pt x="23" y="16"/>
                  </a:lnTo>
                  <a:lnTo>
                    <a:pt x="26" y="12"/>
                  </a:lnTo>
                  <a:lnTo>
                    <a:pt x="29" y="8"/>
                  </a:lnTo>
                  <a:lnTo>
                    <a:pt x="33" y="5"/>
                  </a:lnTo>
                  <a:lnTo>
                    <a:pt x="39" y="4"/>
                  </a:lnTo>
                  <a:lnTo>
                    <a:pt x="44" y="1"/>
                  </a:lnTo>
                  <a:lnTo>
                    <a:pt x="51" y="0"/>
                  </a:lnTo>
                  <a:lnTo>
                    <a:pt x="58" y="0"/>
                  </a:lnTo>
                  <a:lnTo>
                    <a:pt x="63" y="0"/>
                  </a:lnTo>
                  <a:lnTo>
                    <a:pt x="68" y="1"/>
                  </a:lnTo>
                  <a:lnTo>
                    <a:pt x="74" y="1"/>
                  </a:lnTo>
                  <a:lnTo>
                    <a:pt x="79" y="2"/>
                  </a:lnTo>
                  <a:lnTo>
                    <a:pt x="77" y="23"/>
                  </a:lnTo>
                  <a:lnTo>
                    <a:pt x="74" y="23"/>
                  </a:lnTo>
                  <a:lnTo>
                    <a:pt x="70" y="22"/>
                  </a:lnTo>
                  <a:lnTo>
                    <a:pt x="65" y="22"/>
                  </a:lnTo>
                  <a:lnTo>
                    <a:pt x="63" y="22"/>
                  </a:lnTo>
                  <a:lnTo>
                    <a:pt x="57" y="22"/>
                  </a:lnTo>
                  <a:lnTo>
                    <a:pt x="53" y="23"/>
                  </a:lnTo>
                  <a:lnTo>
                    <a:pt x="50" y="25"/>
                  </a:lnTo>
                  <a:lnTo>
                    <a:pt x="47" y="26"/>
                  </a:lnTo>
                  <a:lnTo>
                    <a:pt x="46" y="29"/>
                  </a:lnTo>
                  <a:lnTo>
                    <a:pt x="44" y="33"/>
                  </a:lnTo>
                  <a:lnTo>
                    <a:pt x="43" y="37"/>
                  </a:lnTo>
                  <a:lnTo>
                    <a:pt x="43" y="43"/>
                  </a:lnTo>
                  <a:lnTo>
                    <a:pt x="43" y="54"/>
                  </a:lnTo>
                  <a:lnTo>
                    <a:pt x="70" y="54"/>
                  </a:lnTo>
                  <a:lnTo>
                    <a:pt x="70" y="72"/>
                  </a:lnTo>
                  <a:lnTo>
                    <a:pt x="43" y="72"/>
                  </a:lnTo>
                  <a:lnTo>
                    <a:pt x="43" y="194"/>
                  </a:lnTo>
                  <a:lnTo>
                    <a:pt x="21"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57" name="Freeform 57"/>
            <p:cNvSpPr>
              <a:spLocks/>
            </p:cNvSpPr>
            <p:nvPr/>
          </p:nvSpPr>
          <p:spPr bwMode="auto">
            <a:xfrm>
              <a:off x="4215945" y="1325373"/>
              <a:ext cx="29349" cy="114051"/>
            </a:xfrm>
            <a:custGeom>
              <a:avLst/>
              <a:gdLst>
                <a:gd name="T0" fmla="*/ 2147483647 w 64"/>
                <a:gd name="T1" fmla="*/ 2147483647 h 251"/>
                <a:gd name="T2" fmla="*/ 2147483647 w 64"/>
                <a:gd name="T3" fmla="*/ 2147483647 h 251"/>
                <a:gd name="T4" fmla="*/ 2147483647 w 64"/>
                <a:gd name="T5" fmla="*/ 2147483647 h 251"/>
                <a:gd name="T6" fmla="*/ 2147483647 w 64"/>
                <a:gd name="T7" fmla="*/ 2147483647 h 251"/>
                <a:gd name="T8" fmla="*/ 2147483647 w 64"/>
                <a:gd name="T9" fmla="*/ 2147483647 h 251"/>
                <a:gd name="T10" fmla="*/ 2147483647 w 64"/>
                <a:gd name="T11" fmla="*/ 2147483647 h 251"/>
                <a:gd name="T12" fmla="*/ 2147483647 w 64"/>
                <a:gd name="T13" fmla="*/ 2147483647 h 251"/>
                <a:gd name="T14" fmla="*/ 2147483647 w 64"/>
                <a:gd name="T15" fmla="*/ 2147483647 h 251"/>
                <a:gd name="T16" fmla="*/ 2147483647 w 64"/>
                <a:gd name="T17" fmla="*/ 2147483647 h 251"/>
                <a:gd name="T18" fmla="*/ 1787644856 w 64"/>
                <a:gd name="T19" fmla="*/ 2147483647 h 251"/>
                <a:gd name="T20" fmla="*/ 1300159523 w 64"/>
                <a:gd name="T21" fmla="*/ 2147483647 h 251"/>
                <a:gd name="T22" fmla="*/ 812674191 w 64"/>
                <a:gd name="T23" fmla="*/ 2147483647 h 251"/>
                <a:gd name="T24" fmla="*/ 650079762 w 64"/>
                <a:gd name="T25" fmla="*/ 2147483647 h 251"/>
                <a:gd name="T26" fmla="*/ 487485333 w 64"/>
                <a:gd name="T27" fmla="*/ 2147483647 h 251"/>
                <a:gd name="T28" fmla="*/ 162594429 w 64"/>
                <a:gd name="T29" fmla="*/ 2147483647 h 251"/>
                <a:gd name="T30" fmla="*/ 0 w 64"/>
                <a:gd name="T31" fmla="*/ 2147483647 h 251"/>
                <a:gd name="T32" fmla="*/ 0 w 64"/>
                <a:gd name="T33" fmla="*/ 2147483647 h 251"/>
                <a:gd name="T34" fmla="*/ 0 w 64"/>
                <a:gd name="T35" fmla="*/ 2147483647 h 251"/>
                <a:gd name="T36" fmla="*/ 162594429 w 64"/>
                <a:gd name="T37" fmla="*/ 2147483647 h 251"/>
                <a:gd name="T38" fmla="*/ 162594429 w 64"/>
                <a:gd name="T39" fmla="*/ 2147483647 h 251"/>
                <a:gd name="T40" fmla="*/ 487485333 w 64"/>
                <a:gd name="T41" fmla="*/ 2147483647 h 251"/>
                <a:gd name="T42" fmla="*/ 650079762 w 64"/>
                <a:gd name="T43" fmla="*/ 2147483647 h 251"/>
                <a:gd name="T44" fmla="*/ 812674191 w 64"/>
                <a:gd name="T45" fmla="*/ 2147483647 h 251"/>
                <a:gd name="T46" fmla="*/ 1300159523 w 64"/>
                <a:gd name="T47" fmla="*/ 2147483647 h 251"/>
                <a:gd name="T48" fmla="*/ 1625050427 w 64"/>
                <a:gd name="T49" fmla="*/ 2147483647 h 251"/>
                <a:gd name="T50" fmla="*/ 1949941331 w 64"/>
                <a:gd name="T51" fmla="*/ 2147483647 h 251"/>
                <a:gd name="T52" fmla="*/ 2147483647 w 64"/>
                <a:gd name="T53" fmla="*/ 2147483647 h 251"/>
                <a:gd name="T54" fmla="*/ 2147483647 w 64"/>
                <a:gd name="T55" fmla="*/ 2147483647 h 251"/>
                <a:gd name="T56" fmla="*/ 2147483647 w 64"/>
                <a:gd name="T57" fmla="*/ 2147483647 h 251"/>
                <a:gd name="T58" fmla="*/ 2147483647 w 64"/>
                <a:gd name="T59" fmla="*/ 2147483647 h 251"/>
                <a:gd name="T60" fmla="*/ 2147483647 w 64"/>
                <a:gd name="T61" fmla="*/ 2147483647 h 251"/>
                <a:gd name="T62" fmla="*/ 2147483647 w 64"/>
                <a:gd name="T63" fmla="*/ 1157396358 h 251"/>
                <a:gd name="T64" fmla="*/ 2147483647 w 64"/>
                <a:gd name="T65" fmla="*/ 0 h 251"/>
                <a:gd name="T66" fmla="*/ 2147483647 w 64"/>
                <a:gd name="T67" fmla="*/ 0 h 251"/>
                <a:gd name="T68" fmla="*/ 2147483647 w 64"/>
                <a:gd name="T69" fmla="*/ 1735819464 h 251"/>
                <a:gd name="T70" fmla="*/ 2147483647 w 64"/>
                <a:gd name="T71" fmla="*/ 2147483647 h 251"/>
                <a:gd name="T72" fmla="*/ 2147483647 w 64"/>
                <a:gd name="T73" fmla="*/ 2147483647 h 251"/>
                <a:gd name="T74" fmla="*/ 2147483647 w 64"/>
                <a:gd name="T75" fmla="*/ 2147483647 h 251"/>
                <a:gd name="T76" fmla="*/ 2147483647 w 64"/>
                <a:gd name="T77" fmla="*/ 2147483647 h 251"/>
                <a:gd name="T78" fmla="*/ 2147483647 w 64"/>
                <a:gd name="T79" fmla="*/ 2147483647 h 251"/>
                <a:gd name="T80" fmla="*/ 2147483647 w 64"/>
                <a:gd name="T81" fmla="*/ 2147483647 h 251"/>
                <a:gd name="T82" fmla="*/ 2147483647 w 64"/>
                <a:gd name="T83" fmla="*/ 2147483647 h 251"/>
                <a:gd name="T84" fmla="*/ 2147483647 w 64"/>
                <a:gd name="T85" fmla="*/ 2147483647 h 251"/>
                <a:gd name="T86" fmla="*/ 2147483647 w 64"/>
                <a:gd name="T87" fmla="*/ 2147483647 h 251"/>
                <a:gd name="T88" fmla="*/ 2147483647 w 64"/>
                <a:gd name="T89" fmla="*/ 2147483647 h 251"/>
                <a:gd name="T90" fmla="*/ 2147483647 w 64"/>
                <a:gd name="T91" fmla="*/ 2147483647 h 251"/>
                <a:gd name="T92" fmla="*/ 2147483647 w 64"/>
                <a:gd name="T93" fmla="*/ 2147483647 h 251"/>
                <a:gd name="T94" fmla="*/ 2147483647 w 64"/>
                <a:gd name="T95" fmla="*/ 2147483647 h 251"/>
                <a:gd name="T96" fmla="*/ 2147483647 w 64"/>
                <a:gd name="T97" fmla="*/ 2147483647 h 251"/>
                <a:gd name="T98" fmla="*/ 2147483647 w 64"/>
                <a:gd name="T99" fmla="*/ 2147483647 h 251"/>
                <a:gd name="T100" fmla="*/ 2147483647 w 64"/>
                <a:gd name="T101" fmla="*/ 2147483647 h 251"/>
                <a:gd name="T102" fmla="*/ 2147483647 w 64"/>
                <a:gd name="T103" fmla="*/ 2147483647 h 251"/>
                <a:gd name="T104" fmla="*/ 2147483647 w 64"/>
                <a:gd name="T105" fmla="*/ 2147483647 h 251"/>
                <a:gd name="T106" fmla="*/ 2147483647 w 64"/>
                <a:gd name="T107" fmla="*/ 2147483647 h 251"/>
                <a:gd name="T108" fmla="*/ 2147483647 w 64"/>
                <a:gd name="T109" fmla="*/ 2147483647 h 251"/>
                <a:gd name="T110" fmla="*/ 2147483647 w 64"/>
                <a:gd name="T111" fmla="*/ 2147483647 h 251"/>
                <a:gd name="T112" fmla="*/ 2147483647 w 64"/>
                <a:gd name="T113" fmla="*/ 2147483647 h 251"/>
                <a:gd name="T114" fmla="*/ 2147483647 w 64"/>
                <a:gd name="T115" fmla="*/ 2147483647 h 251"/>
                <a:gd name="T116" fmla="*/ 2147483647 w 64"/>
                <a:gd name="T117" fmla="*/ 2147483647 h 25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4" h="251">
                  <a:moveTo>
                    <a:pt x="47" y="251"/>
                  </a:moveTo>
                  <a:lnTo>
                    <a:pt x="42" y="244"/>
                  </a:lnTo>
                  <a:lnTo>
                    <a:pt x="37" y="239"/>
                  </a:lnTo>
                  <a:lnTo>
                    <a:pt x="33" y="232"/>
                  </a:lnTo>
                  <a:lnTo>
                    <a:pt x="29" y="225"/>
                  </a:lnTo>
                  <a:lnTo>
                    <a:pt x="25" y="216"/>
                  </a:lnTo>
                  <a:lnTo>
                    <a:pt x="21" y="209"/>
                  </a:lnTo>
                  <a:lnTo>
                    <a:pt x="17" y="202"/>
                  </a:lnTo>
                  <a:lnTo>
                    <a:pt x="14" y="194"/>
                  </a:lnTo>
                  <a:lnTo>
                    <a:pt x="11" y="185"/>
                  </a:lnTo>
                  <a:lnTo>
                    <a:pt x="8" y="177"/>
                  </a:lnTo>
                  <a:lnTo>
                    <a:pt x="5" y="169"/>
                  </a:lnTo>
                  <a:lnTo>
                    <a:pt x="4" y="159"/>
                  </a:lnTo>
                  <a:lnTo>
                    <a:pt x="3" y="151"/>
                  </a:lnTo>
                  <a:lnTo>
                    <a:pt x="1" y="142"/>
                  </a:lnTo>
                  <a:lnTo>
                    <a:pt x="0" y="134"/>
                  </a:lnTo>
                  <a:lnTo>
                    <a:pt x="0" y="125"/>
                  </a:lnTo>
                  <a:lnTo>
                    <a:pt x="0" y="118"/>
                  </a:lnTo>
                  <a:lnTo>
                    <a:pt x="1" y="110"/>
                  </a:lnTo>
                  <a:lnTo>
                    <a:pt x="1" y="103"/>
                  </a:lnTo>
                  <a:lnTo>
                    <a:pt x="3" y="95"/>
                  </a:lnTo>
                  <a:lnTo>
                    <a:pt x="4" y="88"/>
                  </a:lnTo>
                  <a:lnTo>
                    <a:pt x="5" y="81"/>
                  </a:lnTo>
                  <a:lnTo>
                    <a:pt x="8" y="72"/>
                  </a:lnTo>
                  <a:lnTo>
                    <a:pt x="10" y="65"/>
                  </a:lnTo>
                  <a:lnTo>
                    <a:pt x="12" y="57"/>
                  </a:lnTo>
                  <a:lnTo>
                    <a:pt x="17" y="50"/>
                  </a:lnTo>
                  <a:lnTo>
                    <a:pt x="21" y="41"/>
                  </a:lnTo>
                  <a:lnTo>
                    <a:pt x="25" y="33"/>
                  </a:lnTo>
                  <a:lnTo>
                    <a:pt x="31" y="25"/>
                  </a:lnTo>
                  <a:lnTo>
                    <a:pt x="36" y="16"/>
                  </a:lnTo>
                  <a:lnTo>
                    <a:pt x="42" y="8"/>
                  </a:lnTo>
                  <a:lnTo>
                    <a:pt x="47" y="0"/>
                  </a:lnTo>
                  <a:lnTo>
                    <a:pt x="64" y="0"/>
                  </a:lnTo>
                  <a:lnTo>
                    <a:pt x="56" y="12"/>
                  </a:lnTo>
                  <a:lnTo>
                    <a:pt x="50" y="23"/>
                  </a:lnTo>
                  <a:lnTo>
                    <a:pt x="44" y="32"/>
                  </a:lnTo>
                  <a:lnTo>
                    <a:pt x="42" y="39"/>
                  </a:lnTo>
                  <a:lnTo>
                    <a:pt x="37" y="47"/>
                  </a:lnTo>
                  <a:lnTo>
                    <a:pt x="35" y="57"/>
                  </a:lnTo>
                  <a:lnTo>
                    <a:pt x="32" y="67"/>
                  </a:lnTo>
                  <a:lnTo>
                    <a:pt x="29" y="76"/>
                  </a:lnTo>
                  <a:lnTo>
                    <a:pt x="28" y="82"/>
                  </a:lnTo>
                  <a:lnTo>
                    <a:pt x="28" y="88"/>
                  </a:lnTo>
                  <a:lnTo>
                    <a:pt x="26" y="95"/>
                  </a:lnTo>
                  <a:lnTo>
                    <a:pt x="25" y="100"/>
                  </a:lnTo>
                  <a:lnTo>
                    <a:pt x="25" y="107"/>
                  </a:lnTo>
                  <a:lnTo>
                    <a:pt x="24" y="113"/>
                  </a:lnTo>
                  <a:lnTo>
                    <a:pt x="24" y="120"/>
                  </a:lnTo>
                  <a:lnTo>
                    <a:pt x="24" y="125"/>
                  </a:lnTo>
                  <a:lnTo>
                    <a:pt x="24" y="141"/>
                  </a:lnTo>
                  <a:lnTo>
                    <a:pt x="26" y="156"/>
                  </a:lnTo>
                  <a:lnTo>
                    <a:pt x="29" y="173"/>
                  </a:lnTo>
                  <a:lnTo>
                    <a:pt x="33" y="188"/>
                  </a:lnTo>
                  <a:lnTo>
                    <a:pt x="39" y="204"/>
                  </a:lnTo>
                  <a:lnTo>
                    <a:pt x="46" y="219"/>
                  </a:lnTo>
                  <a:lnTo>
                    <a:pt x="54" y="234"/>
                  </a:lnTo>
                  <a:lnTo>
                    <a:pt x="64" y="250"/>
                  </a:lnTo>
                  <a:lnTo>
                    <a:pt x="47" y="2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58" name="Freeform 58"/>
            <p:cNvSpPr>
              <a:spLocks/>
            </p:cNvSpPr>
            <p:nvPr/>
          </p:nvSpPr>
          <p:spPr bwMode="auto">
            <a:xfrm>
              <a:off x="4247962" y="1350107"/>
              <a:ext cx="58698" cy="63209"/>
            </a:xfrm>
            <a:custGeom>
              <a:avLst/>
              <a:gdLst>
                <a:gd name="T0" fmla="*/ 0 w 130"/>
                <a:gd name="T1" fmla="*/ 2147483647 h 140"/>
                <a:gd name="T2" fmla="*/ 2147483647 w 130"/>
                <a:gd name="T3" fmla="*/ 2147483647 h 140"/>
                <a:gd name="T4" fmla="*/ 465383685 w 130"/>
                <a:gd name="T5" fmla="*/ 0 h 140"/>
                <a:gd name="T6" fmla="*/ 2147483647 w 130"/>
                <a:gd name="T7" fmla="*/ 0 h 140"/>
                <a:gd name="T8" fmla="*/ 2147483647 w 130"/>
                <a:gd name="T9" fmla="*/ 2147483647 h 140"/>
                <a:gd name="T10" fmla="*/ 2147483647 w 130"/>
                <a:gd name="T11" fmla="*/ 2147483647 h 140"/>
                <a:gd name="T12" fmla="*/ 2147483647 w 130"/>
                <a:gd name="T13" fmla="*/ 2147483647 h 140"/>
                <a:gd name="T14" fmla="*/ 2147483647 w 130"/>
                <a:gd name="T15" fmla="*/ 2147483647 h 140"/>
                <a:gd name="T16" fmla="*/ 2147483647 w 130"/>
                <a:gd name="T17" fmla="*/ 2147483647 h 140"/>
                <a:gd name="T18" fmla="*/ 2147483647 w 130"/>
                <a:gd name="T19" fmla="*/ 2147483647 h 140"/>
                <a:gd name="T20" fmla="*/ 2147483647 w 130"/>
                <a:gd name="T21" fmla="*/ 2147483647 h 140"/>
                <a:gd name="T22" fmla="*/ 2147483647 w 130"/>
                <a:gd name="T23" fmla="*/ 2147483647 h 140"/>
                <a:gd name="T24" fmla="*/ 2147483647 w 130"/>
                <a:gd name="T25" fmla="*/ 2147483647 h 140"/>
                <a:gd name="T26" fmla="*/ 2147483647 w 130"/>
                <a:gd name="T27" fmla="*/ 0 h 140"/>
                <a:gd name="T28" fmla="*/ 2147483647 w 130"/>
                <a:gd name="T29" fmla="*/ 0 h 140"/>
                <a:gd name="T30" fmla="*/ 2147483647 w 130"/>
                <a:gd name="T31" fmla="*/ 2147483647 h 140"/>
                <a:gd name="T32" fmla="*/ 2147483647 w 130"/>
                <a:gd name="T33" fmla="*/ 2147483647 h 140"/>
                <a:gd name="T34" fmla="*/ 2147483647 w 130"/>
                <a:gd name="T35" fmla="*/ 2147483647 h 140"/>
                <a:gd name="T36" fmla="*/ 2147483647 w 130"/>
                <a:gd name="T37" fmla="*/ 2147483647 h 140"/>
                <a:gd name="T38" fmla="*/ 2147483647 w 130"/>
                <a:gd name="T39" fmla="*/ 2147483647 h 140"/>
                <a:gd name="T40" fmla="*/ 2147483647 w 130"/>
                <a:gd name="T41" fmla="*/ 2147483647 h 140"/>
                <a:gd name="T42" fmla="*/ 0 w 130"/>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0" h="140">
                  <a:moveTo>
                    <a:pt x="0" y="140"/>
                  </a:moveTo>
                  <a:lnTo>
                    <a:pt x="51" y="69"/>
                  </a:lnTo>
                  <a:lnTo>
                    <a:pt x="3" y="0"/>
                  </a:lnTo>
                  <a:lnTo>
                    <a:pt x="31" y="0"/>
                  </a:lnTo>
                  <a:lnTo>
                    <a:pt x="55" y="35"/>
                  </a:lnTo>
                  <a:lnTo>
                    <a:pt x="58" y="39"/>
                  </a:lnTo>
                  <a:lnTo>
                    <a:pt x="61" y="43"/>
                  </a:lnTo>
                  <a:lnTo>
                    <a:pt x="63" y="48"/>
                  </a:lnTo>
                  <a:lnTo>
                    <a:pt x="65" y="50"/>
                  </a:lnTo>
                  <a:lnTo>
                    <a:pt x="68" y="46"/>
                  </a:lnTo>
                  <a:lnTo>
                    <a:pt x="70" y="42"/>
                  </a:lnTo>
                  <a:lnTo>
                    <a:pt x="72" y="38"/>
                  </a:lnTo>
                  <a:lnTo>
                    <a:pt x="75" y="35"/>
                  </a:lnTo>
                  <a:lnTo>
                    <a:pt x="100" y="0"/>
                  </a:lnTo>
                  <a:lnTo>
                    <a:pt x="128" y="0"/>
                  </a:lnTo>
                  <a:lnTo>
                    <a:pt x="79" y="69"/>
                  </a:lnTo>
                  <a:lnTo>
                    <a:pt x="130" y="140"/>
                  </a:lnTo>
                  <a:lnTo>
                    <a:pt x="101" y="140"/>
                  </a:lnTo>
                  <a:lnTo>
                    <a:pt x="72" y="98"/>
                  </a:lnTo>
                  <a:lnTo>
                    <a:pt x="66" y="88"/>
                  </a:lnTo>
                  <a:lnTo>
                    <a:pt x="28"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59" name="Freeform 59"/>
            <p:cNvSpPr>
              <a:spLocks/>
            </p:cNvSpPr>
            <p:nvPr/>
          </p:nvSpPr>
          <p:spPr bwMode="auto">
            <a:xfrm>
              <a:off x="4314664" y="1325373"/>
              <a:ext cx="28015" cy="114051"/>
            </a:xfrm>
            <a:custGeom>
              <a:avLst/>
              <a:gdLst>
                <a:gd name="T0" fmla="*/ 2147483647 w 64"/>
                <a:gd name="T1" fmla="*/ 2147483647 h 251"/>
                <a:gd name="T2" fmla="*/ 0 w 64"/>
                <a:gd name="T3" fmla="*/ 2147483647 h 251"/>
                <a:gd name="T4" fmla="*/ 1272057751 w 64"/>
                <a:gd name="T5" fmla="*/ 2147483647 h 251"/>
                <a:gd name="T6" fmla="*/ 2147483647 w 64"/>
                <a:gd name="T7" fmla="*/ 2147483647 h 251"/>
                <a:gd name="T8" fmla="*/ 2147483647 w 64"/>
                <a:gd name="T9" fmla="*/ 2147483647 h 251"/>
                <a:gd name="T10" fmla="*/ 2147483647 w 64"/>
                <a:gd name="T11" fmla="*/ 2147483647 h 251"/>
                <a:gd name="T12" fmla="*/ 2147483647 w 64"/>
                <a:gd name="T13" fmla="*/ 2147483647 h 251"/>
                <a:gd name="T14" fmla="*/ 2147483647 w 64"/>
                <a:gd name="T15" fmla="*/ 2147483647 h 251"/>
                <a:gd name="T16" fmla="*/ 2147483647 w 64"/>
                <a:gd name="T17" fmla="*/ 2147483647 h 251"/>
                <a:gd name="T18" fmla="*/ 2147483647 w 64"/>
                <a:gd name="T19" fmla="*/ 2147483647 h 251"/>
                <a:gd name="T20" fmla="*/ 2147483647 w 64"/>
                <a:gd name="T21" fmla="*/ 2147483647 h 251"/>
                <a:gd name="T22" fmla="*/ 2147483647 w 64"/>
                <a:gd name="T23" fmla="*/ 2147483647 h 251"/>
                <a:gd name="T24" fmla="*/ 2147483647 w 64"/>
                <a:gd name="T25" fmla="*/ 2147483647 h 251"/>
                <a:gd name="T26" fmla="*/ 2147483647 w 64"/>
                <a:gd name="T27" fmla="*/ 2147483647 h 251"/>
                <a:gd name="T28" fmla="*/ 2147483647 w 64"/>
                <a:gd name="T29" fmla="*/ 2147483647 h 251"/>
                <a:gd name="T30" fmla="*/ 2147483647 w 64"/>
                <a:gd name="T31" fmla="*/ 2147483647 h 251"/>
                <a:gd name="T32" fmla="*/ 2147483647 w 64"/>
                <a:gd name="T33" fmla="*/ 2147483647 h 251"/>
                <a:gd name="T34" fmla="*/ 2147483647 w 64"/>
                <a:gd name="T35" fmla="*/ 2147483647 h 251"/>
                <a:gd name="T36" fmla="*/ 2147483647 w 64"/>
                <a:gd name="T37" fmla="*/ 2147483647 h 251"/>
                <a:gd name="T38" fmla="*/ 2147483647 w 64"/>
                <a:gd name="T39" fmla="*/ 2147483647 h 251"/>
                <a:gd name="T40" fmla="*/ 2147483647 w 64"/>
                <a:gd name="T41" fmla="*/ 2147483647 h 251"/>
                <a:gd name="T42" fmla="*/ 2147483647 w 64"/>
                <a:gd name="T43" fmla="*/ 2147483647 h 251"/>
                <a:gd name="T44" fmla="*/ 2147483647 w 64"/>
                <a:gd name="T45" fmla="*/ 2147483647 h 251"/>
                <a:gd name="T46" fmla="*/ 1696167118 w 64"/>
                <a:gd name="T47" fmla="*/ 2147483647 h 251"/>
                <a:gd name="T48" fmla="*/ 989317652 w 64"/>
                <a:gd name="T49" fmla="*/ 1735819464 h 251"/>
                <a:gd name="T50" fmla="*/ 0 w 64"/>
                <a:gd name="T51" fmla="*/ 0 h 251"/>
                <a:gd name="T52" fmla="*/ 2147483647 w 64"/>
                <a:gd name="T53" fmla="*/ 0 h 251"/>
                <a:gd name="T54" fmla="*/ 2147483647 w 64"/>
                <a:gd name="T55" fmla="*/ 1157396358 h 251"/>
                <a:gd name="T56" fmla="*/ 2147483647 w 64"/>
                <a:gd name="T57" fmla="*/ 2147483647 h 251"/>
                <a:gd name="T58" fmla="*/ 2147483647 w 64"/>
                <a:gd name="T59" fmla="*/ 2147483647 h 251"/>
                <a:gd name="T60" fmla="*/ 2147483647 w 64"/>
                <a:gd name="T61" fmla="*/ 2147483647 h 251"/>
                <a:gd name="T62" fmla="*/ 2147483647 w 64"/>
                <a:gd name="T63" fmla="*/ 2147483647 h 251"/>
                <a:gd name="T64" fmla="*/ 2147483647 w 64"/>
                <a:gd name="T65" fmla="*/ 2147483647 h 251"/>
                <a:gd name="T66" fmla="*/ 2147483647 w 64"/>
                <a:gd name="T67" fmla="*/ 2147483647 h 251"/>
                <a:gd name="T68" fmla="*/ 2147483647 w 64"/>
                <a:gd name="T69" fmla="*/ 2147483647 h 251"/>
                <a:gd name="T70" fmla="*/ 2147483647 w 64"/>
                <a:gd name="T71" fmla="*/ 2147483647 h 251"/>
                <a:gd name="T72" fmla="*/ 2147483647 w 64"/>
                <a:gd name="T73" fmla="*/ 2147483647 h 251"/>
                <a:gd name="T74" fmla="*/ 2147483647 w 64"/>
                <a:gd name="T75" fmla="*/ 2147483647 h 251"/>
                <a:gd name="T76" fmla="*/ 2147483647 w 64"/>
                <a:gd name="T77" fmla="*/ 2147483647 h 251"/>
                <a:gd name="T78" fmla="*/ 2147483647 w 64"/>
                <a:gd name="T79" fmla="*/ 2147483647 h 251"/>
                <a:gd name="T80" fmla="*/ 2147483647 w 64"/>
                <a:gd name="T81" fmla="*/ 2147483647 h 251"/>
                <a:gd name="T82" fmla="*/ 2147483647 w 64"/>
                <a:gd name="T83" fmla="*/ 2147483647 h 251"/>
                <a:gd name="T84" fmla="*/ 2147483647 w 64"/>
                <a:gd name="T85" fmla="*/ 2147483647 h 251"/>
                <a:gd name="T86" fmla="*/ 2147483647 w 64"/>
                <a:gd name="T87" fmla="*/ 2147483647 h 251"/>
                <a:gd name="T88" fmla="*/ 2147483647 w 64"/>
                <a:gd name="T89" fmla="*/ 2147483647 h 251"/>
                <a:gd name="T90" fmla="*/ 2147483647 w 64"/>
                <a:gd name="T91" fmla="*/ 2147483647 h 251"/>
                <a:gd name="T92" fmla="*/ 2147483647 w 64"/>
                <a:gd name="T93" fmla="*/ 2147483647 h 251"/>
                <a:gd name="T94" fmla="*/ 2147483647 w 64"/>
                <a:gd name="T95" fmla="*/ 2147483647 h 251"/>
                <a:gd name="T96" fmla="*/ 2147483647 w 64"/>
                <a:gd name="T97" fmla="*/ 2147483647 h 251"/>
                <a:gd name="T98" fmla="*/ 2147483647 w 64"/>
                <a:gd name="T99" fmla="*/ 2147483647 h 251"/>
                <a:gd name="T100" fmla="*/ 2147483647 w 64"/>
                <a:gd name="T101" fmla="*/ 2147483647 h 251"/>
                <a:gd name="T102" fmla="*/ 2147483647 w 64"/>
                <a:gd name="T103" fmla="*/ 2147483647 h 251"/>
                <a:gd name="T104" fmla="*/ 2147483647 w 64"/>
                <a:gd name="T105" fmla="*/ 2147483647 h 251"/>
                <a:gd name="T106" fmla="*/ 2147483647 w 64"/>
                <a:gd name="T107" fmla="*/ 2147483647 h 251"/>
                <a:gd name="T108" fmla="*/ 2147483647 w 64"/>
                <a:gd name="T109" fmla="*/ 2147483647 h 251"/>
                <a:gd name="T110" fmla="*/ 2147483647 w 64"/>
                <a:gd name="T111" fmla="*/ 2147483647 h 251"/>
                <a:gd name="T112" fmla="*/ 2147483647 w 64"/>
                <a:gd name="T113" fmla="*/ 2147483647 h 251"/>
                <a:gd name="T114" fmla="*/ 2147483647 w 64"/>
                <a:gd name="T115" fmla="*/ 2147483647 h 251"/>
                <a:gd name="T116" fmla="*/ 2147483647 w 64"/>
                <a:gd name="T117" fmla="*/ 2147483647 h 251"/>
                <a:gd name="T118" fmla="*/ 2147483647 w 64"/>
                <a:gd name="T119" fmla="*/ 2147483647 h 25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4" h="251">
                  <a:moveTo>
                    <a:pt x="16" y="251"/>
                  </a:moveTo>
                  <a:lnTo>
                    <a:pt x="0" y="250"/>
                  </a:lnTo>
                  <a:lnTo>
                    <a:pt x="9" y="234"/>
                  </a:lnTo>
                  <a:lnTo>
                    <a:pt x="18" y="219"/>
                  </a:lnTo>
                  <a:lnTo>
                    <a:pt x="25" y="204"/>
                  </a:lnTo>
                  <a:lnTo>
                    <a:pt x="30" y="188"/>
                  </a:lnTo>
                  <a:lnTo>
                    <a:pt x="35" y="173"/>
                  </a:lnTo>
                  <a:lnTo>
                    <a:pt x="37" y="156"/>
                  </a:lnTo>
                  <a:lnTo>
                    <a:pt x="40" y="141"/>
                  </a:lnTo>
                  <a:lnTo>
                    <a:pt x="40" y="125"/>
                  </a:lnTo>
                  <a:lnTo>
                    <a:pt x="40" y="120"/>
                  </a:lnTo>
                  <a:lnTo>
                    <a:pt x="40" y="113"/>
                  </a:lnTo>
                  <a:lnTo>
                    <a:pt x="39" y="107"/>
                  </a:lnTo>
                  <a:lnTo>
                    <a:pt x="39" y="100"/>
                  </a:lnTo>
                  <a:lnTo>
                    <a:pt x="37" y="95"/>
                  </a:lnTo>
                  <a:lnTo>
                    <a:pt x="36" y="88"/>
                  </a:lnTo>
                  <a:lnTo>
                    <a:pt x="35" y="82"/>
                  </a:lnTo>
                  <a:lnTo>
                    <a:pt x="33" y="76"/>
                  </a:lnTo>
                  <a:lnTo>
                    <a:pt x="30" y="67"/>
                  </a:lnTo>
                  <a:lnTo>
                    <a:pt x="28" y="57"/>
                  </a:lnTo>
                  <a:lnTo>
                    <a:pt x="25" y="47"/>
                  </a:lnTo>
                  <a:lnTo>
                    <a:pt x="21" y="39"/>
                  </a:lnTo>
                  <a:lnTo>
                    <a:pt x="18" y="32"/>
                  </a:lnTo>
                  <a:lnTo>
                    <a:pt x="12" y="23"/>
                  </a:lnTo>
                  <a:lnTo>
                    <a:pt x="7" y="12"/>
                  </a:lnTo>
                  <a:lnTo>
                    <a:pt x="0" y="0"/>
                  </a:lnTo>
                  <a:lnTo>
                    <a:pt x="16" y="0"/>
                  </a:lnTo>
                  <a:lnTo>
                    <a:pt x="22" y="8"/>
                  </a:lnTo>
                  <a:lnTo>
                    <a:pt x="28" y="16"/>
                  </a:lnTo>
                  <a:lnTo>
                    <a:pt x="33" y="25"/>
                  </a:lnTo>
                  <a:lnTo>
                    <a:pt x="39" y="33"/>
                  </a:lnTo>
                  <a:lnTo>
                    <a:pt x="43" y="41"/>
                  </a:lnTo>
                  <a:lnTo>
                    <a:pt x="47" y="50"/>
                  </a:lnTo>
                  <a:lnTo>
                    <a:pt x="50" y="57"/>
                  </a:lnTo>
                  <a:lnTo>
                    <a:pt x="53" y="65"/>
                  </a:lnTo>
                  <a:lnTo>
                    <a:pt x="56" y="72"/>
                  </a:lnTo>
                  <a:lnTo>
                    <a:pt x="57" y="81"/>
                  </a:lnTo>
                  <a:lnTo>
                    <a:pt x="60" y="88"/>
                  </a:lnTo>
                  <a:lnTo>
                    <a:pt x="61" y="95"/>
                  </a:lnTo>
                  <a:lnTo>
                    <a:pt x="63" y="103"/>
                  </a:lnTo>
                  <a:lnTo>
                    <a:pt x="63" y="110"/>
                  </a:lnTo>
                  <a:lnTo>
                    <a:pt x="64" y="118"/>
                  </a:lnTo>
                  <a:lnTo>
                    <a:pt x="64" y="125"/>
                  </a:lnTo>
                  <a:lnTo>
                    <a:pt x="64" y="134"/>
                  </a:lnTo>
                  <a:lnTo>
                    <a:pt x="63" y="142"/>
                  </a:lnTo>
                  <a:lnTo>
                    <a:pt x="61" y="151"/>
                  </a:lnTo>
                  <a:lnTo>
                    <a:pt x="60" y="159"/>
                  </a:lnTo>
                  <a:lnTo>
                    <a:pt x="58" y="167"/>
                  </a:lnTo>
                  <a:lnTo>
                    <a:pt x="56" y="176"/>
                  </a:lnTo>
                  <a:lnTo>
                    <a:pt x="53" y="184"/>
                  </a:lnTo>
                  <a:lnTo>
                    <a:pt x="50" y="192"/>
                  </a:lnTo>
                  <a:lnTo>
                    <a:pt x="47" y="201"/>
                  </a:lnTo>
                  <a:lnTo>
                    <a:pt x="43" y="209"/>
                  </a:lnTo>
                  <a:lnTo>
                    <a:pt x="39" y="216"/>
                  </a:lnTo>
                  <a:lnTo>
                    <a:pt x="35" y="223"/>
                  </a:lnTo>
                  <a:lnTo>
                    <a:pt x="30" y="230"/>
                  </a:lnTo>
                  <a:lnTo>
                    <a:pt x="26" y="237"/>
                  </a:lnTo>
                  <a:lnTo>
                    <a:pt x="21" y="244"/>
                  </a:lnTo>
                  <a:lnTo>
                    <a:pt x="16" y="250"/>
                  </a:lnTo>
                  <a:lnTo>
                    <a:pt x="16" y="2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60" name="Freeform 60"/>
            <p:cNvSpPr>
              <a:spLocks/>
            </p:cNvSpPr>
            <p:nvPr/>
          </p:nvSpPr>
          <p:spPr bwMode="auto">
            <a:xfrm>
              <a:off x="4189265" y="1630426"/>
              <a:ext cx="30683" cy="81072"/>
            </a:xfrm>
            <a:custGeom>
              <a:avLst/>
              <a:gdLst>
                <a:gd name="T0" fmla="*/ 2147483647 w 68"/>
                <a:gd name="T1" fmla="*/ 2147483647 h 179"/>
                <a:gd name="T2" fmla="*/ 2147483647 w 68"/>
                <a:gd name="T3" fmla="*/ 2147483647 h 179"/>
                <a:gd name="T4" fmla="*/ 2147483647 w 68"/>
                <a:gd name="T5" fmla="*/ 2147483647 h 179"/>
                <a:gd name="T6" fmla="*/ 2147483647 w 68"/>
                <a:gd name="T7" fmla="*/ 2147483647 h 179"/>
                <a:gd name="T8" fmla="*/ 2147483647 w 68"/>
                <a:gd name="T9" fmla="*/ 2147483647 h 179"/>
                <a:gd name="T10" fmla="*/ 2147483647 w 68"/>
                <a:gd name="T11" fmla="*/ 2147483647 h 179"/>
                <a:gd name="T12" fmla="*/ 2147483647 w 68"/>
                <a:gd name="T13" fmla="*/ 2147483647 h 179"/>
                <a:gd name="T14" fmla="*/ 2147483647 w 68"/>
                <a:gd name="T15" fmla="*/ 2147483647 h 179"/>
                <a:gd name="T16" fmla="*/ 1857656329 w 68"/>
                <a:gd name="T17" fmla="*/ 2147483647 h 179"/>
                <a:gd name="T18" fmla="*/ 774143793 w 68"/>
                <a:gd name="T19" fmla="*/ 2147483647 h 179"/>
                <a:gd name="T20" fmla="*/ 0 w 68"/>
                <a:gd name="T21" fmla="*/ 2147483647 h 179"/>
                <a:gd name="T22" fmla="*/ 0 w 68"/>
                <a:gd name="T23" fmla="*/ 2147483647 h 179"/>
                <a:gd name="T24" fmla="*/ 1393458506 w 68"/>
                <a:gd name="T25" fmla="*/ 2147483647 h 179"/>
                <a:gd name="T26" fmla="*/ 2147483647 w 68"/>
                <a:gd name="T27" fmla="*/ 2147483647 h 179"/>
                <a:gd name="T28" fmla="*/ 2147483647 w 68"/>
                <a:gd name="T29" fmla="*/ 2147483647 h 179"/>
                <a:gd name="T30" fmla="*/ 2147483647 w 68"/>
                <a:gd name="T31" fmla="*/ 2147483647 h 179"/>
                <a:gd name="T32" fmla="*/ 2147483647 w 68"/>
                <a:gd name="T33" fmla="*/ 2147483647 h 179"/>
                <a:gd name="T34" fmla="*/ 2147483647 w 68"/>
                <a:gd name="T35" fmla="*/ 1862333348 h 179"/>
                <a:gd name="T36" fmla="*/ 2147483647 w 68"/>
                <a:gd name="T37" fmla="*/ 859706754 h 179"/>
                <a:gd name="T38" fmla="*/ 2147483647 w 68"/>
                <a:gd name="T39" fmla="*/ 0 h 179"/>
                <a:gd name="T40" fmla="*/ 2147483647 w 68"/>
                <a:gd name="T41" fmla="*/ 0 h 179"/>
                <a:gd name="T42" fmla="*/ 2147483647 w 68"/>
                <a:gd name="T43" fmla="*/ 2147483647 h 1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8" h="179">
                  <a:moveTo>
                    <a:pt x="68" y="179"/>
                  </a:moveTo>
                  <a:lnTo>
                    <a:pt x="46" y="179"/>
                  </a:lnTo>
                  <a:lnTo>
                    <a:pt x="46" y="41"/>
                  </a:lnTo>
                  <a:lnTo>
                    <a:pt x="40" y="44"/>
                  </a:lnTo>
                  <a:lnTo>
                    <a:pt x="36" y="48"/>
                  </a:lnTo>
                  <a:lnTo>
                    <a:pt x="30" y="52"/>
                  </a:lnTo>
                  <a:lnTo>
                    <a:pt x="25" y="55"/>
                  </a:lnTo>
                  <a:lnTo>
                    <a:pt x="18" y="59"/>
                  </a:lnTo>
                  <a:lnTo>
                    <a:pt x="12" y="62"/>
                  </a:lnTo>
                  <a:lnTo>
                    <a:pt x="5" y="65"/>
                  </a:lnTo>
                  <a:lnTo>
                    <a:pt x="0" y="67"/>
                  </a:lnTo>
                  <a:lnTo>
                    <a:pt x="0" y="45"/>
                  </a:lnTo>
                  <a:lnTo>
                    <a:pt x="9" y="41"/>
                  </a:lnTo>
                  <a:lnTo>
                    <a:pt x="18" y="35"/>
                  </a:lnTo>
                  <a:lnTo>
                    <a:pt x="26" y="31"/>
                  </a:lnTo>
                  <a:lnTo>
                    <a:pt x="33" y="25"/>
                  </a:lnTo>
                  <a:lnTo>
                    <a:pt x="39" y="18"/>
                  </a:lnTo>
                  <a:lnTo>
                    <a:pt x="44" y="13"/>
                  </a:lnTo>
                  <a:lnTo>
                    <a:pt x="49" y="6"/>
                  </a:lnTo>
                  <a:lnTo>
                    <a:pt x="51" y="0"/>
                  </a:lnTo>
                  <a:lnTo>
                    <a:pt x="68" y="0"/>
                  </a:lnTo>
                  <a:lnTo>
                    <a:pt x="68" y="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61" name="Freeform 61"/>
            <p:cNvSpPr>
              <a:spLocks/>
            </p:cNvSpPr>
            <p:nvPr/>
          </p:nvSpPr>
          <p:spPr bwMode="auto">
            <a:xfrm>
              <a:off x="4249297" y="1700505"/>
              <a:ext cx="12006" cy="27482"/>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2147483647 w 25"/>
                <a:gd name="T19" fmla="*/ 2147483647 h 60"/>
                <a:gd name="T20" fmla="*/ 2052940748 w 25"/>
                <a:gd name="T21" fmla="*/ 2147483647 h 60"/>
                <a:gd name="T22" fmla="*/ 1306357562 w 25"/>
                <a:gd name="T23" fmla="*/ 2147483647 h 60"/>
                <a:gd name="T24" fmla="*/ 0 w 25"/>
                <a:gd name="T25" fmla="*/ 2147483647 h 60"/>
                <a:gd name="T26" fmla="*/ 559774375 w 25"/>
                <a:gd name="T27" fmla="*/ 2147483647 h 60"/>
                <a:gd name="T28" fmla="*/ 1119875065 w 25"/>
                <a:gd name="T29" fmla="*/ 2147483647 h 60"/>
                <a:gd name="T30" fmla="*/ 1306357562 w 25"/>
                <a:gd name="T31" fmla="*/ 2147483647 h 60"/>
                <a:gd name="T32" fmla="*/ 1679649441 w 25"/>
                <a:gd name="T33" fmla="*/ 2147483647 h 60"/>
                <a:gd name="T34" fmla="*/ 1866458252 w 25"/>
                <a:gd name="T35" fmla="*/ 2147483647 h 60"/>
                <a:gd name="T36" fmla="*/ 2052940748 w 25"/>
                <a:gd name="T37" fmla="*/ 2147483647 h 60"/>
                <a:gd name="T38" fmla="*/ 2147483647 w 25"/>
                <a:gd name="T39" fmla="*/ 2147483647 h 60"/>
                <a:gd name="T40" fmla="*/ 2147483647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1"/>
                  </a:lnTo>
                  <a:lnTo>
                    <a:pt x="24" y="38"/>
                  </a:lnTo>
                  <a:lnTo>
                    <a:pt x="23" y="44"/>
                  </a:lnTo>
                  <a:lnTo>
                    <a:pt x="21" y="48"/>
                  </a:lnTo>
                  <a:lnTo>
                    <a:pt x="18" y="52"/>
                  </a:lnTo>
                  <a:lnTo>
                    <a:pt x="14" y="55"/>
                  </a:lnTo>
                  <a:lnTo>
                    <a:pt x="11" y="58"/>
                  </a:lnTo>
                  <a:lnTo>
                    <a:pt x="7" y="60"/>
                  </a:lnTo>
                  <a:lnTo>
                    <a:pt x="0" y="52"/>
                  </a:lnTo>
                  <a:lnTo>
                    <a:pt x="3" y="51"/>
                  </a:lnTo>
                  <a:lnTo>
                    <a:pt x="6" y="48"/>
                  </a:lnTo>
                  <a:lnTo>
                    <a:pt x="7" y="46"/>
                  </a:lnTo>
                  <a:lnTo>
                    <a:pt x="9" y="44"/>
                  </a:lnTo>
                  <a:lnTo>
                    <a:pt x="10" y="39"/>
                  </a:lnTo>
                  <a:lnTo>
                    <a:pt x="11" y="35"/>
                  </a:lnTo>
                  <a:lnTo>
                    <a:pt x="13" y="30"/>
                  </a:lnTo>
                  <a:lnTo>
                    <a:pt x="1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62" name="Freeform 62"/>
            <p:cNvSpPr>
              <a:spLocks noEditPoints="1"/>
            </p:cNvSpPr>
            <p:nvPr/>
          </p:nvSpPr>
          <p:spPr bwMode="auto">
            <a:xfrm>
              <a:off x="4275978" y="1630426"/>
              <a:ext cx="52027" cy="82447"/>
            </a:xfrm>
            <a:custGeom>
              <a:avLst/>
              <a:gdLst>
                <a:gd name="T0" fmla="*/ 0 w 116"/>
                <a:gd name="T1" fmla="*/ 2147483647 h 182"/>
                <a:gd name="T2" fmla="*/ 0 w 116"/>
                <a:gd name="T3" fmla="*/ 2147483647 h 182"/>
                <a:gd name="T4" fmla="*/ 152116183 w 116"/>
                <a:gd name="T5" fmla="*/ 2147483647 h 182"/>
                <a:gd name="T6" fmla="*/ 608179189 w 116"/>
                <a:gd name="T7" fmla="*/ 2147483647 h 182"/>
                <a:gd name="T8" fmla="*/ 1520305735 w 116"/>
                <a:gd name="T9" fmla="*/ 2147483647 h 182"/>
                <a:gd name="T10" fmla="*/ 2147483647 w 116"/>
                <a:gd name="T11" fmla="*/ 2147483647 h 182"/>
                <a:gd name="T12" fmla="*/ 2147483647 w 116"/>
                <a:gd name="T13" fmla="*/ 1003284474 h 182"/>
                <a:gd name="T14" fmla="*/ 2147483647 w 116"/>
                <a:gd name="T15" fmla="*/ 286770012 h 182"/>
                <a:gd name="T16" fmla="*/ 2147483647 w 116"/>
                <a:gd name="T17" fmla="*/ 0 h 182"/>
                <a:gd name="T18" fmla="*/ 2147483647 w 116"/>
                <a:gd name="T19" fmla="*/ 573266312 h 182"/>
                <a:gd name="T20" fmla="*/ 2147483647 w 116"/>
                <a:gd name="T21" fmla="*/ 1433576872 h 182"/>
                <a:gd name="T22" fmla="*/ 2147483647 w 116"/>
                <a:gd name="T23" fmla="*/ 2147483647 h 182"/>
                <a:gd name="T24" fmla="*/ 2147483647 w 116"/>
                <a:gd name="T25" fmla="*/ 2147483647 h 182"/>
                <a:gd name="T26" fmla="*/ 2147483647 w 116"/>
                <a:gd name="T27" fmla="*/ 2147483647 h 182"/>
                <a:gd name="T28" fmla="*/ 2147483647 w 116"/>
                <a:gd name="T29" fmla="*/ 2147483647 h 182"/>
                <a:gd name="T30" fmla="*/ 2147483647 w 116"/>
                <a:gd name="T31" fmla="*/ 2147483647 h 182"/>
                <a:gd name="T32" fmla="*/ 2147483647 w 116"/>
                <a:gd name="T33" fmla="*/ 2147483647 h 182"/>
                <a:gd name="T34" fmla="*/ 2147483647 w 116"/>
                <a:gd name="T35" fmla="*/ 2147483647 h 182"/>
                <a:gd name="T36" fmla="*/ 2147483647 w 116"/>
                <a:gd name="T37" fmla="*/ 2147483647 h 182"/>
                <a:gd name="T38" fmla="*/ 2147483647 w 116"/>
                <a:gd name="T39" fmla="*/ 2147483647 h 182"/>
                <a:gd name="T40" fmla="*/ 2147483647 w 116"/>
                <a:gd name="T41" fmla="*/ 2147483647 h 182"/>
                <a:gd name="T42" fmla="*/ 2147483647 w 116"/>
                <a:gd name="T43" fmla="*/ 2147483647 h 182"/>
                <a:gd name="T44" fmla="*/ 2147483647 w 116"/>
                <a:gd name="T45" fmla="*/ 2147483647 h 182"/>
                <a:gd name="T46" fmla="*/ 2147483647 w 116"/>
                <a:gd name="T47" fmla="*/ 2147483647 h 182"/>
                <a:gd name="T48" fmla="*/ 2147483647 w 116"/>
                <a:gd name="T49" fmla="*/ 2147483647 h 182"/>
                <a:gd name="T50" fmla="*/ 2147483647 w 116"/>
                <a:gd name="T51" fmla="*/ 2147483647 h 182"/>
                <a:gd name="T52" fmla="*/ 2147483647 w 116"/>
                <a:gd name="T53" fmla="*/ 2147483647 h 182"/>
                <a:gd name="T54" fmla="*/ 2147483647 w 116"/>
                <a:gd name="T55" fmla="*/ 2147483647 h 182"/>
                <a:gd name="T56" fmla="*/ 1976368741 w 116"/>
                <a:gd name="T57" fmla="*/ 2147483647 h 182"/>
                <a:gd name="T58" fmla="*/ 1064242195 w 116"/>
                <a:gd name="T59" fmla="*/ 2147483647 h 182"/>
                <a:gd name="T60" fmla="*/ 456063006 w 116"/>
                <a:gd name="T61" fmla="*/ 2147483647 h 182"/>
                <a:gd name="T62" fmla="*/ 0 w 116"/>
                <a:gd name="T63" fmla="*/ 2147483647 h 182"/>
                <a:gd name="T64" fmla="*/ 0 w 116"/>
                <a:gd name="T65" fmla="*/ 2147483647 h 182"/>
                <a:gd name="T66" fmla="*/ 2147483647 w 116"/>
                <a:gd name="T67" fmla="*/ 2147483647 h 182"/>
                <a:gd name="T68" fmla="*/ 2147483647 w 116"/>
                <a:gd name="T69" fmla="*/ 2147483647 h 182"/>
                <a:gd name="T70" fmla="*/ 2147483647 w 116"/>
                <a:gd name="T71" fmla="*/ 2147483647 h 182"/>
                <a:gd name="T72" fmla="*/ 2147483647 w 116"/>
                <a:gd name="T73" fmla="*/ 2147483647 h 182"/>
                <a:gd name="T74" fmla="*/ 2147483647 w 116"/>
                <a:gd name="T75" fmla="*/ 2147483647 h 182"/>
                <a:gd name="T76" fmla="*/ 2147483647 w 116"/>
                <a:gd name="T77" fmla="*/ 2147483647 h 182"/>
                <a:gd name="T78" fmla="*/ 2147483647 w 116"/>
                <a:gd name="T79" fmla="*/ 2147483647 h 182"/>
                <a:gd name="T80" fmla="*/ 2147483647 w 116"/>
                <a:gd name="T81" fmla="*/ 2147483647 h 182"/>
                <a:gd name="T82" fmla="*/ 2147483647 w 116"/>
                <a:gd name="T83" fmla="*/ 2147483647 h 182"/>
                <a:gd name="T84" fmla="*/ 2147483647 w 116"/>
                <a:gd name="T85" fmla="*/ 2147483647 h 182"/>
                <a:gd name="T86" fmla="*/ 2147483647 w 116"/>
                <a:gd name="T87" fmla="*/ 2147483647 h 182"/>
                <a:gd name="T88" fmla="*/ 2147483647 w 116"/>
                <a:gd name="T89" fmla="*/ 2147483647 h 182"/>
                <a:gd name="T90" fmla="*/ 2147483647 w 116"/>
                <a:gd name="T91" fmla="*/ 2147483647 h 182"/>
                <a:gd name="T92" fmla="*/ 2147483647 w 116"/>
                <a:gd name="T93" fmla="*/ 2147483647 h 182"/>
                <a:gd name="T94" fmla="*/ 2147483647 w 116"/>
                <a:gd name="T95" fmla="*/ 2147483647 h 182"/>
                <a:gd name="T96" fmla="*/ 2147483647 w 116"/>
                <a:gd name="T97" fmla="*/ 2147483647 h 182"/>
                <a:gd name="T98" fmla="*/ 2147483647 w 116"/>
                <a:gd name="T99" fmla="*/ 2147483647 h 182"/>
                <a:gd name="T100" fmla="*/ 2147483647 w 116"/>
                <a:gd name="T101" fmla="*/ 2147483647 h 182"/>
                <a:gd name="T102" fmla="*/ 2147483647 w 116"/>
                <a:gd name="T103" fmla="*/ 2147483647 h 182"/>
                <a:gd name="T104" fmla="*/ 2147483647 w 116"/>
                <a:gd name="T105" fmla="*/ 2147483647 h 182"/>
                <a:gd name="T106" fmla="*/ 2147483647 w 116"/>
                <a:gd name="T107" fmla="*/ 2147483647 h 182"/>
                <a:gd name="T108" fmla="*/ 2147483647 w 116"/>
                <a:gd name="T109" fmla="*/ 2147483647 h 182"/>
                <a:gd name="T110" fmla="*/ 2147483647 w 116"/>
                <a:gd name="T111" fmla="*/ 2147483647 h 182"/>
                <a:gd name="T112" fmla="*/ 2147483647 w 116"/>
                <a:gd name="T113" fmla="*/ 2147483647 h 1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2">
                  <a:moveTo>
                    <a:pt x="0" y="91"/>
                  </a:moveTo>
                  <a:lnTo>
                    <a:pt x="0" y="84"/>
                  </a:lnTo>
                  <a:lnTo>
                    <a:pt x="0" y="77"/>
                  </a:lnTo>
                  <a:lnTo>
                    <a:pt x="0" y="70"/>
                  </a:lnTo>
                  <a:lnTo>
                    <a:pt x="1" y="63"/>
                  </a:lnTo>
                  <a:lnTo>
                    <a:pt x="1" y="58"/>
                  </a:lnTo>
                  <a:lnTo>
                    <a:pt x="3" y="51"/>
                  </a:lnTo>
                  <a:lnTo>
                    <a:pt x="4" y="46"/>
                  </a:lnTo>
                  <a:lnTo>
                    <a:pt x="6" y="41"/>
                  </a:lnTo>
                  <a:lnTo>
                    <a:pt x="10" y="31"/>
                  </a:lnTo>
                  <a:lnTo>
                    <a:pt x="14" y="24"/>
                  </a:lnTo>
                  <a:lnTo>
                    <a:pt x="20" y="17"/>
                  </a:lnTo>
                  <a:lnTo>
                    <a:pt x="25" y="11"/>
                  </a:lnTo>
                  <a:lnTo>
                    <a:pt x="32" y="7"/>
                  </a:lnTo>
                  <a:lnTo>
                    <a:pt x="39" y="3"/>
                  </a:lnTo>
                  <a:lnTo>
                    <a:pt x="47" y="2"/>
                  </a:lnTo>
                  <a:lnTo>
                    <a:pt x="57" y="0"/>
                  </a:lnTo>
                  <a:lnTo>
                    <a:pt x="64" y="0"/>
                  </a:lnTo>
                  <a:lnTo>
                    <a:pt x="71" y="2"/>
                  </a:lnTo>
                  <a:lnTo>
                    <a:pt x="77" y="4"/>
                  </a:lnTo>
                  <a:lnTo>
                    <a:pt x="82" y="6"/>
                  </a:lnTo>
                  <a:lnTo>
                    <a:pt x="88" y="10"/>
                  </a:lnTo>
                  <a:lnTo>
                    <a:pt x="94" y="14"/>
                  </a:lnTo>
                  <a:lnTo>
                    <a:pt x="98" y="18"/>
                  </a:lnTo>
                  <a:lnTo>
                    <a:pt x="102" y="23"/>
                  </a:lnTo>
                  <a:lnTo>
                    <a:pt x="105" y="28"/>
                  </a:lnTo>
                  <a:lnTo>
                    <a:pt x="108" y="35"/>
                  </a:lnTo>
                  <a:lnTo>
                    <a:pt x="110" y="42"/>
                  </a:lnTo>
                  <a:lnTo>
                    <a:pt x="112" y="49"/>
                  </a:lnTo>
                  <a:lnTo>
                    <a:pt x="113" y="53"/>
                  </a:lnTo>
                  <a:lnTo>
                    <a:pt x="115" y="59"/>
                  </a:lnTo>
                  <a:lnTo>
                    <a:pt x="115" y="63"/>
                  </a:lnTo>
                  <a:lnTo>
                    <a:pt x="116" y="69"/>
                  </a:lnTo>
                  <a:lnTo>
                    <a:pt x="116" y="74"/>
                  </a:lnTo>
                  <a:lnTo>
                    <a:pt x="116" y="80"/>
                  </a:lnTo>
                  <a:lnTo>
                    <a:pt x="116" y="87"/>
                  </a:lnTo>
                  <a:lnTo>
                    <a:pt x="116" y="92"/>
                  </a:lnTo>
                  <a:lnTo>
                    <a:pt x="116" y="99"/>
                  </a:lnTo>
                  <a:lnTo>
                    <a:pt x="116" y="106"/>
                  </a:lnTo>
                  <a:lnTo>
                    <a:pt x="116" y="113"/>
                  </a:lnTo>
                  <a:lnTo>
                    <a:pt x="115" y="120"/>
                  </a:lnTo>
                  <a:lnTo>
                    <a:pt x="115" y="126"/>
                  </a:lnTo>
                  <a:lnTo>
                    <a:pt x="113" y="133"/>
                  </a:lnTo>
                  <a:lnTo>
                    <a:pt x="112" y="137"/>
                  </a:lnTo>
                  <a:lnTo>
                    <a:pt x="110" y="143"/>
                  </a:lnTo>
                  <a:lnTo>
                    <a:pt x="106" y="153"/>
                  </a:lnTo>
                  <a:lnTo>
                    <a:pt x="102" y="160"/>
                  </a:lnTo>
                  <a:lnTo>
                    <a:pt x="96" y="167"/>
                  </a:lnTo>
                  <a:lnTo>
                    <a:pt x="91" y="172"/>
                  </a:lnTo>
                  <a:lnTo>
                    <a:pt x="84" y="176"/>
                  </a:lnTo>
                  <a:lnTo>
                    <a:pt x="75" y="179"/>
                  </a:lnTo>
                  <a:lnTo>
                    <a:pt x="67" y="181"/>
                  </a:lnTo>
                  <a:lnTo>
                    <a:pt x="57" y="182"/>
                  </a:lnTo>
                  <a:lnTo>
                    <a:pt x="45" y="181"/>
                  </a:lnTo>
                  <a:lnTo>
                    <a:pt x="35" y="178"/>
                  </a:lnTo>
                  <a:lnTo>
                    <a:pt x="25" y="172"/>
                  </a:lnTo>
                  <a:lnTo>
                    <a:pt x="17" y="165"/>
                  </a:lnTo>
                  <a:lnTo>
                    <a:pt x="13" y="160"/>
                  </a:lnTo>
                  <a:lnTo>
                    <a:pt x="10" y="151"/>
                  </a:lnTo>
                  <a:lnTo>
                    <a:pt x="7" y="144"/>
                  </a:lnTo>
                  <a:lnTo>
                    <a:pt x="4" y="134"/>
                  </a:lnTo>
                  <a:lnTo>
                    <a:pt x="3" y="126"/>
                  </a:lnTo>
                  <a:lnTo>
                    <a:pt x="1" y="115"/>
                  </a:lnTo>
                  <a:lnTo>
                    <a:pt x="0" y="104"/>
                  </a:lnTo>
                  <a:lnTo>
                    <a:pt x="0" y="92"/>
                  </a:lnTo>
                  <a:lnTo>
                    <a:pt x="0" y="91"/>
                  </a:lnTo>
                  <a:close/>
                  <a:moveTo>
                    <a:pt x="22" y="91"/>
                  </a:moveTo>
                  <a:lnTo>
                    <a:pt x="22" y="102"/>
                  </a:lnTo>
                  <a:lnTo>
                    <a:pt x="24" y="112"/>
                  </a:lnTo>
                  <a:lnTo>
                    <a:pt x="24" y="120"/>
                  </a:lnTo>
                  <a:lnTo>
                    <a:pt x="25" y="129"/>
                  </a:lnTo>
                  <a:lnTo>
                    <a:pt x="27" y="136"/>
                  </a:lnTo>
                  <a:lnTo>
                    <a:pt x="28" y="141"/>
                  </a:lnTo>
                  <a:lnTo>
                    <a:pt x="29" y="146"/>
                  </a:lnTo>
                  <a:lnTo>
                    <a:pt x="31" y="150"/>
                  </a:lnTo>
                  <a:lnTo>
                    <a:pt x="38" y="155"/>
                  </a:lnTo>
                  <a:lnTo>
                    <a:pt x="45" y="160"/>
                  </a:lnTo>
                  <a:lnTo>
                    <a:pt x="50" y="162"/>
                  </a:lnTo>
                  <a:lnTo>
                    <a:pt x="57" y="164"/>
                  </a:lnTo>
                  <a:lnTo>
                    <a:pt x="66" y="162"/>
                  </a:lnTo>
                  <a:lnTo>
                    <a:pt x="73" y="160"/>
                  </a:lnTo>
                  <a:lnTo>
                    <a:pt x="78" y="155"/>
                  </a:lnTo>
                  <a:lnTo>
                    <a:pt x="82" y="150"/>
                  </a:lnTo>
                  <a:lnTo>
                    <a:pt x="85" y="146"/>
                  </a:lnTo>
                  <a:lnTo>
                    <a:pt x="88" y="141"/>
                  </a:lnTo>
                  <a:lnTo>
                    <a:pt x="89" y="136"/>
                  </a:lnTo>
                  <a:lnTo>
                    <a:pt x="92" y="129"/>
                  </a:lnTo>
                  <a:lnTo>
                    <a:pt x="94" y="120"/>
                  </a:lnTo>
                  <a:lnTo>
                    <a:pt x="94" y="112"/>
                  </a:lnTo>
                  <a:lnTo>
                    <a:pt x="95" y="102"/>
                  </a:lnTo>
                  <a:lnTo>
                    <a:pt x="95" y="91"/>
                  </a:lnTo>
                  <a:lnTo>
                    <a:pt x="95" y="81"/>
                  </a:lnTo>
                  <a:lnTo>
                    <a:pt x="94" y="71"/>
                  </a:lnTo>
                  <a:lnTo>
                    <a:pt x="94" y="63"/>
                  </a:lnTo>
                  <a:lnTo>
                    <a:pt x="92" y="55"/>
                  </a:lnTo>
                  <a:lnTo>
                    <a:pt x="91" y="48"/>
                  </a:lnTo>
                  <a:lnTo>
                    <a:pt x="89" y="42"/>
                  </a:lnTo>
                  <a:lnTo>
                    <a:pt x="87" y="38"/>
                  </a:lnTo>
                  <a:lnTo>
                    <a:pt x="85" y="34"/>
                  </a:lnTo>
                  <a:lnTo>
                    <a:pt x="80" y="27"/>
                  </a:lnTo>
                  <a:lnTo>
                    <a:pt x="73" y="23"/>
                  </a:lnTo>
                  <a:lnTo>
                    <a:pt x="66" y="20"/>
                  </a:lnTo>
                  <a:lnTo>
                    <a:pt x="57" y="18"/>
                  </a:lnTo>
                  <a:lnTo>
                    <a:pt x="50" y="20"/>
                  </a:lnTo>
                  <a:lnTo>
                    <a:pt x="43" y="23"/>
                  </a:lnTo>
                  <a:lnTo>
                    <a:pt x="38" y="27"/>
                  </a:lnTo>
                  <a:lnTo>
                    <a:pt x="33" y="32"/>
                  </a:lnTo>
                  <a:lnTo>
                    <a:pt x="31" y="37"/>
                  </a:lnTo>
                  <a:lnTo>
                    <a:pt x="29" y="42"/>
                  </a:lnTo>
                  <a:lnTo>
                    <a:pt x="27" y="48"/>
                  </a:lnTo>
                  <a:lnTo>
                    <a:pt x="25" y="55"/>
                  </a:lnTo>
                  <a:lnTo>
                    <a:pt x="24" y="63"/>
                  </a:lnTo>
                  <a:lnTo>
                    <a:pt x="24" y="71"/>
                  </a:lnTo>
                  <a:lnTo>
                    <a:pt x="22" y="81"/>
                  </a:lnTo>
                  <a:lnTo>
                    <a:pt x="22"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63" name="Rectangle 63"/>
            <p:cNvSpPr>
              <a:spLocks noChangeArrowheads="1"/>
            </p:cNvSpPr>
            <p:nvPr/>
          </p:nvSpPr>
          <p:spPr bwMode="auto">
            <a:xfrm>
              <a:off x="4145242" y="2820408"/>
              <a:ext cx="29349" cy="96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4" name="Freeform 64"/>
            <p:cNvSpPr>
              <a:spLocks/>
            </p:cNvSpPr>
            <p:nvPr/>
          </p:nvSpPr>
          <p:spPr bwMode="auto">
            <a:xfrm>
              <a:off x="4189265" y="2772314"/>
              <a:ext cx="30683" cy="81073"/>
            </a:xfrm>
            <a:custGeom>
              <a:avLst/>
              <a:gdLst>
                <a:gd name="T0" fmla="*/ 2147483647 w 68"/>
                <a:gd name="T1" fmla="*/ 2147483647 h 178"/>
                <a:gd name="T2" fmla="*/ 2147483647 w 68"/>
                <a:gd name="T3" fmla="*/ 2147483647 h 178"/>
                <a:gd name="T4" fmla="*/ 2147483647 w 68"/>
                <a:gd name="T5" fmla="*/ 2147483647 h 178"/>
                <a:gd name="T6" fmla="*/ 2147483647 w 68"/>
                <a:gd name="T7" fmla="*/ 2147483647 h 178"/>
                <a:gd name="T8" fmla="*/ 2147483647 w 68"/>
                <a:gd name="T9" fmla="*/ 2147483647 h 178"/>
                <a:gd name="T10" fmla="*/ 2147483647 w 68"/>
                <a:gd name="T11" fmla="*/ 2147483647 h 178"/>
                <a:gd name="T12" fmla="*/ 2147483647 w 68"/>
                <a:gd name="T13" fmla="*/ 2147483647 h 178"/>
                <a:gd name="T14" fmla="*/ 2147483647 w 68"/>
                <a:gd name="T15" fmla="*/ 2147483647 h 178"/>
                <a:gd name="T16" fmla="*/ 1857656329 w 68"/>
                <a:gd name="T17" fmla="*/ 2147483647 h 178"/>
                <a:gd name="T18" fmla="*/ 774143793 w 68"/>
                <a:gd name="T19" fmla="*/ 2147483647 h 178"/>
                <a:gd name="T20" fmla="*/ 0 w 68"/>
                <a:gd name="T21" fmla="*/ 2147483647 h 178"/>
                <a:gd name="T22" fmla="*/ 0 w 68"/>
                <a:gd name="T23" fmla="*/ 2147483647 h 178"/>
                <a:gd name="T24" fmla="*/ 1393458506 w 68"/>
                <a:gd name="T25" fmla="*/ 2147483647 h 178"/>
                <a:gd name="T26" fmla="*/ 2147483647 w 68"/>
                <a:gd name="T27" fmla="*/ 2147483647 h 178"/>
                <a:gd name="T28" fmla="*/ 2147483647 w 68"/>
                <a:gd name="T29" fmla="*/ 2147483647 h 178"/>
                <a:gd name="T30" fmla="*/ 2147483647 w 68"/>
                <a:gd name="T31" fmla="*/ 2147483647 h 178"/>
                <a:gd name="T32" fmla="*/ 2147483647 w 68"/>
                <a:gd name="T33" fmla="*/ 2147483647 h 178"/>
                <a:gd name="T34" fmla="*/ 2147483647 w 68"/>
                <a:gd name="T35" fmla="*/ 1748238838 h 178"/>
                <a:gd name="T36" fmla="*/ 2147483647 w 68"/>
                <a:gd name="T37" fmla="*/ 728478716 h 178"/>
                <a:gd name="T38" fmla="*/ 2147483647 w 68"/>
                <a:gd name="T39" fmla="*/ 0 h 178"/>
                <a:gd name="T40" fmla="*/ 2147483647 w 68"/>
                <a:gd name="T41" fmla="*/ 0 h 178"/>
                <a:gd name="T42" fmla="*/ 2147483647 w 68"/>
                <a:gd name="T43" fmla="*/ 2147483647 h 1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8" h="178">
                  <a:moveTo>
                    <a:pt x="68" y="178"/>
                  </a:moveTo>
                  <a:lnTo>
                    <a:pt x="46" y="178"/>
                  </a:lnTo>
                  <a:lnTo>
                    <a:pt x="46" y="40"/>
                  </a:lnTo>
                  <a:lnTo>
                    <a:pt x="40" y="43"/>
                  </a:lnTo>
                  <a:lnTo>
                    <a:pt x="36" y="47"/>
                  </a:lnTo>
                  <a:lnTo>
                    <a:pt x="30" y="51"/>
                  </a:lnTo>
                  <a:lnTo>
                    <a:pt x="25" y="54"/>
                  </a:lnTo>
                  <a:lnTo>
                    <a:pt x="18" y="58"/>
                  </a:lnTo>
                  <a:lnTo>
                    <a:pt x="12" y="61"/>
                  </a:lnTo>
                  <a:lnTo>
                    <a:pt x="5" y="64"/>
                  </a:lnTo>
                  <a:lnTo>
                    <a:pt x="0" y="67"/>
                  </a:lnTo>
                  <a:lnTo>
                    <a:pt x="0" y="44"/>
                  </a:lnTo>
                  <a:lnTo>
                    <a:pt x="9" y="40"/>
                  </a:lnTo>
                  <a:lnTo>
                    <a:pt x="18" y="34"/>
                  </a:lnTo>
                  <a:lnTo>
                    <a:pt x="26" y="30"/>
                  </a:lnTo>
                  <a:lnTo>
                    <a:pt x="33" y="25"/>
                  </a:lnTo>
                  <a:lnTo>
                    <a:pt x="39" y="18"/>
                  </a:lnTo>
                  <a:lnTo>
                    <a:pt x="44" y="12"/>
                  </a:lnTo>
                  <a:lnTo>
                    <a:pt x="49" y="5"/>
                  </a:lnTo>
                  <a:lnTo>
                    <a:pt x="51" y="0"/>
                  </a:lnTo>
                  <a:lnTo>
                    <a:pt x="68" y="0"/>
                  </a:lnTo>
                  <a:lnTo>
                    <a:pt x="68" y="1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65" name="Freeform 65"/>
            <p:cNvSpPr>
              <a:spLocks/>
            </p:cNvSpPr>
            <p:nvPr/>
          </p:nvSpPr>
          <p:spPr bwMode="auto">
            <a:xfrm>
              <a:off x="4249297" y="2843767"/>
              <a:ext cx="10672" cy="27482"/>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1835351168 w 25"/>
                <a:gd name="T19" fmla="*/ 2147483647 h 60"/>
                <a:gd name="T20" fmla="*/ 1442061632 w 25"/>
                <a:gd name="T21" fmla="*/ 2147483647 h 60"/>
                <a:gd name="T22" fmla="*/ 917675584 w 25"/>
                <a:gd name="T23" fmla="*/ 2147483647 h 60"/>
                <a:gd name="T24" fmla="*/ 0 w 25"/>
                <a:gd name="T25" fmla="*/ 2147483647 h 60"/>
                <a:gd name="T26" fmla="*/ 393289536 w 25"/>
                <a:gd name="T27" fmla="*/ 2147483647 h 60"/>
                <a:gd name="T28" fmla="*/ 655482560 w 25"/>
                <a:gd name="T29" fmla="*/ 2147483647 h 60"/>
                <a:gd name="T30" fmla="*/ 917675584 w 25"/>
                <a:gd name="T31" fmla="*/ 2147483647 h 60"/>
                <a:gd name="T32" fmla="*/ 1048772096 w 25"/>
                <a:gd name="T33" fmla="*/ 2147483647 h 60"/>
                <a:gd name="T34" fmla="*/ 1310965120 w 25"/>
                <a:gd name="T35" fmla="*/ 2147483647 h 60"/>
                <a:gd name="T36" fmla="*/ 1442061632 w 25"/>
                <a:gd name="T37" fmla="*/ 2147483647 h 60"/>
                <a:gd name="T38" fmla="*/ 1573158144 w 25"/>
                <a:gd name="T39" fmla="*/ 2147483647 h 60"/>
                <a:gd name="T40" fmla="*/ 1573158144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3"/>
                  </a:moveTo>
                  <a:lnTo>
                    <a:pt x="0" y="0"/>
                  </a:lnTo>
                  <a:lnTo>
                    <a:pt x="25" y="0"/>
                  </a:lnTo>
                  <a:lnTo>
                    <a:pt x="25" y="23"/>
                  </a:lnTo>
                  <a:lnTo>
                    <a:pt x="25" y="30"/>
                  </a:lnTo>
                  <a:lnTo>
                    <a:pt x="24" y="37"/>
                  </a:lnTo>
                  <a:lnTo>
                    <a:pt x="22" y="43"/>
                  </a:lnTo>
                  <a:lnTo>
                    <a:pt x="21" y="47"/>
                  </a:lnTo>
                  <a:lnTo>
                    <a:pt x="18" y="51"/>
                  </a:lnTo>
                  <a:lnTo>
                    <a:pt x="14" y="54"/>
                  </a:lnTo>
                  <a:lnTo>
                    <a:pt x="11" y="57"/>
                  </a:lnTo>
                  <a:lnTo>
                    <a:pt x="7" y="60"/>
                  </a:lnTo>
                  <a:lnTo>
                    <a:pt x="0" y="51"/>
                  </a:lnTo>
                  <a:lnTo>
                    <a:pt x="3" y="50"/>
                  </a:lnTo>
                  <a:lnTo>
                    <a:pt x="5" y="47"/>
                  </a:lnTo>
                  <a:lnTo>
                    <a:pt x="7" y="46"/>
                  </a:lnTo>
                  <a:lnTo>
                    <a:pt x="8" y="43"/>
                  </a:lnTo>
                  <a:lnTo>
                    <a:pt x="10" y="39"/>
                  </a:lnTo>
                  <a:lnTo>
                    <a:pt x="11" y="35"/>
                  </a:lnTo>
                  <a:lnTo>
                    <a:pt x="12" y="29"/>
                  </a:lnTo>
                  <a:lnTo>
                    <a:pt x="12"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66" name="Freeform 66"/>
            <p:cNvSpPr>
              <a:spLocks noEditPoints="1"/>
            </p:cNvSpPr>
            <p:nvPr/>
          </p:nvSpPr>
          <p:spPr bwMode="auto">
            <a:xfrm>
              <a:off x="4275978" y="2772314"/>
              <a:ext cx="52027" cy="82447"/>
            </a:xfrm>
            <a:custGeom>
              <a:avLst/>
              <a:gdLst>
                <a:gd name="T0" fmla="*/ 0 w 116"/>
                <a:gd name="T1" fmla="*/ 2147483647 h 181"/>
                <a:gd name="T2" fmla="*/ 0 w 116"/>
                <a:gd name="T3" fmla="*/ 2147483647 h 181"/>
                <a:gd name="T4" fmla="*/ 152116183 w 116"/>
                <a:gd name="T5" fmla="*/ 2147483647 h 181"/>
                <a:gd name="T6" fmla="*/ 608179189 w 116"/>
                <a:gd name="T7" fmla="*/ 2147483647 h 181"/>
                <a:gd name="T8" fmla="*/ 1520305735 w 116"/>
                <a:gd name="T9" fmla="*/ 2147483647 h 181"/>
                <a:gd name="T10" fmla="*/ 2147483647 w 116"/>
                <a:gd name="T11" fmla="*/ 2147483647 h 181"/>
                <a:gd name="T12" fmla="*/ 2147483647 w 116"/>
                <a:gd name="T13" fmla="*/ 1020216961 h 181"/>
                <a:gd name="T14" fmla="*/ 2147483647 w 116"/>
                <a:gd name="T15" fmla="*/ 145666193 h 181"/>
                <a:gd name="T16" fmla="*/ 2147483647 w 116"/>
                <a:gd name="T17" fmla="*/ 0 h 181"/>
                <a:gd name="T18" fmla="*/ 2147483647 w 116"/>
                <a:gd name="T19" fmla="*/ 582941577 h 181"/>
                <a:gd name="T20" fmla="*/ 2147483647 w 116"/>
                <a:gd name="T21" fmla="*/ 1311548822 h 181"/>
                <a:gd name="T22" fmla="*/ 2147483647 w 116"/>
                <a:gd name="T23" fmla="*/ 2147483647 h 181"/>
                <a:gd name="T24" fmla="*/ 2147483647 w 116"/>
                <a:gd name="T25" fmla="*/ 2147483647 h 181"/>
                <a:gd name="T26" fmla="*/ 2147483647 w 116"/>
                <a:gd name="T27" fmla="*/ 2147483647 h 181"/>
                <a:gd name="T28" fmla="*/ 2147483647 w 116"/>
                <a:gd name="T29" fmla="*/ 2147483647 h 181"/>
                <a:gd name="T30" fmla="*/ 2147483647 w 116"/>
                <a:gd name="T31" fmla="*/ 2147483647 h 181"/>
                <a:gd name="T32" fmla="*/ 2147483647 w 116"/>
                <a:gd name="T33" fmla="*/ 2147483647 h 181"/>
                <a:gd name="T34" fmla="*/ 2147483647 w 116"/>
                <a:gd name="T35" fmla="*/ 2147483647 h 181"/>
                <a:gd name="T36" fmla="*/ 2147483647 w 116"/>
                <a:gd name="T37" fmla="*/ 2147483647 h 181"/>
                <a:gd name="T38" fmla="*/ 2147483647 w 116"/>
                <a:gd name="T39" fmla="*/ 2147483647 h 181"/>
                <a:gd name="T40" fmla="*/ 2147483647 w 116"/>
                <a:gd name="T41" fmla="*/ 2147483647 h 181"/>
                <a:gd name="T42" fmla="*/ 2147483647 w 116"/>
                <a:gd name="T43" fmla="*/ 2147483647 h 181"/>
                <a:gd name="T44" fmla="*/ 2147483647 w 116"/>
                <a:gd name="T45" fmla="*/ 2147483647 h 181"/>
                <a:gd name="T46" fmla="*/ 2147483647 w 116"/>
                <a:gd name="T47" fmla="*/ 2147483647 h 181"/>
                <a:gd name="T48" fmla="*/ 2147483647 w 116"/>
                <a:gd name="T49" fmla="*/ 2147483647 h 181"/>
                <a:gd name="T50" fmla="*/ 2147483647 w 116"/>
                <a:gd name="T51" fmla="*/ 2147483647 h 181"/>
                <a:gd name="T52" fmla="*/ 2147483647 w 116"/>
                <a:gd name="T53" fmla="*/ 2147483647 h 181"/>
                <a:gd name="T54" fmla="*/ 2147483647 w 116"/>
                <a:gd name="T55" fmla="*/ 2147483647 h 181"/>
                <a:gd name="T56" fmla="*/ 1976368741 w 116"/>
                <a:gd name="T57" fmla="*/ 2147483647 h 181"/>
                <a:gd name="T58" fmla="*/ 1064242195 w 116"/>
                <a:gd name="T59" fmla="*/ 2147483647 h 181"/>
                <a:gd name="T60" fmla="*/ 456063006 w 116"/>
                <a:gd name="T61" fmla="*/ 2147483647 h 181"/>
                <a:gd name="T62" fmla="*/ 0 w 116"/>
                <a:gd name="T63" fmla="*/ 2147483647 h 181"/>
                <a:gd name="T64" fmla="*/ 0 w 116"/>
                <a:gd name="T65" fmla="*/ 2147483647 h 181"/>
                <a:gd name="T66" fmla="*/ 2147483647 w 116"/>
                <a:gd name="T67" fmla="*/ 2147483647 h 181"/>
                <a:gd name="T68" fmla="*/ 2147483647 w 116"/>
                <a:gd name="T69" fmla="*/ 2147483647 h 181"/>
                <a:gd name="T70" fmla="*/ 2147483647 w 116"/>
                <a:gd name="T71" fmla="*/ 2147483647 h 181"/>
                <a:gd name="T72" fmla="*/ 2147483647 w 116"/>
                <a:gd name="T73" fmla="*/ 2147483647 h 181"/>
                <a:gd name="T74" fmla="*/ 2147483647 w 116"/>
                <a:gd name="T75" fmla="*/ 2147483647 h 181"/>
                <a:gd name="T76" fmla="*/ 2147483647 w 116"/>
                <a:gd name="T77" fmla="*/ 2147483647 h 181"/>
                <a:gd name="T78" fmla="*/ 2147483647 w 116"/>
                <a:gd name="T79" fmla="*/ 2147483647 h 181"/>
                <a:gd name="T80" fmla="*/ 2147483647 w 116"/>
                <a:gd name="T81" fmla="*/ 2147483647 h 181"/>
                <a:gd name="T82" fmla="*/ 2147483647 w 116"/>
                <a:gd name="T83" fmla="*/ 2147483647 h 181"/>
                <a:gd name="T84" fmla="*/ 2147483647 w 116"/>
                <a:gd name="T85" fmla="*/ 2147483647 h 181"/>
                <a:gd name="T86" fmla="*/ 2147483647 w 116"/>
                <a:gd name="T87" fmla="*/ 2147483647 h 181"/>
                <a:gd name="T88" fmla="*/ 2147483647 w 116"/>
                <a:gd name="T89" fmla="*/ 2147483647 h 181"/>
                <a:gd name="T90" fmla="*/ 2147483647 w 116"/>
                <a:gd name="T91" fmla="*/ 2147483647 h 181"/>
                <a:gd name="T92" fmla="*/ 2147483647 w 116"/>
                <a:gd name="T93" fmla="*/ 2147483647 h 181"/>
                <a:gd name="T94" fmla="*/ 2147483647 w 116"/>
                <a:gd name="T95" fmla="*/ 2147483647 h 181"/>
                <a:gd name="T96" fmla="*/ 2147483647 w 116"/>
                <a:gd name="T97" fmla="*/ 2147483647 h 181"/>
                <a:gd name="T98" fmla="*/ 2147483647 w 116"/>
                <a:gd name="T99" fmla="*/ 2147483647 h 181"/>
                <a:gd name="T100" fmla="*/ 2147483647 w 116"/>
                <a:gd name="T101" fmla="*/ 2147483647 h 181"/>
                <a:gd name="T102" fmla="*/ 2147483647 w 116"/>
                <a:gd name="T103" fmla="*/ 2147483647 h 181"/>
                <a:gd name="T104" fmla="*/ 2147483647 w 116"/>
                <a:gd name="T105" fmla="*/ 2147483647 h 181"/>
                <a:gd name="T106" fmla="*/ 2147483647 w 116"/>
                <a:gd name="T107" fmla="*/ 2147483647 h 181"/>
                <a:gd name="T108" fmla="*/ 2147483647 w 116"/>
                <a:gd name="T109" fmla="*/ 2147483647 h 181"/>
                <a:gd name="T110" fmla="*/ 2147483647 w 116"/>
                <a:gd name="T111" fmla="*/ 2147483647 h 181"/>
                <a:gd name="T112" fmla="*/ 2147483647 w 116"/>
                <a:gd name="T113" fmla="*/ 2147483647 h 1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1">
                  <a:moveTo>
                    <a:pt x="0" y="90"/>
                  </a:moveTo>
                  <a:lnTo>
                    <a:pt x="0" y="83"/>
                  </a:lnTo>
                  <a:lnTo>
                    <a:pt x="0" y="76"/>
                  </a:lnTo>
                  <a:lnTo>
                    <a:pt x="0" y="69"/>
                  </a:lnTo>
                  <a:lnTo>
                    <a:pt x="1" y="62"/>
                  </a:lnTo>
                  <a:lnTo>
                    <a:pt x="1" y="57"/>
                  </a:lnTo>
                  <a:lnTo>
                    <a:pt x="3" y="50"/>
                  </a:lnTo>
                  <a:lnTo>
                    <a:pt x="4" y="46"/>
                  </a:lnTo>
                  <a:lnTo>
                    <a:pt x="6" y="40"/>
                  </a:lnTo>
                  <a:lnTo>
                    <a:pt x="10" y="30"/>
                  </a:lnTo>
                  <a:lnTo>
                    <a:pt x="14" y="23"/>
                  </a:lnTo>
                  <a:lnTo>
                    <a:pt x="20" y="16"/>
                  </a:lnTo>
                  <a:lnTo>
                    <a:pt x="25" y="11"/>
                  </a:lnTo>
                  <a:lnTo>
                    <a:pt x="32" y="7"/>
                  </a:lnTo>
                  <a:lnTo>
                    <a:pt x="39" y="2"/>
                  </a:lnTo>
                  <a:lnTo>
                    <a:pt x="47" y="1"/>
                  </a:lnTo>
                  <a:lnTo>
                    <a:pt x="57" y="0"/>
                  </a:lnTo>
                  <a:lnTo>
                    <a:pt x="64" y="0"/>
                  </a:lnTo>
                  <a:lnTo>
                    <a:pt x="71" y="1"/>
                  </a:lnTo>
                  <a:lnTo>
                    <a:pt x="77" y="4"/>
                  </a:lnTo>
                  <a:lnTo>
                    <a:pt x="82" y="5"/>
                  </a:lnTo>
                  <a:lnTo>
                    <a:pt x="88" y="9"/>
                  </a:lnTo>
                  <a:lnTo>
                    <a:pt x="94" y="14"/>
                  </a:lnTo>
                  <a:lnTo>
                    <a:pt x="98" y="18"/>
                  </a:lnTo>
                  <a:lnTo>
                    <a:pt x="102" y="22"/>
                  </a:lnTo>
                  <a:lnTo>
                    <a:pt x="105" y="27"/>
                  </a:lnTo>
                  <a:lnTo>
                    <a:pt x="108" y="34"/>
                  </a:lnTo>
                  <a:lnTo>
                    <a:pt x="110" y="41"/>
                  </a:lnTo>
                  <a:lnTo>
                    <a:pt x="112" y="48"/>
                  </a:lnTo>
                  <a:lnTo>
                    <a:pt x="113" y="53"/>
                  </a:lnTo>
                  <a:lnTo>
                    <a:pt x="115" y="58"/>
                  </a:lnTo>
                  <a:lnTo>
                    <a:pt x="115" y="62"/>
                  </a:lnTo>
                  <a:lnTo>
                    <a:pt x="116" y="68"/>
                  </a:lnTo>
                  <a:lnTo>
                    <a:pt x="116" y="74"/>
                  </a:lnTo>
                  <a:lnTo>
                    <a:pt x="116" y="79"/>
                  </a:lnTo>
                  <a:lnTo>
                    <a:pt x="116" y="86"/>
                  </a:lnTo>
                  <a:lnTo>
                    <a:pt x="116" y="92"/>
                  </a:lnTo>
                  <a:lnTo>
                    <a:pt x="116" y="99"/>
                  </a:lnTo>
                  <a:lnTo>
                    <a:pt x="116" y="106"/>
                  </a:lnTo>
                  <a:lnTo>
                    <a:pt x="116" y="113"/>
                  </a:lnTo>
                  <a:lnTo>
                    <a:pt x="115" y="120"/>
                  </a:lnTo>
                  <a:lnTo>
                    <a:pt x="115" y="125"/>
                  </a:lnTo>
                  <a:lnTo>
                    <a:pt x="113" y="132"/>
                  </a:lnTo>
                  <a:lnTo>
                    <a:pt x="112" y="137"/>
                  </a:lnTo>
                  <a:lnTo>
                    <a:pt x="110" y="142"/>
                  </a:lnTo>
                  <a:lnTo>
                    <a:pt x="106" y="152"/>
                  </a:lnTo>
                  <a:lnTo>
                    <a:pt x="102" y="159"/>
                  </a:lnTo>
                  <a:lnTo>
                    <a:pt x="96" y="166"/>
                  </a:lnTo>
                  <a:lnTo>
                    <a:pt x="91" y="171"/>
                  </a:lnTo>
                  <a:lnTo>
                    <a:pt x="84" y="176"/>
                  </a:lnTo>
                  <a:lnTo>
                    <a:pt x="75" y="178"/>
                  </a:lnTo>
                  <a:lnTo>
                    <a:pt x="67" y="180"/>
                  </a:lnTo>
                  <a:lnTo>
                    <a:pt x="57" y="181"/>
                  </a:lnTo>
                  <a:lnTo>
                    <a:pt x="45" y="180"/>
                  </a:lnTo>
                  <a:lnTo>
                    <a:pt x="35" y="177"/>
                  </a:lnTo>
                  <a:lnTo>
                    <a:pt x="25" y="171"/>
                  </a:lnTo>
                  <a:lnTo>
                    <a:pt x="17" y="164"/>
                  </a:lnTo>
                  <a:lnTo>
                    <a:pt x="13" y="159"/>
                  </a:lnTo>
                  <a:lnTo>
                    <a:pt x="10" y="150"/>
                  </a:lnTo>
                  <a:lnTo>
                    <a:pt x="7" y="143"/>
                  </a:lnTo>
                  <a:lnTo>
                    <a:pt x="4" y="134"/>
                  </a:lnTo>
                  <a:lnTo>
                    <a:pt x="3" y="125"/>
                  </a:lnTo>
                  <a:lnTo>
                    <a:pt x="1" y="114"/>
                  </a:lnTo>
                  <a:lnTo>
                    <a:pt x="0" y="103"/>
                  </a:lnTo>
                  <a:lnTo>
                    <a:pt x="0" y="92"/>
                  </a:lnTo>
                  <a:lnTo>
                    <a:pt x="0" y="90"/>
                  </a:lnTo>
                  <a:close/>
                  <a:moveTo>
                    <a:pt x="22" y="90"/>
                  </a:moveTo>
                  <a:lnTo>
                    <a:pt x="22" y="102"/>
                  </a:lnTo>
                  <a:lnTo>
                    <a:pt x="24" y="111"/>
                  </a:lnTo>
                  <a:lnTo>
                    <a:pt x="24" y="120"/>
                  </a:lnTo>
                  <a:lnTo>
                    <a:pt x="25" y="128"/>
                  </a:lnTo>
                  <a:lnTo>
                    <a:pt x="27" y="135"/>
                  </a:lnTo>
                  <a:lnTo>
                    <a:pt x="28" y="141"/>
                  </a:lnTo>
                  <a:lnTo>
                    <a:pt x="29" y="145"/>
                  </a:lnTo>
                  <a:lnTo>
                    <a:pt x="31" y="149"/>
                  </a:lnTo>
                  <a:lnTo>
                    <a:pt x="38" y="155"/>
                  </a:lnTo>
                  <a:lnTo>
                    <a:pt x="45" y="159"/>
                  </a:lnTo>
                  <a:lnTo>
                    <a:pt x="50" y="162"/>
                  </a:lnTo>
                  <a:lnTo>
                    <a:pt x="57" y="163"/>
                  </a:lnTo>
                  <a:lnTo>
                    <a:pt x="66" y="162"/>
                  </a:lnTo>
                  <a:lnTo>
                    <a:pt x="73" y="159"/>
                  </a:lnTo>
                  <a:lnTo>
                    <a:pt x="78" y="155"/>
                  </a:lnTo>
                  <a:lnTo>
                    <a:pt x="82" y="149"/>
                  </a:lnTo>
                  <a:lnTo>
                    <a:pt x="85" y="145"/>
                  </a:lnTo>
                  <a:lnTo>
                    <a:pt x="88" y="141"/>
                  </a:lnTo>
                  <a:lnTo>
                    <a:pt x="89" y="135"/>
                  </a:lnTo>
                  <a:lnTo>
                    <a:pt x="92" y="128"/>
                  </a:lnTo>
                  <a:lnTo>
                    <a:pt x="94" y="120"/>
                  </a:lnTo>
                  <a:lnTo>
                    <a:pt x="94" y="111"/>
                  </a:lnTo>
                  <a:lnTo>
                    <a:pt x="95" y="102"/>
                  </a:lnTo>
                  <a:lnTo>
                    <a:pt x="95" y="90"/>
                  </a:lnTo>
                  <a:lnTo>
                    <a:pt x="95" y="81"/>
                  </a:lnTo>
                  <a:lnTo>
                    <a:pt x="94" y="71"/>
                  </a:lnTo>
                  <a:lnTo>
                    <a:pt x="94" y="62"/>
                  </a:lnTo>
                  <a:lnTo>
                    <a:pt x="92" y="54"/>
                  </a:lnTo>
                  <a:lnTo>
                    <a:pt x="91" y="47"/>
                  </a:lnTo>
                  <a:lnTo>
                    <a:pt x="89" y="41"/>
                  </a:lnTo>
                  <a:lnTo>
                    <a:pt x="87" y="37"/>
                  </a:lnTo>
                  <a:lnTo>
                    <a:pt x="85" y="33"/>
                  </a:lnTo>
                  <a:lnTo>
                    <a:pt x="80" y="26"/>
                  </a:lnTo>
                  <a:lnTo>
                    <a:pt x="73" y="22"/>
                  </a:lnTo>
                  <a:lnTo>
                    <a:pt x="66" y="19"/>
                  </a:lnTo>
                  <a:lnTo>
                    <a:pt x="57" y="18"/>
                  </a:lnTo>
                  <a:lnTo>
                    <a:pt x="50" y="19"/>
                  </a:lnTo>
                  <a:lnTo>
                    <a:pt x="43" y="22"/>
                  </a:lnTo>
                  <a:lnTo>
                    <a:pt x="38" y="26"/>
                  </a:lnTo>
                  <a:lnTo>
                    <a:pt x="33" y="32"/>
                  </a:lnTo>
                  <a:lnTo>
                    <a:pt x="31" y="36"/>
                  </a:lnTo>
                  <a:lnTo>
                    <a:pt x="29" y="41"/>
                  </a:lnTo>
                  <a:lnTo>
                    <a:pt x="27" y="47"/>
                  </a:lnTo>
                  <a:lnTo>
                    <a:pt x="25" y="54"/>
                  </a:lnTo>
                  <a:lnTo>
                    <a:pt x="24" y="62"/>
                  </a:lnTo>
                  <a:lnTo>
                    <a:pt x="24" y="71"/>
                  </a:lnTo>
                  <a:lnTo>
                    <a:pt x="22" y="81"/>
                  </a:lnTo>
                  <a:lnTo>
                    <a:pt x="22"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67" name="Freeform 67"/>
            <p:cNvSpPr>
              <a:spLocks/>
            </p:cNvSpPr>
            <p:nvPr/>
          </p:nvSpPr>
          <p:spPr bwMode="auto">
            <a:xfrm>
              <a:off x="4768238" y="2283129"/>
              <a:ext cx="62700" cy="85195"/>
            </a:xfrm>
            <a:custGeom>
              <a:avLst/>
              <a:gdLst>
                <a:gd name="T0" fmla="*/ 2147483647 w 141"/>
                <a:gd name="T1" fmla="*/ 2147483647 h 185"/>
                <a:gd name="T2" fmla="*/ 2147483647 w 141"/>
                <a:gd name="T3" fmla="*/ 2147483647 h 185"/>
                <a:gd name="T4" fmla="*/ 2147483647 w 141"/>
                <a:gd name="T5" fmla="*/ 2147483647 h 185"/>
                <a:gd name="T6" fmla="*/ 2147483647 w 141"/>
                <a:gd name="T7" fmla="*/ 2147483647 h 185"/>
                <a:gd name="T8" fmla="*/ 2147483647 w 141"/>
                <a:gd name="T9" fmla="*/ 2147483647 h 185"/>
                <a:gd name="T10" fmla="*/ 2147483647 w 141"/>
                <a:gd name="T11" fmla="*/ 2147483647 h 185"/>
                <a:gd name="T12" fmla="*/ 2147483647 w 141"/>
                <a:gd name="T13" fmla="*/ 2147483647 h 185"/>
                <a:gd name="T14" fmla="*/ 2147483647 w 141"/>
                <a:gd name="T15" fmla="*/ 2147483647 h 185"/>
                <a:gd name="T16" fmla="*/ 2147483647 w 141"/>
                <a:gd name="T17" fmla="*/ 2147483647 h 185"/>
                <a:gd name="T18" fmla="*/ 2147483647 w 141"/>
                <a:gd name="T19" fmla="*/ 2147483647 h 185"/>
                <a:gd name="T20" fmla="*/ 2147483647 w 141"/>
                <a:gd name="T21" fmla="*/ 2147483647 h 185"/>
                <a:gd name="T22" fmla="*/ 2147483647 w 141"/>
                <a:gd name="T23" fmla="*/ 2147483647 h 185"/>
                <a:gd name="T24" fmla="*/ 2147483647 w 141"/>
                <a:gd name="T25" fmla="*/ 2147483647 h 185"/>
                <a:gd name="T26" fmla="*/ 2147483647 w 141"/>
                <a:gd name="T27" fmla="*/ 2147483647 h 185"/>
                <a:gd name="T28" fmla="*/ 2147483647 w 141"/>
                <a:gd name="T29" fmla="*/ 2147483647 h 185"/>
                <a:gd name="T30" fmla="*/ 1185329635 w 141"/>
                <a:gd name="T31" fmla="*/ 2147483647 h 185"/>
                <a:gd name="T32" fmla="*/ 1037197959 w 141"/>
                <a:gd name="T33" fmla="*/ 2147483647 h 185"/>
                <a:gd name="T34" fmla="*/ 2074396447 w 141"/>
                <a:gd name="T35" fmla="*/ 2147483647 h 185"/>
                <a:gd name="T36" fmla="*/ 2147483647 w 141"/>
                <a:gd name="T37" fmla="*/ 1505840785 h 185"/>
                <a:gd name="T38" fmla="*/ 2147483647 w 141"/>
                <a:gd name="T39" fmla="*/ 301168263 h 185"/>
                <a:gd name="T40" fmla="*/ 2147483647 w 141"/>
                <a:gd name="T41" fmla="*/ 0 h 185"/>
                <a:gd name="T42" fmla="*/ 2147483647 w 141"/>
                <a:gd name="T43" fmla="*/ 1054088656 h 185"/>
                <a:gd name="T44" fmla="*/ 2147483647 w 141"/>
                <a:gd name="T45" fmla="*/ 2147483647 h 185"/>
                <a:gd name="T46" fmla="*/ 2147483647 w 141"/>
                <a:gd name="T47" fmla="*/ 2147483647 h 185"/>
                <a:gd name="T48" fmla="*/ 2147483647 w 141"/>
                <a:gd name="T49" fmla="*/ 2147483647 h 185"/>
                <a:gd name="T50" fmla="*/ 2147483647 w 141"/>
                <a:gd name="T51" fmla="*/ 2147483647 h 185"/>
                <a:gd name="T52" fmla="*/ 2147483647 w 141"/>
                <a:gd name="T53" fmla="*/ 2147483647 h 185"/>
                <a:gd name="T54" fmla="*/ 2147483647 w 141"/>
                <a:gd name="T55" fmla="*/ 2147483647 h 185"/>
                <a:gd name="T56" fmla="*/ 2147483647 w 141"/>
                <a:gd name="T57" fmla="*/ 2147483647 h 185"/>
                <a:gd name="T58" fmla="*/ 2147483647 w 141"/>
                <a:gd name="T59" fmla="*/ 2147483647 h 185"/>
                <a:gd name="T60" fmla="*/ 2147483647 w 141"/>
                <a:gd name="T61" fmla="*/ 2147483647 h 185"/>
                <a:gd name="T62" fmla="*/ 2147483647 w 141"/>
                <a:gd name="T63" fmla="*/ 2147483647 h 185"/>
                <a:gd name="T64" fmla="*/ 2147483647 w 141"/>
                <a:gd name="T65" fmla="*/ 2147483647 h 185"/>
                <a:gd name="T66" fmla="*/ 2147483647 w 141"/>
                <a:gd name="T67" fmla="*/ 2147483647 h 185"/>
                <a:gd name="T68" fmla="*/ 2147483647 w 141"/>
                <a:gd name="T69" fmla="*/ 2147483647 h 185"/>
                <a:gd name="T70" fmla="*/ 2147483647 w 141"/>
                <a:gd name="T71" fmla="*/ 2147483647 h 185"/>
                <a:gd name="T72" fmla="*/ 2147483647 w 141"/>
                <a:gd name="T73" fmla="*/ 2147483647 h 185"/>
                <a:gd name="T74" fmla="*/ 2147483647 w 141"/>
                <a:gd name="T75" fmla="*/ 2147483647 h 185"/>
                <a:gd name="T76" fmla="*/ 2147483647 w 141"/>
                <a:gd name="T77" fmla="*/ 2147483647 h 185"/>
                <a:gd name="T78" fmla="*/ 2147483647 w 141"/>
                <a:gd name="T79" fmla="*/ 2147483647 h 185"/>
                <a:gd name="T80" fmla="*/ 2147483647 w 141"/>
                <a:gd name="T81" fmla="*/ 2147483647 h 185"/>
                <a:gd name="T82" fmla="*/ 2147483647 w 141"/>
                <a:gd name="T83" fmla="*/ 2147483647 h 185"/>
                <a:gd name="T84" fmla="*/ 2147483647 w 141"/>
                <a:gd name="T85" fmla="*/ 2147483647 h 185"/>
                <a:gd name="T86" fmla="*/ 740935665 w 141"/>
                <a:gd name="T87" fmla="*/ 2147483647 h 185"/>
                <a:gd name="T88" fmla="*/ 0 w 141"/>
                <a:gd name="T89" fmla="*/ 2147483647 h 1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1" h="185">
                  <a:moveTo>
                    <a:pt x="0" y="122"/>
                  </a:moveTo>
                  <a:lnTo>
                    <a:pt x="22" y="120"/>
                  </a:lnTo>
                  <a:lnTo>
                    <a:pt x="23" y="127"/>
                  </a:lnTo>
                  <a:lnTo>
                    <a:pt x="25" y="134"/>
                  </a:lnTo>
                  <a:lnTo>
                    <a:pt x="28" y="140"/>
                  </a:lnTo>
                  <a:lnTo>
                    <a:pt x="30" y="144"/>
                  </a:lnTo>
                  <a:lnTo>
                    <a:pt x="33" y="148"/>
                  </a:lnTo>
                  <a:lnTo>
                    <a:pt x="37" y="153"/>
                  </a:lnTo>
                  <a:lnTo>
                    <a:pt x="42" y="155"/>
                  </a:lnTo>
                  <a:lnTo>
                    <a:pt x="47" y="158"/>
                  </a:lnTo>
                  <a:lnTo>
                    <a:pt x="53" y="159"/>
                  </a:lnTo>
                  <a:lnTo>
                    <a:pt x="58" y="162"/>
                  </a:lnTo>
                  <a:lnTo>
                    <a:pt x="67" y="164"/>
                  </a:lnTo>
                  <a:lnTo>
                    <a:pt x="74" y="164"/>
                  </a:lnTo>
                  <a:lnTo>
                    <a:pt x="79" y="164"/>
                  </a:lnTo>
                  <a:lnTo>
                    <a:pt x="86" y="162"/>
                  </a:lnTo>
                  <a:lnTo>
                    <a:pt x="91" y="161"/>
                  </a:lnTo>
                  <a:lnTo>
                    <a:pt x="95" y="159"/>
                  </a:lnTo>
                  <a:lnTo>
                    <a:pt x="100" y="157"/>
                  </a:lnTo>
                  <a:lnTo>
                    <a:pt x="104" y="154"/>
                  </a:lnTo>
                  <a:lnTo>
                    <a:pt x="109" y="151"/>
                  </a:lnTo>
                  <a:lnTo>
                    <a:pt x="111" y="148"/>
                  </a:lnTo>
                  <a:lnTo>
                    <a:pt x="113" y="146"/>
                  </a:lnTo>
                  <a:lnTo>
                    <a:pt x="114" y="141"/>
                  </a:lnTo>
                  <a:lnTo>
                    <a:pt x="116" y="137"/>
                  </a:lnTo>
                  <a:lnTo>
                    <a:pt x="116" y="133"/>
                  </a:lnTo>
                  <a:lnTo>
                    <a:pt x="116" y="129"/>
                  </a:lnTo>
                  <a:lnTo>
                    <a:pt x="116" y="125"/>
                  </a:lnTo>
                  <a:lnTo>
                    <a:pt x="114" y="122"/>
                  </a:lnTo>
                  <a:lnTo>
                    <a:pt x="111" y="119"/>
                  </a:lnTo>
                  <a:lnTo>
                    <a:pt x="110" y="116"/>
                  </a:lnTo>
                  <a:lnTo>
                    <a:pt x="106" y="113"/>
                  </a:lnTo>
                  <a:lnTo>
                    <a:pt x="102" y="112"/>
                  </a:lnTo>
                  <a:lnTo>
                    <a:pt x="98" y="109"/>
                  </a:lnTo>
                  <a:lnTo>
                    <a:pt x="93" y="108"/>
                  </a:lnTo>
                  <a:lnTo>
                    <a:pt x="86" y="105"/>
                  </a:lnTo>
                  <a:lnTo>
                    <a:pt x="77" y="104"/>
                  </a:lnTo>
                  <a:lnTo>
                    <a:pt x="65" y="101"/>
                  </a:lnTo>
                  <a:lnTo>
                    <a:pt x="54" y="98"/>
                  </a:lnTo>
                  <a:lnTo>
                    <a:pt x="44" y="95"/>
                  </a:lnTo>
                  <a:lnTo>
                    <a:pt x="36" y="92"/>
                  </a:lnTo>
                  <a:lnTo>
                    <a:pt x="30" y="90"/>
                  </a:lnTo>
                  <a:lnTo>
                    <a:pt x="25" y="85"/>
                  </a:lnTo>
                  <a:lnTo>
                    <a:pt x="21" y="81"/>
                  </a:lnTo>
                  <a:lnTo>
                    <a:pt x="16" y="77"/>
                  </a:lnTo>
                  <a:lnTo>
                    <a:pt x="14" y="73"/>
                  </a:lnTo>
                  <a:lnTo>
                    <a:pt x="11" y="69"/>
                  </a:lnTo>
                  <a:lnTo>
                    <a:pt x="8" y="63"/>
                  </a:lnTo>
                  <a:lnTo>
                    <a:pt x="7" y="56"/>
                  </a:lnTo>
                  <a:lnTo>
                    <a:pt x="5" y="50"/>
                  </a:lnTo>
                  <a:lnTo>
                    <a:pt x="7" y="43"/>
                  </a:lnTo>
                  <a:lnTo>
                    <a:pt x="8" y="38"/>
                  </a:lnTo>
                  <a:lnTo>
                    <a:pt x="11" y="31"/>
                  </a:lnTo>
                  <a:lnTo>
                    <a:pt x="14" y="25"/>
                  </a:lnTo>
                  <a:lnTo>
                    <a:pt x="18" y="20"/>
                  </a:lnTo>
                  <a:lnTo>
                    <a:pt x="22" y="14"/>
                  </a:lnTo>
                  <a:lnTo>
                    <a:pt x="29" y="10"/>
                  </a:lnTo>
                  <a:lnTo>
                    <a:pt x="35" y="7"/>
                  </a:lnTo>
                  <a:lnTo>
                    <a:pt x="43" y="4"/>
                  </a:lnTo>
                  <a:lnTo>
                    <a:pt x="51" y="2"/>
                  </a:lnTo>
                  <a:lnTo>
                    <a:pt x="60" y="0"/>
                  </a:lnTo>
                  <a:lnTo>
                    <a:pt x="68" y="0"/>
                  </a:lnTo>
                  <a:lnTo>
                    <a:pt x="78" y="0"/>
                  </a:lnTo>
                  <a:lnTo>
                    <a:pt x="88" y="2"/>
                  </a:lnTo>
                  <a:lnTo>
                    <a:pt x="96" y="4"/>
                  </a:lnTo>
                  <a:lnTo>
                    <a:pt x="103" y="7"/>
                  </a:lnTo>
                  <a:lnTo>
                    <a:pt x="109" y="11"/>
                  </a:lnTo>
                  <a:lnTo>
                    <a:pt x="116" y="16"/>
                  </a:lnTo>
                  <a:lnTo>
                    <a:pt x="121" y="20"/>
                  </a:lnTo>
                  <a:lnTo>
                    <a:pt x="127" y="25"/>
                  </a:lnTo>
                  <a:lnTo>
                    <a:pt x="131" y="32"/>
                  </a:lnTo>
                  <a:lnTo>
                    <a:pt x="134" y="39"/>
                  </a:lnTo>
                  <a:lnTo>
                    <a:pt x="135" y="46"/>
                  </a:lnTo>
                  <a:lnTo>
                    <a:pt x="137" y="53"/>
                  </a:lnTo>
                  <a:lnTo>
                    <a:pt x="111" y="55"/>
                  </a:lnTo>
                  <a:lnTo>
                    <a:pt x="110" y="48"/>
                  </a:lnTo>
                  <a:lnTo>
                    <a:pt x="107" y="41"/>
                  </a:lnTo>
                  <a:lnTo>
                    <a:pt x="104" y="35"/>
                  </a:lnTo>
                  <a:lnTo>
                    <a:pt x="99" y="31"/>
                  </a:lnTo>
                  <a:lnTo>
                    <a:pt x="95" y="27"/>
                  </a:lnTo>
                  <a:lnTo>
                    <a:pt x="88" y="24"/>
                  </a:lnTo>
                  <a:lnTo>
                    <a:pt x="79" y="23"/>
                  </a:lnTo>
                  <a:lnTo>
                    <a:pt x="70" y="21"/>
                  </a:lnTo>
                  <a:lnTo>
                    <a:pt x="60" y="21"/>
                  </a:lnTo>
                  <a:lnTo>
                    <a:pt x="51" y="23"/>
                  </a:lnTo>
                  <a:lnTo>
                    <a:pt x="44" y="25"/>
                  </a:lnTo>
                  <a:lnTo>
                    <a:pt x="39" y="30"/>
                  </a:lnTo>
                  <a:lnTo>
                    <a:pt x="36" y="34"/>
                  </a:lnTo>
                  <a:lnTo>
                    <a:pt x="33" y="39"/>
                  </a:lnTo>
                  <a:lnTo>
                    <a:pt x="32" y="43"/>
                  </a:lnTo>
                  <a:lnTo>
                    <a:pt x="30" y="49"/>
                  </a:lnTo>
                  <a:lnTo>
                    <a:pt x="30" y="53"/>
                  </a:lnTo>
                  <a:lnTo>
                    <a:pt x="32" y="57"/>
                  </a:lnTo>
                  <a:lnTo>
                    <a:pt x="33" y="62"/>
                  </a:lnTo>
                  <a:lnTo>
                    <a:pt x="35" y="64"/>
                  </a:lnTo>
                  <a:lnTo>
                    <a:pt x="39" y="67"/>
                  </a:lnTo>
                  <a:lnTo>
                    <a:pt x="47" y="70"/>
                  </a:lnTo>
                  <a:lnTo>
                    <a:pt x="57" y="74"/>
                  </a:lnTo>
                  <a:lnTo>
                    <a:pt x="70" y="77"/>
                  </a:lnTo>
                  <a:lnTo>
                    <a:pt x="84" y="80"/>
                  </a:lnTo>
                  <a:lnTo>
                    <a:pt x="95" y="83"/>
                  </a:lnTo>
                  <a:lnTo>
                    <a:pt x="103" y="85"/>
                  </a:lnTo>
                  <a:lnTo>
                    <a:pt x="110" y="88"/>
                  </a:lnTo>
                  <a:lnTo>
                    <a:pt x="117" y="92"/>
                  </a:lnTo>
                  <a:lnTo>
                    <a:pt x="124" y="97"/>
                  </a:lnTo>
                  <a:lnTo>
                    <a:pt x="128" y="101"/>
                  </a:lnTo>
                  <a:lnTo>
                    <a:pt x="132" y="106"/>
                  </a:lnTo>
                  <a:lnTo>
                    <a:pt x="135" y="112"/>
                  </a:lnTo>
                  <a:lnTo>
                    <a:pt x="138" y="119"/>
                  </a:lnTo>
                  <a:lnTo>
                    <a:pt x="139" y="125"/>
                  </a:lnTo>
                  <a:lnTo>
                    <a:pt x="141" y="132"/>
                  </a:lnTo>
                  <a:lnTo>
                    <a:pt x="139" y="139"/>
                  </a:lnTo>
                  <a:lnTo>
                    <a:pt x="138" y="146"/>
                  </a:lnTo>
                  <a:lnTo>
                    <a:pt x="135" y="153"/>
                  </a:lnTo>
                  <a:lnTo>
                    <a:pt x="132" y="158"/>
                  </a:lnTo>
                  <a:lnTo>
                    <a:pt x="128" y="164"/>
                  </a:lnTo>
                  <a:lnTo>
                    <a:pt x="123" y="169"/>
                  </a:lnTo>
                  <a:lnTo>
                    <a:pt x="116" y="173"/>
                  </a:lnTo>
                  <a:lnTo>
                    <a:pt x="107" y="178"/>
                  </a:lnTo>
                  <a:lnTo>
                    <a:pt x="100" y="180"/>
                  </a:lnTo>
                  <a:lnTo>
                    <a:pt x="92" y="183"/>
                  </a:lnTo>
                  <a:lnTo>
                    <a:pt x="84" y="185"/>
                  </a:lnTo>
                  <a:lnTo>
                    <a:pt x="74" y="185"/>
                  </a:lnTo>
                  <a:lnTo>
                    <a:pt x="61" y="185"/>
                  </a:lnTo>
                  <a:lnTo>
                    <a:pt x="51" y="183"/>
                  </a:lnTo>
                  <a:lnTo>
                    <a:pt x="42" y="180"/>
                  </a:lnTo>
                  <a:lnTo>
                    <a:pt x="35" y="178"/>
                  </a:lnTo>
                  <a:lnTo>
                    <a:pt x="26" y="173"/>
                  </a:lnTo>
                  <a:lnTo>
                    <a:pt x="19" y="169"/>
                  </a:lnTo>
                  <a:lnTo>
                    <a:pt x="14" y="162"/>
                  </a:lnTo>
                  <a:lnTo>
                    <a:pt x="9" y="157"/>
                  </a:lnTo>
                  <a:lnTo>
                    <a:pt x="5" y="148"/>
                  </a:lnTo>
                  <a:lnTo>
                    <a:pt x="2" y="140"/>
                  </a:lnTo>
                  <a:lnTo>
                    <a:pt x="1" y="132"/>
                  </a:lnTo>
                  <a:lnTo>
                    <a:pt x="0"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68" name="Freeform 68"/>
            <p:cNvSpPr>
              <a:spLocks/>
            </p:cNvSpPr>
            <p:nvPr/>
          </p:nvSpPr>
          <p:spPr bwMode="auto">
            <a:xfrm>
              <a:off x="4342680" y="1659282"/>
              <a:ext cx="32017" cy="12367"/>
            </a:xfrm>
            <a:custGeom>
              <a:avLst/>
              <a:gdLst>
                <a:gd name="T0" fmla="*/ 0 w 71"/>
                <a:gd name="T1" fmla="*/ 1860236876 h 28"/>
                <a:gd name="T2" fmla="*/ 0 w 71"/>
                <a:gd name="T3" fmla="*/ 2147483647 h 28"/>
                <a:gd name="T4" fmla="*/ 2147483647 w 71"/>
                <a:gd name="T5" fmla="*/ 2147483647 h 28"/>
                <a:gd name="T6" fmla="*/ 2147483647 w 71"/>
                <a:gd name="T7" fmla="*/ 0 h 28"/>
                <a:gd name="T8" fmla="*/ 0 w 71"/>
                <a:gd name="T9" fmla="*/ 0 h 28"/>
                <a:gd name="T10" fmla="*/ 0 w 71"/>
                <a:gd name="T11" fmla="*/ 1860236876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 h="28">
                  <a:moveTo>
                    <a:pt x="0" y="14"/>
                  </a:moveTo>
                  <a:lnTo>
                    <a:pt x="0" y="28"/>
                  </a:lnTo>
                  <a:lnTo>
                    <a:pt x="71" y="28"/>
                  </a:lnTo>
                  <a:lnTo>
                    <a:pt x="71"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69" name="Freeform 69"/>
            <p:cNvSpPr>
              <a:spLocks/>
            </p:cNvSpPr>
            <p:nvPr/>
          </p:nvSpPr>
          <p:spPr bwMode="auto">
            <a:xfrm>
              <a:off x="4342680" y="2801170"/>
              <a:ext cx="32017" cy="12367"/>
            </a:xfrm>
            <a:custGeom>
              <a:avLst/>
              <a:gdLst>
                <a:gd name="T0" fmla="*/ 0 w 71"/>
                <a:gd name="T1" fmla="*/ 1859976567 h 28"/>
                <a:gd name="T2" fmla="*/ 0 w 71"/>
                <a:gd name="T3" fmla="*/ 2147483647 h 28"/>
                <a:gd name="T4" fmla="*/ 2147483647 w 71"/>
                <a:gd name="T5" fmla="*/ 2147483647 h 28"/>
                <a:gd name="T6" fmla="*/ 2147483647 w 71"/>
                <a:gd name="T7" fmla="*/ 0 h 28"/>
                <a:gd name="T8" fmla="*/ 0 w 71"/>
                <a:gd name="T9" fmla="*/ 0 h 28"/>
                <a:gd name="T10" fmla="*/ 0 w 71"/>
                <a:gd name="T11" fmla="*/ 185997656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 h="28">
                  <a:moveTo>
                    <a:pt x="0" y="14"/>
                  </a:moveTo>
                  <a:lnTo>
                    <a:pt x="0" y="28"/>
                  </a:lnTo>
                  <a:lnTo>
                    <a:pt x="71" y="28"/>
                  </a:lnTo>
                  <a:lnTo>
                    <a:pt x="71"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70" name="Freeform 70"/>
            <p:cNvSpPr>
              <a:spLocks/>
            </p:cNvSpPr>
            <p:nvPr/>
          </p:nvSpPr>
          <p:spPr bwMode="auto">
            <a:xfrm>
              <a:off x="4798921" y="1663405"/>
              <a:ext cx="891139" cy="12367"/>
            </a:xfrm>
            <a:custGeom>
              <a:avLst/>
              <a:gdLst>
                <a:gd name="T0" fmla="*/ 2147483647 w 2004"/>
                <a:gd name="T1" fmla="*/ 1859976567 h 28"/>
                <a:gd name="T2" fmla="*/ 2074368787 w 2004"/>
                <a:gd name="T3" fmla="*/ 2147483647 h 28"/>
                <a:gd name="T4" fmla="*/ 2147483647 w 2004"/>
                <a:gd name="T5" fmla="*/ 2147483647 h 28"/>
                <a:gd name="T6" fmla="*/ 2147483647 w 2004"/>
                <a:gd name="T7" fmla="*/ 0 h 28"/>
                <a:gd name="T8" fmla="*/ 2074368787 w 2004"/>
                <a:gd name="T9" fmla="*/ 0 h 28"/>
                <a:gd name="T10" fmla="*/ 0 w 2004"/>
                <a:gd name="T11" fmla="*/ 1859976567 h 28"/>
                <a:gd name="T12" fmla="*/ 2074368787 w 2004"/>
                <a:gd name="T13" fmla="*/ 0 h 28"/>
                <a:gd name="T14" fmla="*/ 0 w 2004"/>
                <a:gd name="T15" fmla="*/ 0 h 28"/>
                <a:gd name="T16" fmla="*/ 0 w 2004"/>
                <a:gd name="T17" fmla="*/ 1859976567 h 28"/>
                <a:gd name="T18" fmla="*/ 2147483647 w 2004"/>
                <a:gd name="T19" fmla="*/ 1859976567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04" h="28">
                  <a:moveTo>
                    <a:pt x="28" y="14"/>
                  </a:moveTo>
                  <a:lnTo>
                    <a:pt x="14" y="28"/>
                  </a:lnTo>
                  <a:lnTo>
                    <a:pt x="2004" y="28"/>
                  </a:lnTo>
                  <a:lnTo>
                    <a:pt x="2004" y="0"/>
                  </a:lnTo>
                  <a:lnTo>
                    <a:pt x="14" y="0"/>
                  </a:lnTo>
                  <a:lnTo>
                    <a:pt x="0" y="14"/>
                  </a:lnTo>
                  <a:lnTo>
                    <a:pt x="14" y="0"/>
                  </a:lnTo>
                  <a:lnTo>
                    <a:pt x="0" y="0"/>
                  </a:lnTo>
                  <a:lnTo>
                    <a:pt x="0" y="14"/>
                  </a:lnTo>
                  <a:lnTo>
                    <a:pt x="28" y="14"/>
                  </a:lnTo>
                  <a:close/>
                </a:path>
              </a:pathLst>
            </a:custGeom>
            <a:solidFill>
              <a:srgbClr val="2FA6FF"/>
            </a:solidFill>
            <a:ln w="9525">
              <a:solidFill>
                <a:srgbClr val="2FA6FF"/>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71" name="Freeform 71"/>
            <p:cNvSpPr>
              <a:spLocks/>
            </p:cNvSpPr>
            <p:nvPr/>
          </p:nvSpPr>
          <p:spPr bwMode="auto">
            <a:xfrm>
              <a:off x="4798921" y="1670275"/>
              <a:ext cx="13340" cy="1140514"/>
            </a:xfrm>
            <a:custGeom>
              <a:avLst/>
              <a:gdLst>
                <a:gd name="T0" fmla="*/ 2147483647 w 28"/>
                <a:gd name="T1" fmla="*/ 2147483647 h 2492"/>
                <a:gd name="T2" fmla="*/ 2147483647 w 28"/>
                <a:gd name="T3" fmla="*/ 2147483647 h 2492"/>
                <a:gd name="T4" fmla="*/ 2147483647 w 28"/>
                <a:gd name="T5" fmla="*/ 0 h 2492"/>
                <a:gd name="T6" fmla="*/ 0 w 28"/>
                <a:gd name="T7" fmla="*/ 0 h 2492"/>
                <a:gd name="T8" fmla="*/ 0 w 28"/>
                <a:gd name="T9" fmla="*/ 2147483647 h 2492"/>
                <a:gd name="T10" fmla="*/ 2147483647 w 28"/>
                <a:gd name="T11" fmla="*/ 2147483647 h 2492"/>
                <a:gd name="T12" fmla="*/ 2147483647 w 28"/>
                <a:gd name="T13" fmla="*/ 2147483647 h 2492"/>
                <a:gd name="T14" fmla="*/ 2147483647 w 28"/>
                <a:gd name="T15" fmla="*/ 2147483647 h 2492"/>
                <a:gd name="T16" fmla="*/ 2147483647 w 28"/>
                <a:gd name="T17" fmla="*/ 2147483647 h 2492"/>
                <a:gd name="T18" fmla="*/ 2147483647 w 28"/>
                <a:gd name="T19" fmla="*/ 2147483647 h 24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2492">
                  <a:moveTo>
                    <a:pt x="14" y="2492"/>
                  </a:moveTo>
                  <a:lnTo>
                    <a:pt x="28" y="2478"/>
                  </a:lnTo>
                  <a:lnTo>
                    <a:pt x="28" y="0"/>
                  </a:lnTo>
                  <a:lnTo>
                    <a:pt x="0" y="0"/>
                  </a:lnTo>
                  <a:lnTo>
                    <a:pt x="0" y="2478"/>
                  </a:lnTo>
                  <a:lnTo>
                    <a:pt x="14" y="2464"/>
                  </a:lnTo>
                  <a:lnTo>
                    <a:pt x="14" y="2492"/>
                  </a:lnTo>
                  <a:lnTo>
                    <a:pt x="28" y="2492"/>
                  </a:lnTo>
                  <a:lnTo>
                    <a:pt x="28" y="2478"/>
                  </a:lnTo>
                  <a:lnTo>
                    <a:pt x="14" y="2492"/>
                  </a:lnTo>
                  <a:close/>
                </a:path>
              </a:pathLst>
            </a:custGeom>
            <a:solidFill>
              <a:srgbClr val="2FA6FF"/>
            </a:solidFill>
            <a:ln w="9525">
              <a:solidFill>
                <a:srgbClr val="2FA6FF"/>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cxnSp>
          <p:nvCxnSpPr>
            <p:cNvPr id="226" name="Gerade Verbindung 225"/>
            <p:cNvCxnSpPr/>
            <p:nvPr/>
          </p:nvCxnSpPr>
          <p:spPr bwMode="auto">
            <a:xfrm>
              <a:off x="3223045" y="2226722"/>
              <a:ext cx="2473945"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7" name="Freeform 102"/>
            <p:cNvSpPr>
              <a:spLocks/>
            </p:cNvSpPr>
            <p:nvPr/>
          </p:nvSpPr>
          <p:spPr bwMode="auto">
            <a:xfrm>
              <a:off x="5607564" y="2293711"/>
              <a:ext cx="69850" cy="74613"/>
            </a:xfrm>
            <a:custGeom>
              <a:avLst/>
              <a:gdLst>
                <a:gd name="T0" fmla="*/ 0 w 132"/>
                <a:gd name="T1" fmla="*/ 2147483647 h 140"/>
                <a:gd name="T2" fmla="*/ 2147483647 w 132"/>
                <a:gd name="T3" fmla="*/ 2147483647 h 140"/>
                <a:gd name="T4" fmla="*/ 740925938 w 132"/>
                <a:gd name="T5" fmla="*/ 0 h 140"/>
                <a:gd name="T6" fmla="*/ 2147483647 w 132"/>
                <a:gd name="T7" fmla="*/ 0 h 140"/>
                <a:gd name="T8" fmla="*/ 2147483647 w 132"/>
                <a:gd name="T9" fmla="*/ 2147483647 h 140"/>
                <a:gd name="T10" fmla="*/ 2147483647 w 132"/>
                <a:gd name="T11" fmla="*/ 2147483647 h 140"/>
                <a:gd name="T12" fmla="*/ 2147483647 w 132"/>
                <a:gd name="T13" fmla="*/ 2147483647 h 140"/>
                <a:gd name="T14" fmla="*/ 2147483647 w 132"/>
                <a:gd name="T15" fmla="*/ 2147483647 h 140"/>
                <a:gd name="T16" fmla="*/ 2147483647 w 132"/>
                <a:gd name="T17" fmla="*/ 2147483647 h 140"/>
                <a:gd name="T18" fmla="*/ 2147483647 w 132"/>
                <a:gd name="T19" fmla="*/ 2147483647 h 140"/>
                <a:gd name="T20" fmla="*/ 2147483647 w 132"/>
                <a:gd name="T21" fmla="*/ 2147483647 h 140"/>
                <a:gd name="T22" fmla="*/ 2147483647 w 132"/>
                <a:gd name="T23" fmla="*/ 2147483647 h 140"/>
                <a:gd name="T24" fmla="*/ 2147483647 w 132"/>
                <a:gd name="T25" fmla="*/ 2147483647 h 140"/>
                <a:gd name="T26" fmla="*/ 2147483647 w 132"/>
                <a:gd name="T27" fmla="*/ 0 h 140"/>
                <a:gd name="T28" fmla="*/ 2147483647 w 132"/>
                <a:gd name="T29" fmla="*/ 0 h 140"/>
                <a:gd name="T30" fmla="*/ 2147483647 w 132"/>
                <a:gd name="T31" fmla="*/ 2147483647 h 140"/>
                <a:gd name="T32" fmla="*/ 2147483647 w 132"/>
                <a:gd name="T33" fmla="*/ 2147483647 h 140"/>
                <a:gd name="T34" fmla="*/ 2147483647 w 132"/>
                <a:gd name="T35" fmla="*/ 2147483647 h 140"/>
                <a:gd name="T36" fmla="*/ 2147483647 w 132"/>
                <a:gd name="T37" fmla="*/ 2147483647 h 140"/>
                <a:gd name="T38" fmla="*/ 2147483647 w 132"/>
                <a:gd name="T39" fmla="*/ 2147483647 h 140"/>
                <a:gd name="T40" fmla="*/ 2147483647 w 132"/>
                <a:gd name="T41" fmla="*/ 2147483647 h 140"/>
                <a:gd name="T42" fmla="*/ 0 w 132"/>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2" h="140">
                  <a:moveTo>
                    <a:pt x="0" y="140"/>
                  </a:moveTo>
                  <a:lnTo>
                    <a:pt x="51" y="69"/>
                  </a:lnTo>
                  <a:lnTo>
                    <a:pt x="5" y="0"/>
                  </a:lnTo>
                  <a:lnTo>
                    <a:pt x="33" y="0"/>
                  </a:lnTo>
                  <a:lnTo>
                    <a:pt x="56" y="35"/>
                  </a:lnTo>
                  <a:lnTo>
                    <a:pt x="59" y="39"/>
                  </a:lnTo>
                  <a:lnTo>
                    <a:pt x="62" y="44"/>
                  </a:lnTo>
                  <a:lnTo>
                    <a:pt x="63" y="48"/>
                  </a:lnTo>
                  <a:lnTo>
                    <a:pt x="65" y="51"/>
                  </a:lnTo>
                  <a:lnTo>
                    <a:pt x="68" y="46"/>
                  </a:lnTo>
                  <a:lnTo>
                    <a:pt x="70" y="42"/>
                  </a:lnTo>
                  <a:lnTo>
                    <a:pt x="73" y="38"/>
                  </a:lnTo>
                  <a:lnTo>
                    <a:pt x="76" y="35"/>
                  </a:lnTo>
                  <a:lnTo>
                    <a:pt x="101" y="0"/>
                  </a:lnTo>
                  <a:lnTo>
                    <a:pt x="128" y="0"/>
                  </a:lnTo>
                  <a:lnTo>
                    <a:pt x="80" y="69"/>
                  </a:lnTo>
                  <a:lnTo>
                    <a:pt x="132" y="140"/>
                  </a:lnTo>
                  <a:lnTo>
                    <a:pt x="102" y="140"/>
                  </a:lnTo>
                  <a:lnTo>
                    <a:pt x="73" y="98"/>
                  </a:lnTo>
                  <a:lnTo>
                    <a:pt x="68" y="88"/>
                  </a:lnTo>
                  <a:lnTo>
                    <a:pt x="30"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cxnSp>
          <p:nvCxnSpPr>
            <p:cNvPr id="228" name="Gerade Verbindung 227"/>
            <p:cNvCxnSpPr/>
            <p:nvPr/>
          </p:nvCxnSpPr>
          <p:spPr bwMode="auto">
            <a:xfrm>
              <a:off x="3239625" y="2805670"/>
              <a:ext cx="1565966" cy="0"/>
            </a:xfrm>
            <a:prstGeom prst="line">
              <a:avLst/>
            </a:prstGeom>
            <a:solidFill>
              <a:schemeClr val="accent1"/>
            </a:solidFill>
            <a:ln w="28575" cap="flat" cmpd="sng" algn="ctr">
              <a:solidFill>
                <a:srgbClr val="2FA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4103" name="Objekt 4102"/>
            <p:cNvGraphicFramePr>
              <a:graphicFrameLocks noChangeAspect="1"/>
            </p:cNvGraphicFramePr>
            <p:nvPr>
              <p:extLst>
                <p:ext uri="{D42A27DB-BD31-4B8C-83A1-F6EECF244321}">
                  <p14:modId xmlns:p14="http://schemas.microsoft.com/office/powerpoint/2010/main" val="3447564984"/>
                </p:ext>
              </p:extLst>
            </p:nvPr>
          </p:nvGraphicFramePr>
          <p:xfrm>
            <a:off x="4510177" y="1198934"/>
            <a:ext cx="1358900" cy="457200"/>
          </p:xfrm>
          <a:graphic>
            <a:graphicData uri="http://schemas.openxmlformats.org/presentationml/2006/ole">
              <mc:AlternateContent xmlns:mc="http://schemas.openxmlformats.org/markup-compatibility/2006">
                <mc:Choice xmlns:v="urn:schemas-microsoft-com:vml" Requires="v">
                  <p:oleObj spid="_x0000_s18439" name="Equation" r:id="rId7" imgW="1358640" imgH="457200" progId="Equation.3">
                    <p:embed/>
                  </p:oleObj>
                </mc:Choice>
                <mc:Fallback>
                  <p:oleObj name="Equation" r:id="rId7" imgW="1358640" imgH="457200" progId="Equation.3">
                    <p:embed/>
                    <p:pic>
                      <p:nvPicPr>
                        <p:cNvPr id="0" name=""/>
                        <p:cNvPicPr>
                          <a:picLocks noChangeAspect="1" noChangeArrowheads="1"/>
                        </p:cNvPicPr>
                        <p:nvPr/>
                      </p:nvPicPr>
                      <p:blipFill>
                        <a:blip r:embed="rId8"/>
                        <a:srcRect/>
                        <a:stretch>
                          <a:fillRect/>
                        </a:stretch>
                      </p:blipFill>
                      <p:spPr bwMode="auto">
                        <a:xfrm>
                          <a:off x="4510177" y="1198934"/>
                          <a:ext cx="1358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106" name="Gruppieren 4105"/>
          <p:cNvGrpSpPr/>
          <p:nvPr/>
        </p:nvGrpSpPr>
        <p:grpSpPr>
          <a:xfrm>
            <a:off x="428750" y="1364716"/>
            <a:ext cx="2473945" cy="1732756"/>
            <a:chOff x="428750" y="1309858"/>
            <a:chExt cx="2473945" cy="1732756"/>
          </a:xfrm>
        </p:grpSpPr>
        <p:sp>
          <p:nvSpPr>
            <p:cNvPr id="154" name="Text Box 3"/>
            <p:cNvSpPr txBox="1">
              <a:spLocks noChangeArrowheads="1"/>
            </p:cNvSpPr>
            <p:nvPr/>
          </p:nvSpPr>
          <p:spPr bwMode="auto">
            <a:xfrm>
              <a:off x="577472" y="1557894"/>
              <a:ext cx="885477" cy="525401"/>
            </a:xfrm>
            <a:prstGeom prst="rect">
              <a:avLst/>
            </a:prstGeom>
            <a:solidFill>
              <a:srgbClr val="FFFFFF"/>
            </a:solidFill>
            <a:ln>
              <a:noFill/>
            </a:ln>
            <a:effectLst/>
            <a:extLst>
              <a:ext uri="{91240B29-F687-4F45-9708-019B960494DF}">
                <a14:hiddenLine xmlns:a14="http://schemas.microsoft.com/office/drawing/2010/main" w="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400" b="1" i="0" u="none" strike="noStrike" kern="0" cap="none" spc="0" normalizeH="0" baseline="0" noProof="0" dirty="0">
                  <a:ln>
                    <a:noFill/>
                  </a:ln>
                  <a:solidFill>
                    <a:srgbClr val="000000"/>
                  </a:solidFill>
                  <a:effectLst/>
                  <a:uLnTx/>
                  <a:uFillTx/>
                  <a:latin typeface="Arial" pitchFamily="34" charset="0"/>
                  <a:ea typeface="+mn-ea"/>
                </a:rPr>
                <a:t>linear</a:t>
              </a:r>
            </a:p>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400" b="1" i="0" u="none" strike="noStrike" kern="0" cap="none" spc="0" normalizeH="0" baseline="0" noProof="0" dirty="0">
                  <a:ln>
                    <a:noFill/>
                  </a:ln>
                  <a:solidFill>
                    <a:srgbClr val="000000"/>
                  </a:solidFill>
                  <a:effectLst/>
                  <a:uLnTx/>
                  <a:uFillTx/>
                  <a:latin typeface="Arial" pitchFamily="34" charset="0"/>
                  <a:ea typeface="+mn-ea"/>
                </a:rPr>
                <a:t>function</a:t>
              </a:r>
            </a:p>
          </p:txBody>
        </p:sp>
        <p:sp>
          <p:nvSpPr>
            <p:cNvPr id="159" name="Freeform 53"/>
            <p:cNvSpPr>
              <a:spLocks/>
            </p:cNvSpPr>
            <p:nvPr/>
          </p:nvSpPr>
          <p:spPr bwMode="auto">
            <a:xfrm>
              <a:off x="1653716" y="1342837"/>
              <a:ext cx="12007" cy="1699777"/>
            </a:xfrm>
            <a:custGeom>
              <a:avLst/>
              <a:gdLst>
                <a:gd name="T0" fmla="*/ 1860236876 w 28"/>
                <a:gd name="T1" fmla="*/ 2147483647 h 3711"/>
                <a:gd name="T2" fmla="*/ 2147483647 w 28"/>
                <a:gd name="T3" fmla="*/ 2147483647 h 3711"/>
                <a:gd name="T4" fmla="*/ 2147483647 w 28"/>
                <a:gd name="T5" fmla="*/ 0 h 3711"/>
                <a:gd name="T6" fmla="*/ 0 w 28"/>
                <a:gd name="T7" fmla="*/ 0 h 3711"/>
                <a:gd name="T8" fmla="*/ 0 w 28"/>
                <a:gd name="T9" fmla="*/ 2147483647 h 3711"/>
                <a:gd name="T10" fmla="*/ 1860236876 w 28"/>
                <a:gd name="T11" fmla="*/ 2147483647 h 37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 h="3711">
                  <a:moveTo>
                    <a:pt x="14" y="3711"/>
                  </a:moveTo>
                  <a:lnTo>
                    <a:pt x="28" y="3711"/>
                  </a:lnTo>
                  <a:lnTo>
                    <a:pt x="28" y="0"/>
                  </a:lnTo>
                  <a:lnTo>
                    <a:pt x="0" y="0"/>
                  </a:lnTo>
                  <a:lnTo>
                    <a:pt x="0" y="3711"/>
                  </a:lnTo>
                  <a:lnTo>
                    <a:pt x="14" y="37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2" name="Freeform 56"/>
            <p:cNvSpPr>
              <a:spLocks/>
            </p:cNvSpPr>
            <p:nvPr/>
          </p:nvSpPr>
          <p:spPr bwMode="auto">
            <a:xfrm>
              <a:off x="1462949" y="1309858"/>
              <a:ext cx="34685" cy="87943"/>
            </a:xfrm>
            <a:custGeom>
              <a:avLst/>
              <a:gdLst>
                <a:gd name="T0" fmla="*/ 2147483647 w 79"/>
                <a:gd name="T1" fmla="*/ 2147483647 h 194"/>
                <a:gd name="T2" fmla="*/ 2147483647 w 79"/>
                <a:gd name="T3" fmla="*/ 2147483647 h 194"/>
                <a:gd name="T4" fmla="*/ 0 w 79"/>
                <a:gd name="T5" fmla="*/ 2147483647 h 194"/>
                <a:gd name="T6" fmla="*/ 0 w 79"/>
                <a:gd name="T7" fmla="*/ 2147483647 h 194"/>
                <a:gd name="T8" fmla="*/ 2147483647 w 79"/>
                <a:gd name="T9" fmla="*/ 2147483647 h 194"/>
                <a:gd name="T10" fmla="*/ 2147483647 w 79"/>
                <a:gd name="T11" fmla="*/ 2147483647 h 194"/>
                <a:gd name="T12" fmla="*/ 2147483647 w 79"/>
                <a:gd name="T13" fmla="*/ 2147483647 h 194"/>
                <a:gd name="T14" fmla="*/ 2147483647 w 79"/>
                <a:gd name="T15" fmla="*/ 2147483647 h 194"/>
                <a:gd name="T16" fmla="*/ 2147483647 w 79"/>
                <a:gd name="T17" fmla="*/ 2147483647 h 194"/>
                <a:gd name="T18" fmla="*/ 2147483647 w 79"/>
                <a:gd name="T19" fmla="*/ 2147483647 h 194"/>
                <a:gd name="T20" fmla="*/ 2147483647 w 79"/>
                <a:gd name="T21" fmla="*/ 2147483647 h 194"/>
                <a:gd name="T22" fmla="*/ 2147483647 w 79"/>
                <a:gd name="T23" fmla="*/ 1723809493 h 194"/>
                <a:gd name="T24" fmla="*/ 2147483647 w 79"/>
                <a:gd name="T25" fmla="*/ 1149206503 h 194"/>
                <a:gd name="T26" fmla="*/ 2147483647 w 79"/>
                <a:gd name="T27" fmla="*/ 718322474 h 194"/>
                <a:gd name="T28" fmla="*/ 2147483647 w 79"/>
                <a:gd name="T29" fmla="*/ 574602990 h 194"/>
                <a:gd name="T30" fmla="*/ 2147483647 w 79"/>
                <a:gd name="T31" fmla="*/ 143719485 h 194"/>
                <a:gd name="T32" fmla="*/ 2147483647 w 79"/>
                <a:gd name="T33" fmla="*/ 0 h 194"/>
                <a:gd name="T34" fmla="*/ 2147483647 w 79"/>
                <a:gd name="T35" fmla="*/ 0 h 194"/>
                <a:gd name="T36" fmla="*/ 2147483647 w 79"/>
                <a:gd name="T37" fmla="*/ 0 h 194"/>
                <a:gd name="T38" fmla="*/ 2147483647 w 79"/>
                <a:gd name="T39" fmla="*/ 143719485 h 194"/>
                <a:gd name="T40" fmla="*/ 2147483647 w 79"/>
                <a:gd name="T41" fmla="*/ 143719485 h 194"/>
                <a:gd name="T42" fmla="*/ 2147483647 w 79"/>
                <a:gd name="T43" fmla="*/ 287164544 h 194"/>
                <a:gd name="T44" fmla="*/ 2147483647 w 79"/>
                <a:gd name="T45" fmla="*/ 2147483647 h 194"/>
                <a:gd name="T46" fmla="*/ 2147483647 w 79"/>
                <a:gd name="T47" fmla="*/ 2147483647 h 194"/>
                <a:gd name="T48" fmla="*/ 2147483647 w 79"/>
                <a:gd name="T49" fmla="*/ 2147483647 h 194"/>
                <a:gd name="T50" fmla="*/ 2147483647 w 79"/>
                <a:gd name="T51" fmla="*/ 2147483647 h 194"/>
                <a:gd name="T52" fmla="*/ 2147483647 w 79"/>
                <a:gd name="T53" fmla="*/ 2147483647 h 194"/>
                <a:gd name="T54" fmla="*/ 2147483647 w 79"/>
                <a:gd name="T55" fmla="*/ 2147483647 h 194"/>
                <a:gd name="T56" fmla="*/ 2147483647 w 79"/>
                <a:gd name="T57" fmla="*/ 2147483647 h 194"/>
                <a:gd name="T58" fmla="*/ 2147483647 w 79"/>
                <a:gd name="T59" fmla="*/ 2147483647 h 194"/>
                <a:gd name="T60" fmla="*/ 2147483647 w 79"/>
                <a:gd name="T61" fmla="*/ 2147483647 h 194"/>
                <a:gd name="T62" fmla="*/ 2147483647 w 79"/>
                <a:gd name="T63" fmla="*/ 2147483647 h 194"/>
                <a:gd name="T64" fmla="*/ 2147483647 w 79"/>
                <a:gd name="T65" fmla="*/ 2147483647 h 194"/>
                <a:gd name="T66" fmla="*/ 2147483647 w 79"/>
                <a:gd name="T67" fmla="*/ 2147483647 h 194"/>
                <a:gd name="T68" fmla="*/ 2147483647 w 79"/>
                <a:gd name="T69" fmla="*/ 2147483647 h 194"/>
                <a:gd name="T70" fmla="*/ 2147483647 w 79"/>
                <a:gd name="T71" fmla="*/ 2147483647 h 194"/>
                <a:gd name="T72" fmla="*/ 2147483647 w 79"/>
                <a:gd name="T73" fmla="*/ 2147483647 h 194"/>
                <a:gd name="T74" fmla="*/ 2147483647 w 79"/>
                <a:gd name="T75" fmla="*/ 2147483647 h 194"/>
                <a:gd name="T76" fmla="*/ 2147483647 w 79"/>
                <a:gd name="T77" fmla="*/ 2147483647 h 194"/>
                <a:gd name="T78" fmla="*/ 2147483647 w 79"/>
                <a:gd name="T79" fmla="*/ 2147483647 h 194"/>
                <a:gd name="T80" fmla="*/ 2147483647 w 79"/>
                <a:gd name="T81" fmla="*/ 2147483647 h 19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9" h="194">
                  <a:moveTo>
                    <a:pt x="21" y="194"/>
                  </a:moveTo>
                  <a:lnTo>
                    <a:pt x="19" y="72"/>
                  </a:lnTo>
                  <a:lnTo>
                    <a:pt x="0" y="72"/>
                  </a:lnTo>
                  <a:lnTo>
                    <a:pt x="0" y="54"/>
                  </a:lnTo>
                  <a:lnTo>
                    <a:pt x="19" y="54"/>
                  </a:lnTo>
                  <a:lnTo>
                    <a:pt x="19" y="40"/>
                  </a:lnTo>
                  <a:lnTo>
                    <a:pt x="19" y="35"/>
                  </a:lnTo>
                  <a:lnTo>
                    <a:pt x="21" y="28"/>
                  </a:lnTo>
                  <a:lnTo>
                    <a:pt x="21" y="23"/>
                  </a:lnTo>
                  <a:lnTo>
                    <a:pt x="22" y="21"/>
                  </a:lnTo>
                  <a:lnTo>
                    <a:pt x="23" y="16"/>
                  </a:lnTo>
                  <a:lnTo>
                    <a:pt x="26" y="12"/>
                  </a:lnTo>
                  <a:lnTo>
                    <a:pt x="29" y="8"/>
                  </a:lnTo>
                  <a:lnTo>
                    <a:pt x="33" y="5"/>
                  </a:lnTo>
                  <a:lnTo>
                    <a:pt x="39" y="4"/>
                  </a:lnTo>
                  <a:lnTo>
                    <a:pt x="44" y="1"/>
                  </a:lnTo>
                  <a:lnTo>
                    <a:pt x="51" y="0"/>
                  </a:lnTo>
                  <a:lnTo>
                    <a:pt x="58" y="0"/>
                  </a:lnTo>
                  <a:lnTo>
                    <a:pt x="63" y="0"/>
                  </a:lnTo>
                  <a:lnTo>
                    <a:pt x="68" y="1"/>
                  </a:lnTo>
                  <a:lnTo>
                    <a:pt x="74" y="1"/>
                  </a:lnTo>
                  <a:lnTo>
                    <a:pt x="79" y="2"/>
                  </a:lnTo>
                  <a:lnTo>
                    <a:pt x="77" y="23"/>
                  </a:lnTo>
                  <a:lnTo>
                    <a:pt x="74" y="23"/>
                  </a:lnTo>
                  <a:lnTo>
                    <a:pt x="70" y="22"/>
                  </a:lnTo>
                  <a:lnTo>
                    <a:pt x="65" y="22"/>
                  </a:lnTo>
                  <a:lnTo>
                    <a:pt x="63" y="22"/>
                  </a:lnTo>
                  <a:lnTo>
                    <a:pt x="57" y="22"/>
                  </a:lnTo>
                  <a:lnTo>
                    <a:pt x="53" y="23"/>
                  </a:lnTo>
                  <a:lnTo>
                    <a:pt x="50" y="25"/>
                  </a:lnTo>
                  <a:lnTo>
                    <a:pt x="47" y="26"/>
                  </a:lnTo>
                  <a:lnTo>
                    <a:pt x="46" y="29"/>
                  </a:lnTo>
                  <a:lnTo>
                    <a:pt x="44" y="33"/>
                  </a:lnTo>
                  <a:lnTo>
                    <a:pt x="43" y="37"/>
                  </a:lnTo>
                  <a:lnTo>
                    <a:pt x="43" y="43"/>
                  </a:lnTo>
                  <a:lnTo>
                    <a:pt x="43" y="54"/>
                  </a:lnTo>
                  <a:lnTo>
                    <a:pt x="70" y="54"/>
                  </a:lnTo>
                  <a:lnTo>
                    <a:pt x="70" y="72"/>
                  </a:lnTo>
                  <a:lnTo>
                    <a:pt x="43" y="72"/>
                  </a:lnTo>
                  <a:lnTo>
                    <a:pt x="43" y="194"/>
                  </a:lnTo>
                  <a:lnTo>
                    <a:pt x="21"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3" name="Freeform 57"/>
            <p:cNvSpPr>
              <a:spLocks/>
            </p:cNvSpPr>
            <p:nvPr/>
          </p:nvSpPr>
          <p:spPr bwMode="auto">
            <a:xfrm>
              <a:off x="1501635" y="1309858"/>
              <a:ext cx="29349" cy="114051"/>
            </a:xfrm>
            <a:custGeom>
              <a:avLst/>
              <a:gdLst>
                <a:gd name="T0" fmla="*/ 2147483647 w 64"/>
                <a:gd name="T1" fmla="*/ 2147483647 h 251"/>
                <a:gd name="T2" fmla="*/ 2147483647 w 64"/>
                <a:gd name="T3" fmla="*/ 2147483647 h 251"/>
                <a:gd name="T4" fmla="*/ 2147483647 w 64"/>
                <a:gd name="T5" fmla="*/ 2147483647 h 251"/>
                <a:gd name="T6" fmla="*/ 2147483647 w 64"/>
                <a:gd name="T7" fmla="*/ 2147483647 h 251"/>
                <a:gd name="T8" fmla="*/ 2147483647 w 64"/>
                <a:gd name="T9" fmla="*/ 2147483647 h 251"/>
                <a:gd name="T10" fmla="*/ 2147483647 w 64"/>
                <a:gd name="T11" fmla="*/ 2147483647 h 251"/>
                <a:gd name="T12" fmla="*/ 2147483647 w 64"/>
                <a:gd name="T13" fmla="*/ 2147483647 h 251"/>
                <a:gd name="T14" fmla="*/ 2147483647 w 64"/>
                <a:gd name="T15" fmla="*/ 2147483647 h 251"/>
                <a:gd name="T16" fmla="*/ 2147483647 w 64"/>
                <a:gd name="T17" fmla="*/ 2147483647 h 251"/>
                <a:gd name="T18" fmla="*/ 1787644856 w 64"/>
                <a:gd name="T19" fmla="*/ 2147483647 h 251"/>
                <a:gd name="T20" fmla="*/ 1300159523 w 64"/>
                <a:gd name="T21" fmla="*/ 2147483647 h 251"/>
                <a:gd name="T22" fmla="*/ 812674191 w 64"/>
                <a:gd name="T23" fmla="*/ 2147483647 h 251"/>
                <a:gd name="T24" fmla="*/ 650079762 w 64"/>
                <a:gd name="T25" fmla="*/ 2147483647 h 251"/>
                <a:gd name="T26" fmla="*/ 487485333 w 64"/>
                <a:gd name="T27" fmla="*/ 2147483647 h 251"/>
                <a:gd name="T28" fmla="*/ 162594429 w 64"/>
                <a:gd name="T29" fmla="*/ 2147483647 h 251"/>
                <a:gd name="T30" fmla="*/ 0 w 64"/>
                <a:gd name="T31" fmla="*/ 2147483647 h 251"/>
                <a:gd name="T32" fmla="*/ 0 w 64"/>
                <a:gd name="T33" fmla="*/ 2147483647 h 251"/>
                <a:gd name="T34" fmla="*/ 0 w 64"/>
                <a:gd name="T35" fmla="*/ 2147483647 h 251"/>
                <a:gd name="T36" fmla="*/ 162594429 w 64"/>
                <a:gd name="T37" fmla="*/ 2147483647 h 251"/>
                <a:gd name="T38" fmla="*/ 162594429 w 64"/>
                <a:gd name="T39" fmla="*/ 2147483647 h 251"/>
                <a:gd name="T40" fmla="*/ 487485333 w 64"/>
                <a:gd name="T41" fmla="*/ 2147483647 h 251"/>
                <a:gd name="T42" fmla="*/ 650079762 w 64"/>
                <a:gd name="T43" fmla="*/ 2147483647 h 251"/>
                <a:gd name="T44" fmla="*/ 812674191 w 64"/>
                <a:gd name="T45" fmla="*/ 2147483647 h 251"/>
                <a:gd name="T46" fmla="*/ 1300159523 w 64"/>
                <a:gd name="T47" fmla="*/ 2147483647 h 251"/>
                <a:gd name="T48" fmla="*/ 1625050427 w 64"/>
                <a:gd name="T49" fmla="*/ 2147483647 h 251"/>
                <a:gd name="T50" fmla="*/ 1949941331 w 64"/>
                <a:gd name="T51" fmla="*/ 2147483647 h 251"/>
                <a:gd name="T52" fmla="*/ 2147483647 w 64"/>
                <a:gd name="T53" fmla="*/ 2147483647 h 251"/>
                <a:gd name="T54" fmla="*/ 2147483647 w 64"/>
                <a:gd name="T55" fmla="*/ 2147483647 h 251"/>
                <a:gd name="T56" fmla="*/ 2147483647 w 64"/>
                <a:gd name="T57" fmla="*/ 2147483647 h 251"/>
                <a:gd name="T58" fmla="*/ 2147483647 w 64"/>
                <a:gd name="T59" fmla="*/ 2147483647 h 251"/>
                <a:gd name="T60" fmla="*/ 2147483647 w 64"/>
                <a:gd name="T61" fmla="*/ 2147483647 h 251"/>
                <a:gd name="T62" fmla="*/ 2147483647 w 64"/>
                <a:gd name="T63" fmla="*/ 1157396358 h 251"/>
                <a:gd name="T64" fmla="*/ 2147483647 w 64"/>
                <a:gd name="T65" fmla="*/ 0 h 251"/>
                <a:gd name="T66" fmla="*/ 2147483647 w 64"/>
                <a:gd name="T67" fmla="*/ 0 h 251"/>
                <a:gd name="T68" fmla="*/ 2147483647 w 64"/>
                <a:gd name="T69" fmla="*/ 1735819464 h 251"/>
                <a:gd name="T70" fmla="*/ 2147483647 w 64"/>
                <a:gd name="T71" fmla="*/ 2147483647 h 251"/>
                <a:gd name="T72" fmla="*/ 2147483647 w 64"/>
                <a:gd name="T73" fmla="*/ 2147483647 h 251"/>
                <a:gd name="T74" fmla="*/ 2147483647 w 64"/>
                <a:gd name="T75" fmla="*/ 2147483647 h 251"/>
                <a:gd name="T76" fmla="*/ 2147483647 w 64"/>
                <a:gd name="T77" fmla="*/ 2147483647 h 251"/>
                <a:gd name="T78" fmla="*/ 2147483647 w 64"/>
                <a:gd name="T79" fmla="*/ 2147483647 h 251"/>
                <a:gd name="T80" fmla="*/ 2147483647 w 64"/>
                <a:gd name="T81" fmla="*/ 2147483647 h 251"/>
                <a:gd name="T82" fmla="*/ 2147483647 w 64"/>
                <a:gd name="T83" fmla="*/ 2147483647 h 251"/>
                <a:gd name="T84" fmla="*/ 2147483647 w 64"/>
                <a:gd name="T85" fmla="*/ 2147483647 h 251"/>
                <a:gd name="T86" fmla="*/ 2147483647 w 64"/>
                <a:gd name="T87" fmla="*/ 2147483647 h 251"/>
                <a:gd name="T88" fmla="*/ 2147483647 w 64"/>
                <a:gd name="T89" fmla="*/ 2147483647 h 251"/>
                <a:gd name="T90" fmla="*/ 2147483647 w 64"/>
                <a:gd name="T91" fmla="*/ 2147483647 h 251"/>
                <a:gd name="T92" fmla="*/ 2147483647 w 64"/>
                <a:gd name="T93" fmla="*/ 2147483647 h 251"/>
                <a:gd name="T94" fmla="*/ 2147483647 w 64"/>
                <a:gd name="T95" fmla="*/ 2147483647 h 251"/>
                <a:gd name="T96" fmla="*/ 2147483647 w 64"/>
                <a:gd name="T97" fmla="*/ 2147483647 h 251"/>
                <a:gd name="T98" fmla="*/ 2147483647 w 64"/>
                <a:gd name="T99" fmla="*/ 2147483647 h 251"/>
                <a:gd name="T100" fmla="*/ 2147483647 w 64"/>
                <a:gd name="T101" fmla="*/ 2147483647 h 251"/>
                <a:gd name="T102" fmla="*/ 2147483647 w 64"/>
                <a:gd name="T103" fmla="*/ 2147483647 h 251"/>
                <a:gd name="T104" fmla="*/ 2147483647 w 64"/>
                <a:gd name="T105" fmla="*/ 2147483647 h 251"/>
                <a:gd name="T106" fmla="*/ 2147483647 w 64"/>
                <a:gd name="T107" fmla="*/ 2147483647 h 251"/>
                <a:gd name="T108" fmla="*/ 2147483647 w 64"/>
                <a:gd name="T109" fmla="*/ 2147483647 h 251"/>
                <a:gd name="T110" fmla="*/ 2147483647 w 64"/>
                <a:gd name="T111" fmla="*/ 2147483647 h 251"/>
                <a:gd name="T112" fmla="*/ 2147483647 w 64"/>
                <a:gd name="T113" fmla="*/ 2147483647 h 251"/>
                <a:gd name="T114" fmla="*/ 2147483647 w 64"/>
                <a:gd name="T115" fmla="*/ 2147483647 h 251"/>
                <a:gd name="T116" fmla="*/ 2147483647 w 64"/>
                <a:gd name="T117" fmla="*/ 2147483647 h 25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4" h="251">
                  <a:moveTo>
                    <a:pt x="47" y="251"/>
                  </a:moveTo>
                  <a:lnTo>
                    <a:pt x="42" y="244"/>
                  </a:lnTo>
                  <a:lnTo>
                    <a:pt x="37" y="239"/>
                  </a:lnTo>
                  <a:lnTo>
                    <a:pt x="33" y="232"/>
                  </a:lnTo>
                  <a:lnTo>
                    <a:pt x="29" y="225"/>
                  </a:lnTo>
                  <a:lnTo>
                    <a:pt x="25" y="216"/>
                  </a:lnTo>
                  <a:lnTo>
                    <a:pt x="21" y="209"/>
                  </a:lnTo>
                  <a:lnTo>
                    <a:pt x="17" y="202"/>
                  </a:lnTo>
                  <a:lnTo>
                    <a:pt x="14" y="194"/>
                  </a:lnTo>
                  <a:lnTo>
                    <a:pt x="11" y="185"/>
                  </a:lnTo>
                  <a:lnTo>
                    <a:pt x="8" y="177"/>
                  </a:lnTo>
                  <a:lnTo>
                    <a:pt x="5" y="169"/>
                  </a:lnTo>
                  <a:lnTo>
                    <a:pt x="4" y="159"/>
                  </a:lnTo>
                  <a:lnTo>
                    <a:pt x="3" y="151"/>
                  </a:lnTo>
                  <a:lnTo>
                    <a:pt x="1" y="142"/>
                  </a:lnTo>
                  <a:lnTo>
                    <a:pt x="0" y="134"/>
                  </a:lnTo>
                  <a:lnTo>
                    <a:pt x="0" y="125"/>
                  </a:lnTo>
                  <a:lnTo>
                    <a:pt x="0" y="118"/>
                  </a:lnTo>
                  <a:lnTo>
                    <a:pt x="1" y="110"/>
                  </a:lnTo>
                  <a:lnTo>
                    <a:pt x="1" y="103"/>
                  </a:lnTo>
                  <a:lnTo>
                    <a:pt x="3" y="95"/>
                  </a:lnTo>
                  <a:lnTo>
                    <a:pt x="4" y="88"/>
                  </a:lnTo>
                  <a:lnTo>
                    <a:pt x="5" y="81"/>
                  </a:lnTo>
                  <a:lnTo>
                    <a:pt x="8" y="72"/>
                  </a:lnTo>
                  <a:lnTo>
                    <a:pt x="10" y="65"/>
                  </a:lnTo>
                  <a:lnTo>
                    <a:pt x="12" y="57"/>
                  </a:lnTo>
                  <a:lnTo>
                    <a:pt x="17" y="50"/>
                  </a:lnTo>
                  <a:lnTo>
                    <a:pt x="21" y="41"/>
                  </a:lnTo>
                  <a:lnTo>
                    <a:pt x="25" y="33"/>
                  </a:lnTo>
                  <a:lnTo>
                    <a:pt x="31" y="25"/>
                  </a:lnTo>
                  <a:lnTo>
                    <a:pt x="36" y="16"/>
                  </a:lnTo>
                  <a:lnTo>
                    <a:pt x="42" y="8"/>
                  </a:lnTo>
                  <a:lnTo>
                    <a:pt x="47" y="0"/>
                  </a:lnTo>
                  <a:lnTo>
                    <a:pt x="64" y="0"/>
                  </a:lnTo>
                  <a:lnTo>
                    <a:pt x="56" y="12"/>
                  </a:lnTo>
                  <a:lnTo>
                    <a:pt x="50" y="23"/>
                  </a:lnTo>
                  <a:lnTo>
                    <a:pt x="44" y="32"/>
                  </a:lnTo>
                  <a:lnTo>
                    <a:pt x="42" y="39"/>
                  </a:lnTo>
                  <a:lnTo>
                    <a:pt x="37" y="47"/>
                  </a:lnTo>
                  <a:lnTo>
                    <a:pt x="35" y="57"/>
                  </a:lnTo>
                  <a:lnTo>
                    <a:pt x="32" y="67"/>
                  </a:lnTo>
                  <a:lnTo>
                    <a:pt x="29" y="76"/>
                  </a:lnTo>
                  <a:lnTo>
                    <a:pt x="28" y="82"/>
                  </a:lnTo>
                  <a:lnTo>
                    <a:pt x="28" y="88"/>
                  </a:lnTo>
                  <a:lnTo>
                    <a:pt x="26" y="95"/>
                  </a:lnTo>
                  <a:lnTo>
                    <a:pt x="25" y="100"/>
                  </a:lnTo>
                  <a:lnTo>
                    <a:pt x="25" y="107"/>
                  </a:lnTo>
                  <a:lnTo>
                    <a:pt x="24" y="113"/>
                  </a:lnTo>
                  <a:lnTo>
                    <a:pt x="24" y="120"/>
                  </a:lnTo>
                  <a:lnTo>
                    <a:pt x="24" y="125"/>
                  </a:lnTo>
                  <a:lnTo>
                    <a:pt x="24" y="141"/>
                  </a:lnTo>
                  <a:lnTo>
                    <a:pt x="26" y="156"/>
                  </a:lnTo>
                  <a:lnTo>
                    <a:pt x="29" y="173"/>
                  </a:lnTo>
                  <a:lnTo>
                    <a:pt x="33" y="188"/>
                  </a:lnTo>
                  <a:lnTo>
                    <a:pt x="39" y="204"/>
                  </a:lnTo>
                  <a:lnTo>
                    <a:pt x="46" y="219"/>
                  </a:lnTo>
                  <a:lnTo>
                    <a:pt x="54" y="234"/>
                  </a:lnTo>
                  <a:lnTo>
                    <a:pt x="64" y="250"/>
                  </a:lnTo>
                  <a:lnTo>
                    <a:pt x="47" y="2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4" name="Freeform 58"/>
            <p:cNvSpPr>
              <a:spLocks/>
            </p:cNvSpPr>
            <p:nvPr/>
          </p:nvSpPr>
          <p:spPr bwMode="auto">
            <a:xfrm>
              <a:off x="1533652" y="1334592"/>
              <a:ext cx="58698" cy="63209"/>
            </a:xfrm>
            <a:custGeom>
              <a:avLst/>
              <a:gdLst>
                <a:gd name="T0" fmla="*/ 0 w 130"/>
                <a:gd name="T1" fmla="*/ 2147483647 h 140"/>
                <a:gd name="T2" fmla="*/ 2147483647 w 130"/>
                <a:gd name="T3" fmla="*/ 2147483647 h 140"/>
                <a:gd name="T4" fmla="*/ 465383685 w 130"/>
                <a:gd name="T5" fmla="*/ 0 h 140"/>
                <a:gd name="T6" fmla="*/ 2147483647 w 130"/>
                <a:gd name="T7" fmla="*/ 0 h 140"/>
                <a:gd name="T8" fmla="*/ 2147483647 w 130"/>
                <a:gd name="T9" fmla="*/ 2147483647 h 140"/>
                <a:gd name="T10" fmla="*/ 2147483647 w 130"/>
                <a:gd name="T11" fmla="*/ 2147483647 h 140"/>
                <a:gd name="T12" fmla="*/ 2147483647 w 130"/>
                <a:gd name="T13" fmla="*/ 2147483647 h 140"/>
                <a:gd name="T14" fmla="*/ 2147483647 w 130"/>
                <a:gd name="T15" fmla="*/ 2147483647 h 140"/>
                <a:gd name="T16" fmla="*/ 2147483647 w 130"/>
                <a:gd name="T17" fmla="*/ 2147483647 h 140"/>
                <a:gd name="T18" fmla="*/ 2147483647 w 130"/>
                <a:gd name="T19" fmla="*/ 2147483647 h 140"/>
                <a:gd name="T20" fmla="*/ 2147483647 w 130"/>
                <a:gd name="T21" fmla="*/ 2147483647 h 140"/>
                <a:gd name="T22" fmla="*/ 2147483647 w 130"/>
                <a:gd name="T23" fmla="*/ 2147483647 h 140"/>
                <a:gd name="T24" fmla="*/ 2147483647 w 130"/>
                <a:gd name="T25" fmla="*/ 2147483647 h 140"/>
                <a:gd name="T26" fmla="*/ 2147483647 w 130"/>
                <a:gd name="T27" fmla="*/ 0 h 140"/>
                <a:gd name="T28" fmla="*/ 2147483647 w 130"/>
                <a:gd name="T29" fmla="*/ 0 h 140"/>
                <a:gd name="T30" fmla="*/ 2147483647 w 130"/>
                <a:gd name="T31" fmla="*/ 2147483647 h 140"/>
                <a:gd name="T32" fmla="*/ 2147483647 w 130"/>
                <a:gd name="T33" fmla="*/ 2147483647 h 140"/>
                <a:gd name="T34" fmla="*/ 2147483647 w 130"/>
                <a:gd name="T35" fmla="*/ 2147483647 h 140"/>
                <a:gd name="T36" fmla="*/ 2147483647 w 130"/>
                <a:gd name="T37" fmla="*/ 2147483647 h 140"/>
                <a:gd name="T38" fmla="*/ 2147483647 w 130"/>
                <a:gd name="T39" fmla="*/ 2147483647 h 140"/>
                <a:gd name="T40" fmla="*/ 2147483647 w 130"/>
                <a:gd name="T41" fmla="*/ 2147483647 h 140"/>
                <a:gd name="T42" fmla="*/ 0 w 130"/>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0" h="140">
                  <a:moveTo>
                    <a:pt x="0" y="140"/>
                  </a:moveTo>
                  <a:lnTo>
                    <a:pt x="51" y="69"/>
                  </a:lnTo>
                  <a:lnTo>
                    <a:pt x="3" y="0"/>
                  </a:lnTo>
                  <a:lnTo>
                    <a:pt x="31" y="0"/>
                  </a:lnTo>
                  <a:lnTo>
                    <a:pt x="55" y="35"/>
                  </a:lnTo>
                  <a:lnTo>
                    <a:pt x="58" y="39"/>
                  </a:lnTo>
                  <a:lnTo>
                    <a:pt x="61" y="43"/>
                  </a:lnTo>
                  <a:lnTo>
                    <a:pt x="63" y="48"/>
                  </a:lnTo>
                  <a:lnTo>
                    <a:pt x="65" y="50"/>
                  </a:lnTo>
                  <a:lnTo>
                    <a:pt x="68" y="46"/>
                  </a:lnTo>
                  <a:lnTo>
                    <a:pt x="70" y="42"/>
                  </a:lnTo>
                  <a:lnTo>
                    <a:pt x="72" y="38"/>
                  </a:lnTo>
                  <a:lnTo>
                    <a:pt x="75" y="35"/>
                  </a:lnTo>
                  <a:lnTo>
                    <a:pt x="100" y="0"/>
                  </a:lnTo>
                  <a:lnTo>
                    <a:pt x="128" y="0"/>
                  </a:lnTo>
                  <a:lnTo>
                    <a:pt x="79" y="69"/>
                  </a:lnTo>
                  <a:lnTo>
                    <a:pt x="130" y="140"/>
                  </a:lnTo>
                  <a:lnTo>
                    <a:pt x="101" y="140"/>
                  </a:lnTo>
                  <a:lnTo>
                    <a:pt x="72" y="98"/>
                  </a:lnTo>
                  <a:lnTo>
                    <a:pt x="66" y="88"/>
                  </a:lnTo>
                  <a:lnTo>
                    <a:pt x="28"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5" name="Freeform 59"/>
            <p:cNvSpPr>
              <a:spLocks/>
            </p:cNvSpPr>
            <p:nvPr/>
          </p:nvSpPr>
          <p:spPr bwMode="auto">
            <a:xfrm>
              <a:off x="1600354" y="1309858"/>
              <a:ext cx="28015" cy="114051"/>
            </a:xfrm>
            <a:custGeom>
              <a:avLst/>
              <a:gdLst>
                <a:gd name="T0" fmla="*/ 2147483647 w 64"/>
                <a:gd name="T1" fmla="*/ 2147483647 h 251"/>
                <a:gd name="T2" fmla="*/ 0 w 64"/>
                <a:gd name="T3" fmla="*/ 2147483647 h 251"/>
                <a:gd name="T4" fmla="*/ 1272057751 w 64"/>
                <a:gd name="T5" fmla="*/ 2147483647 h 251"/>
                <a:gd name="T6" fmla="*/ 2147483647 w 64"/>
                <a:gd name="T7" fmla="*/ 2147483647 h 251"/>
                <a:gd name="T8" fmla="*/ 2147483647 w 64"/>
                <a:gd name="T9" fmla="*/ 2147483647 h 251"/>
                <a:gd name="T10" fmla="*/ 2147483647 w 64"/>
                <a:gd name="T11" fmla="*/ 2147483647 h 251"/>
                <a:gd name="T12" fmla="*/ 2147483647 w 64"/>
                <a:gd name="T13" fmla="*/ 2147483647 h 251"/>
                <a:gd name="T14" fmla="*/ 2147483647 w 64"/>
                <a:gd name="T15" fmla="*/ 2147483647 h 251"/>
                <a:gd name="T16" fmla="*/ 2147483647 w 64"/>
                <a:gd name="T17" fmla="*/ 2147483647 h 251"/>
                <a:gd name="T18" fmla="*/ 2147483647 w 64"/>
                <a:gd name="T19" fmla="*/ 2147483647 h 251"/>
                <a:gd name="T20" fmla="*/ 2147483647 w 64"/>
                <a:gd name="T21" fmla="*/ 2147483647 h 251"/>
                <a:gd name="T22" fmla="*/ 2147483647 w 64"/>
                <a:gd name="T23" fmla="*/ 2147483647 h 251"/>
                <a:gd name="T24" fmla="*/ 2147483647 w 64"/>
                <a:gd name="T25" fmla="*/ 2147483647 h 251"/>
                <a:gd name="T26" fmla="*/ 2147483647 w 64"/>
                <a:gd name="T27" fmla="*/ 2147483647 h 251"/>
                <a:gd name="T28" fmla="*/ 2147483647 w 64"/>
                <a:gd name="T29" fmla="*/ 2147483647 h 251"/>
                <a:gd name="T30" fmla="*/ 2147483647 w 64"/>
                <a:gd name="T31" fmla="*/ 2147483647 h 251"/>
                <a:gd name="T32" fmla="*/ 2147483647 w 64"/>
                <a:gd name="T33" fmla="*/ 2147483647 h 251"/>
                <a:gd name="T34" fmla="*/ 2147483647 w 64"/>
                <a:gd name="T35" fmla="*/ 2147483647 h 251"/>
                <a:gd name="T36" fmla="*/ 2147483647 w 64"/>
                <a:gd name="T37" fmla="*/ 2147483647 h 251"/>
                <a:gd name="T38" fmla="*/ 2147483647 w 64"/>
                <a:gd name="T39" fmla="*/ 2147483647 h 251"/>
                <a:gd name="T40" fmla="*/ 2147483647 w 64"/>
                <a:gd name="T41" fmla="*/ 2147483647 h 251"/>
                <a:gd name="T42" fmla="*/ 2147483647 w 64"/>
                <a:gd name="T43" fmla="*/ 2147483647 h 251"/>
                <a:gd name="T44" fmla="*/ 2147483647 w 64"/>
                <a:gd name="T45" fmla="*/ 2147483647 h 251"/>
                <a:gd name="T46" fmla="*/ 1696167118 w 64"/>
                <a:gd name="T47" fmla="*/ 2147483647 h 251"/>
                <a:gd name="T48" fmla="*/ 989317652 w 64"/>
                <a:gd name="T49" fmla="*/ 1735819464 h 251"/>
                <a:gd name="T50" fmla="*/ 0 w 64"/>
                <a:gd name="T51" fmla="*/ 0 h 251"/>
                <a:gd name="T52" fmla="*/ 2147483647 w 64"/>
                <a:gd name="T53" fmla="*/ 0 h 251"/>
                <a:gd name="T54" fmla="*/ 2147483647 w 64"/>
                <a:gd name="T55" fmla="*/ 1157396358 h 251"/>
                <a:gd name="T56" fmla="*/ 2147483647 w 64"/>
                <a:gd name="T57" fmla="*/ 2147483647 h 251"/>
                <a:gd name="T58" fmla="*/ 2147483647 w 64"/>
                <a:gd name="T59" fmla="*/ 2147483647 h 251"/>
                <a:gd name="T60" fmla="*/ 2147483647 w 64"/>
                <a:gd name="T61" fmla="*/ 2147483647 h 251"/>
                <a:gd name="T62" fmla="*/ 2147483647 w 64"/>
                <a:gd name="T63" fmla="*/ 2147483647 h 251"/>
                <a:gd name="T64" fmla="*/ 2147483647 w 64"/>
                <a:gd name="T65" fmla="*/ 2147483647 h 251"/>
                <a:gd name="T66" fmla="*/ 2147483647 w 64"/>
                <a:gd name="T67" fmla="*/ 2147483647 h 251"/>
                <a:gd name="T68" fmla="*/ 2147483647 w 64"/>
                <a:gd name="T69" fmla="*/ 2147483647 h 251"/>
                <a:gd name="T70" fmla="*/ 2147483647 w 64"/>
                <a:gd name="T71" fmla="*/ 2147483647 h 251"/>
                <a:gd name="T72" fmla="*/ 2147483647 w 64"/>
                <a:gd name="T73" fmla="*/ 2147483647 h 251"/>
                <a:gd name="T74" fmla="*/ 2147483647 w 64"/>
                <a:gd name="T75" fmla="*/ 2147483647 h 251"/>
                <a:gd name="T76" fmla="*/ 2147483647 w 64"/>
                <a:gd name="T77" fmla="*/ 2147483647 h 251"/>
                <a:gd name="T78" fmla="*/ 2147483647 w 64"/>
                <a:gd name="T79" fmla="*/ 2147483647 h 251"/>
                <a:gd name="T80" fmla="*/ 2147483647 w 64"/>
                <a:gd name="T81" fmla="*/ 2147483647 h 251"/>
                <a:gd name="T82" fmla="*/ 2147483647 w 64"/>
                <a:gd name="T83" fmla="*/ 2147483647 h 251"/>
                <a:gd name="T84" fmla="*/ 2147483647 w 64"/>
                <a:gd name="T85" fmla="*/ 2147483647 h 251"/>
                <a:gd name="T86" fmla="*/ 2147483647 w 64"/>
                <a:gd name="T87" fmla="*/ 2147483647 h 251"/>
                <a:gd name="T88" fmla="*/ 2147483647 w 64"/>
                <a:gd name="T89" fmla="*/ 2147483647 h 251"/>
                <a:gd name="T90" fmla="*/ 2147483647 w 64"/>
                <a:gd name="T91" fmla="*/ 2147483647 h 251"/>
                <a:gd name="T92" fmla="*/ 2147483647 w 64"/>
                <a:gd name="T93" fmla="*/ 2147483647 h 251"/>
                <a:gd name="T94" fmla="*/ 2147483647 w 64"/>
                <a:gd name="T95" fmla="*/ 2147483647 h 251"/>
                <a:gd name="T96" fmla="*/ 2147483647 w 64"/>
                <a:gd name="T97" fmla="*/ 2147483647 h 251"/>
                <a:gd name="T98" fmla="*/ 2147483647 w 64"/>
                <a:gd name="T99" fmla="*/ 2147483647 h 251"/>
                <a:gd name="T100" fmla="*/ 2147483647 w 64"/>
                <a:gd name="T101" fmla="*/ 2147483647 h 251"/>
                <a:gd name="T102" fmla="*/ 2147483647 w 64"/>
                <a:gd name="T103" fmla="*/ 2147483647 h 251"/>
                <a:gd name="T104" fmla="*/ 2147483647 w 64"/>
                <a:gd name="T105" fmla="*/ 2147483647 h 251"/>
                <a:gd name="T106" fmla="*/ 2147483647 w 64"/>
                <a:gd name="T107" fmla="*/ 2147483647 h 251"/>
                <a:gd name="T108" fmla="*/ 2147483647 w 64"/>
                <a:gd name="T109" fmla="*/ 2147483647 h 251"/>
                <a:gd name="T110" fmla="*/ 2147483647 w 64"/>
                <a:gd name="T111" fmla="*/ 2147483647 h 251"/>
                <a:gd name="T112" fmla="*/ 2147483647 w 64"/>
                <a:gd name="T113" fmla="*/ 2147483647 h 251"/>
                <a:gd name="T114" fmla="*/ 2147483647 w 64"/>
                <a:gd name="T115" fmla="*/ 2147483647 h 251"/>
                <a:gd name="T116" fmla="*/ 2147483647 w 64"/>
                <a:gd name="T117" fmla="*/ 2147483647 h 251"/>
                <a:gd name="T118" fmla="*/ 2147483647 w 64"/>
                <a:gd name="T119" fmla="*/ 2147483647 h 25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4" h="251">
                  <a:moveTo>
                    <a:pt x="16" y="251"/>
                  </a:moveTo>
                  <a:lnTo>
                    <a:pt x="0" y="250"/>
                  </a:lnTo>
                  <a:lnTo>
                    <a:pt x="9" y="234"/>
                  </a:lnTo>
                  <a:lnTo>
                    <a:pt x="18" y="219"/>
                  </a:lnTo>
                  <a:lnTo>
                    <a:pt x="25" y="204"/>
                  </a:lnTo>
                  <a:lnTo>
                    <a:pt x="30" y="188"/>
                  </a:lnTo>
                  <a:lnTo>
                    <a:pt x="35" y="173"/>
                  </a:lnTo>
                  <a:lnTo>
                    <a:pt x="37" y="156"/>
                  </a:lnTo>
                  <a:lnTo>
                    <a:pt x="40" y="141"/>
                  </a:lnTo>
                  <a:lnTo>
                    <a:pt x="40" y="125"/>
                  </a:lnTo>
                  <a:lnTo>
                    <a:pt x="40" y="120"/>
                  </a:lnTo>
                  <a:lnTo>
                    <a:pt x="40" y="113"/>
                  </a:lnTo>
                  <a:lnTo>
                    <a:pt x="39" y="107"/>
                  </a:lnTo>
                  <a:lnTo>
                    <a:pt x="39" y="100"/>
                  </a:lnTo>
                  <a:lnTo>
                    <a:pt x="37" y="95"/>
                  </a:lnTo>
                  <a:lnTo>
                    <a:pt x="36" y="88"/>
                  </a:lnTo>
                  <a:lnTo>
                    <a:pt x="35" y="82"/>
                  </a:lnTo>
                  <a:lnTo>
                    <a:pt x="33" y="76"/>
                  </a:lnTo>
                  <a:lnTo>
                    <a:pt x="30" y="67"/>
                  </a:lnTo>
                  <a:lnTo>
                    <a:pt x="28" y="57"/>
                  </a:lnTo>
                  <a:lnTo>
                    <a:pt x="25" y="47"/>
                  </a:lnTo>
                  <a:lnTo>
                    <a:pt x="21" y="39"/>
                  </a:lnTo>
                  <a:lnTo>
                    <a:pt x="18" y="32"/>
                  </a:lnTo>
                  <a:lnTo>
                    <a:pt x="12" y="23"/>
                  </a:lnTo>
                  <a:lnTo>
                    <a:pt x="7" y="12"/>
                  </a:lnTo>
                  <a:lnTo>
                    <a:pt x="0" y="0"/>
                  </a:lnTo>
                  <a:lnTo>
                    <a:pt x="16" y="0"/>
                  </a:lnTo>
                  <a:lnTo>
                    <a:pt x="22" y="8"/>
                  </a:lnTo>
                  <a:lnTo>
                    <a:pt x="28" y="16"/>
                  </a:lnTo>
                  <a:lnTo>
                    <a:pt x="33" y="25"/>
                  </a:lnTo>
                  <a:lnTo>
                    <a:pt x="39" y="33"/>
                  </a:lnTo>
                  <a:lnTo>
                    <a:pt x="43" y="41"/>
                  </a:lnTo>
                  <a:lnTo>
                    <a:pt x="47" y="50"/>
                  </a:lnTo>
                  <a:lnTo>
                    <a:pt x="50" y="57"/>
                  </a:lnTo>
                  <a:lnTo>
                    <a:pt x="53" y="65"/>
                  </a:lnTo>
                  <a:lnTo>
                    <a:pt x="56" y="72"/>
                  </a:lnTo>
                  <a:lnTo>
                    <a:pt x="57" y="81"/>
                  </a:lnTo>
                  <a:lnTo>
                    <a:pt x="60" y="88"/>
                  </a:lnTo>
                  <a:lnTo>
                    <a:pt x="61" y="95"/>
                  </a:lnTo>
                  <a:lnTo>
                    <a:pt x="63" y="103"/>
                  </a:lnTo>
                  <a:lnTo>
                    <a:pt x="63" y="110"/>
                  </a:lnTo>
                  <a:lnTo>
                    <a:pt x="64" y="118"/>
                  </a:lnTo>
                  <a:lnTo>
                    <a:pt x="64" y="125"/>
                  </a:lnTo>
                  <a:lnTo>
                    <a:pt x="64" y="134"/>
                  </a:lnTo>
                  <a:lnTo>
                    <a:pt x="63" y="142"/>
                  </a:lnTo>
                  <a:lnTo>
                    <a:pt x="61" y="151"/>
                  </a:lnTo>
                  <a:lnTo>
                    <a:pt x="60" y="159"/>
                  </a:lnTo>
                  <a:lnTo>
                    <a:pt x="58" y="167"/>
                  </a:lnTo>
                  <a:lnTo>
                    <a:pt x="56" y="176"/>
                  </a:lnTo>
                  <a:lnTo>
                    <a:pt x="53" y="184"/>
                  </a:lnTo>
                  <a:lnTo>
                    <a:pt x="50" y="192"/>
                  </a:lnTo>
                  <a:lnTo>
                    <a:pt x="47" y="201"/>
                  </a:lnTo>
                  <a:lnTo>
                    <a:pt x="43" y="209"/>
                  </a:lnTo>
                  <a:lnTo>
                    <a:pt x="39" y="216"/>
                  </a:lnTo>
                  <a:lnTo>
                    <a:pt x="35" y="223"/>
                  </a:lnTo>
                  <a:lnTo>
                    <a:pt x="30" y="230"/>
                  </a:lnTo>
                  <a:lnTo>
                    <a:pt x="26" y="237"/>
                  </a:lnTo>
                  <a:lnTo>
                    <a:pt x="21" y="244"/>
                  </a:lnTo>
                  <a:lnTo>
                    <a:pt x="16" y="250"/>
                  </a:lnTo>
                  <a:lnTo>
                    <a:pt x="16" y="2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6" name="Freeform 60"/>
            <p:cNvSpPr>
              <a:spLocks/>
            </p:cNvSpPr>
            <p:nvPr/>
          </p:nvSpPr>
          <p:spPr bwMode="auto">
            <a:xfrm>
              <a:off x="1474955" y="1614911"/>
              <a:ext cx="30683" cy="81072"/>
            </a:xfrm>
            <a:custGeom>
              <a:avLst/>
              <a:gdLst>
                <a:gd name="T0" fmla="*/ 2147483647 w 68"/>
                <a:gd name="T1" fmla="*/ 2147483647 h 179"/>
                <a:gd name="T2" fmla="*/ 2147483647 w 68"/>
                <a:gd name="T3" fmla="*/ 2147483647 h 179"/>
                <a:gd name="T4" fmla="*/ 2147483647 w 68"/>
                <a:gd name="T5" fmla="*/ 2147483647 h 179"/>
                <a:gd name="T6" fmla="*/ 2147483647 w 68"/>
                <a:gd name="T7" fmla="*/ 2147483647 h 179"/>
                <a:gd name="T8" fmla="*/ 2147483647 w 68"/>
                <a:gd name="T9" fmla="*/ 2147483647 h 179"/>
                <a:gd name="T10" fmla="*/ 2147483647 w 68"/>
                <a:gd name="T11" fmla="*/ 2147483647 h 179"/>
                <a:gd name="T12" fmla="*/ 2147483647 w 68"/>
                <a:gd name="T13" fmla="*/ 2147483647 h 179"/>
                <a:gd name="T14" fmla="*/ 2147483647 w 68"/>
                <a:gd name="T15" fmla="*/ 2147483647 h 179"/>
                <a:gd name="T16" fmla="*/ 1857656329 w 68"/>
                <a:gd name="T17" fmla="*/ 2147483647 h 179"/>
                <a:gd name="T18" fmla="*/ 774143793 w 68"/>
                <a:gd name="T19" fmla="*/ 2147483647 h 179"/>
                <a:gd name="T20" fmla="*/ 0 w 68"/>
                <a:gd name="T21" fmla="*/ 2147483647 h 179"/>
                <a:gd name="T22" fmla="*/ 0 w 68"/>
                <a:gd name="T23" fmla="*/ 2147483647 h 179"/>
                <a:gd name="T24" fmla="*/ 1393458506 w 68"/>
                <a:gd name="T25" fmla="*/ 2147483647 h 179"/>
                <a:gd name="T26" fmla="*/ 2147483647 w 68"/>
                <a:gd name="T27" fmla="*/ 2147483647 h 179"/>
                <a:gd name="T28" fmla="*/ 2147483647 w 68"/>
                <a:gd name="T29" fmla="*/ 2147483647 h 179"/>
                <a:gd name="T30" fmla="*/ 2147483647 w 68"/>
                <a:gd name="T31" fmla="*/ 2147483647 h 179"/>
                <a:gd name="T32" fmla="*/ 2147483647 w 68"/>
                <a:gd name="T33" fmla="*/ 2147483647 h 179"/>
                <a:gd name="T34" fmla="*/ 2147483647 w 68"/>
                <a:gd name="T35" fmla="*/ 1862333348 h 179"/>
                <a:gd name="T36" fmla="*/ 2147483647 w 68"/>
                <a:gd name="T37" fmla="*/ 859706754 h 179"/>
                <a:gd name="T38" fmla="*/ 2147483647 w 68"/>
                <a:gd name="T39" fmla="*/ 0 h 179"/>
                <a:gd name="T40" fmla="*/ 2147483647 w 68"/>
                <a:gd name="T41" fmla="*/ 0 h 179"/>
                <a:gd name="T42" fmla="*/ 2147483647 w 68"/>
                <a:gd name="T43" fmla="*/ 2147483647 h 1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8" h="179">
                  <a:moveTo>
                    <a:pt x="68" y="179"/>
                  </a:moveTo>
                  <a:lnTo>
                    <a:pt x="46" y="179"/>
                  </a:lnTo>
                  <a:lnTo>
                    <a:pt x="46" y="41"/>
                  </a:lnTo>
                  <a:lnTo>
                    <a:pt x="40" y="44"/>
                  </a:lnTo>
                  <a:lnTo>
                    <a:pt x="36" y="48"/>
                  </a:lnTo>
                  <a:lnTo>
                    <a:pt x="30" y="52"/>
                  </a:lnTo>
                  <a:lnTo>
                    <a:pt x="25" y="55"/>
                  </a:lnTo>
                  <a:lnTo>
                    <a:pt x="18" y="59"/>
                  </a:lnTo>
                  <a:lnTo>
                    <a:pt x="12" y="62"/>
                  </a:lnTo>
                  <a:lnTo>
                    <a:pt x="5" y="65"/>
                  </a:lnTo>
                  <a:lnTo>
                    <a:pt x="0" y="67"/>
                  </a:lnTo>
                  <a:lnTo>
                    <a:pt x="0" y="45"/>
                  </a:lnTo>
                  <a:lnTo>
                    <a:pt x="9" y="41"/>
                  </a:lnTo>
                  <a:lnTo>
                    <a:pt x="18" y="35"/>
                  </a:lnTo>
                  <a:lnTo>
                    <a:pt x="26" y="31"/>
                  </a:lnTo>
                  <a:lnTo>
                    <a:pt x="33" y="25"/>
                  </a:lnTo>
                  <a:lnTo>
                    <a:pt x="39" y="18"/>
                  </a:lnTo>
                  <a:lnTo>
                    <a:pt x="44" y="13"/>
                  </a:lnTo>
                  <a:lnTo>
                    <a:pt x="49" y="6"/>
                  </a:lnTo>
                  <a:lnTo>
                    <a:pt x="51" y="0"/>
                  </a:lnTo>
                  <a:lnTo>
                    <a:pt x="68" y="0"/>
                  </a:lnTo>
                  <a:lnTo>
                    <a:pt x="68" y="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7" name="Freeform 61"/>
            <p:cNvSpPr>
              <a:spLocks/>
            </p:cNvSpPr>
            <p:nvPr/>
          </p:nvSpPr>
          <p:spPr bwMode="auto">
            <a:xfrm>
              <a:off x="1534987" y="1684990"/>
              <a:ext cx="12006" cy="27482"/>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2147483647 w 25"/>
                <a:gd name="T19" fmla="*/ 2147483647 h 60"/>
                <a:gd name="T20" fmla="*/ 2052940748 w 25"/>
                <a:gd name="T21" fmla="*/ 2147483647 h 60"/>
                <a:gd name="T22" fmla="*/ 1306357562 w 25"/>
                <a:gd name="T23" fmla="*/ 2147483647 h 60"/>
                <a:gd name="T24" fmla="*/ 0 w 25"/>
                <a:gd name="T25" fmla="*/ 2147483647 h 60"/>
                <a:gd name="T26" fmla="*/ 559774375 w 25"/>
                <a:gd name="T27" fmla="*/ 2147483647 h 60"/>
                <a:gd name="T28" fmla="*/ 1119875065 w 25"/>
                <a:gd name="T29" fmla="*/ 2147483647 h 60"/>
                <a:gd name="T30" fmla="*/ 1306357562 w 25"/>
                <a:gd name="T31" fmla="*/ 2147483647 h 60"/>
                <a:gd name="T32" fmla="*/ 1679649441 w 25"/>
                <a:gd name="T33" fmla="*/ 2147483647 h 60"/>
                <a:gd name="T34" fmla="*/ 1866458252 w 25"/>
                <a:gd name="T35" fmla="*/ 2147483647 h 60"/>
                <a:gd name="T36" fmla="*/ 2052940748 w 25"/>
                <a:gd name="T37" fmla="*/ 2147483647 h 60"/>
                <a:gd name="T38" fmla="*/ 2147483647 w 25"/>
                <a:gd name="T39" fmla="*/ 2147483647 h 60"/>
                <a:gd name="T40" fmla="*/ 2147483647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1"/>
                  </a:lnTo>
                  <a:lnTo>
                    <a:pt x="24" y="38"/>
                  </a:lnTo>
                  <a:lnTo>
                    <a:pt x="23" y="44"/>
                  </a:lnTo>
                  <a:lnTo>
                    <a:pt x="21" y="48"/>
                  </a:lnTo>
                  <a:lnTo>
                    <a:pt x="18" y="52"/>
                  </a:lnTo>
                  <a:lnTo>
                    <a:pt x="14" y="55"/>
                  </a:lnTo>
                  <a:lnTo>
                    <a:pt x="11" y="58"/>
                  </a:lnTo>
                  <a:lnTo>
                    <a:pt x="7" y="60"/>
                  </a:lnTo>
                  <a:lnTo>
                    <a:pt x="0" y="52"/>
                  </a:lnTo>
                  <a:lnTo>
                    <a:pt x="3" y="51"/>
                  </a:lnTo>
                  <a:lnTo>
                    <a:pt x="6" y="48"/>
                  </a:lnTo>
                  <a:lnTo>
                    <a:pt x="7" y="46"/>
                  </a:lnTo>
                  <a:lnTo>
                    <a:pt x="9" y="44"/>
                  </a:lnTo>
                  <a:lnTo>
                    <a:pt x="10" y="39"/>
                  </a:lnTo>
                  <a:lnTo>
                    <a:pt x="11" y="35"/>
                  </a:lnTo>
                  <a:lnTo>
                    <a:pt x="13" y="30"/>
                  </a:lnTo>
                  <a:lnTo>
                    <a:pt x="1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8" name="Freeform 62"/>
            <p:cNvSpPr>
              <a:spLocks noEditPoints="1"/>
            </p:cNvSpPr>
            <p:nvPr/>
          </p:nvSpPr>
          <p:spPr bwMode="auto">
            <a:xfrm>
              <a:off x="1561668" y="1614911"/>
              <a:ext cx="52027" cy="82447"/>
            </a:xfrm>
            <a:custGeom>
              <a:avLst/>
              <a:gdLst>
                <a:gd name="T0" fmla="*/ 0 w 116"/>
                <a:gd name="T1" fmla="*/ 2147483647 h 182"/>
                <a:gd name="T2" fmla="*/ 0 w 116"/>
                <a:gd name="T3" fmla="*/ 2147483647 h 182"/>
                <a:gd name="T4" fmla="*/ 152116183 w 116"/>
                <a:gd name="T5" fmla="*/ 2147483647 h 182"/>
                <a:gd name="T6" fmla="*/ 608179189 w 116"/>
                <a:gd name="T7" fmla="*/ 2147483647 h 182"/>
                <a:gd name="T8" fmla="*/ 1520305735 w 116"/>
                <a:gd name="T9" fmla="*/ 2147483647 h 182"/>
                <a:gd name="T10" fmla="*/ 2147483647 w 116"/>
                <a:gd name="T11" fmla="*/ 2147483647 h 182"/>
                <a:gd name="T12" fmla="*/ 2147483647 w 116"/>
                <a:gd name="T13" fmla="*/ 1003284474 h 182"/>
                <a:gd name="T14" fmla="*/ 2147483647 w 116"/>
                <a:gd name="T15" fmla="*/ 286770012 h 182"/>
                <a:gd name="T16" fmla="*/ 2147483647 w 116"/>
                <a:gd name="T17" fmla="*/ 0 h 182"/>
                <a:gd name="T18" fmla="*/ 2147483647 w 116"/>
                <a:gd name="T19" fmla="*/ 573266312 h 182"/>
                <a:gd name="T20" fmla="*/ 2147483647 w 116"/>
                <a:gd name="T21" fmla="*/ 1433576872 h 182"/>
                <a:gd name="T22" fmla="*/ 2147483647 w 116"/>
                <a:gd name="T23" fmla="*/ 2147483647 h 182"/>
                <a:gd name="T24" fmla="*/ 2147483647 w 116"/>
                <a:gd name="T25" fmla="*/ 2147483647 h 182"/>
                <a:gd name="T26" fmla="*/ 2147483647 w 116"/>
                <a:gd name="T27" fmla="*/ 2147483647 h 182"/>
                <a:gd name="T28" fmla="*/ 2147483647 w 116"/>
                <a:gd name="T29" fmla="*/ 2147483647 h 182"/>
                <a:gd name="T30" fmla="*/ 2147483647 w 116"/>
                <a:gd name="T31" fmla="*/ 2147483647 h 182"/>
                <a:gd name="T32" fmla="*/ 2147483647 w 116"/>
                <a:gd name="T33" fmla="*/ 2147483647 h 182"/>
                <a:gd name="T34" fmla="*/ 2147483647 w 116"/>
                <a:gd name="T35" fmla="*/ 2147483647 h 182"/>
                <a:gd name="T36" fmla="*/ 2147483647 w 116"/>
                <a:gd name="T37" fmla="*/ 2147483647 h 182"/>
                <a:gd name="T38" fmla="*/ 2147483647 w 116"/>
                <a:gd name="T39" fmla="*/ 2147483647 h 182"/>
                <a:gd name="T40" fmla="*/ 2147483647 w 116"/>
                <a:gd name="T41" fmla="*/ 2147483647 h 182"/>
                <a:gd name="T42" fmla="*/ 2147483647 w 116"/>
                <a:gd name="T43" fmla="*/ 2147483647 h 182"/>
                <a:gd name="T44" fmla="*/ 2147483647 w 116"/>
                <a:gd name="T45" fmla="*/ 2147483647 h 182"/>
                <a:gd name="T46" fmla="*/ 2147483647 w 116"/>
                <a:gd name="T47" fmla="*/ 2147483647 h 182"/>
                <a:gd name="T48" fmla="*/ 2147483647 w 116"/>
                <a:gd name="T49" fmla="*/ 2147483647 h 182"/>
                <a:gd name="T50" fmla="*/ 2147483647 w 116"/>
                <a:gd name="T51" fmla="*/ 2147483647 h 182"/>
                <a:gd name="T52" fmla="*/ 2147483647 w 116"/>
                <a:gd name="T53" fmla="*/ 2147483647 h 182"/>
                <a:gd name="T54" fmla="*/ 2147483647 w 116"/>
                <a:gd name="T55" fmla="*/ 2147483647 h 182"/>
                <a:gd name="T56" fmla="*/ 1976368741 w 116"/>
                <a:gd name="T57" fmla="*/ 2147483647 h 182"/>
                <a:gd name="T58" fmla="*/ 1064242195 w 116"/>
                <a:gd name="T59" fmla="*/ 2147483647 h 182"/>
                <a:gd name="T60" fmla="*/ 456063006 w 116"/>
                <a:gd name="T61" fmla="*/ 2147483647 h 182"/>
                <a:gd name="T62" fmla="*/ 0 w 116"/>
                <a:gd name="T63" fmla="*/ 2147483647 h 182"/>
                <a:gd name="T64" fmla="*/ 0 w 116"/>
                <a:gd name="T65" fmla="*/ 2147483647 h 182"/>
                <a:gd name="T66" fmla="*/ 2147483647 w 116"/>
                <a:gd name="T67" fmla="*/ 2147483647 h 182"/>
                <a:gd name="T68" fmla="*/ 2147483647 w 116"/>
                <a:gd name="T69" fmla="*/ 2147483647 h 182"/>
                <a:gd name="T70" fmla="*/ 2147483647 w 116"/>
                <a:gd name="T71" fmla="*/ 2147483647 h 182"/>
                <a:gd name="T72" fmla="*/ 2147483647 w 116"/>
                <a:gd name="T73" fmla="*/ 2147483647 h 182"/>
                <a:gd name="T74" fmla="*/ 2147483647 w 116"/>
                <a:gd name="T75" fmla="*/ 2147483647 h 182"/>
                <a:gd name="T76" fmla="*/ 2147483647 w 116"/>
                <a:gd name="T77" fmla="*/ 2147483647 h 182"/>
                <a:gd name="T78" fmla="*/ 2147483647 w 116"/>
                <a:gd name="T79" fmla="*/ 2147483647 h 182"/>
                <a:gd name="T80" fmla="*/ 2147483647 w 116"/>
                <a:gd name="T81" fmla="*/ 2147483647 h 182"/>
                <a:gd name="T82" fmla="*/ 2147483647 w 116"/>
                <a:gd name="T83" fmla="*/ 2147483647 h 182"/>
                <a:gd name="T84" fmla="*/ 2147483647 w 116"/>
                <a:gd name="T85" fmla="*/ 2147483647 h 182"/>
                <a:gd name="T86" fmla="*/ 2147483647 w 116"/>
                <a:gd name="T87" fmla="*/ 2147483647 h 182"/>
                <a:gd name="T88" fmla="*/ 2147483647 w 116"/>
                <a:gd name="T89" fmla="*/ 2147483647 h 182"/>
                <a:gd name="T90" fmla="*/ 2147483647 w 116"/>
                <a:gd name="T91" fmla="*/ 2147483647 h 182"/>
                <a:gd name="T92" fmla="*/ 2147483647 w 116"/>
                <a:gd name="T93" fmla="*/ 2147483647 h 182"/>
                <a:gd name="T94" fmla="*/ 2147483647 w 116"/>
                <a:gd name="T95" fmla="*/ 2147483647 h 182"/>
                <a:gd name="T96" fmla="*/ 2147483647 w 116"/>
                <a:gd name="T97" fmla="*/ 2147483647 h 182"/>
                <a:gd name="T98" fmla="*/ 2147483647 w 116"/>
                <a:gd name="T99" fmla="*/ 2147483647 h 182"/>
                <a:gd name="T100" fmla="*/ 2147483647 w 116"/>
                <a:gd name="T101" fmla="*/ 2147483647 h 182"/>
                <a:gd name="T102" fmla="*/ 2147483647 w 116"/>
                <a:gd name="T103" fmla="*/ 2147483647 h 182"/>
                <a:gd name="T104" fmla="*/ 2147483647 w 116"/>
                <a:gd name="T105" fmla="*/ 2147483647 h 182"/>
                <a:gd name="T106" fmla="*/ 2147483647 w 116"/>
                <a:gd name="T107" fmla="*/ 2147483647 h 182"/>
                <a:gd name="T108" fmla="*/ 2147483647 w 116"/>
                <a:gd name="T109" fmla="*/ 2147483647 h 182"/>
                <a:gd name="T110" fmla="*/ 2147483647 w 116"/>
                <a:gd name="T111" fmla="*/ 2147483647 h 182"/>
                <a:gd name="T112" fmla="*/ 2147483647 w 116"/>
                <a:gd name="T113" fmla="*/ 2147483647 h 1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2">
                  <a:moveTo>
                    <a:pt x="0" y="91"/>
                  </a:moveTo>
                  <a:lnTo>
                    <a:pt x="0" y="84"/>
                  </a:lnTo>
                  <a:lnTo>
                    <a:pt x="0" y="77"/>
                  </a:lnTo>
                  <a:lnTo>
                    <a:pt x="0" y="70"/>
                  </a:lnTo>
                  <a:lnTo>
                    <a:pt x="1" y="63"/>
                  </a:lnTo>
                  <a:lnTo>
                    <a:pt x="1" y="58"/>
                  </a:lnTo>
                  <a:lnTo>
                    <a:pt x="3" y="51"/>
                  </a:lnTo>
                  <a:lnTo>
                    <a:pt x="4" y="46"/>
                  </a:lnTo>
                  <a:lnTo>
                    <a:pt x="6" y="41"/>
                  </a:lnTo>
                  <a:lnTo>
                    <a:pt x="10" y="31"/>
                  </a:lnTo>
                  <a:lnTo>
                    <a:pt x="14" y="24"/>
                  </a:lnTo>
                  <a:lnTo>
                    <a:pt x="20" y="17"/>
                  </a:lnTo>
                  <a:lnTo>
                    <a:pt x="25" y="11"/>
                  </a:lnTo>
                  <a:lnTo>
                    <a:pt x="32" y="7"/>
                  </a:lnTo>
                  <a:lnTo>
                    <a:pt x="39" y="3"/>
                  </a:lnTo>
                  <a:lnTo>
                    <a:pt x="47" y="2"/>
                  </a:lnTo>
                  <a:lnTo>
                    <a:pt x="57" y="0"/>
                  </a:lnTo>
                  <a:lnTo>
                    <a:pt x="64" y="0"/>
                  </a:lnTo>
                  <a:lnTo>
                    <a:pt x="71" y="2"/>
                  </a:lnTo>
                  <a:lnTo>
                    <a:pt x="77" y="4"/>
                  </a:lnTo>
                  <a:lnTo>
                    <a:pt x="82" y="6"/>
                  </a:lnTo>
                  <a:lnTo>
                    <a:pt x="88" y="10"/>
                  </a:lnTo>
                  <a:lnTo>
                    <a:pt x="94" y="14"/>
                  </a:lnTo>
                  <a:lnTo>
                    <a:pt x="98" y="18"/>
                  </a:lnTo>
                  <a:lnTo>
                    <a:pt x="102" y="23"/>
                  </a:lnTo>
                  <a:lnTo>
                    <a:pt x="105" y="28"/>
                  </a:lnTo>
                  <a:lnTo>
                    <a:pt x="108" y="35"/>
                  </a:lnTo>
                  <a:lnTo>
                    <a:pt x="110" y="42"/>
                  </a:lnTo>
                  <a:lnTo>
                    <a:pt x="112" y="49"/>
                  </a:lnTo>
                  <a:lnTo>
                    <a:pt x="113" y="53"/>
                  </a:lnTo>
                  <a:lnTo>
                    <a:pt x="115" y="59"/>
                  </a:lnTo>
                  <a:lnTo>
                    <a:pt x="115" y="63"/>
                  </a:lnTo>
                  <a:lnTo>
                    <a:pt x="116" y="69"/>
                  </a:lnTo>
                  <a:lnTo>
                    <a:pt x="116" y="74"/>
                  </a:lnTo>
                  <a:lnTo>
                    <a:pt x="116" y="80"/>
                  </a:lnTo>
                  <a:lnTo>
                    <a:pt x="116" y="87"/>
                  </a:lnTo>
                  <a:lnTo>
                    <a:pt x="116" y="92"/>
                  </a:lnTo>
                  <a:lnTo>
                    <a:pt x="116" y="99"/>
                  </a:lnTo>
                  <a:lnTo>
                    <a:pt x="116" y="106"/>
                  </a:lnTo>
                  <a:lnTo>
                    <a:pt x="116" y="113"/>
                  </a:lnTo>
                  <a:lnTo>
                    <a:pt x="115" y="120"/>
                  </a:lnTo>
                  <a:lnTo>
                    <a:pt x="115" y="126"/>
                  </a:lnTo>
                  <a:lnTo>
                    <a:pt x="113" y="133"/>
                  </a:lnTo>
                  <a:lnTo>
                    <a:pt x="112" y="137"/>
                  </a:lnTo>
                  <a:lnTo>
                    <a:pt x="110" y="143"/>
                  </a:lnTo>
                  <a:lnTo>
                    <a:pt x="106" y="153"/>
                  </a:lnTo>
                  <a:lnTo>
                    <a:pt x="102" y="160"/>
                  </a:lnTo>
                  <a:lnTo>
                    <a:pt x="96" y="167"/>
                  </a:lnTo>
                  <a:lnTo>
                    <a:pt x="91" y="172"/>
                  </a:lnTo>
                  <a:lnTo>
                    <a:pt x="84" y="176"/>
                  </a:lnTo>
                  <a:lnTo>
                    <a:pt x="75" y="179"/>
                  </a:lnTo>
                  <a:lnTo>
                    <a:pt x="67" y="181"/>
                  </a:lnTo>
                  <a:lnTo>
                    <a:pt x="57" y="182"/>
                  </a:lnTo>
                  <a:lnTo>
                    <a:pt x="45" y="181"/>
                  </a:lnTo>
                  <a:lnTo>
                    <a:pt x="35" y="178"/>
                  </a:lnTo>
                  <a:lnTo>
                    <a:pt x="25" y="172"/>
                  </a:lnTo>
                  <a:lnTo>
                    <a:pt x="17" y="165"/>
                  </a:lnTo>
                  <a:lnTo>
                    <a:pt x="13" y="160"/>
                  </a:lnTo>
                  <a:lnTo>
                    <a:pt x="10" y="151"/>
                  </a:lnTo>
                  <a:lnTo>
                    <a:pt x="7" y="144"/>
                  </a:lnTo>
                  <a:lnTo>
                    <a:pt x="4" y="134"/>
                  </a:lnTo>
                  <a:lnTo>
                    <a:pt x="3" y="126"/>
                  </a:lnTo>
                  <a:lnTo>
                    <a:pt x="1" y="115"/>
                  </a:lnTo>
                  <a:lnTo>
                    <a:pt x="0" y="104"/>
                  </a:lnTo>
                  <a:lnTo>
                    <a:pt x="0" y="92"/>
                  </a:lnTo>
                  <a:lnTo>
                    <a:pt x="0" y="91"/>
                  </a:lnTo>
                  <a:close/>
                  <a:moveTo>
                    <a:pt x="22" y="91"/>
                  </a:moveTo>
                  <a:lnTo>
                    <a:pt x="22" y="102"/>
                  </a:lnTo>
                  <a:lnTo>
                    <a:pt x="24" y="112"/>
                  </a:lnTo>
                  <a:lnTo>
                    <a:pt x="24" y="120"/>
                  </a:lnTo>
                  <a:lnTo>
                    <a:pt x="25" y="129"/>
                  </a:lnTo>
                  <a:lnTo>
                    <a:pt x="27" y="136"/>
                  </a:lnTo>
                  <a:lnTo>
                    <a:pt x="28" y="141"/>
                  </a:lnTo>
                  <a:lnTo>
                    <a:pt x="29" y="146"/>
                  </a:lnTo>
                  <a:lnTo>
                    <a:pt x="31" y="150"/>
                  </a:lnTo>
                  <a:lnTo>
                    <a:pt x="38" y="155"/>
                  </a:lnTo>
                  <a:lnTo>
                    <a:pt x="45" y="160"/>
                  </a:lnTo>
                  <a:lnTo>
                    <a:pt x="50" y="162"/>
                  </a:lnTo>
                  <a:lnTo>
                    <a:pt x="57" y="164"/>
                  </a:lnTo>
                  <a:lnTo>
                    <a:pt x="66" y="162"/>
                  </a:lnTo>
                  <a:lnTo>
                    <a:pt x="73" y="160"/>
                  </a:lnTo>
                  <a:lnTo>
                    <a:pt x="78" y="155"/>
                  </a:lnTo>
                  <a:lnTo>
                    <a:pt x="82" y="150"/>
                  </a:lnTo>
                  <a:lnTo>
                    <a:pt x="85" y="146"/>
                  </a:lnTo>
                  <a:lnTo>
                    <a:pt x="88" y="141"/>
                  </a:lnTo>
                  <a:lnTo>
                    <a:pt x="89" y="136"/>
                  </a:lnTo>
                  <a:lnTo>
                    <a:pt x="92" y="129"/>
                  </a:lnTo>
                  <a:lnTo>
                    <a:pt x="94" y="120"/>
                  </a:lnTo>
                  <a:lnTo>
                    <a:pt x="94" y="112"/>
                  </a:lnTo>
                  <a:lnTo>
                    <a:pt x="95" y="102"/>
                  </a:lnTo>
                  <a:lnTo>
                    <a:pt x="95" y="91"/>
                  </a:lnTo>
                  <a:lnTo>
                    <a:pt x="95" y="81"/>
                  </a:lnTo>
                  <a:lnTo>
                    <a:pt x="94" y="71"/>
                  </a:lnTo>
                  <a:lnTo>
                    <a:pt x="94" y="63"/>
                  </a:lnTo>
                  <a:lnTo>
                    <a:pt x="92" y="55"/>
                  </a:lnTo>
                  <a:lnTo>
                    <a:pt x="91" y="48"/>
                  </a:lnTo>
                  <a:lnTo>
                    <a:pt x="89" y="42"/>
                  </a:lnTo>
                  <a:lnTo>
                    <a:pt x="87" y="38"/>
                  </a:lnTo>
                  <a:lnTo>
                    <a:pt x="85" y="34"/>
                  </a:lnTo>
                  <a:lnTo>
                    <a:pt x="80" y="27"/>
                  </a:lnTo>
                  <a:lnTo>
                    <a:pt x="73" y="23"/>
                  </a:lnTo>
                  <a:lnTo>
                    <a:pt x="66" y="20"/>
                  </a:lnTo>
                  <a:lnTo>
                    <a:pt x="57" y="18"/>
                  </a:lnTo>
                  <a:lnTo>
                    <a:pt x="50" y="20"/>
                  </a:lnTo>
                  <a:lnTo>
                    <a:pt x="43" y="23"/>
                  </a:lnTo>
                  <a:lnTo>
                    <a:pt x="38" y="27"/>
                  </a:lnTo>
                  <a:lnTo>
                    <a:pt x="33" y="32"/>
                  </a:lnTo>
                  <a:lnTo>
                    <a:pt x="31" y="37"/>
                  </a:lnTo>
                  <a:lnTo>
                    <a:pt x="29" y="42"/>
                  </a:lnTo>
                  <a:lnTo>
                    <a:pt x="27" y="48"/>
                  </a:lnTo>
                  <a:lnTo>
                    <a:pt x="25" y="55"/>
                  </a:lnTo>
                  <a:lnTo>
                    <a:pt x="24" y="63"/>
                  </a:lnTo>
                  <a:lnTo>
                    <a:pt x="24" y="71"/>
                  </a:lnTo>
                  <a:lnTo>
                    <a:pt x="22" y="81"/>
                  </a:lnTo>
                  <a:lnTo>
                    <a:pt x="22"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9" name="Rectangle 63"/>
            <p:cNvSpPr>
              <a:spLocks noChangeArrowheads="1"/>
            </p:cNvSpPr>
            <p:nvPr/>
          </p:nvSpPr>
          <p:spPr bwMode="auto">
            <a:xfrm>
              <a:off x="1430932" y="2804893"/>
              <a:ext cx="29349" cy="96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70" name="Freeform 64"/>
            <p:cNvSpPr>
              <a:spLocks/>
            </p:cNvSpPr>
            <p:nvPr/>
          </p:nvSpPr>
          <p:spPr bwMode="auto">
            <a:xfrm>
              <a:off x="1474955" y="2756799"/>
              <a:ext cx="30683" cy="81073"/>
            </a:xfrm>
            <a:custGeom>
              <a:avLst/>
              <a:gdLst>
                <a:gd name="T0" fmla="*/ 2147483647 w 68"/>
                <a:gd name="T1" fmla="*/ 2147483647 h 178"/>
                <a:gd name="T2" fmla="*/ 2147483647 w 68"/>
                <a:gd name="T3" fmla="*/ 2147483647 h 178"/>
                <a:gd name="T4" fmla="*/ 2147483647 w 68"/>
                <a:gd name="T5" fmla="*/ 2147483647 h 178"/>
                <a:gd name="T6" fmla="*/ 2147483647 w 68"/>
                <a:gd name="T7" fmla="*/ 2147483647 h 178"/>
                <a:gd name="T8" fmla="*/ 2147483647 w 68"/>
                <a:gd name="T9" fmla="*/ 2147483647 h 178"/>
                <a:gd name="T10" fmla="*/ 2147483647 w 68"/>
                <a:gd name="T11" fmla="*/ 2147483647 h 178"/>
                <a:gd name="T12" fmla="*/ 2147483647 w 68"/>
                <a:gd name="T13" fmla="*/ 2147483647 h 178"/>
                <a:gd name="T14" fmla="*/ 2147483647 w 68"/>
                <a:gd name="T15" fmla="*/ 2147483647 h 178"/>
                <a:gd name="T16" fmla="*/ 1857656329 w 68"/>
                <a:gd name="T17" fmla="*/ 2147483647 h 178"/>
                <a:gd name="T18" fmla="*/ 774143793 w 68"/>
                <a:gd name="T19" fmla="*/ 2147483647 h 178"/>
                <a:gd name="T20" fmla="*/ 0 w 68"/>
                <a:gd name="T21" fmla="*/ 2147483647 h 178"/>
                <a:gd name="T22" fmla="*/ 0 w 68"/>
                <a:gd name="T23" fmla="*/ 2147483647 h 178"/>
                <a:gd name="T24" fmla="*/ 1393458506 w 68"/>
                <a:gd name="T25" fmla="*/ 2147483647 h 178"/>
                <a:gd name="T26" fmla="*/ 2147483647 w 68"/>
                <a:gd name="T27" fmla="*/ 2147483647 h 178"/>
                <a:gd name="T28" fmla="*/ 2147483647 w 68"/>
                <a:gd name="T29" fmla="*/ 2147483647 h 178"/>
                <a:gd name="T30" fmla="*/ 2147483647 w 68"/>
                <a:gd name="T31" fmla="*/ 2147483647 h 178"/>
                <a:gd name="T32" fmla="*/ 2147483647 w 68"/>
                <a:gd name="T33" fmla="*/ 2147483647 h 178"/>
                <a:gd name="T34" fmla="*/ 2147483647 w 68"/>
                <a:gd name="T35" fmla="*/ 1748238838 h 178"/>
                <a:gd name="T36" fmla="*/ 2147483647 w 68"/>
                <a:gd name="T37" fmla="*/ 728478716 h 178"/>
                <a:gd name="T38" fmla="*/ 2147483647 w 68"/>
                <a:gd name="T39" fmla="*/ 0 h 178"/>
                <a:gd name="T40" fmla="*/ 2147483647 w 68"/>
                <a:gd name="T41" fmla="*/ 0 h 178"/>
                <a:gd name="T42" fmla="*/ 2147483647 w 68"/>
                <a:gd name="T43" fmla="*/ 2147483647 h 1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8" h="178">
                  <a:moveTo>
                    <a:pt x="68" y="178"/>
                  </a:moveTo>
                  <a:lnTo>
                    <a:pt x="46" y="178"/>
                  </a:lnTo>
                  <a:lnTo>
                    <a:pt x="46" y="40"/>
                  </a:lnTo>
                  <a:lnTo>
                    <a:pt x="40" y="43"/>
                  </a:lnTo>
                  <a:lnTo>
                    <a:pt x="36" y="47"/>
                  </a:lnTo>
                  <a:lnTo>
                    <a:pt x="30" y="51"/>
                  </a:lnTo>
                  <a:lnTo>
                    <a:pt x="25" y="54"/>
                  </a:lnTo>
                  <a:lnTo>
                    <a:pt x="18" y="58"/>
                  </a:lnTo>
                  <a:lnTo>
                    <a:pt x="12" y="61"/>
                  </a:lnTo>
                  <a:lnTo>
                    <a:pt x="5" y="64"/>
                  </a:lnTo>
                  <a:lnTo>
                    <a:pt x="0" y="67"/>
                  </a:lnTo>
                  <a:lnTo>
                    <a:pt x="0" y="44"/>
                  </a:lnTo>
                  <a:lnTo>
                    <a:pt x="9" y="40"/>
                  </a:lnTo>
                  <a:lnTo>
                    <a:pt x="18" y="34"/>
                  </a:lnTo>
                  <a:lnTo>
                    <a:pt x="26" y="30"/>
                  </a:lnTo>
                  <a:lnTo>
                    <a:pt x="33" y="25"/>
                  </a:lnTo>
                  <a:lnTo>
                    <a:pt x="39" y="18"/>
                  </a:lnTo>
                  <a:lnTo>
                    <a:pt x="44" y="12"/>
                  </a:lnTo>
                  <a:lnTo>
                    <a:pt x="49" y="5"/>
                  </a:lnTo>
                  <a:lnTo>
                    <a:pt x="51" y="0"/>
                  </a:lnTo>
                  <a:lnTo>
                    <a:pt x="68" y="0"/>
                  </a:lnTo>
                  <a:lnTo>
                    <a:pt x="68" y="1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1" name="Freeform 65"/>
            <p:cNvSpPr>
              <a:spLocks/>
            </p:cNvSpPr>
            <p:nvPr/>
          </p:nvSpPr>
          <p:spPr bwMode="auto">
            <a:xfrm>
              <a:off x="1534987" y="2828252"/>
              <a:ext cx="10672" cy="27482"/>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1835351168 w 25"/>
                <a:gd name="T19" fmla="*/ 2147483647 h 60"/>
                <a:gd name="T20" fmla="*/ 1442061632 w 25"/>
                <a:gd name="T21" fmla="*/ 2147483647 h 60"/>
                <a:gd name="T22" fmla="*/ 917675584 w 25"/>
                <a:gd name="T23" fmla="*/ 2147483647 h 60"/>
                <a:gd name="T24" fmla="*/ 0 w 25"/>
                <a:gd name="T25" fmla="*/ 2147483647 h 60"/>
                <a:gd name="T26" fmla="*/ 393289536 w 25"/>
                <a:gd name="T27" fmla="*/ 2147483647 h 60"/>
                <a:gd name="T28" fmla="*/ 655482560 w 25"/>
                <a:gd name="T29" fmla="*/ 2147483647 h 60"/>
                <a:gd name="T30" fmla="*/ 917675584 w 25"/>
                <a:gd name="T31" fmla="*/ 2147483647 h 60"/>
                <a:gd name="T32" fmla="*/ 1048772096 w 25"/>
                <a:gd name="T33" fmla="*/ 2147483647 h 60"/>
                <a:gd name="T34" fmla="*/ 1310965120 w 25"/>
                <a:gd name="T35" fmla="*/ 2147483647 h 60"/>
                <a:gd name="T36" fmla="*/ 1442061632 w 25"/>
                <a:gd name="T37" fmla="*/ 2147483647 h 60"/>
                <a:gd name="T38" fmla="*/ 1573158144 w 25"/>
                <a:gd name="T39" fmla="*/ 2147483647 h 60"/>
                <a:gd name="T40" fmla="*/ 1573158144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3"/>
                  </a:moveTo>
                  <a:lnTo>
                    <a:pt x="0" y="0"/>
                  </a:lnTo>
                  <a:lnTo>
                    <a:pt x="25" y="0"/>
                  </a:lnTo>
                  <a:lnTo>
                    <a:pt x="25" y="23"/>
                  </a:lnTo>
                  <a:lnTo>
                    <a:pt x="25" y="30"/>
                  </a:lnTo>
                  <a:lnTo>
                    <a:pt x="24" y="37"/>
                  </a:lnTo>
                  <a:lnTo>
                    <a:pt x="22" y="43"/>
                  </a:lnTo>
                  <a:lnTo>
                    <a:pt x="21" y="47"/>
                  </a:lnTo>
                  <a:lnTo>
                    <a:pt x="18" y="51"/>
                  </a:lnTo>
                  <a:lnTo>
                    <a:pt x="14" y="54"/>
                  </a:lnTo>
                  <a:lnTo>
                    <a:pt x="11" y="57"/>
                  </a:lnTo>
                  <a:lnTo>
                    <a:pt x="7" y="60"/>
                  </a:lnTo>
                  <a:lnTo>
                    <a:pt x="0" y="51"/>
                  </a:lnTo>
                  <a:lnTo>
                    <a:pt x="3" y="50"/>
                  </a:lnTo>
                  <a:lnTo>
                    <a:pt x="5" y="47"/>
                  </a:lnTo>
                  <a:lnTo>
                    <a:pt x="7" y="46"/>
                  </a:lnTo>
                  <a:lnTo>
                    <a:pt x="8" y="43"/>
                  </a:lnTo>
                  <a:lnTo>
                    <a:pt x="10" y="39"/>
                  </a:lnTo>
                  <a:lnTo>
                    <a:pt x="11" y="35"/>
                  </a:lnTo>
                  <a:lnTo>
                    <a:pt x="12" y="29"/>
                  </a:lnTo>
                  <a:lnTo>
                    <a:pt x="12"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2" name="Freeform 66"/>
            <p:cNvSpPr>
              <a:spLocks noEditPoints="1"/>
            </p:cNvSpPr>
            <p:nvPr/>
          </p:nvSpPr>
          <p:spPr bwMode="auto">
            <a:xfrm>
              <a:off x="1561668" y="2756799"/>
              <a:ext cx="52027" cy="82447"/>
            </a:xfrm>
            <a:custGeom>
              <a:avLst/>
              <a:gdLst>
                <a:gd name="T0" fmla="*/ 0 w 116"/>
                <a:gd name="T1" fmla="*/ 2147483647 h 181"/>
                <a:gd name="T2" fmla="*/ 0 w 116"/>
                <a:gd name="T3" fmla="*/ 2147483647 h 181"/>
                <a:gd name="T4" fmla="*/ 152116183 w 116"/>
                <a:gd name="T5" fmla="*/ 2147483647 h 181"/>
                <a:gd name="T6" fmla="*/ 608179189 w 116"/>
                <a:gd name="T7" fmla="*/ 2147483647 h 181"/>
                <a:gd name="T8" fmla="*/ 1520305735 w 116"/>
                <a:gd name="T9" fmla="*/ 2147483647 h 181"/>
                <a:gd name="T10" fmla="*/ 2147483647 w 116"/>
                <a:gd name="T11" fmla="*/ 2147483647 h 181"/>
                <a:gd name="T12" fmla="*/ 2147483647 w 116"/>
                <a:gd name="T13" fmla="*/ 1020216961 h 181"/>
                <a:gd name="T14" fmla="*/ 2147483647 w 116"/>
                <a:gd name="T15" fmla="*/ 145666193 h 181"/>
                <a:gd name="T16" fmla="*/ 2147483647 w 116"/>
                <a:gd name="T17" fmla="*/ 0 h 181"/>
                <a:gd name="T18" fmla="*/ 2147483647 w 116"/>
                <a:gd name="T19" fmla="*/ 582941577 h 181"/>
                <a:gd name="T20" fmla="*/ 2147483647 w 116"/>
                <a:gd name="T21" fmla="*/ 1311548822 h 181"/>
                <a:gd name="T22" fmla="*/ 2147483647 w 116"/>
                <a:gd name="T23" fmla="*/ 2147483647 h 181"/>
                <a:gd name="T24" fmla="*/ 2147483647 w 116"/>
                <a:gd name="T25" fmla="*/ 2147483647 h 181"/>
                <a:gd name="T26" fmla="*/ 2147483647 w 116"/>
                <a:gd name="T27" fmla="*/ 2147483647 h 181"/>
                <a:gd name="T28" fmla="*/ 2147483647 w 116"/>
                <a:gd name="T29" fmla="*/ 2147483647 h 181"/>
                <a:gd name="T30" fmla="*/ 2147483647 w 116"/>
                <a:gd name="T31" fmla="*/ 2147483647 h 181"/>
                <a:gd name="T32" fmla="*/ 2147483647 w 116"/>
                <a:gd name="T33" fmla="*/ 2147483647 h 181"/>
                <a:gd name="T34" fmla="*/ 2147483647 w 116"/>
                <a:gd name="T35" fmla="*/ 2147483647 h 181"/>
                <a:gd name="T36" fmla="*/ 2147483647 w 116"/>
                <a:gd name="T37" fmla="*/ 2147483647 h 181"/>
                <a:gd name="T38" fmla="*/ 2147483647 w 116"/>
                <a:gd name="T39" fmla="*/ 2147483647 h 181"/>
                <a:gd name="T40" fmla="*/ 2147483647 w 116"/>
                <a:gd name="T41" fmla="*/ 2147483647 h 181"/>
                <a:gd name="T42" fmla="*/ 2147483647 w 116"/>
                <a:gd name="T43" fmla="*/ 2147483647 h 181"/>
                <a:gd name="T44" fmla="*/ 2147483647 w 116"/>
                <a:gd name="T45" fmla="*/ 2147483647 h 181"/>
                <a:gd name="T46" fmla="*/ 2147483647 w 116"/>
                <a:gd name="T47" fmla="*/ 2147483647 h 181"/>
                <a:gd name="T48" fmla="*/ 2147483647 w 116"/>
                <a:gd name="T49" fmla="*/ 2147483647 h 181"/>
                <a:gd name="T50" fmla="*/ 2147483647 w 116"/>
                <a:gd name="T51" fmla="*/ 2147483647 h 181"/>
                <a:gd name="T52" fmla="*/ 2147483647 w 116"/>
                <a:gd name="T53" fmla="*/ 2147483647 h 181"/>
                <a:gd name="T54" fmla="*/ 2147483647 w 116"/>
                <a:gd name="T55" fmla="*/ 2147483647 h 181"/>
                <a:gd name="T56" fmla="*/ 1976368741 w 116"/>
                <a:gd name="T57" fmla="*/ 2147483647 h 181"/>
                <a:gd name="T58" fmla="*/ 1064242195 w 116"/>
                <a:gd name="T59" fmla="*/ 2147483647 h 181"/>
                <a:gd name="T60" fmla="*/ 456063006 w 116"/>
                <a:gd name="T61" fmla="*/ 2147483647 h 181"/>
                <a:gd name="T62" fmla="*/ 0 w 116"/>
                <a:gd name="T63" fmla="*/ 2147483647 h 181"/>
                <a:gd name="T64" fmla="*/ 0 w 116"/>
                <a:gd name="T65" fmla="*/ 2147483647 h 181"/>
                <a:gd name="T66" fmla="*/ 2147483647 w 116"/>
                <a:gd name="T67" fmla="*/ 2147483647 h 181"/>
                <a:gd name="T68" fmla="*/ 2147483647 w 116"/>
                <a:gd name="T69" fmla="*/ 2147483647 h 181"/>
                <a:gd name="T70" fmla="*/ 2147483647 w 116"/>
                <a:gd name="T71" fmla="*/ 2147483647 h 181"/>
                <a:gd name="T72" fmla="*/ 2147483647 w 116"/>
                <a:gd name="T73" fmla="*/ 2147483647 h 181"/>
                <a:gd name="T74" fmla="*/ 2147483647 w 116"/>
                <a:gd name="T75" fmla="*/ 2147483647 h 181"/>
                <a:gd name="T76" fmla="*/ 2147483647 w 116"/>
                <a:gd name="T77" fmla="*/ 2147483647 h 181"/>
                <a:gd name="T78" fmla="*/ 2147483647 w 116"/>
                <a:gd name="T79" fmla="*/ 2147483647 h 181"/>
                <a:gd name="T80" fmla="*/ 2147483647 w 116"/>
                <a:gd name="T81" fmla="*/ 2147483647 h 181"/>
                <a:gd name="T82" fmla="*/ 2147483647 w 116"/>
                <a:gd name="T83" fmla="*/ 2147483647 h 181"/>
                <a:gd name="T84" fmla="*/ 2147483647 w 116"/>
                <a:gd name="T85" fmla="*/ 2147483647 h 181"/>
                <a:gd name="T86" fmla="*/ 2147483647 w 116"/>
                <a:gd name="T87" fmla="*/ 2147483647 h 181"/>
                <a:gd name="T88" fmla="*/ 2147483647 w 116"/>
                <a:gd name="T89" fmla="*/ 2147483647 h 181"/>
                <a:gd name="T90" fmla="*/ 2147483647 w 116"/>
                <a:gd name="T91" fmla="*/ 2147483647 h 181"/>
                <a:gd name="T92" fmla="*/ 2147483647 w 116"/>
                <a:gd name="T93" fmla="*/ 2147483647 h 181"/>
                <a:gd name="T94" fmla="*/ 2147483647 w 116"/>
                <a:gd name="T95" fmla="*/ 2147483647 h 181"/>
                <a:gd name="T96" fmla="*/ 2147483647 w 116"/>
                <a:gd name="T97" fmla="*/ 2147483647 h 181"/>
                <a:gd name="T98" fmla="*/ 2147483647 w 116"/>
                <a:gd name="T99" fmla="*/ 2147483647 h 181"/>
                <a:gd name="T100" fmla="*/ 2147483647 w 116"/>
                <a:gd name="T101" fmla="*/ 2147483647 h 181"/>
                <a:gd name="T102" fmla="*/ 2147483647 w 116"/>
                <a:gd name="T103" fmla="*/ 2147483647 h 181"/>
                <a:gd name="T104" fmla="*/ 2147483647 w 116"/>
                <a:gd name="T105" fmla="*/ 2147483647 h 181"/>
                <a:gd name="T106" fmla="*/ 2147483647 w 116"/>
                <a:gd name="T107" fmla="*/ 2147483647 h 181"/>
                <a:gd name="T108" fmla="*/ 2147483647 w 116"/>
                <a:gd name="T109" fmla="*/ 2147483647 h 181"/>
                <a:gd name="T110" fmla="*/ 2147483647 w 116"/>
                <a:gd name="T111" fmla="*/ 2147483647 h 181"/>
                <a:gd name="T112" fmla="*/ 2147483647 w 116"/>
                <a:gd name="T113" fmla="*/ 2147483647 h 1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1">
                  <a:moveTo>
                    <a:pt x="0" y="90"/>
                  </a:moveTo>
                  <a:lnTo>
                    <a:pt x="0" y="83"/>
                  </a:lnTo>
                  <a:lnTo>
                    <a:pt x="0" y="76"/>
                  </a:lnTo>
                  <a:lnTo>
                    <a:pt x="0" y="69"/>
                  </a:lnTo>
                  <a:lnTo>
                    <a:pt x="1" y="62"/>
                  </a:lnTo>
                  <a:lnTo>
                    <a:pt x="1" y="57"/>
                  </a:lnTo>
                  <a:lnTo>
                    <a:pt x="3" y="50"/>
                  </a:lnTo>
                  <a:lnTo>
                    <a:pt x="4" y="46"/>
                  </a:lnTo>
                  <a:lnTo>
                    <a:pt x="6" y="40"/>
                  </a:lnTo>
                  <a:lnTo>
                    <a:pt x="10" y="30"/>
                  </a:lnTo>
                  <a:lnTo>
                    <a:pt x="14" y="23"/>
                  </a:lnTo>
                  <a:lnTo>
                    <a:pt x="20" y="16"/>
                  </a:lnTo>
                  <a:lnTo>
                    <a:pt x="25" y="11"/>
                  </a:lnTo>
                  <a:lnTo>
                    <a:pt x="32" y="7"/>
                  </a:lnTo>
                  <a:lnTo>
                    <a:pt x="39" y="2"/>
                  </a:lnTo>
                  <a:lnTo>
                    <a:pt x="47" y="1"/>
                  </a:lnTo>
                  <a:lnTo>
                    <a:pt x="57" y="0"/>
                  </a:lnTo>
                  <a:lnTo>
                    <a:pt x="64" y="0"/>
                  </a:lnTo>
                  <a:lnTo>
                    <a:pt x="71" y="1"/>
                  </a:lnTo>
                  <a:lnTo>
                    <a:pt x="77" y="4"/>
                  </a:lnTo>
                  <a:lnTo>
                    <a:pt x="82" y="5"/>
                  </a:lnTo>
                  <a:lnTo>
                    <a:pt x="88" y="9"/>
                  </a:lnTo>
                  <a:lnTo>
                    <a:pt x="94" y="14"/>
                  </a:lnTo>
                  <a:lnTo>
                    <a:pt x="98" y="18"/>
                  </a:lnTo>
                  <a:lnTo>
                    <a:pt x="102" y="22"/>
                  </a:lnTo>
                  <a:lnTo>
                    <a:pt x="105" y="27"/>
                  </a:lnTo>
                  <a:lnTo>
                    <a:pt x="108" y="34"/>
                  </a:lnTo>
                  <a:lnTo>
                    <a:pt x="110" y="41"/>
                  </a:lnTo>
                  <a:lnTo>
                    <a:pt x="112" y="48"/>
                  </a:lnTo>
                  <a:lnTo>
                    <a:pt x="113" y="53"/>
                  </a:lnTo>
                  <a:lnTo>
                    <a:pt x="115" y="58"/>
                  </a:lnTo>
                  <a:lnTo>
                    <a:pt x="115" y="62"/>
                  </a:lnTo>
                  <a:lnTo>
                    <a:pt x="116" y="68"/>
                  </a:lnTo>
                  <a:lnTo>
                    <a:pt x="116" y="74"/>
                  </a:lnTo>
                  <a:lnTo>
                    <a:pt x="116" y="79"/>
                  </a:lnTo>
                  <a:lnTo>
                    <a:pt x="116" y="86"/>
                  </a:lnTo>
                  <a:lnTo>
                    <a:pt x="116" y="92"/>
                  </a:lnTo>
                  <a:lnTo>
                    <a:pt x="116" y="99"/>
                  </a:lnTo>
                  <a:lnTo>
                    <a:pt x="116" y="106"/>
                  </a:lnTo>
                  <a:lnTo>
                    <a:pt x="116" y="113"/>
                  </a:lnTo>
                  <a:lnTo>
                    <a:pt x="115" y="120"/>
                  </a:lnTo>
                  <a:lnTo>
                    <a:pt x="115" y="125"/>
                  </a:lnTo>
                  <a:lnTo>
                    <a:pt x="113" y="132"/>
                  </a:lnTo>
                  <a:lnTo>
                    <a:pt x="112" y="137"/>
                  </a:lnTo>
                  <a:lnTo>
                    <a:pt x="110" y="142"/>
                  </a:lnTo>
                  <a:lnTo>
                    <a:pt x="106" y="152"/>
                  </a:lnTo>
                  <a:lnTo>
                    <a:pt x="102" y="159"/>
                  </a:lnTo>
                  <a:lnTo>
                    <a:pt x="96" y="166"/>
                  </a:lnTo>
                  <a:lnTo>
                    <a:pt x="91" y="171"/>
                  </a:lnTo>
                  <a:lnTo>
                    <a:pt x="84" y="176"/>
                  </a:lnTo>
                  <a:lnTo>
                    <a:pt x="75" y="178"/>
                  </a:lnTo>
                  <a:lnTo>
                    <a:pt x="67" y="180"/>
                  </a:lnTo>
                  <a:lnTo>
                    <a:pt x="57" y="181"/>
                  </a:lnTo>
                  <a:lnTo>
                    <a:pt x="45" y="180"/>
                  </a:lnTo>
                  <a:lnTo>
                    <a:pt x="35" y="177"/>
                  </a:lnTo>
                  <a:lnTo>
                    <a:pt x="25" y="171"/>
                  </a:lnTo>
                  <a:lnTo>
                    <a:pt x="17" y="164"/>
                  </a:lnTo>
                  <a:lnTo>
                    <a:pt x="13" y="159"/>
                  </a:lnTo>
                  <a:lnTo>
                    <a:pt x="10" y="150"/>
                  </a:lnTo>
                  <a:lnTo>
                    <a:pt x="7" y="143"/>
                  </a:lnTo>
                  <a:lnTo>
                    <a:pt x="4" y="134"/>
                  </a:lnTo>
                  <a:lnTo>
                    <a:pt x="3" y="125"/>
                  </a:lnTo>
                  <a:lnTo>
                    <a:pt x="1" y="114"/>
                  </a:lnTo>
                  <a:lnTo>
                    <a:pt x="0" y="103"/>
                  </a:lnTo>
                  <a:lnTo>
                    <a:pt x="0" y="92"/>
                  </a:lnTo>
                  <a:lnTo>
                    <a:pt x="0" y="90"/>
                  </a:lnTo>
                  <a:close/>
                  <a:moveTo>
                    <a:pt x="22" y="90"/>
                  </a:moveTo>
                  <a:lnTo>
                    <a:pt x="22" y="102"/>
                  </a:lnTo>
                  <a:lnTo>
                    <a:pt x="24" y="111"/>
                  </a:lnTo>
                  <a:lnTo>
                    <a:pt x="24" y="120"/>
                  </a:lnTo>
                  <a:lnTo>
                    <a:pt x="25" y="128"/>
                  </a:lnTo>
                  <a:lnTo>
                    <a:pt x="27" y="135"/>
                  </a:lnTo>
                  <a:lnTo>
                    <a:pt x="28" y="141"/>
                  </a:lnTo>
                  <a:lnTo>
                    <a:pt x="29" y="145"/>
                  </a:lnTo>
                  <a:lnTo>
                    <a:pt x="31" y="149"/>
                  </a:lnTo>
                  <a:lnTo>
                    <a:pt x="38" y="155"/>
                  </a:lnTo>
                  <a:lnTo>
                    <a:pt x="45" y="159"/>
                  </a:lnTo>
                  <a:lnTo>
                    <a:pt x="50" y="162"/>
                  </a:lnTo>
                  <a:lnTo>
                    <a:pt x="57" y="163"/>
                  </a:lnTo>
                  <a:lnTo>
                    <a:pt x="66" y="162"/>
                  </a:lnTo>
                  <a:lnTo>
                    <a:pt x="73" y="159"/>
                  </a:lnTo>
                  <a:lnTo>
                    <a:pt x="78" y="155"/>
                  </a:lnTo>
                  <a:lnTo>
                    <a:pt x="82" y="149"/>
                  </a:lnTo>
                  <a:lnTo>
                    <a:pt x="85" y="145"/>
                  </a:lnTo>
                  <a:lnTo>
                    <a:pt x="88" y="141"/>
                  </a:lnTo>
                  <a:lnTo>
                    <a:pt x="89" y="135"/>
                  </a:lnTo>
                  <a:lnTo>
                    <a:pt x="92" y="128"/>
                  </a:lnTo>
                  <a:lnTo>
                    <a:pt x="94" y="120"/>
                  </a:lnTo>
                  <a:lnTo>
                    <a:pt x="94" y="111"/>
                  </a:lnTo>
                  <a:lnTo>
                    <a:pt x="95" y="102"/>
                  </a:lnTo>
                  <a:lnTo>
                    <a:pt x="95" y="90"/>
                  </a:lnTo>
                  <a:lnTo>
                    <a:pt x="95" y="81"/>
                  </a:lnTo>
                  <a:lnTo>
                    <a:pt x="94" y="71"/>
                  </a:lnTo>
                  <a:lnTo>
                    <a:pt x="94" y="62"/>
                  </a:lnTo>
                  <a:lnTo>
                    <a:pt x="92" y="54"/>
                  </a:lnTo>
                  <a:lnTo>
                    <a:pt x="91" y="47"/>
                  </a:lnTo>
                  <a:lnTo>
                    <a:pt x="89" y="41"/>
                  </a:lnTo>
                  <a:lnTo>
                    <a:pt x="87" y="37"/>
                  </a:lnTo>
                  <a:lnTo>
                    <a:pt x="85" y="33"/>
                  </a:lnTo>
                  <a:lnTo>
                    <a:pt x="80" y="26"/>
                  </a:lnTo>
                  <a:lnTo>
                    <a:pt x="73" y="22"/>
                  </a:lnTo>
                  <a:lnTo>
                    <a:pt x="66" y="19"/>
                  </a:lnTo>
                  <a:lnTo>
                    <a:pt x="57" y="18"/>
                  </a:lnTo>
                  <a:lnTo>
                    <a:pt x="50" y="19"/>
                  </a:lnTo>
                  <a:lnTo>
                    <a:pt x="43" y="22"/>
                  </a:lnTo>
                  <a:lnTo>
                    <a:pt x="38" y="26"/>
                  </a:lnTo>
                  <a:lnTo>
                    <a:pt x="33" y="32"/>
                  </a:lnTo>
                  <a:lnTo>
                    <a:pt x="31" y="36"/>
                  </a:lnTo>
                  <a:lnTo>
                    <a:pt x="29" y="41"/>
                  </a:lnTo>
                  <a:lnTo>
                    <a:pt x="27" y="47"/>
                  </a:lnTo>
                  <a:lnTo>
                    <a:pt x="25" y="54"/>
                  </a:lnTo>
                  <a:lnTo>
                    <a:pt x="24" y="62"/>
                  </a:lnTo>
                  <a:lnTo>
                    <a:pt x="24" y="71"/>
                  </a:lnTo>
                  <a:lnTo>
                    <a:pt x="22" y="81"/>
                  </a:lnTo>
                  <a:lnTo>
                    <a:pt x="22"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4" name="Freeform 68"/>
            <p:cNvSpPr>
              <a:spLocks/>
            </p:cNvSpPr>
            <p:nvPr/>
          </p:nvSpPr>
          <p:spPr bwMode="auto">
            <a:xfrm>
              <a:off x="1628370" y="1643767"/>
              <a:ext cx="32017" cy="12367"/>
            </a:xfrm>
            <a:custGeom>
              <a:avLst/>
              <a:gdLst>
                <a:gd name="T0" fmla="*/ 0 w 71"/>
                <a:gd name="T1" fmla="*/ 1860236876 h 28"/>
                <a:gd name="T2" fmla="*/ 0 w 71"/>
                <a:gd name="T3" fmla="*/ 2147483647 h 28"/>
                <a:gd name="T4" fmla="*/ 2147483647 w 71"/>
                <a:gd name="T5" fmla="*/ 2147483647 h 28"/>
                <a:gd name="T6" fmla="*/ 2147483647 w 71"/>
                <a:gd name="T7" fmla="*/ 0 h 28"/>
                <a:gd name="T8" fmla="*/ 0 w 71"/>
                <a:gd name="T9" fmla="*/ 0 h 28"/>
                <a:gd name="T10" fmla="*/ 0 w 71"/>
                <a:gd name="T11" fmla="*/ 1860236876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 h="28">
                  <a:moveTo>
                    <a:pt x="0" y="14"/>
                  </a:moveTo>
                  <a:lnTo>
                    <a:pt x="0" y="28"/>
                  </a:lnTo>
                  <a:lnTo>
                    <a:pt x="71" y="28"/>
                  </a:lnTo>
                  <a:lnTo>
                    <a:pt x="71"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5" name="Freeform 69"/>
            <p:cNvSpPr>
              <a:spLocks/>
            </p:cNvSpPr>
            <p:nvPr/>
          </p:nvSpPr>
          <p:spPr bwMode="auto">
            <a:xfrm>
              <a:off x="1628370" y="2785655"/>
              <a:ext cx="32017" cy="12367"/>
            </a:xfrm>
            <a:custGeom>
              <a:avLst/>
              <a:gdLst>
                <a:gd name="T0" fmla="*/ 0 w 71"/>
                <a:gd name="T1" fmla="*/ 1859976567 h 28"/>
                <a:gd name="T2" fmla="*/ 0 w 71"/>
                <a:gd name="T3" fmla="*/ 2147483647 h 28"/>
                <a:gd name="T4" fmla="*/ 2147483647 w 71"/>
                <a:gd name="T5" fmla="*/ 2147483647 h 28"/>
                <a:gd name="T6" fmla="*/ 2147483647 w 71"/>
                <a:gd name="T7" fmla="*/ 0 h 28"/>
                <a:gd name="T8" fmla="*/ 0 w 71"/>
                <a:gd name="T9" fmla="*/ 0 h 28"/>
                <a:gd name="T10" fmla="*/ 0 w 71"/>
                <a:gd name="T11" fmla="*/ 185997656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 h="28">
                  <a:moveTo>
                    <a:pt x="0" y="14"/>
                  </a:moveTo>
                  <a:lnTo>
                    <a:pt x="0" y="28"/>
                  </a:lnTo>
                  <a:lnTo>
                    <a:pt x="71" y="28"/>
                  </a:lnTo>
                  <a:lnTo>
                    <a:pt x="71"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cxnSp>
          <p:nvCxnSpPr>
            <p:cNvPr id="201" name="Gerade Verbindung 200"/>
            <p:cNvCxnSpPr/>
            <p:nvPr/>
          </p:nvCxnSpPr>
          <p:spPr bwMode="auto">
            <a:xfrm>
              <a:off x="428750" y="2209901"/>
              <a:ext cx="2473945"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4" name="Freeform 102"/>
            <p:cNvSpPr>
              <a:spLocks/>
            </p:cNvSpPr>
            <p:nvPr/>
          </p:nvSpPr>
          <p:spPr bwMode="auto">
            <a:xfrm>
              <a:off x="2817653" y="2294607"/>
              <a:ext cx="69850" cy="74613"/>
            </a:xfrm>
            <a:custGeom>
              <a:avLst/>
              <a:gdLst>
                <a:gd name="T0" fmla="*/ 0 w 132"/>
                <a:gd name="T1" fmla="*/ 2147483647 h 140"/>
                <a:gd name="T2" fmla="*/ 2147483647 w 132"/>
                <a:gd name="T3" fmla="*/ 2147483647 h 140"/>
                <a:gd name="T4" fmla="*/ 740925938 w 132"/>
                <a:gd name="T5" fmla="*/ 0 h 140"/>
                <a:gd name="T6" fmla="*/ 2147483647 w 132"/>
                <a:gd name="T7" fmla="*/ 0 h 140"/>
                <a:gd name="T8" fmla="*/ 2147483647 w 132"/>
                <a:gd name="T9" fmla="*/ 2147483647 h 140"/>
                <a:gd name="T10" fmla="*/ 2147483647 w 132"/>
                <a:gd name="T11" fmla="*/ 2147483647 h 140"/>
                <a:gd name="T12" fmla="*/ 2147483647 w 132"/>
                <a:gd name="T13" fmla="*/ 2147483647 h 140"/>
                <a:gd name="T14" fmla="*/ 2147483647 w 132"/>
                <a:gd name="T15" fmla="*/ 2147483647 h 140"/>
                <a:gd name="T16" fmla="*/ 2147483647 w 132"/>
                <a:gd name="T17" fmla="*/ 2147483647 h 140"/>
                <a:gd name="T18" fmla="*/ 2147483647 w 132"/>
                <a:gd name="T19" fmla="*/ 2147483647 h 140"/>
                <a:gd name="T20" fmla="*/ 2147483647 w 132"/>
                <a:gd name="T21" fmla="*/ 2147483647 h 140"/>
                <a:gd name="T22" fmla="*/ 2147483647 w 132"/>
                <a:gd name="T23" fmla="*/ 2147483647 h 140"/>
                <a:gd name="T24" fmla="*/ 2147483647 w 132"/>
                <a:gd name="T25" fmla="*/ 2147483647 h 140"/>
                <a:gd name="T26" fmla="*/ 2147483647 w 132"/>
                <a:gd name="T27" fmla="*/ 0 h 140"/>
                <a:gd name="T28" fmla="*/ 2147483647 w 132"/>
                <a:gd name="T29" fmla="*/ 0 h 140"/>
                <a:gd name="T30" fmla="*/ 2147483647 w 132"/>
                <a:gd name="T31" fmla="*/ 2147483647 h 140"/>
                <a:gd name="T32" fmla="*/ 2147483647 w 132"/>
                <a:gd name="T33" fmla="*/ 2147483647 h 140"/>
                <a:gd name="T34" fmla="*/ 2147483647 w 132"/>
                <a:gd name="T35" fmla="*/ 2147483647 h 140"/>
                <a:gd name="T36" fmla="*/ 2147483647 w 132"/>
                <a:gd name="T37" fmla="*/ 2147483647 h 140"/>
                <a:gd name="T38" fmla="*/ 2147483647 w 132"/>
                <a:gd name="T39" fmla="*/ 2147483647 h 140"/>
                <a:gd name="T40" fmla="*/ 2147483647 w 132"/>
                <a:gd name="T41" fmla="*/ 2147483647 h 140"/>
                <a:gd name="T42" fmla="*/ 0 w 132"/>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2" h="140">
                  <a:moveTo>
                    <a:pt x="0" y="140"/>
                  </a:moveTo>
                  <a:lnTo>
                    <a:pt x="51" y="69"/>
                  </a:lnTo>
                  <a:lnTo>
                    <a:pt x="5" y="0"/>
                  </a:lnTo>
                  <a:lnTo>
                    <a:pt x="33" y="0"/>
                  </a:lnTo>
                  <a:lnTo>
                    <a:pt x="56" y="35"/>
                  </a:lnTo>
                  <a:lnTo>
                    <a:pt x="59" y="39"/>
                  </a:lnTo>
                  <a:lnTo>
                    <a:pt x="62" y="44"/>
                  </a:lnTo>
                  <a:lnTo>
                    <a:pt x="63" y="48"/>
                  </a:lnTo>
                  <a:lnTo>
                    <a:pt x="65" y="51"/>
                  </a:lnTo>
                  <a:lnTo>
                    <a:pt x="68" y="46"/>
                  </a:lnTo>
                  <a:lnTo>
                    <a:pt x="70" y="42"/>
                  </a:lnTo>
                  <a:lnTo>
                    <a:pt x="73" y="38"/>
                  </a:lnTo>
                  <a:lnTo>
                    <a:pt x="76" y="35"/>
                  </a:lnTo>
                  <a:lnTo>
                    <a:pt x="101" y="0"/>
                  </a:lnTo>
                  <a:lnTo>
                    <a:pt x="128" y="0"/>
                  </a:lnTo>
                  <a:lnTo>
                    <a:pt x="80" y="69"/>
                  </a:lnTo>
                  <a:lnTo>
                    <a:pt x="132" y="140"/>
                  </a:lnTo>
                  <a:lnTo>
                    <a:pt x="102" y="140"/>
                  </a:lnTo>
                  <a:lnTo>
                    <a:pt x="73" y="98"/>
                  </a:lnTo>
                  <a:lnTo>
                    <a:pt x="68" y="88"/>
                  </a:lnTo>
                  <a:lnTo>
                    <a:pt x="30"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cxnSp>
          <p:nvCxnSpPr>
            <p:cNvPr id="229" name="Gerade Verbindung 228"/>
            <p:cNvCxnSpPr/>
            <p:nvPr/>
          </p:nvCxnSpPr>
          <p:spPr bwMode="auto">
            <a:xfrm flipV="1">
              <a:off x="941696" y="1402288"/>
              <a:ext cx="1517061" cy="1531357"/>
            </a:xfrm>
            <a:prstGeom prst="line">
              <a:avLst/>
            </a:prstGeom>
            <a:solidFill>
              <a:schemeClr val="accent1"/>
            </a:solidFill>
            <a:ln w="28575" cap="flat" cmpd="sng" algn="ctr">
              <a:solidFill>
                <a:srgbClr val="2FA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2" name="Text Box 128"/>
            <p:cNvSpPr txBox="1">
              <a:spLocks noChangeArrowheads="1"/>
            </p:cNvSpPr>
            <p:nvPr/>
          </p:nvSpPr>
          <p:spPr bwMode="auto">
            <a:xfrm>
              <a:off x="2099226" y="1889204"/>
              <a:ext cx="65785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dirty="0">
                  <a:ln>
                    <a:noFill/>
                  </a:ln>
                  <a:solidFill>
                    <a:srgbClr val="000000"/>
                  </a:solidFill>
                  <a:effectLst/>
                  <a:uLnTx/>
                  <a:uFillTx/>
                  <a:latin typeface="Arial" pitchFamily="34" charset="0"/>
                  <a:ea typeface="+mn-ea"/>
                </a:rPr>
                <a:t>f(x) = x</a:t>
              </a:r>
            </a:p>
          </p:txBody>
        </p:sp>
      </p:grpSp>
    </p:spTree>
    <p:extLst>
      <p:ext uri="{BB962C8B-B14F-4D97-AF65-F5344CB8AC3E}">
        <p14:creationId xmlns:p14="http://schemas.microsoft.com/office/powerpoint/2010/main" val="1067716715"/>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Design of a Multilayer Perceptron</a:t>
            </a:r>
          </a:p>
        </p:txBody>
      </p:sp>
      <p:sp>
        <p:nvSpPr>
          <p:cNvPr id="129" name="Text Box 2"/>
          <p:cNvSpPr txBox="1">
            <a:spLocks noChangeArrowheads="1"/>
          </p:cNvSpPr>
          <p:nvPr/>
        </p:nvSpPr>
        <p:spPr bwMode="auto">
          <a:xfrm>
            <a:off x="641436" y="2218861"/>
            <a:ext cx="1246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Attribute</a:t>
            </a:r>
            <a:r>
              <a:rPr kumimoji="0" lang="en-US" altLang="de-DE" sz="1800" b="1" i="0" u="none" strike="noStrike" kern="0" cap="none" spc="0" normalizeH="0" baseline="-25000" noProof="0" dirty="0">
                <a:ln>
                  <a:noFill/>
                </a:ln>
                <a:solidFill>
                  <a:srgbClr val="000000"/>
                </a:solidFill>
                <a:effectLst/>
                <a:uLnTx/>
                <a:uFillTx/>
                <a:latin typeface="Arial" pitchFamily="34" charset="0"/>
                <a:ea typeface="+mn-ea"/>
              </a:rPr>
              <a:t>1</a:t>
            </a: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130" name="Text Box 3"/>
          <p:cNvSpPr txBox="1">
            <a:spLocks noChangeArrowheads="1"/>
          </p:cNvSpPr>
          <p:nvPr/>
        </p:nvSpPr>
        <p:spPr bwMode="auto">
          <a:xfrm>
            <a:off x="636673" y="3087224"/>
            <a:ext cx="12461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Attribute</a:t>
            </a:r>
            <a:r>
              <a:rPr kumimoji="0" lang="en-US" altLang="de-DE" sz="1800" b="1" i="0" u="none" strike="noStrike" kern="0" cap="none" spc="0" normalizeH="0" baseline="-25000" noProof="0">
                <a:ln>
                  <a:noFill/>
                </a:ln>
                <a:solidFill>
                  <a:srgbClr val="000000"/>
                </a:solidFill>
                <a:effectLst/>
                <a:uLnTx/>
                <a:uFillTx/>
                <a:latin typeface="Arial" pitchFamily="34" charset="0"/>
                <a:ea typeface="+mn-ea"/>
              </a:rPr>
              <a:t>2</a:t>
            </a:r>
          </a:p>
        </p:txBody>
      </p:sp>
      <p:sp>
        <p:nvSpPr>
          <p:cNvPr id="131" name="Text Box 4"/>
          <p:cNvSpPr txBox="1">
            <a:spLocks noChangeArrowheads="1"/>
          </p:cNvSpPr>
          <p:nvPr/>
        </p:nvSpPr>
        <p:spPr bwMode="auto">
          <a:xfrm>
            <a:off x="631911" y="4662024"/>
            <a:ext cx="1246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Attribute</a:t>
            </a:r>
            <a:r>
              <a:rPr kumimoji="0" lang="en-US" altLang="de-DE" sz="1800" b="1" i="0" u="none" strike="noStrike" kern="0" cap="none" spc="0" normalizeH="0" baseline="-25000" noProof="0">
                <a:ln>
                  <a:noFill/>
                </a:ln>
                <a:solidFill>
                  <a:srgbClr val="000000"/>
                </a:solidFill>
                <a:effectLst/>
                <a:uLnTx/>
                <a:uFillTx/>
                <a:latin typeface="Arial" pitchFamily="34" charset="0"/>
                <a:ea typeface="+mn-ea"/>
              </a:rPr>
              <a:t>n</a:t>
            </a:r>
          </a:p>
        </p:txBody>
      </p:sp>
      <p:sp>
        <p:nvSpPr>
          <p:cNvPr id="132" name="Text Box 6"/>
          <p:cNvSpPr txBox="1">
            <a:spLocks noChangeArrowheads="1"/>
          </p:cNvSpPr>
          <p:nvPr/>
        </p:nvSpPr>
        <p:spPr bwMode="auto">
          <a:xfrm>
            <a:off x="1649413" y="5331198"/>
            <a:ext cx="1246187"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Input</a:t>
            </a:r>
          </a:p>
          <a:p>
            <a:pPr marL="0" marR="0" lvl="0" indent="0" defTabSz="914400" eaLnBrk="1" fontAlgn="auto" latinLnBrk="0" hangingPunct="1">
              <a:lnSpc>
                <a:spcPct val="90000"/>
              </a:lnSpc>
              <a:spcBef>
                <a:spcPct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Layer</a:t>
            </a:r>
          </a:p>
        </p:txBody>
      </p:sp>
      <p:sp>
        <p:nvSpPr>
          <p:cNvPr id="133" name="Text Box 7"/>
          <p:cNvSpPr txBox="1">
            <a:spLocks noChangeArrowheads="1"/>
          </p:cNvSpPr>
          <p:nvPr/>
        </p:nvSpPr>
        <p:spPr bwMode="auto">
          <a:xfrm>
            <a:off x="7186613" y="5331198"/>
            <a:ext cx="1246187"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Output</a:t>
            </a:r>
          </a:p>
          <a:p>
            <a:pPr marL="0" marR="0" lvl="0" indent="0" defTabSz="914400" eaLnBrk="1" fontAlgn="auto" latinLnBrk="0" hangingPunct="1">
              <a:lnSpc>
                <a:spcPct val="90000"/>
              </a:lnSpc>
              <a:spcBef>
                <a:spcPct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Layer</a:t>
            </a:r>
          </a:p>
        </p:txBody>
      </p:sp>
      <p:sp>
        <p:nvSpPr>
          <p:cNvPr id="134" name="Text Box 8"/>
          <p:cNvSpPr txBox="1">
            <a:spLocks noChangeArrowheads="1"/>
          </p:cNvSpPr>
          <p:nvPr/>
        </p:nvSpPr>
        <p:spPr bwMode="auto">
          <a:xfrm>
            <a:off x="3910013" y="5331198"/>
            <a:ext cx="2147887"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Hidden </a:t>
            </a:r>
          </a:p>
          <a:p>
            <a:pPr marL="0" marR="0" lvl="0" indent="0" defTabSz="914400" eaLnBrk="1" fontAlgn="auto" latinLnBrk="0" hangingPunct="1">
              <a:lnSpc>
                <a:spcPct val="90000"/>
              </a:lnSpc>
              <a:spcBef>
                <a:spcPct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Layers</a:t>
            </a:r>
          </a:p>
        </p:txBody>
      </p:sp>
      <p:sp>
        <p:nvSpPr>
          <p:cNvPr id="135" name="Rectangle 9"/>
          <p:cNvSpPr>
            <a:spLocks noChangeArrowheads="1"/>
          </p:cNvSpPr>
          <p:nvPr/>
        </p:nvSpPr>
        <p:spPr bwMode="auto">
          <a:xfrm>
            <a:off x="1487488" y="1856160"/>
            <a:ext cx="6311900" cy="411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nvGrpSpPr>
          <p:cNvPr id="136" name="Group 11"/>
          <p:cNvGrpSpPr>
            <a:grpSpLocks/>
          </p:cNvGrpSpPr>
          <p:nvPr/>
        </p:nvGrpSpPr>
        <p:grpSpPr bwMode="auto">
          <a:xfrm>
            <a:off x="1717675" y="2021260"/>
            <a:ext cx="6692900" cy="3213100"/>
            <a:chOff x="1082" y="1352"/>
            <a:chExt cx="4216" cy="2024"/>
          </a:xfrm>
        </p:grpSpPr>
        <p:sp>
          <p:nvSpPr>
            <p:cNvPr id="137" name="Oval 12"/>
            <p:cNvSpPr>
              <a:spLocks noChangeArrowheads="1"/>
            </p:cNvSpPr>
            <p:nvPr/>
          </p:nvSpPr>
          <p:spPr bwMode="auto">
            <a:xfrm>
              <a:off x="4772" y="2192"/>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nvGrpSpPr>
            <p:cNvPr id="138" name="Group 13"/>
            <p:cNvGrpSpPr>
              <a:grpSpLocks/>
            </p:cNvGrpSpPr>
            <p:nvPr/>
          </p:nvGrpSpPr>
          <p:grpSpPr bwMode="auto">
            <a:xfrm>
              <a:off x="1274" y="1424"/>
              <a:ext cx="336" cy="1864"/>
              <a:chOff x="1228" y="712"/>
              <a:chExt cx="336" cy="1864"/>
            </a:xfrm>
          </p:grpSpPr>
          <p:sp>
            <p:nvSpPr>
              <p:cNvPr id="249" name="Oval 14"/>
              <p:cNvSpPr>
                <a:spLocks noChangeArrowheads="1"/>
              </p:cNvSpPr>
              <p:nvPr/>
            </p:nvSpPr>
            <p:spPr bwMode="auto">
              <a:xfrm>
                <a:off x="1228" y="712"/>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50" name="Oval 15"/>
              <p:cNvSpPr>
                <a:spLocks noChangeArrowheads="1"/>
              </p:cNvSpPr>
              <p:nvPr/>
            </p:nvSpPr>
            <p:spPr bwMode="auto">
              <a:xfrm>
                <a:off x="1228" y="2248"/>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51" name="Oval 16"/>
              <p:cNvSpPr>
                <a:spLocks noChangeArrowheads="1"/>
              </p:cNvSpPr>
              <p:nvPr/>
            </p:nvSpPr>
            <p:spPr bwMode="auto">
              <a:xfrm>
                <a:off x="1228" y="1256"/>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139" name="Text Box 17"/>
            <p:cNvSpPr txBox="1">
              <a:spLocks noChangeArrowheads="1"/>
            </p:cNvSpPr>
            <p:nvPr/>
          </p:nvSpPr>
          <p:spPr bwMode="auto">
            <a:xfrm>
              <a:off x="1330" y="1472"/>
              <a:ext cx="2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I</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1</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40" name="Text Box 18"/>
            <p:cNvSpPr txBox="1">
              <a:spLocks noChangeArrowheads="1"/>
            </p:cNvSpPr>
            <p:nvPr/>
          </p:nvSpPr>
          <p:spPr bwMode="auto">
            <a:xfrm>
              <a:off x="1330" y="2016"/>
              <a:ext cx="2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I</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2</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41" name="Text Box 19"/>
            <p:cNvSpPr txBox="1">
              <a:spLocks noChangeArrowheads="1"/>
            </p:cNvSpPr>
            <p:nvPr/>
          </p:nvSpPr>
          <p:spPr bwMode="auto">
            <a:xfrm>
              <a:off x="1330" y="3008"/>
              <a:ext cx="2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I</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n</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nvGrpSpPr>
            <p:cNvPr id="142" name="Group 20"/>
            <p:cNvGrpSpPr>
              <a:grpSpLocks/>
            </p:cNvGrpSpPr>
            <p:nvPr/>
          </p:nvGrpSpPr>
          <p:grpSpPr bwMode="auto">
            <a:xfrm>
              <a:off x="2394" y="1424"/>
              <a:ext cx="360" cy="1864"/>
              <a:chOff x="2346" y="712"/>
              <a:chExt cx="360" cy="1864"/>
            </a:xfrm>
          </p:grpSpPr>
          <p:grpSp>
            <p:nvGrpSpPr>
              <p:cNvPr id="242" name="Group 21"/>
              <p:cNvGrpSpPr>
                <a:grpSpLocks/>
              </p:cNvGrpSpPr>
              <p:nvPr/>
            </p:nvGrpSpPr>
            <p:grpSpPr bwMode="auto">
              <a:xfrm>
                <a:off x="2362" y="712"/>
                <a:ext cx="336" cy="1864"/>
                <a:chOff x="1228" y="712"/>
                <a:chExt cx="336" cy="1864"/>
              </a:xfrm>
            </p:grpSpPr>
            <p:sp>
              <p:nvSpPr>
                <p:cNvPr id="246" name="Oval 22"/>
                <p:cNvSpPr>
                  <a:spLocks noChangeArrowheads="1"/>
                </p:cNvSpPr>
                <p:nvPr/>
              </p:nvSpPr>
              <p:spPr bwMode="auto">
                <a:xfrm>
                  <a:off x="1228" y="712"/>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47" name="Oval 23"/>
                <p:cNvSpPr>
                  <a:spLocks noChangeArrowheads="1"/>
                </p:cNvSpPr>
                <p:nvPr/>
              </p:nvSpPr>
              <p:spPr bwMode="auto">
                <a:xfrm>
                  <a:off x="1228" y="2248"/>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48" name="Oval 24"/>
                <p:cNvSpPr>
                  <a:spLocks noChangeArrowheads="1"/>
                </p:cNvSpPr>
                <p:nvPr/>
              </p:nvSpPr>
              <p:spPr bwMode="auto">
                <a:xfrm>
                  <a:off x="1228" y="1256"/>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243" name="Text Box 25"/>
              <p:cNvSpPr txBox="1">
                <a:spLocks noChangeArrowheads="1"/>
              </p:cNvSpPr>
              <p:nvPr/>
            </p:nvSpPr>
            <p:spPr bwMode="auto">
              <a:xfrm>
                <a:off x="2346" y="760"/>
                <a:ext cx="3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H</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11</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44" name="Text Box 26"/>
              <p:cNvSpPr txBox="1">
                <a:spLocks noChangeArrowheads="1"/>
              </p:cNvSpPr>
              <p:nvPr/>
            </p:nvSpPr>
            <p:spPr bwMode="auto">
              <a:xfrm>
                <a:off x="2362" y="1304"/>
                <a:ext cx="3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H</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12</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45" name="Text Box 27"/>
              <p:cNvSpPr txBox="1">
                <a:spLocks noChangeArrowheads="1"/>
              </p:cNvSpPr>
              <p:nvPr/>
            </p:nvSpPr>
            <p:spPr bwMode="auto">
              <a:xfrm>
                <a:off x="2354" y="2296"/>
                <a:ext cx="3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H</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1n</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43" name="Group 28"/>
            <p:cNvGrpSpPr>
              <a:grpSpLocks/>
            </p:cNvGrpSpPr>
            <p:nvPr/>
          </p:nvGrpSpPr>
          <p:grpSpPr bwMode="auto">
            <a:xfrm>
              <a:off x="3542" y="1424"/>
              <a:ext cx="360" cy="1864"/>
              <a:chOff x="2346" y="712"/>
              <a:chExt cx="360" cy="1864"/>
            </a:xfrm>
          </p:grpSpPr>
          <p:grpSp>
            <p:nvGrpSpPr>
              <p:cNvPr id="235" name="Group 29"/>
              <p:cNvGrpSpPr>
                <a:grpSpLocks/>
              </p:cNvGrpSpPr>
              <p:nvPr/>
            </p:nvGrpSpPr>
            <p:grpSpPr bwMode="auto">
              <a:xfrm>
                <a:off x="2362" y="712"/>
                <a:ext cx="336" cy="1864"/>
                <a:chOff x="1228" y="712"/>
                <a:chExt cx="336" cy="1864"/>
              </a:xfrm>
            </p:grpSpPr>
            <p:sp>
              <p:nvSpPr>
                <p:cNvPr id="239" name="Oval 30"/>
                <p:cNvSpPr>
                  <a:spLocks noChangeArrowheads="1"/>
                </p:cNvSpPr>
                <p:nvPr/>
              </p:nvSpPr>
              <p:spPr bwMode="auto">
                <a:xfrm>
                  <a:off x="1228" y="712"/>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40" name="Oval 31"/>
                <p:cNvSpPr>
                  <a:spLocks noChangeArrowheads="1"/>
                </p:cNvSpPr>
                <p:nvPr/>
              </p:nvSpPr>
              <p:spPr bwMode="auto">
                <a:xfrm>
                  <a:off x="1228" y="2248"/>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41" name="Oval 32"/>
                <p:cNvSpPr>
                  <a:spLocks noChangeArrowheads="1"/>
                </p:cNvSpPr>
                <p:nvPr/>
              </p:nvSpPr>
              <p:spPr bwMode="auto">
                <a:xfrm>
                  <a:off x="1228" y="1256"/>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236" name="Text Box 33"/>
              <p:cNvSpPr txBox="1">
                <a:spLocks noChangeArrowheads="1"/>
              </p:cNvSpPr>
              <p:nvPr/>
            </p:nvSpPr>
            <p:spPr bwMode="auto">
              <a:xfrm>
                <a:off x="2346" y="760"/>
                <a:ext cx="3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H</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21</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37" name="Text Box 34"/>
              <p:cNvSpPr txBox="1">
                <a:spLocks noChangeArrowheads="1"/>
              </p:cNvSpPr>
              <p:nvPr/>
            </p:nvSpPr>
            <p:spPr bwMode="auto">
              <a:xfrm>
                <a:off x="2362" y="1304"/>
                <a:ext cx="3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H</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22</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38" name="Text Box 35"/>
              <p:cNvSpPr txBox="1">
                <a:spLocks noChangeArrowheads="1"/>
              </p:cNvSpPr>
              <p:nvPr/>
            </p:nvSpPr>
            <p:spPr bwMode="auto">
              <a:xfrm>
                <a:off x="2354" y="2296"/>
                <a:ext cx="3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H</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2n</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144" name="Text Box 36"/>
            <p:cNvSpPr txBox="1">
              <a:spLocks noChangeArrowheads="1"/>
            </p:cNvSpPr>
            <p:nvPr/>
          </p:nvSpPr>
          <p:spPr bwMode="auto">
            <a:xfrm>
              <a:off x="1337" y="2431"/>
              <a:ext cx="138"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30000"/>
                </a:lnSpc>
                <a:spcBef>
                  <a:spcPct val="0"/>
                </a:spcBef>
                <a:spcAft>
                  <a:spcPts val="0"/>
                </a:spcAft>
                <a:buClrTx/>
                <a:buSzTx/>
                <a:buFontTx/>
                <a:buNone/>
                <a:tabLst/>
                <a:defRPr/>
              </a:pPr>
              <a:r>
                <a:rPr kumimoji="0" lang="de-DE" altLang="de-DE" sz="3600" b="1" i="0" u="none" strike="noStrike" kern="0" cap="none" spc="0" normalizeH="0" baseline="0" noProof="0">
                  <a:ln>
                    <a:noFill/>
                  </a:ln>
                  <a:solidFill>
                    <a:srgbClr val="000000"/>
                  </a:solidFill>
                  <a:effectLst/>
                  <a:uLnTx/>
                  <a:uFillTx/>
                  <a:latin typeface="Arial" pitchFamily="34" charset="0"/>
                  <a:ea typeface="+mn-ea"/>
                </a:rPr>
                <a:t>.</a:t>
              </a:r>
            </a:p>
            <a:p>
              <a:pPr marL="0" marR="0" lvl="0" indent="0" algn="l" defTabSz="914400" eaLnBrk="1" fontAlgn="auto" latinLnBrk="0" hangingPunct="1">
                <a:lnSpc>
                  <a:spcPct val="30000"/>
                </a:lnSpc>
                <a:spcBef>
                  <a:spcPct val="0"/>
                </a:spcBef>
                <a:spcAft>
                  <a:spcPts val="0"/>
                </a:spcAft>
                <a:buClrTx/>
                <a:buSzTx/>
                <a:buFontTx/>
                <a:buNone/>
                <a:tabLst/>
                <a:defRPr/>
              </a:pPr>
              <a:r>
                <a:rPr kumimoji="0" lang="de-DE" altLang="de-DE" sz="3600" b="1" i="0" u="none" strike="noStrike" kern="0" cap="none" spc="0" normalizeH="0" baseline="0" noProof="0">
                  <a:ln>
                    <a:noFill/>
                  </a:ln>
                  <a:solidFill>
                    <a:srgbClr val="000000"/>
                  </a:solidFill>
                  <a:effectLst/>
                  <a:uLnTx/>
                  <a:uFillTx/>
                  <a:latin typeface="Arial" pitchFamily="34" charset="0"/>
                  <a:ea typeface="+mn-ea"/>
                </a:rPr>
                <a:t>.</a:t>
              </a:r>
            </a:p>
            <a:p>
              <a:pPr marL="0" marR="0" lvl="0" indent="0" algn="l" defTabSz="914400" eaLnBrk="1" fontAlgn="auto" latinLnBrk="0" hangingPunct="1">
                <a:lnSpc>
                  <a:spcPct val="30000"/>
                </a:lnSpc>
                <a:spcBef>
                  <a:spcPct val="0"/>
                </a:spcBef>
                <a:spcAft>
                  <a:spcPts val="0"/>
                </a:spcAft>
                <a:buClrTx/>
                <a:buSzTx/>
                <a:buFontTx/>
                <a:buNone/>
                <a:tabLst/>
                <a:defRPr/>
              </a:pPr>
              <a:r>
                <a:rPr kumimoji="0" lang="de-DE" altLang="de-DE" sz="3600" b="1" i="0" u="none" strike="noStrike" kern="0" cap="none" spc="0" normalizeH="0" baseline="0" noProof="0">
                  <a:ln>
                    <a:noFill/>
                  </a:ln>
                  <a:solidFill>
                    <a:srgbClr val="000000"/>
                  </a:solidFill>
                  <a:effectLst/>
                  <a:uLnTx/>
                  <a:uFillTx/>
                  <a:latin typeface="Arial" pitchFamily="34" charset="0"/>
                  <a:ea typeface="+mn-ea"/>
                </a:rPr>
                <a:t>.</a:t>
              </a:r>
            </a:p>
          </p:txBody>
        </p:sp>
        <p:sp>
          <p:nvSpPr>
            <p:cNvPr id="145" name="Text Box 37"/>
            <p:cNvSpPr txBox="1">
              <a:spLocks noChangeArrowheads="1"/>
            </p:cNvSpPr>
            <p:nvPr/>
          </p:nvSpPr>
          <p:spPr bwMode="auto">
            <a:xfrm>
              <a:off x="2486" y="2431"/>
              <a:ext cx="138"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30000"/>
                </a:lnSpc>
                <a:spcBef>
                  <a:spcPct val="0"/>
                </a:spcBef>
                <a:spcAft>
                  <a:spcPts val="0"/>
                </a:spcAft>
                <a:buClrTx/>
                <a:buSzTx/>
                <a:buFontTx/>
                <a:buNone/>
                <a:tabLst/>
                <a:defRPr/>
              </a:pPr>
              <a:r>
                <a:rPr kumimoji="0" lang="de-DE" altLang="de-DE" sz="3600" b="1" i="0" u="none" strike="noStrike" kern="0" cap="none" spc="0" normalizeH="0" baseline="0" noProof="0">
                  <a:ln>
                    <a:noFill/>
                  </a:ln>
                  <a:solidFill>
                    <a:srgbClr val="000000"/>
                  </a:solidFill>
                  <a:effectLst/>
                  <a:uLnTx/>
                  <a:uFillTx/>
                  <a:latin typeface="Arial" pitchFamily="34" charset="0"/>
                  <a:ea typeface="+mn-ea"/>
                </a:rPr>
                <a:t>.</a:t>
              </a:r>
            </a:p>
            <a:p>
              <a:pPr marL="0" marR="0" lvl="0" indent="0" algn="l" defTabSz="914400" eaLnBrk="1" fontAlgn="auto" latinLnBrk="0" hangingPunct="1">
                <a:lnSpc>
                  <a:spcPct val="30000"/>
                </a:lnSpc>
                <a:spcBef>
                  <a:spcPct val="0"/>
                </a:spcBef>
                <a:spcAft>
                  <a:spcPts val="0"/>
                </a:spcAft>
                <a:buClrTx/>
                <a:buSzTx/>
                <a:buFontTx/>
                <a:buNone/>
                <a:tabLst/>
                <a:defRPr/>
              </a:pPr>
              <a:r>
                <a:rPr kumimoji="0" lang="de-DE" altLang="de-DE" sz="3600" b="1" i="0" u="none" strike="noStrike" kern="0" cap="none" spc="0" normalizeH="0" baseline="0" noProof="0">
                  <a:ln>
                    <a:noFill/>
                  </a:ln>
                  <a:solidFill>
                    <a:srgbClr val="000000"/>
                  </a:solidFill>
                  <a:effectLst/>
                  <a:uLnTx/>
                  <a:uFillTx/>
                  <a:latin typeface="Arial" pitchFamily="34" charset="0"/>
                  <a:ea typeface="+mn-ea"/>
                </a:rPr>
                <a:t>.</a:t>
              </a:r>
            </a:p>
            <a:p>
              <a:pPr marL="0" marR="0" lvl="0" indent="0" algn="l" defTabSz="914400" eaLnBrk="1" fontAlgn="auto" latinLnBrk="0" hangingPunct="1">
                <a:lnSpc>
                  <a:spcPct val="30000"/>
                </a:lnSpc>
                <a:spcBef>
                  <a:spcPct val="0"/>
                </a:spcBef>
                <a:spcAft>
                  <a:spcPts val="0"/>
                </a:spcAft>
                <a:buClrTx/>
                <a:buSzTx/>
                <a:buFontTx/>
                <a:buNone/>
                <a:tabLst/>
                <a:defRPr/>
              </a:pPr>
              <a:r>
                <a:rPr kumimoji="0" lang="de-DE" altLang="de-DE" sz="3600" b="1" i="0" u="none" strike="noStrike" kern="0" cap="none" spc="0" normalizeH="0" baseline="0" noProof="0">
                  <a:ln>
                    <a:noFill/>
                  </a:ln>
                  <a:solidFill>
                    <a:srgbClr val="000000"/>
                  </a:solidFill>
                  <a:effectLst/>
                  <a:uLnTx/>
                  <a:uFillTx/>
                  <a:latin typeface="Arial" pitchFamily="34" charset="0"/>
                  <a:ea typeface="+mn-ea"/>
                </a:rPr>
                <a:t>.</a:t>
              </a:r>
            </a:p>
          </p:txBody>
        </p:sp>
        <p:sp>
          <p:nvSpPr>
            <p:cNvPr id="146" name="Text Box 38"/>
            <p:cNvSpPr txBox="1">
              <a:spLocks noChangeArrowheads="1"/>
            </p:cNvSpPr>
            <p:nvPr/>
          </p:nvSpPr>
          <p:spPr bwMode="auto">
            <a:xfrm>
              <a:off x="3587" y="2431"/>
              <a:ext cx="138"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30000"/>
                </a:lnSpc>
                <a:spcBef>
                  <a:spcPct val="0"/>
                </a:spcBef>
                <a:spcAft>
                  <a:spcPts val="0"/>
                </a:spcAft>
                <a:buClrTx/>
                <a:buSzTx/>
                <a:buFontTx/>
                <a:buNone/>
                <a:tabLst/>
                <a:defRPr/>
              </a:pPr>
              <a:r>
                <a:rPr kumimoji="0" lang="de-DE" altLang="de-DE" sz="3600" b="1" i="0" u="none" strike="noStrike" kern="0" cap="none" spc="0" normalizeH="0" baseline="0" noProof="0">
                  <a:ln>
                    <a:noFill/>
                  </a:ln>
                  <a:solidFill>
                    <a:srgbClr val="000000"/>
                  </a:solidFill>
                  <a:effectLst/>
                  <a:uLnTx/>
                  <a:uFillTx/>
                  <a:latin typeface="Arial" pitchFamily="34" charset="0"/>
                  <a:ea typeface="+mn-ea"/>
                </a:rPr>
                <a:t>.</a:t>
              </a:r>
            </a:p>
            <a:p>
              <a:pPr marL="0" marR="0" lvl="0" indent="0" algn="l" defTabSz="914400" eaLnBrk="1" fontAlgn="auto" latinLnBrk="0" hangingPunct="1">
                <a:lnSpc>
                  <a:spcPct val="30000"/>
                </a:lnSpc>
                <a:spcBef>
                  <a:spcPct val="0"/>
                </a:spcBef>
                <a:spcAft>
                  <a:spcPts val="0"/>
                </a:spcAft>
                <a:buClrTx/>
                <a:buSzTx/>
                <a:buFontTx/>
                <a:buNone/>
                <a:tabLst/>
                <a:defRPr/>
              </a:pPr>
              <a:r>
                <a:rPr kumimoji="0" lang="de-DE" altLang="de-DE" sz="3600" b="1" i="0" u="none" strike="noStrike" kern="0" cap="none" spc="0" normalizeH="0" baseline="0" noProof="0">
                  <a:ln>
                    <a:noFill/>
                  </a:ln>
                  <a:solidFill>
                    <a:srgbClr val="000000"/>
                  </a:solidFill>
                  <a:effectLst/>
                  <a:uLnTx/>
                  <a:uFillTx/>
                  <a:latin typeface="Arial" pitchFamily="34" charset="0"/>
                  <a:ea typeface="+mn-ea"/>
                </a:rPr>
                <a:t>.</a:t>
              </a:r>
            </a:p>
            <a:p>
              <a:pPr marL="0" marR="0" lvl="0" indent="0" algn="l" defTabSz="914400" eaLnBrk="1" fontAlgn="auto" latinLnBrk="0" hangingPunct="1">
                <a:lnSpc>
                  <a:spcPct val="30000"/>
                </a:lnSpc>
                <a:spcBef>
                  <a:spcPct val="0"/>
                </a:spcBef>
                <a:spcAft>
                  <a:spcPts val="0"/>
                </a:spcAft>
                <a:buClrTx/>
                <a:buSzTx/>
                <a:buFontTx/>
                <a:buNone/>
                <a:tabLst/>
                <a:defRPr/>
              </a:pPr>
              <a:r>
                <a:rPr kumimoji="0" lang="de-DE" altLang="de-DE" sz="3600" b="1" i="0" u="none" strike="noStrike" kern="0" cap="none" spc="0" normalizeH="0" baseline="0" noProof="0">
                  <a:ln>
                    <a:noFill/>
                  </a:ln>
                  <a:solidFill>
                    <a:srgbClr val="000000"/>
                  </a:solidFill>
                  <a:effectLst/>
                  <a:uLnTx/>
                  <a:uFillTx/>
                  <a:latin typeface="Arial" pitchFamily="34" charset="0"/>
                  <a:ea typeface="+mn-ea"/>
                </a:rPr>
                <a:t>.</a:t>
              </a:r>
            </a:p>
          </p:txBody>
        </p:sp>
        <p:sp>
          <p:nvSpPr>
            <p:cNvPr id="147" name="Line 39"/>
            <p:cNvSpPr>
              <a:spLocks noChangeShapeType="1"/>
            </p:cNvSpPr>
            <p:nvPr/>
          </p:nvSpPr>
          <p:spPr bwMode="auto">
            <a:xfrm>
              <a:off x="1597" y="1653"/>
              <a:ext cx="822" cy="1421"/>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8" name="Line 40"/>
            <p:cNvSpPr>
              <a:spLocks noChangeShapeType="1"/>
            </p:cNvSpPr>
            <p:nvPr/>
          </p:nvSpPr>
          <p:spPr bwMode="auto">
            <a:xfrm>
              <a:off x="1610" y="1588"/>
              <a:ext cx="808" cy="48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9" name="Line 41"/>
            <p:cNvSpPr>
              <a:spLocks noChangeShapeType="1"/>
            </p:cNvSpPr>
            <p:nvPr/>
          </p:nvSpPr>
          <p:spPr bwMode="auto">
            <a:xfrm>
              <a:off x="1610" y="2136"/>
              <a:ext cx="796"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0" name="Line 42"/>
            <p:cNvSpPr>
              <a:spLocks noChangeShapeType="1"/>
            </p:cNvSpPr>
            <p:nvPr/>
          </p:nvSpPr>
          <p:spPr bwMode="auto">
            <a:xfrm>
              <a:off x="1608" y="1544"/>
              <a:ext cx="80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1" name="Line 43"/>
            <p:cNvSpPr>
              <a:spLocks noChangeShapeType="1"/>
            </p:cNvSpPr>
            <p:nvPr/>
          </p:nvSpPr>
          <p:spPr bwMode="auto">
            <a:xfrm flipV="1">
              <a:off x="1606" y="1595"/>
              <a:ext cx="794" cy="50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2" name="Line 44"/>
            <p:cNvSpPr>
              <a:spLocks noChangeShapeType="1"/>
            </p:cNvSpPr>
            <p:nvPr/>
          </p:nvSpPr>
          <p:spPr bwMode="auto">
            <a:xfrm>
              <a:off x="1600" y="2190"/>
              <a:ext cx="806" cy="94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3" name="Line 45"/>
            <p:cNvSpPr>
              <a:spLocks noChangeShapeType="1"/>
            </p:cNvSpPr>
            <p:nvPr/>
          </p:nvSpPr>
          <p:spPr bwMode="auto">
            <a:xfrm flipV="1">
              <a:off x="1600" y="1662"/>
              <a:ext cx="819" cy="140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4" name="Line 46"/>
            <p:cNvSpPr>
              <a:spLocks noChangeShapeType="1"/>
            </p:cNvSpPr>
            <p:nvPr/>
          </p:nvSpPr>
          <p:spPr bwMode="auto">
            <a:xfrm flipV="1">
              <a:off x="1613" y="2203"/>
              <a:ext cx="806" cy="92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5" name="Line 47"/>
            <p:cNvSpPr>
              <a:spLocks noChangeShapeType="1"/>
            </p:cNvSpPr>
            <p:nvPr/>
          </p:nvSpPr>
          <p:spPr bwMode="auto">
            <a:xfrm>
              <a:off x="1603" y="3173"/>
              <a:ext cx="807"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nvGrpSpPr>
            <p:cNvPr id="156" name="Group 48"/>
            <p:cNvGrpSpPr>
              <a:grpSpLocks/>
            </p:cNvGrpSpPr>
            <p:nvPr/>
          </p:nvGrpSpPr>
          <p:grpSpPr bwMode="auto">
            <a:xfrm>
              <a:off x="1834" y="1445"/>
              <a:ext cx="356" cy="173"/>
              <a:chOff x="1818" y="733"/>
              <a:chExt cx="291" cy="173"/>
            </a:xfrm>
          </p:grpSpPr>
          <p:sp>
            <p:nvSpPr>
              <p:cNvPr id="233" name="Rectangle 49"/>
              <p:cNvSpPr>
                <a:spLocks noChangeArrowheads="1"/>
              </p:cNvSpPr>
              <p:nvPr/>
            </p:nvSpPr>
            <p:spPr bwMode="auto">
              <a:xfrm>
                <a:off x="1859" y="765"/>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34" name="Text Box 50"/>
              <p:cNvSpPr txBox="1">
                <a:spLocks noChangeArrowheads="1"/>
              </p:cNvSpPr>
              <p:nvPr/>
            </p:nvSpPr>
            <p:spPr bwMode="auto">
              <a:xfrm>
                <a:off x="1818" y="733"/>
                <a:ext cx="291"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1,11</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57" name="Group 51"/>
            <p:cNvGrpSpPr>
              <a:grpSpLocks/>
            </p:cNvGrpSpPr>
            <p:nvPr/>
          </p:nvGrpSpPr>
          <p:grpSpPr bwMode="auto">
            <a:xfrm>
              <a:off x="1644" y="1667"/>
              <a:ext cx="194" cy="365"/>
              <a:chOff x="1617" y="961"/>
              <a:chExt cx="148" cy="286"/>
            </a:xfrm>
          </p:grpSpPr>
          <p:sp>
            <p:nvSpPr>
              <p:cNvPr id="231" name="Rectangle 52"/>
              <p:cNvSpPr>
                <a:spLocks noChangeArrowheads="1"/>
              </p:cNvSpPr>
              <p:nvPr/>
            </p:nvSpPr>
            <p:spPr bwMode="auto">
              <a:xfrm rot="3539289">
                <a:off x="1580" y="1052"/>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32" name="Text Box 53"/>
              <p:cNvSpPr txBox="1">
                <a:spLocks noChangeArrowheads="1"/>
              </p:cNvSpPr>
              <p:nvPr/>
            </p:nvSpPr>
            <p:spPr bwMode="auto">
              <a:xfrm rot="3447388">
                <a:off x="1556" y="1037"/>
                <a:ext cx="286" cy="1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1,1n</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58" name="Group 54"/>
            <p:cNvGrpSpPr>
              <a:grpSpLocks/>
            </p:cNvGrpSpPr>
            <p:nvPr/>
          </p:nvGrpSpPr>
          <p:grpSpPr bwMode="auto">
            <a:xfrm>
              <a:off x="1863" y="2034"/>
              <a:ext cx="355" cy="173"/>
              <a:chOff x="1847" y="1322"/>
              <a:chExt cx="291" cy="173"/>
            </a:xfrm>
          </p:grpSpPr>
          <p:sp>
            <p:nvSpPr>
              <p:cNvPr id="229" name="Rectangle 55"/>
              <p:cNvSpPr>
                <a:spLocks noChangeArrowheads="1"/>
              </p:cNvSpPr>
              <p:nvPr/>
            </p:nvSpPr>
            <p:spPr bwMode="auto">
              <a:xfrm>
                <a:off x="1894" y="1350"/>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30" name="Text Box 56"/>
              <p:cNvSpPr txBox="1">
                <a:spLocks noChangeArrowheads="1"/>
              </p:cNvSpPr>
              <p:nvPr/>
            </p:nvSpPr>
            <p:spPr bwMode="auto">
              <a:xfrm>
                <a:off x="1847" y="1322"/>
                <a:ext cx="291"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1,22</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59" name="Group 57"/>
            <p:cNvGrpSpPr>
              <a:grpSpLocks/>
            </p:cNvGrpSpPr>
            <p:nvPr/>
          </p:nvGrpSpPr>
          <p:grpSpPr bwMode="auto">
            <a:xfrm rot="-385886">
              <a:off x="1705" y="2234"/>
              <a:ext cx="177" cy="341"/>
              <a:chOff x="1617" y="966"/>
              <a:chExt cx="148" cy="285"/>
            </a:xfrm>
          </p:grpSpPr>
          <p:sp>
            <p:nvSpPr>
              <p:cNvPr id="227" name="Rectangle 58"/>
              <p:cNvSpPr>
                <a:spLocks noChangeArrowheads="1"/>
              </p:cNvSpPr>
              <p:nvPr/>
            </p:nvSpPr>
            <p:spPr bwMode="auto">
              <a:xfrm rot="3539289">
                <a:off x="1580" y="1051"/>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28" name="Text Box 59"/>
              <p:cNvSpPr txBox="1">
                <a:spLocks noChangeArrowheads="1"/>
              </p:cNvSpPr>
              <p:nvPr/>
            </p:nvSpPr>
            <p:spPr bwMode="auto">
              <a:xfrm rot="3447388">
                <a:off x="1550" y="1036"/>
                <a:ext cx="285" cy="1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1,2n</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60" name="Group 60"/>
            <p:cNvGrpSpPr>
              <a:grpSpLocks/>
            </p:cNvGrpSpPr>
            <p:nvPr/>
          </p:nvGrpSpPr>
          <p:grpSpPr bwMode="auto">
            <a:xfrm rot="-5572614">
              <a:off x="1855" y="1740"/>
              <a:ext cx="173" cy="343"/>
              <a:chOff x="1591" y="973"/>
              <a:chExt cx="177" cy="285"/>
            </a:xfrm>
          </p:grpSpPr>
          <p:sp>
            <p:nvSpPr>
              <p:cNvPr id="225" name="Rectangle 61"/>
              <p:cNvSpPr>
                <a:spLocks noChangeArrowheads="1"/>
              </p:cNvSpPr>
              <p:nvPr/>
            </p:nvSpPr>
            <p:spPr bwMode="auto">
              <a:xfrm rot="3539289">
                <a:off x="1580" y="1052"/>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26" name="Text Box 62"/>
              <p:cNvSpPr txBox="1">
                <a:spLocks noChangeArrowheads="1"/>
              </p:cNvSpPr>
              <p:nvPr/>
            </p:nvSpPr>
            <p:spPr bwMode="auto">
              <a:xfrm rot="3447388">
                <a:off x="1537" y="1027"/>
                <a:ext cx="285" cy="1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1,21</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161" name="Rectangle 63"/>
            <p:cNvSpPr>
              <a:spLocks noChangeArrowheads="1"/>
            </p:cNvSpPr>
            <p:nvPr/>
          </p:nvSpPr>
          <p:spPr bwMode="auto">
            <a:xfrm rot="-3298349">
              <a:off x="1550" y="2820"/>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62" name="Text Box 64"/>
            <p:cNvSpPr txBox="1">
              <a:spLocks noChangeArrowheads="1"/>
            </p:cNvSpPr>
            <p:nvPr/>
          </p:nvSpPr>
          <p:spPr bwMode="auto">
            <a:xfrm rot="-3808811">
              <a:off x="1534" y="2759"/>
              <a:ext cx="338" cy="1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1,n1</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nvGrpSpPr>
            <p:cNvPr id="163" name="Group 65"/>
            <p:cNvGrpSpPr>
              <a:grpSpLocks/>
            </p:cNvGrpSpPr>
            <p:nvPr/>
          </p:nvGrpSpPr>
          <p:grpSpPr bwMode="auto">
            <a:xfrm rot="-6325426">
              <a:off x="1841" y="2588"/>
              <a:ext cx="173" cy="369"/>
              <a:chOff x="1638" y="957"/>
              <a:chExt cx="144" cy="327"/>
            </a:xfrm>
          </p:grpSpPr>
          <p:sp>
            <p:nvSpPr>
              <p:cNvPr id="223" name="Rectangle 66"/>
              <p:cNvSpPr>
                <a:spLocks noChangeArrowheads="1"/>
              </p:cNvSpPr>
              <p:nvPr/>
            </p:nvSpPr>
            <p:spPr bwMode="auto">
              <a:xfrm rot="3539289">
                <a:off x="1612" y="1051"/>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24" name="Text Box 67"/>
              <p:cNvSpPr txBox="1">
                <a:spLocks noChangeArrowheads="1"/>
              </p:cNvSpPr>
              <p:nvPr/>
            </p:nvSpPr>
            <p:spPr bwMode="auto">
              <a:xfrm rot="3447388">
                <a:off x="1546" y="1049"/>
                <a:ext cx="327" cy="1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1,n2</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64" name="Group 68"/>
            <p:cNvGrpSpPr>
              <a:grpSpLocks/>
            </p:cNvGrpSpPr>
            <p:nvPr/>
          </p:nvGrpSpPr>
          <p:grpSpPr bwMode="auto">
            <a:xfrm>
              <a:off x="1827" y="3074"/>
              <a:ext cx="356" cy="173"/>
              <a:chOff x="1847" y="1322"/>
              <a:chExt cx="291" cy="166"/>
            </a:xfrm>
          </p:grpSpPr>
          <p:sp>
            <p:nvSpPr>
              <p:cNvPr id="221" name="Rectangle 69"/>
              <p:cNvSpPr>
                <a:spLocks noChangeArrowheads="1"/>
              </p:cNvSpPr>
              <p:nvPr/>
            </p:nvSpPr>
            <p:spPr bwMode="auto">
              <a:xfrm>
                <a:off x="1894" y="1350"/>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22" name="Text Box 70"/>
              <p:cNvSpPr txBox="1">
                <a:spLocks noChangeArrowheads="1"/>
              </p:cNvSpPr>
              <p:nvPr/>
            </p:nvSpPr>
            <p:spPr bwMode="auto">
              <a:xfrm>
                <a:off x="1847" y="1322"/>
                <a:ext cx="291" cy="1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1,nn</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165" name="Line 71"/>
            <p:cNvSpPr>
              <a:spLocks noChangeShapeType="1"/>
            </p:cNvSpPr>
            <p:nvPr/>
          </p:nvSpPr>
          <p:spPr bwMode="auto">
            <a:xfrm>
              <a:off x="2743" y="1653"/>
              <a:ext cx="822" cy="1421"/>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6" name="Line 72"/>
            <p:cNvSpPr>
              <a:spLocks noChangeShapeType="1"/>
            </p:cNvSpPr>
            <p:nvPr/>
          </p:nvSpPr>
          <p:spPr bwMode="auto">
            <a:xfrm>
              <a:off x="2756" y="1588"/>
              <a:ext cx="808" cy="48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7" name="Line 73"/>
            <p:cNvSpPr>
              <a:spLocks noChangeShapeType="1"/>
            </p:cNvSpPr>
            <p:nvPr/>
          </p:nvSpPr>
          <p:spPr bwMode="auto">
            <a:xfrm>
              <a:off x="2756" y="2136"/>
              <a:ext cx="796"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8" name="Line 74"/>
            <p:cNvSpPr>
              <a:spLocks noChangeShapeType="1"/>
            </p:cNvSpPr>
            <p:nvPr/>
          </p:nvSpPr>
          <p:spPr bwMode="auto">
            <a:xfrm>
              <a:off x="2754" y="1544"/>
              <a:ext cx="80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9" name="Line 75"/>
            <p:cNvSpPr>
              <a:spLocks noChangeShapeType="1"/>
            </p:cNvSpPr>
            <p:nvPr/>
          </p:nvSpPr>
          <p:spPr bwMode="auto">
            <a:xfrm flipV="1">
              <a:off x="2752" y="1595"/>
              <a:ext cx="794" cy="50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0" name="Line 76"/>
            <p:cNvSpPr>
              <a:spLocks noChangeShapeType="1"/>
            </p:cNvSpPr>
            <p:nvPr/>
          </p:nvSpPr>
          <p:spPr bwMode="auto">
            <a:xfrm>
              <a:off x="2746" y="2190"/>
              <a:ext cx="806" cy="94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1" name="Line 77"/>
            <p:cNvSpPr>
              <a:spLocks noChangeShapeType="1"/>
            </p:cNvSpPr>
            <p:nvPr/>
          </p:nvSpPr>
          <p:spPr bwMode="auto">
            <a:xfrm flipV="1">
              <a:off x="2746" y="1662"/>
              <a:ext cx="819" cy="140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2" name="Line 78"/>
            <p:cNvSpPr>
              <a:spLocks noChangeShapeType="1"/>
            </p:cNvSpPr>
            <p:nvPr/>
          </p:nvSpPr>
          <p:spPr bwMode="auto">
            <a:xfrm flipV="1">
              <a:off x="2759" y="2203"/>
              <a:ext cx="806" cy="92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3" name="Line 79"/>
            <p:cNvSpPr>
              <a:spLocks noChangeShapeType="1"/>
            </p:cNvSpPr>
            <p:nvPr/>
          </p:nvSpPr>
          <p:spPr bwMode="auto">
            <a:xfrm>
              <a:off x="2749" y="3173"/>
              <a:ext cx="807"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4" name="Line 80"/>
            <p:cNvSpPr>
              <a:spLocks noChangeShapeType="1"/>
            </p:cNvSpPr>
            <p:nvPr/>
          </p:nvSpPr>
          <p:spPr bwMode="auto">
            <a:xfrm>
              <a:off x="3899" y="1597"/>
              <a:ext cx="882" cy="69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5" name="Line 81"/>
            <p:cNvSpPr>
              <a:spLocks noChangeShapeType="1"/>
            </p:cNvSpPr>
            <p:nvPr/>
          </p:nvSpPr>
          <p:spPr bwMode="auto">
            <a:xfrm>
              <a:off x="3899" y="2145"/>
              <a:ext cx="873" cy="23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6" name="Line 82"/>
            <p:cNvSpPr>
              <a:spLocks noChangeShapeType="1"/>
            </p:cNvSpPr>
            <p:nvPr/>
          </p:nvSpPr>
          <p:spPr bwMode="auto">
            <a:xfrm flipV="1">
              <a:off x="3902" y="2429"/>
              <a:ext cx="880" cy="70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nvGrpSpPr>
            <p:cNvPr id="177" name="Group 83"/>
            <p:cNvGrpSpPr>
              <a:grpSpLocks/>
            </p:cNvGrpSpPr>
            <p:nvPr/>
          </p:nvGrpSpPr>
          <p:grpSpPr bwMode="auto">
            <a:xfrm rot="258239">
              <a:off x="4079" y="1764"/>
              <a:ext cx="320" cy="175"/>
              <a:chOff x="1721" y="931"/>
              <a:chExt cx="285" cy="166"/>
            </a:xfrm>
          </p:grpSpPr>
          <p:sp>
            <p:nvSpPr>
              <p:cNvPr id="219" name="Rectangle 84"/>
              <p:cNvSpPr>
                <a:spLocks noChangeArrowheads="1"/>
              </p:cNvSpPr>
              <p:nvPr/>
            </p:nvSpPr>
            <p:spPr bwMode="auto">
              <a:xfrm rot="2182966">
                <a:off x="1766" y="972"/>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20" name="Text Box 85"/>
              <p:cNvSpPr txBox="1">
                <a:spLocks noChangeArrowheads="1"/>
              </p:cNvSpPr>
              <p:nvPr/>
            </p:nvSpPr>
            <p:spPr bwMode="auto">
              <a:xfrm rot="2042716">
                <a:off x="1721" y="931"/>
                <a:ext cx="285" cy="1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3,1</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78" name="Group 86"/>
            <p:cNvGrpSpPr>
              <a:grpSpLocks/>
            </p:cNvGrpSpPr>
            <p:nvPr/>
          </p:nvGrpSpPr>
          <p:grpSpPr bwMode="auto">
            <a:xfrm rot="1056366">
              <a:off x="4123" y="2161"/>
              <a:ext cx="340" cy="173"/>
              <a:chOff x="1846" y="1321"/>
              <a:chExt cx="291" cy="173"/>
            </a:xfrm>
          </p:grpSpPr>
          <p:sp>
            <p:nvSpPr>
              <p:cNvPr id="217" name="Rectangle 87"/>
              <p:cNvSpPr>
                <a:spLocks noChangeArrowheads="1"/>
              </p:cNvSpPr>
              <p:nvPr/>
            </p:nvSpPr>
            <p:spPr bwMode="auto">
              <a:xfrm>
                <a:off x="1894" y="1350"/>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18" name="Text Box 88"/>
              <p:cNvSpPr txBox="1">
                <a:spLocks noChangeArrowheads="1"/>
              </p:cNvSpPr>
              <p:nvPr/>
            </p:nvSpPr>
            <p:spPr bwMode="auto">
              <a:xfrm>
                <a:off x="1846" y="1321"/>
                <a:ext cx="291"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3,2</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79" name="Group 89"/>
            <p:cNvGrpSpPr>
              <a:grpSpLocks/>
            </p:cNvGrpSpPr>
            <p:nvPr/>
          </p:nvGrpSpPr>
          <p:grpSpPr bwMode="auto">
            <a:xfrm rot="-5876762">
              <a:off x="4200" y="2649"/>
              <a:ext cx="173" cy="386"/>
              <a:chOff x="1611" y="964"/>
              <a:chExt cx="173" cy="327"/>
            </a:xfrm>
          </p:grpSpPr>
          <p:sp>
            <p:nvSpPr>
              <p:cNvPr id="215" name="Rectangle 90"/>
              <p:cNvSpPr>
                <a:spLocks noChangeArrowheads="1"/>
              </p:cNvSpPr>
              <p:nvPr/>
            </p:nvSpPr>
            <p:spPr bwMode="auto">
              <a:xfrm rot="3539289">
                <a:off x="1612" y="1051"/>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16" name="Text Box 91"/>
              <p:cNvSpPr txBox="1">
                <a:spLocks noChangeArrowheads="1"/>
              </p:cNvSpPr>
              <p:nvPr/>
            </p:nvSpPr>
            <p:spPr bwMode="auto">
              <a:xfrm rot="3447388">
                <a:off x="1534" y="1041"/>
                <a:ext cx="327"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3,n</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180" name="Rectangle 92"/>
            <p:cNvSpPr>
              <a:spLocks noChangeArrowheads="1"/>
            </p:cNvSpPr>
            <p:nvPr/>
          </p:nvSpPr>
          <p:spPr bwMode="auto">
            <a:xfrm>
              <a:off x="2264" y="1352"/>
              <a:ext cx="1736" cy="2024"/>
            </a:xfrm>
            <a:prstGeom prst="rect">
              <a:avLst/>
            </a:prstGeom>
            <a:noFill/>
            <a:ln w="9525">
              <a:solidFill>
                <a:srgbClr val="00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81" name="Text Box 93"/>
            <p:cNvSpPr txBox="1">
              <a:spLocks noChangeArrowheads="1"/>
            </p:cNvSpPr>
            <p:nvPr/>
          </p:nvSpPr>
          <p:spPr bwMode="auto">
            <a:xfrm>
              <a:off x="4832" y="2240"/>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O</a:t>
              </a:r>
            </a:p>
          </p:txBody>
        </p:sp>
        <p:grpSp>
          <p:nvGrpSpPr>
            <p:cNvPr id="182" name="Group 94"/>
            <p:cNvGrpSpPr>
              <a:grpSpLocks/>
            </p:cNvGrpSpPr>
            <p:nvPr/>
          </p:nvGrpSpPr>
          <p:grpSpPr bwMode="auto">
            <a:xfrm>
              <a:off x="1082" y="1585"/>
              <a:ext cx="190" cy="1539"/>
              <a:chOff x="690" y="873"/>
              <a:chExt cx="326" cy="1539"/>
            </a:xfrm>
          </p:grpSpPr>
          <p:sp>
            <p:nvSpPr>
              <p:cNvPr id="212" name="Line 95"/>
              <p:cNvSpPr>
                <a:spLocks noChangeShapeType="1"/>
              </p:cNvSpPr>
              <p:nvPr/>
            </p:nvSpPr>
            <p:spPr bwMode="auto">
              <a:xfrm>
                <a:off x="696" y="873"/>
                <a:ext cx="32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3" name="Line 96"/>
              <p:cNvSpPr>
                <a:spLocks noChangeShapeType="1"/>
              </p:cNvSpPr>
              <p:nvPr/>
            </p:nvSpPr>
            <p:spPr bwMode="auto">
              <a:xfrm>
                <a:off x="693" y="1420"/>
                <a:ext cx="32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4" name="Line 97"/>
              <p:cNvSpPr>
                <a:spLocks noChangeShapeType="1"/>
              </p:cNvSpPr>
              <p:nvPr/>
            </p:nvSpPr>
            <p:spPr bwMode="auto">
              <a:xfrm>
                <a:off x="690" y="2412"/>
                <a:ext cx="32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sp>
          <p:nvSpPr>
            <p:cNvPr id="183" name="Line 98"/>
            <p:cNvSpPr>
              <a:spLocks noChangeShapeType="1"/>
            </p:cNvSpPr>
            <p:nvPr/>
          </p:nvSpPr>
          <p:spPr bwMode="auto">
            <a:xfrm>
              <a:off x="5106" y="2364"/>
              <a:ext cx="19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nvGrpSpPr>
            <p:cNvPr id="184" name="Group 99"/>
            <p:cNvGrpSpPr>
              <a:grpSpLocks/>
            </p:cNvGrpSpPr>
            <p:nvPr/>
          </p:nvGrpSpPr>
          <p:grpSpPr bwMode="auto">
            <a:xfrm>
              <a:off x="1738" y="1644"/>
              <a:ext cx="375" cy="173"/>
              <a:chOff x="1714" y="932"/>
              <a:chExt cx="285" cy="173"/>
            </a:xfrm>
          </p:grpSpPr>
          <p:sp>
            <p:nvSpPr>
              <p:cNvPr id="210" name="Rectangle 100"/>
              <p:cNvSpPr>
                <a:spLocks noChangeArrowheads="1"/>
              </p:cNvSpPr>
              <p:nvPr/>
            </p:nvSpPr>
            <p:spPr bwMode="auto">
              <a:xfrm rot="2182966">
                <a:off x="1766" y="972"/>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11" name="Text Box 101"/>
              <p:cNvSpPr txBox="1">
                <a:spLocks noChangeArrowheads="1"/>
              </p:cNvSpPr>
              <p:nvPr/>
            </p:nvSpPr>
            <p:spPr bwMode="auto">
              <a:xfrm rot="2042716">
                <a:off x="1714" y="932"/>
                <a:ext cx="285"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1,12</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85" name="Group 102"/>
            <p:cNvGrpSpPr>
              <a:grpSpLocks/>
            </p:cNvGrpSpPr>
            <p:nvPr/>
          </p:nvGrpSpPr>
          <p:grpSpPr bwMode="auto">
            <a:xfrm>
              <a:off x="2930" y="1437"/>
              <a:ext cx="356" cy="173"/>
              <a:chOff x="1818" y="733"/>
              <a:chExt cx="291" cy="173"/>
            </a:xfrm>
          </p:grpSpPr>
          <p:sp>
            <p:nvSpPr>
              <p:cNvPr id="208" name="Rectangle 103"/>
              <p:cNvSpPr>
                <a:spLocks noChangeArrowheads="1"/>
              </p:cNvSpPr>
              <p:nvPr/>
            </p:nvSpPr>
            <p:spPr bwMode="auto">
              <a:xfrm>
                <a:off x="1859" y="765"/>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09" name="Text Box 104"/>
              <p:cNvSpPr txBox="1">
                <a:spLocks noChangeArrowheads="1"/>
              </p:cNvSpPr>
              <p:nvPr/>
            </p:nvSpPr>
            <p:spPr bwMode="auto">
              <a:xfrm>
                <a:off x="1818" y="733"/>
                <a:ext cx="291"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2,11</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86" name="Group 105"/>
            <p:cNvGrpSpPr>
              <a:grpSpLocks/>
            </p:cNvGrpSpPr>
            <p:nvPr/>
          </p:nvGrpSpPr>
          <p:grpSpPr bwMode="auto">
            <a:xfrm>
              <a:off x="2740" y="1659"/>
              <a:ext cx="194" cy="365"/>
              <a:chOff x="1617" y="961"/>
              <a:chExt cx="148" cy="286"/>
            </a:xfrm>
          </p:grpSpPr>
          <p:sp>
            <p:nvSpPr>
              <p:cNvPr id="206" name="Rectangle 106"/>
              <p:cNvSpPr>
                <a:spLocks noChangeArrowheads="1"/>
              </p:cNvSpPr>
              <p:nvPr/>
            </p:nvSpPr>
            <p:spPr bwMode="auto">
              <a:xfrm rot="3539289">
                <a:off x="1580" y="1052"/>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07" name="Text Box 107"/>
              <p:cNvSpPr txBox="1">
                <a:spLocks noChangeArrowheads="1"/>
              </p:cNvSpPr>
              <p:nvPr/>
            </p:nvSpPr>
            <p:spPr bwMode="auto">
              <a:xfrm rot="3447388">
                <a:off x="1556" y="1037"/>
                <a:ext cx="286" cy="1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2,1n</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87" name="Group 108"/>
            <p:cNvGrpSpPr>
              <a:grpSpLocks/>
            </p:cNvGrpSpPr>
            <p:nvPr/>
          </p:nvGrpSpPr>
          <p:grpSpPr bwMode="auto">
            <a:xfrm>
              <a:off x="2959" y="2026"/>
              <a:ext cx="355" cy="173"/>
              <a:chOff x="1847" y="1322"/>
              <a:chExt cx="291" cy="173"/>
            </a:xfrm>
          </p:grpSpPr>
          <p:sp>
            <p:nvSpPr>
              <p:cNvPr id="204" name="Rectangle 109"/>
              <p:cNvSpPr>
                <a:spLocks noChangeArrowheads="1"/>
              </p:cNvSpPr>
              <p:nvPr/>
            </p:nvSpPr>
            <p:spPr bwMode="auto">
              <a:xfrm>
                <a:off x="1894" y="1350"/>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05" name="Text Box 110"/>
              <p:cNvSpPr txBox="1">
                <a:spLocks noChangeArrowheads="1"/>
              </p:cNvSpPr>
              <p:nvPr/>
            </p:nvSpPr>
            <p:spPr bwMode="auto">
              <a:xfrm>
                <a:off x="1847" y="1322"/>
                <a:ext cx="291"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2,22</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88" name="Group 111"/>
            <p:cNvGrpSpPr>
              <a:grpSpLocks/>
            </p:cNvGrpSpPr>
            <p:nvPr/>
          </p:nvGrpSpPr>
          <p:grpSpPr bwMode="auto">
            <a:xfrm rot="-385886">
              <a:off x="2801" y="2226"/>
              <a:ext cx="177" cy="341"/>
              <a:chOff x="1617" y="966"/>
              <a:chExt cx="148" cy="285"/>
            </a:xfrm>
          </p:grpSpPr>
          <p:sp>
            <p:nvSpPr>
              <p:cNvPr id="202" name="Rectangle 112"/>
              <p:cNvSpPr>
                <a:spLocks noChangeArrowheads="1"/>
              </p:cNvSpPr>
              <p:nvPr/>
            </p:nvSpPr>
            <p:spPr bwMode="auto">
              <a:xfrm rot="3539289">
                <a:off x="1580" y="1051"/>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03" name="Text Box 113"/>
              <p:cNvSpPr txBox="1">
                <a:spLocks noChangeArrowheads="1"/>
              </p:cNvSpPr>
              <p:nvPr/>
            </p:nvSpPr>
            <p:spPr bwMode="auto">
              <a:xfrm rot="3447388">
                <a:off x="1550" y="1036"/>
                <a:ext cx="285" cy="1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2,2n</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89" name="Group 114"/>
            <p:cNvGrpSpPr>
              <a:grpSpLocks/>
            </p:cNvGrpSpPr>
            <p:nvPr/>
          </p:nvGrpSpPr>
          <p:grpSpPr bwMode="auto">
            <a:xfrm rot="-5572614">
              <a:off x="2951" y="1732"/>
              <a:ext cx="173" cy="343"/>
              <a:chOff x="1591" y="973"/>
              <a:chExt cx="177" cy="285"/>
            </a:xfrm>
          </p:grpSpPr>
          <p:sp>
            <p:nvSpPr>
              <p:cNvPr id="200" name="Rectangle 115"/>
              <p:cNvSpPr>
                <a:spLocks noChangeArrowheads="1"/>
              </p:cNvSpPr>
              <p:nvPr/>
            </p:nvSpPr>
            <p:spPr bwMode="auto">
              <a:xfrm rot="3539289">
                <a:off x="1580" y="1052"/>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01" name="Text Box 116"/>
              <p:cNvSpPr txBox="1">
                <a:spLocks noChangeArrowheads="1"/>
              </p:cNvSpPr>
              <p:nvPr/>
            </p:nvSpPr>
            <p:spPr bwMode="auto">
              <a:xfrm rot="3447388">
                <a:off x="1537" y="1027"/>
                <a:ext cx="285" cy="1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2,21</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190" name="Text Box 117"/>
            <p:cNvSpPr txBox="1">
              <a:spLocks noChangeArrowheads="1"/>
            </p:cNvSpPr>
            <p:nvPr/>
          </p:nvSpPr>
          <p:spPr bwMode="auto">
            <a:xfrm rot="-3808811">
              <a:off x="2630" y="2751"/>
              <a:ext cx="338" cy="1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2,n1</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nvGrpSpPr>
            <p:cNvPr id="191" name="Group 118"/>
            <p:cNvGrpSpPr>
              <a:grpSpLocks/>
            </p:cNvGrpSpPr>
            <p:nvPr/>
          </p:nvGrpSpPr>
          <p:grpSpPr bwMode="auto">
            <a:xfrm rot="-6325426">
              <a:off x="2937" y="2580"/>
              <a:ext cx="173" cy="369"/>
              <a:chOff x="1638" y="957"/>
              <a:chExt cx="144" cy="327"/>
            </a:xfrm>
          </p:grpSpPr>
          <p:sp>
            <p:nvSpPr>
              <p:cNvPr id="198" name="Rectangle 119"/>
              <p:cNvSpPr>
                <a:spLocks noChangeArrowheads="1"/>
              </p:cNvSpPr>
              <p:nvPr/>
            </p:nvSpPr>
            <p:spPr bwMode="auto">
              <a:xfrm rot="3539289">
                <a:off x="1612" y="1051"/>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99" name="Text Box 120"/>
              <p:cNvSpPr txBox="1">
                <a:spLocks noChangeArrowheads="1"/>
              </p:cNvSpPr>
              <p:nvPr/>
            </p:nvSpPr>
            <p:spPr bwMode="auto">
              <a:xfrm rot="3447388">
                <a:off x="1546" y="1049"/>
                <a:ext cx="327" cy="1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2,n2</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92" name="Group 121"/>
            <p:cNvGrpSpPr>
              <a:grpSpLocks/>
            </p:cNvGrpSpPr>
            <p:nvPr/>
          </p:nvGrpSpPr>
          <p:grpSpPr bwMode="auto">
            <a:xfrm>
              <a:off x="2923" y="3066"/>
              <a:ext cx="356" cy="173"/>
              <a:chOff x="1847" y="1322"/>
              <a:chExt cx="291" cy="166"/>
            </a:xfrm>
          </p:grpSpPr>
          <p:sp>
            <p:nvSpPr>
              <p:cNvPr id="196" name="Rectangle 122"/>
              <p:cNvSpPr>
                <a:spLocks noChangeArrowheads="1"/>
              </p:cNvSpPr>
              <p:nvPr/>
            </p:nvSpPr>
            <p:spPr bwMode="auto">
              <a:xfrm>
                <a:off x="1894" y="1350"/>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97" name="Text Box 123"/>
              <p:cNvSpPr txBox="1">
                <a:spLocks noChangeArrowheads="1"/>
              </p:cNvSpPr>
              <p:nvPr/>
            </p:nvSpPr>
            <p:spPr bwMode="auto">
              <a:xfrm>
                <a:off x="1847" y="1322"/>
                <a:ext cx="291" cy="1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2,nn</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93" name="Group 124"/>
            <p:cNvGrpSpPr>
              <a:grpSpLocks/>
            </p:cNvGrpSpPr>
            <p:nvPr/>
          </p:nvGrpSpPr>
          <p:grpSpPr bwMode="auto">
            <a:xfrm>
              <a:off x="2834" y="1636"/>
              <a:ext cx="375" cy="173"/>
              <a:chOff x="1714" y="932"/>
              <a:chExt cx="285" cy="173"/>
            </a:xfrm>
          </p:grpSpPr>
          <p:sp>
            <p:nvSpPr>
              <p:cNvPr id="194" name="Rectangle 125"/>
              <p:cNvSpPr>
                <a:spLocks noChangeArrowheads="1"/>
              </p:cNvSpPr>
              <p:nvPr/>
            </p:nvSpPr>
            <p:spPr bwMode="auto">
              <a:xfrm rot="2182966">
                <a:off x="1766" y="972"/>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95" name="Text Box 126"/>
              <p:cNvSpPr txBox="1">
                <a:spLocks noChangeArrowheads="1"/>
              </p:cNvSpPr>
              <p:nvPr/>
            </p:nvSpPr>
            <p:spPr bwMode="auto">
              <a:xfrm rot="2042716">
                <a:off x="1714" y="932"/>
                <a:ext cx="285"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2,12</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spTree>
    <p:extLst>
      <p:ext uri="{BB962C8B-B14F-4D97-AF65-F5344CB8AC3E}">
        <p14:creationId xmlns:p14="http://schemas.microsoft.com/office/powerpoint/2010/main" val="318074085"/>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p:cNvSpPr txBox="1">
            <a:spLocks noChangeArrowheads="1"/>
          </p:cNvSpPr>
          <p:nvPr/>
        </p:nvSpPr>
        <p:spPr bwMode="auto">
          <a:xfrm>
            <a:off x="338505" y="1261695"/>
            <a:ext cx="8465526"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defTabSz="762000">
              <a:defRPr b="1">
                <a:solidFill>
                  <a:schemeClr val="tx1"/>
                </a:solidFill>
                <a:latin typeface="Arial" pitchFamily="34" charset="0"/>
              </a:defRPr>
            </a:lvl1pPr>
            <a:lvl2pPr marL="673100" indent="-38100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lgn="just">
              <a:spcBef>
                <a:spcPct val="0"/>
              </a:spcBef>
            </a:pPr>
            <a:r>
              <a:rPr lang="en-US" altLang="de-DE" dirty="0"/>
              <a:t>The Backpropagation algorithm is used for calculating the weights. In a training phase, the weights are iteratively calculated using training data sets in such a way that the difference between the calculated and the expected (true) results is minimized. Because the simultaneous calculation of all weights is not possible, they must be found via a learning process. The backpropagation algorithm looks for the minimum of the error function in weight space using the method of gradient descent.</a:t>
            </a:r>
          </a:p>
          <a:p>
            <a:pPr algn="just"/>
            <a:r>
              <a:rPr lang="en-US" altLang="de-DE" dirty="0"/>
              <a:t>The procedure in principle:</a:t>
            </a:r>
          </a:p>
          <a:p>
            <a:pPr lvl="1" algn="just">
              <a:spcBef>
                <a:spcPts val="554"/>
              </a:spcBef>
            </a:pPr>
            <a:r>
              <a:rPr lang="en-US" altLang="de-DE" dirty="0"/>
              <a:t>(1)	Define the initial weights</a:t>
            </a:r>
          </a:p>
          <a:p>
            <a:pPr lvl="1" algn="just">
              <a:spcBef>
                <a:spcPts val="554"/>
              </a:spcBef>
            </a:pPr>
            <a:r>
              <a:rPr lang="en-US" altLang="de-DE" dirty="0"/>
              <a:t>(2)	Put the training set into the input layer</a:t>
            </a:r>
          </a:p>
          <a:p>
            <a:pPr lvl="1" algn="just">
              <a:spcBef>
                <a:spcPts val="554"/>
              </a:spcBef>
            </a:pPr>
            <a:r>
              <a:rPr lang="en-US" altLang="de-DE" dirty="0"/>
              <a:t>(3)	Calculate the result (value of the output layer) via successive processing one layer after the other</a:t>
            </a:r>
          </a:p>
          <a:p>
            <a:pPr lvl="1" algn="just">
              <a:spcBef>
                <a:spcPts val="554"/>
              </a:spcBef>
            </a:pPr>
            <a:r>
              <a:rPr lang="en-US" altLang="de-DE" dirty="0"/>
              <a:t>(4)	Compare the output values and target values and calculate the difference</a:t>
            </a:r>
          </a:p>
          <a:p>
            <a:pPr lvl="1" algn="just">
              <a:spcBef>
                <a:spcPts val="554"/>
              </a:spcBef>
            </a:pPr>
            <a:r>
              <a:rPr lang="en-US" altLang="de-DE" dirty="0"/>
              <a:t>(5)	Iterate steps (2) to (4) for every training set</a:t>
            </a:r>
          </a:p>
          <a:p>
            <a:pPr lvl="1" algn="just">
              <a:spcBef>
                <a:spcPts val="554"/>
              </a:spcBef>
            </a:pPr>
            <a:r>
              <a:rPr lang="en-US" altLang="de-DE" dirty="0"/>
              <a:t>(6)	Calculate the total error. Adjust the weights beginning with the output layer towards the input layer (backpropagation)</a:t>
            </a:r>
          </a:p>
          <a:p>
            <a:pPr lvl="1" algn="just">
              <a:spcBef>
                <a:spcPts val="554"/>
              </a:spcBef>
            </a:pPr>
            <a:r>
              <a:rPr lang="en-US" altLang="de-DE" dirty="0"/>
              <a:t>(7)	Iterate steps (2) to (6) until the total error reaches the defined error-level or the number of maximum iterations is reached.</a:t>
            </a:r>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a:t>
            </a:r>
          </a:p>
        </p:txBody>
      </p:sp>
    </p:spTree>
    <p:extLst>
      <p:ext uri="{BB962C8B-B14F-4D97-AF65-F5344CB8AC3E}">
        <p14:creationId xmlns:p14="http://schemas.microsoft.com/office/powerpoint/2010/main" val="189468903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Adjusting the Weights (I)</a:t>
            </a:r>
          </a:p>
        </p:txBody>
      </p:sp>
      <p:sp>
        <p:nvSpPr>
          <p:cNvPr id="5" name="Text Box 13"/>
          <p:cNvSpPr txBox="1">
            <a:spLocks noChangeArrowheads="1"/>
          </p:cNvSpPr>
          <p:nvPr/>
        </p:nvSpPr>
        <p:spPr bwMode="auto">
          <a:xfrm>
            <a:off x="384175" y="1122363"/>
            <a:ext cx="8759825" cy="4539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600"/>
              </a:spcBef>
              <a:spcAft>
                <a:spcPts val="0"/>
              </a:spcAft>
              <a:buClrTx/>
              <a:buSzTx/>
              <a:buFontTx/>
              <a:buNone/>
              <a:tabLst/>
              <a:defRPr/>
            </a:pPr>
            <a:r>
              <a:rPr kumimoji="0" lang="en-US" altLang="de-DE" sz="1800" b="0" i="0" u="none" strike="noStrike" kern="0" cap="none" spc="0" normalizeH="0" baseline="0" noProof="0" dirty="0">
                <a:ln>
                  <a:noFill/>
                </a:ln>
                <a:solidFill>
                  <a:srgbClr val="000000"/>
                </a:solidFill>
                <a:effectLst/>
                <a:uLnTx/>
                <a:uFillTx/>
                <a:latin typeface="Arial" pitchFamily="34" charset="0"/>
              </a:rPr>
              <a:t>The error of a training set </a:t>
            </a:r>
            <a:r>
              <a:rPr kumimoji="0" lang="en-US" altLang="de-DE" sz="1800" b="0" i="0" u="none" strike="noStrike" kern="0" cap="none" spc="0" normalizeH="0" baseline="0" noProof="0" dirty="0" err="1">
                <a:ln>
                  <a:noFill/>
                </a:ln>
                <a:solidFill>
                  <a:srgbClr val="000000"/>
                </a:solidFill>
                <a:effectLst/>
                <a:uLnTx/>
                <a:uFillTx/>
                <a:latin typeface="Arial" pitchFamily="34" charset="0"/>
              </a:rPr>
              <a:t>i</a:t>
            </a:r>
            <a:r>
              <a:rPr kumimoji="0" lang="en-US" altLang="de-DE" sz="1800" b="0" i="0" u="none" strike="noStrike" kern="0" cap="none" spc="0" normalizeH="0" baseline="0" noProof="0" dirty="0">
                <a:ln>
                  <a:noFill/>
                </a:ln>
                <a:solidFill>
                  <a:srgbClr val="000000"/>
                </a:solidFill>
                <a:effectLst/>
                <a:uLnTx/>
                <a:uFillTx/>
                <a:latin typeface="Arial" pitchFamily="34" charset="0"/>
              </a:rPr>
              <a:t> is calculated using the quadratic deviation between the values </a:t>
            </a:r>
            <a:r>
              <a:rPr kumimoji="0" lang="en-US" altLang="de-DE" sz="1800" b="0" i="0" u="none" strike="noStrike" kern="0" cap="none" spc="0" normalizeH="0" baseline="0" noProof="0" dirty="0" err="1">
                <a:ln>
                  <a:noFill/>
                </a:ln>
                <a:solidFill>
                  <a:srgbClr val="000000"/>
                </a:solidFill>
                <a:effectLst/>
                <a:uLnTx/>
                <a:uFillTx/>
                <a:latin typeface="Arial" pitchFamily="34" charset="0"/>
              </a:rPr>
              <a:t>o</a:t>
            </a:r>
            <a:r>
              <a:rPr kumimoji="0" lang="en-US" altLang="de-DE" sz="1800" b="0" i="0" u="none" strike="noStrike" kern="0" cap="none" spc="0" normalizeH="0" baseline="-25000" noProof="0" dirty="0" err="1">
                <a:ln>
                  <a:noFill/>
                </a:ln>
                <a:solidFill>
                  <a:srgbClr val="000000"/>
                </a:solidFill>
                <a:effectLst/>
                <a:uLnTx/>
                <a:uFillTx/>
                <a:latin typeface="Arial" pitchFamily="34" charset="0"/>
              </a:rPr>
              <a:t>ij</a:t>
            </a:r>
            <a:r>
              <a:rPr kumimoji="0" lang="en-US" altLang="de-DE" sz="1800" b="0" i="0" u="none" strike="noStrike" kern="0" cap="none" spc="0" normalizeH="0" baseline="0" noProof="0" dirty="0">
                <a:ln>
                  <a:noFill/>
                </a:ln>
                <a:solidFill>
                  <a:srgbClr val="000000"/>
                </a:solidFill>
                <a:effectLst/>
                <a:uLnTx/>
                <a:uFillTx/>
                <a:latin typeface="Arial" pitchFamily="34" charset="0"/>
              </a:rPr>
              <a:t> of the neurons of the output layer and their corresponding true values </a:t>
            </a:r>
            <a:r>
              <a:rPr kumimoji="0" lang="en-US" altLang="de-DE" sz="1800" b="0" i="0" u="none" strike="noStrike" kern="0" cap="none" spc="0" normalizeH="0" baseline="0" noProof="0" dirty="0" err="1">
                <a:ln>
                  <a:noFill/>
                </a:ln>
                <a:solidFill>
                  <a:srgbClr val="000000"/>
                </a:solidFill>
                <a:effectLst/>
                <a:uLnTx/>
                <a:uFillTx/>
                <a:latin typeface="Arial" pitchFamily="34" charset="0"/>
              </a:rPr>
              <a:t>t</a:t>
            </a:r>
            <a:r>
              <a:rPr kumimoji="0" lang="en-US" altLang="de-DE" sz="1800" b="0" i="0" u="none" strike="noStrike" kern="0" cap="none" spc="0" normalizeH="0" baseline="-25000" noProof="0" dirty="0" err="1">
                <a:ln>
                  <a:noFill/>
                </a:ln>
                <a:solidFill>
                  <a:srgbClr val="000000"/>
                </a:solidFill>
                <a:effectLst/>
                <a:uLnTx/>
                <a:uFillTx/>
                <a:latin typeface="Arial" pitchFamily="34" charset="0"/>
              </a:rPr>
              <a:t>ij</a:t>
            </a:r>
            <a:r>
              <a:rPr kumimoji="0" lang="en-US" altLang="de-DE" sz="1800" b="0" i="0" u="none" strike="noStrike" kern="0" cap="none" spc="0" normalizeH="0" baseline="0" noProof="0" dirty="0">
                <a:ln>
                  <a:noFill/>
                </a:ln>
                <a:solidFill>
                  <a:srgbClr val="000000"/>
                </a:solidFill>
                <a:effectLst/>
                <a:uLnTx/>
                <a:uFillTx/>
                <a:latin typeface="Arial" pitchFamily="34" charset="0"/>
              </a:rPr>
              <a:t>. </a:t>
            </a: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r>
              <a:rPr kumimoji="0" lang="en-US" altLang="de-DE" sz="1800" b="0" i="0" u="none" strike="noStrike" kern="0" cap="none" spc="0" normalizeH="0" baseline="0" noProof="0" dirty="0">
                <a:ln>
                  <a:noFill/>
                </a:ln>
                <a:solidFill>
                  <a:srgbClr val="000000"/>
                </a:solidFill>
                <a:effectLst/>
                <a:uLnTx/>
                <a:uFillTx/>
                <a:latin typeface="Arial" pitchFamily="34" charset="0"/>
              </a:rPr>
              <a:t>The sum of the errors of all h training objects is the total error value E:</a:t>
            </a:r>
          </a:p>
        </p:txBody>
      </p:sp>
      <p:graphicFrame>
        <p:nvGraphicFramePr>
          <p:cNvPr id="6" name="Object 14"/>
          <p:cNvGraphicFramePr>
            <a:graphicFrameLocks noChangeAspect="1"/>
          </p:cNvGraphicFramePr>
          <p:nvPr>
            <p:extLst>
              <p:ext uri="{D42A27DB-BD31-4B8C-83A1-F6EECF244321}">
                <p14:modId xmlns:p14="http://schemas.microsoft.com/office/powerpoint/2010/main" val="1775177807"/>
              </p:ext>
            </p:extLst>
          </p:nvPr>
        </p:nvGraphicFramePr>
        <p:xfrm>
          <a:off x="933450" y="5648325"/>
          <a:ext cx="2568575" cy="665163"/>
        </p:xfrm>
        <a:graphic>
          <a:graphicData uri="http://schemas.openxmlformats.org/presentationml/2006/ole">
            <mc:AlternateContent xmlns:mc="http://schemas.openxmlformats.org/markup-compatibility/2006">
              <mc:Choice xmlns:v="urn:schemas-microsoft-com:vml" Requires="v">
                <p:oleObj spid="_x0000_s19460" name="Formel" r:id="rId3" imgW="1955800" imgH="508000" progId="Equation.3">
                  <p:embed/>
                </p:oleObj>
              </mc:Choice>
              <mc:Fallback>
                <p:oleObj name="Formel" r:id="rId3" imgW="1955800" imgH="508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50" y="5648325"/>
                        <a:ext cx="2568575"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450" y="2065338"/>
            <a:ext cx="7302500" cy="310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Object 16"/>
          <p:cNvGraphicFramePr>
            <a:graphicFrameLocks noChangeAspect="1"/>
          </p:cNvGraphicFramePr>
          <p:nvPr>
            <p:extLst>
              <p:ext uri="{D42A27DB-BD31-4B8C-83A1-F6EECF244321}">
                <p14:modId xmlns:p14="http://schemas.microsoft.com/office/powerpoint/2010/main" val="3446163202"/>
              </p:ext>
            </p:extLst>
          </p:nvPr>
        </p:nvGraphicFramePr>
        <p:xfrm>
          <a:off x="933450" y="1771650"/>
          <a:ext cx="1619250" cy="598488"/>
        </p:xfrm>
        <a:graphic>
          <a:graphicData uri="http://schemas.openxmlformats.org/presentationml/2006/ole">
            <mc:AlternateContent xmlns:mc="http://schemas.openxmlformats.org/markup-compatibility/2006">
              <mc:Choice xmlns:v="urn:schemas-microsoft-com:vml" Requires="v">
                <p:oleObj spid="_x0000_s19461" name="Formel" r:id="rId6" imgW="1231900" imgH="457200" progId="Equation.3">
                  <p:embed/>
                </p:oleObj>
              </mc:Choice>
              <mc:Fallback>
                <p:oleObj name="Formel" r:id="rId6" imgW="12319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450" y="1771650"/>
                        <a:ext cx="1619250" cy="59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1425599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234</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Adjusting the Weights (II)</a:t>
            </a:r>
          </a:p>
        </p:txBody>
      </p:sp>
      <p:sp>
        <p:nvSpPr>
          <p:cNvPr id="5" name="Text Box 7"/>
          <p:cNvSpPr txBox="1">
            <a:spLocks noChangeArrowheads="1"/>
          </p:cNvSpPr>
          <p:nvPr/>
        </p:nvSpPr>
        <p:spPr bwMode="auto">
          <a:xfrm>
            <a:off x="232494" y="1301033"/>
            <a:ext cx="8694738" cy="213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tabLst>
                <a:tab pos="5826125" algn="l"/>
              </a:tabLst>
              <a:defRPr b="1">
                <a:solidFill>
                  <a:schemeClr val="tx1"/>
                </a:solidFill>
                <a:latin typeface="Arial" pitchFamily="34" charset="0"/>
              </a:defRPr>
            </a:lvl1pPr>
            <a:lvl2pPr marL="742950" indent="-285750" defTabSz="762000">
              <a:tabLst>
                <a:tab pos="5826125" algn="l"/>
              </a:tabLst>
              <a:defRPr b="1">
                <a:solidFill>
                  <a:schemeClr val="tx1"/>
                </a:solidFill>
                <a:latin typeface="Arial" pitchFamily="34" charset="0"/>
              </a:defRPr>
            </a:lvl2pPr>
            <a:lvl3pPr marL="1143000" indent="-228600" defTabSz="762000">
              <a:tabLst>
                <a:tab pos="5826125" algn="l"/>
              </a:tabLst>
              <a:defRPr b="1">
                <a:solidFill>
                  <a:schemeClr val="tx1"/>
                </a:solidFill>
                <a:latin typeface="Arial" pitchFamily="34" charset="0"/>
              </a:defRPr>
            </a:lvl3pPr>
            <a:lvl4pPr marL="1600200" indent="-228600" defTabSz="762000">
              <a:tabLst>
                <a:tab pos="5826125" algn="l"/>
              </a:tabLst>
              <a:defRPr b="1">
                <a:solidFill>
                  <a:schemeClr val="tx1"/>
                </a:solidFill>
                <a:latin typeface="Arial" pitchFamily="34" charset="0"/>
              </a:defRPr>
            </a:lvl4pPr>
            <a:lvl5pPr marL="2057400" indent="-228600" defTabSz="762000">
              <a:tabLst>
                <a:tab pos="5826125"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826125"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826125"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826125"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826125" algn="l"/>
              </a:tabLst>
              <a:defRPr b="1">
                <a:solidFill>
                  <a:schemeClr val="tx1"/>
                </a:solidFill>
                <a:latin typeface="Arial" pitchFamily="34" charset="0"/>
              </a:defRPr>
            </a:lvl9pPr>
          </a:lstStyle>
          <a:p>
            <a:pPr marL="0" marR="0" lvl="0" indent="0" algn="l" defTabSz="762000" eaLnBrk="1" fontAlgn="auto" latinLnBrk="0" hangingPunct="1">
              <a:lnSpc>
                <a:spcPct val="100000"/>
              </a:lnSpc>
              <a:spcBef>
                <a:spcPts val="600"/>
              </a:spcBef>
              <a:spcAft>
                <a:spcPts val="0"/>
              </a:spcAft>
              <a:buClrTx/>
              <a:buSzTx/>
              <a:buFontTx/>
              <a:buNone/>
              <a:tabLst>
                <a:tab pos="5826125" algn="l"/>
              </a:tabLst>
              <a:defRPr/>
            </a:pPr>
            <a:r>
              <a:rPr kumimoji="0" lang="en-US" altLang="de-DE" sz="1800" b="0" i="0" u="none" strike="noStrike" kern="0" cap="none" spc="0" normalizeH="0" baseline="0" noProof="0" dirty="0">
                <a:ln>
                  <a:noFill/>
                </a:ln>
                <a:solidFill>
                  <a:srgbClr val="000000"/>
                </a:solidFill>
                <a:effectLst/>
                <a:uLnTx/>
                <a:uFillTx/>
                <a:latin typeface="Arial" pitchFamily="34" charset="0"/>
              </a:rPr>
              <a:t>The function E has to be minimized. Because it depends on the output neurons </a:t>
            </a:r>
            <a:r>
              <a:rPr kumimoji="0" lang="en-US" altLang="de-DE" sz="1800" b="0" i="0" u="none" strike="noStrike" kern="0" cap="none" spc="0" normalizeH="0" baseline="0" noProof="0" dirty="0" err="1">
                <a:ln>
                  <a:noFill/>
                </a:ln>
                <a:solidFill>
                  <a:srgbClr val="000000"/>
                </a:solidFill>
                <a:effectLst/>
                <a:uLnTx/>
                <a:uFillTx/>
                <a:latin typeface="Arial" pitchFamily="34" charset="0"/>
              </a:rPr>
              <a:t>o</a:t>
            </a:r>
            <a:r>
              <a:rPr kumimoji="0" lang="en-US" altLang="de-DE" sz="1800" b="0" i="0" u="none" strike="noStrike" kern="0" cap="none" spc="0" normalizeH="0" baseline="-25000" noProof="0" dirty="0" err="1">
                <a:ln>
                  <a:noFill/>
                </a:ln>
                <a:solidFill>
                  <a:srgbClr val="000000"/>
                </a:solidFill>
                <a:effectLst/>
                <a:uLnTx/>
                <a:uFillTx/>
                <a:latin typeface="Arial" pitchFamily="34" charset="0"/>
              </a:rPr>
              <a:t>j</a:t>
            </a:r>
            <a:r>
              <a:rPr kumimoji="0" lang="en-US" altLang="de-DE" sz="1800" b="0" i="0" u="none" strike="noStrike" kern="0" cap="none" spc="0" normalizeH="0" baseline="0" noProof="0" dirty="0">
                <a:ln>
                  <a:noFill/>
                </a:ln>
                <a:solidFill>
                  <a:srgbClr val="000000"/>
                </a:solidFill>
                <a:effectLst/>
                <a:uLnTx/>
                <a:uFillTx/>
                <a:latin typeface="Arial" pitchFamily="34" charset="0"/>
              </a:rPr>
              <a:t>, it automatically depends on their weights to the </a:t>
            </a:r>
            <a:r>
              <a:rPr kumimoji="0" lang="en-US" altLang="de-DE" sz="1800" b="0" i="0" u="none" strike="noStrike" kern="0" cap="none" spc="0" normalizeH="0" baseline="0" noProof="0" dirty="0">
                <a:ln>
                  <a:noFill/>
                </a:ln>
                <a:solidFill>
                  <a:srgbClr val="000000"/>
                </a:solidFill>
                <a:effectLst/>
                <a:uLnTx/>
                <a:uFillTx/>
                <a:latin typeface="Arial" pitchFamily="34" charset="0"/>
                <a:ea typeface="+mn-ea"/>
              </a:rPr>
              <a:t>precedent layer(s)</a:t>
            </a:r>
            <a:r>
              <a:rPr kumimoji="0" lang="en-US" altLang="de-DE" sz="1800" b="0" i="0" u="none" strike="noStrike" kern="0" cap="none" spc="0" normalizeH="0" baseline="0" noProof="0" dirty="0">
                <a:ln>
                  <a:noFill/>
                </a:ln>
                <a:solidFill>
                  <a:srgbClr val="000000"/>
                </a:solidFill>
                <a:effectLst/>
                <a:uLnTx/>
                <a:uFillTx/>
                <a:latin typeface="Arial" pitchFamily="34" charset="0"/>
              </a:rPr>
              <a:t>:</a:t>
            </a:r>
          </a:p>
          <a:p>
            <a:pPr marL="0" marR="0" lvl="0" indent="0" algn="l" defTabSz="762000" eaLnBrk="1" fontAlgn="auto" latinLnBrk="0" hangingPunct="1">
              <a:lnSpc>
                <a:spcPct val="100000"/>
              </a:lnSpc>
              <a:spcBef>
                <a:spcPts val="600"/>
              </a:spcBef>
              <a:spcAft>
                <a:spcPts val="0"/>
              </a:spcAft>
              <a:buClrTx/>
              <a:buSzTx/>
              <a:buFontTx/>
              <a:buNone/>
              <a:tabLst>
                <a:tab pos="5826125" algn="l"/>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tab pos="5826125" algn="l"/>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0"/>
              </a:spcBef>
              <a:spcAft>
                <a:spcPts val="0"/>
              </a:spcAft>
              <a:buClrTx/>
              <a:buSzTx/>
              <a:buFontTx/>
              <a:buNone/>
              <a:tabLst>
                <a:tab pos="5826125" algn="l"/>
              </a:tabLst>
              <a:defRPr/>
            </a:pPr>
            <a:r>
              <a:rPr kumimoji="0" lang="en-US" altLang="de-DE" sz="1800" b="0" i="0" u="none" strike="noStrike" kern="0" cap="none" spc="0" normalizeH="0" baseline="0" noProof="0" dirty="0">
                <a:ln>
                  <a:noFill/>
                </a:ln>
                <a:solidFill>
                  <a:srgbClr val="000000"/>
                </a:solidFill>
                <a:effectLst/>
                <a:uLnTx/>
                <a:uFillTx/>
                <a:latin typeface="Arial" pitchFamily="34" charset="0"/>
              </a:rPr>
              <a:t>Thus, the weights have to be found where E is minimal. </a:t>
            </a:r>
          </a:p>
          <a:p>
            <a:pPr marL="0" marR="0" lvl="0" indent="0" algn="l" defTabSz="762000" eaLnBrk="1" fontAlgn="auto" latinLnBrk="0" hangingPunct="1">
              <a:lnSpc>
                <a:spcPct val="100000"/>
              </a:lnSpc>
              <a:spcBef>
                <a:spcPts val="1800"/>
              </a:spcBef>
              <a:spcAft>
                <a:spcPts val="0"/>
              </a:spcAft>
              <a:buClrTx/>
              <a:buSzTx/>
              <a:buFontTx/>
              <a:buNone/>
              <a:tabLst>
                <a:tab pos="5826125" algn="l"/>
              </a:tabLst>
              <a:defRPr/>
            </a:pPr>
            <a:r>
              <a:rPr kumimoji="0" lang="en-US" altLang="de-DE" sz="1800" b="0" i="0" u="none" strike="noStrike" kern="0" cap="none" spc="0" normalizeH="0" baseline="0" noProof="0" dirty="0">
                <a:ln>
                  <a:noFill/>
                </a:ln>
                <a:solidFill>
                  <a:srgbClr val="000000"/>
                </a:solidFill>
                <a:effectLst/>
                <a:uLnTx/>
                <a:uFillTx/>
                <a:latin typeface="Arial" pitchFamily="34" charset="0"/>
              </a:rPr>
              <a:t>Examples of Error functions with two weights:</a:t>
            </a:r>
          </a:p>
        </p:txBody>
      </p:sp>
      <p:grpSp>
        <p:nvGrpSpPr>
          <p:cNvPr id="6" name="Gruppieren 5"/>
          <p:cNvGrpSpPr/>
          <p:nvPr/>
        </p:nvGrpSpPr>
        <p:grpSpPr>
          <a:xfrm>
            <a:off x="4815751" y="3464648"/>
            <a:ext cx="3766993" cy="2781442"/>
            <a:chOff x="5404716" y="3302794"/>
            <a:chExt cx="4073526" cy="3054350"/>
          </a:xfrm>
        </p:grpSpPr>
        <p:pic>
          <p:nvPicPr>
            <p:cNvPr id="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0616" y="3302794"/>
              <a:ext cx="3635375" cy="293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10"/>
            <p:cNvSpPr txBox="1">
              <a:spLocks noChangeArrowheads="1"/>
            </p:cNvSpPr>
            <p:nvPr/>
          </p:nvSpPr>
          <p:spPr bwMode="auto">
            <a:xfrm>
              <a:off x="5404716" y="4475957"/>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de-DE" altLang="de-DE" sz="1400" b="0" i="0" u="none" strike="noStrike" kern="0" cap="none" spc="0" normalizeH="0" baseline="0" noProof="0" dirty="0">
                  <a:ln>
                    <a:noFill/>
                  </a:ln>
                  <a:solidFill>
                    <a:srgbClr val="000000"/>
                  </a:solidFill>
                  <a:effectLst/>
                  <a:uLnTx/>
                  <a:uFillTx/>
                  <a:latin typeface="Arial" pitchFamily="34" charset="0"/>
                </a:rPr>
                <a:t>E</a:t>
              </a:r>
            </a:p>
          </p:txBody>
        </p:sp>
        <p:sp>
          <p:nvSpPr>
            <p:cNvPr id="9" name="Text Box 11"/>
            <p:cNvSpPr txBox="1">
              <a:spLocks noChangeArrowheads="1"/>
            </p:cNvSpPr>
            <p:nvPr/>
          </p:nvSpPr>
          <p:spPr bwMode="auto">
            <a:xfrm>
              <a:off x="7584354" y="6052344"/>
              <a:ext cx="423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de-DE" altLang="de-DE" sz="1400" b="0" i="0" u="none" strike="noStrike" kern="0" cap="none" spc="0" normalizeH="0" baseline="0" noProof="0">
                  <a:ln>
                    <a:noFill/>
                  </a:ln>
                  <a:solidFill>
                    <a:srgbClr val="000000"/>
                  </a:solidFill>
                  <a:effectLst/>
                  <a:uLnTx/>
                  <a:uFillTx/>
                  <a:latin typeface="Arial" pitchFamily="34" charset="0"/>
                </a:rPr>
                <a:t>w</a:t>
              </a:r>
              <a:r>
                <a:rPr kumimoji="0" lang="de-DE" altLang="de-DE" sz="1400" b="0" i="0" u="none" strike="noStrike" kern="0" cap="none" spc="0" normalizeH="0" baseline="-25000" noProof="0">
                  <a:ln>
                    <a:noFill/>
                  </a:ln>
                  <a:solidFill>
                    <a:srgbClr val="000000"/>
                  </a:solidFill>
                  <a:effectLst/>
                  <a:uLnTx/>
                  <a:uFillTx/>
                  <a:latin typeface="Arial" pitchFamily="34" charset="0"/>
                </a:rPr>
                <a:t>1</a:t>
              </a:r>
            </a:p>
          </p:txBody>
        </p:sp>
        <p:sp>
          <p:nvSpPr>
            <p:cNvPr id="10" name="Text Box 12"/>
            <p:cNvSpPr txBox="1">
              <a:spLocks noChangeArrowheads="1"/>
            </p:cNvSpPr>
            <p:nvPr/>
          </p:nvSpPr>
          <p:spPr bwMode="auto">
            <a:xfrm>
              <a:off x="9054379" y="4702969"/>
              <a:ext cx="423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de-DE" altLang="de-DE" sz="1400" b="0" i="0" u="none" strike="noStrike" kern="0" cap="none" spc="0" normalizeH="0" baseline="0" noProof="0">
                  <a:ln>
                    <a:noFill/>
                  </a:ln>
                  <a:solidFill>
                    <a:srgbClr val="000000"/>
                  </a:solidFill>
                  <a:effectLst/>
                  <a:uLnTx/>
                  <a:uFillTx/>
                  <a:latin typeface="Arial" pitchFamily="34" charset="0"/>
                </a:rPr>
                <a:t>w</a:t>
              </a:r>
              <a:r>
                <a:rPr kumimoji="0" lang="de-DE" altLang="de-DE" sz="1400" b="0" i="0" u="none" strike="noStrike" kern="0" cap="none" spc="0" normalizeH="0" baseline="-25000" noProof="0">
                  <a:ln>
                    <a:noFill/>
                  </a:ln>
                  <a:solidFill>
                    <a:srgbClr val="000000"/>
                  </a:solidFill>
                  <a:effectLst/>
                  <a:uLnTx/>
                  <a:uFillTx/>
                  <a:latin typeface="Arial" pitchFamily="34" charset="0"/>
                </a:rPr>
                <a:t>2</a:t>
              </a:r>
            </a:p>
          </p:txBody>
        </p:sp>
      </p:grpSp>
      <p:grpSp>
        <p:nvGrpSpPr>
          <p:cNvPr id="12" name="Gruppieren 11"/>
          <p:cNvGrpSpPr/>
          <p:nvPr/>
        </p:nvGrpSpPr>
        <p:grpSpPr>
          <a:xfrm>
            <a:off x="502868" y="3618995"/>
            <a:ext cx="3295149" cy="2472748"/>
            <a:chOff x="895849" y="3618995"/>
            <a:chExt cx="3295149" cy="2472748"/>
          </a:xfrm>
        </p:grpSpPr>
        <p:pic>
          <p:nvPicPr>
            <p:cNvPr id="13" name="Picture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4793" y="3618995"/>
              <a:ext cx="3056205" cy="2472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 Box 10"/>
            <p:cNvSpPr txBox="1">
              <a:spLocks noChangeArrowheads="1"/>
            </p:cNvSpPr>
            <p:nvPr/>
          </p:nvSpPr>
          <p:spPr bwMode="auto">
            <a:xfrm>
              <a:off x="895849" y="4618038"/>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de-DE" altLang="de-DE" sz="1400" b="0" i="0" u="none" strike="noStrike" kern="0" cap="none" spc="0" normalizeH="0" baseline="0" noProof="0" dirty="0">
                  <a:ln>
                    <a:noFill/>
                  </a:ln>
                  <a:solidFill>
                    <a:srgbClr val="000000"/>
                  </a:solidFill>
                  <a:effectLst/>
                  <a:uLnTx/>
                  <a:uFillTx/>
                  <a:latin typeface="Arial" pitchFamily="34" charset="0"/>
                </a:rPr>
                <a:t>E</a:t>
              </a:r>
            </a:p>
          </p:txBody>
        </p:sp>
        <p:sp>
          <p:nvSpPr>
            <p:cNvPr id="15" name="Text Box 11"/>
            <p:cNvSpPr txBox="1">
              <a:spLocks noChangeArrowheads="1"/>
            </p:cNvSpPr>
            <p:nvPr/>
          </p:nvSpPr>
          <p:spPr bwMode="auto">
            <a:xfrm>
              <a:off x="2239032" y="5779436"/>
              <a:ext cx="423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de-DE" altLang="de-DE" sz="1400" b="0" i="0" u="none" strike="noStrike" kern="0" cap="none" spc="0" normalizeH="0" baseline="0" noProof="0" dirty="0">
                  <a:ln>
                    <a:noFill/>
                  </a:ln>
                  <a:solidFill>
                    <a:srgbClr val="000000"/>
                  </a:solidFill>
                  <a:effectLst/>
                  <a:uLnTx/>
                  <a:uFillTx/>
                  <a:latin typeface="Arial" pitchFamily="34" charset="0"/>
                </a:rPr>
                <a:t>w</a:t>
              </a:r>
              <a:r>
                <a:rPr kumimoji="0" lang="de-DE" altLang="de-DE" sz="1400" b="0" i="0" u="none" strike="noStrike" kern="0" cap="none" spc="0" normalizeH="0" baseline="-25000" noProof="0" dirty="0">
                  <a:ln>
                    <a:noFill/>
                  </a:ln>
                  <a:solidFill>
                    <a:srgbClr val="000000"/>
                  </a:solidFill>
                  <a:effectLst/>
                  <a:uLnTx/>
                  <a:uFillTx/>
                  <a:latin typeface="Arial" pitchFamily="34" charset="0"/>
                </a:rPr>
                <a:t>1</a:t>
              </a:r>
            </a:p>
          </p:txBody>
        </p:sp>
        <p:sp>
          <p:nvSpPr>
            <p:cNvPr id="16" name="Text Box 12"/>
            <p:cNvSpPr txBox="1">
              <a:spLocks noChangeArrowheads="1"/>
            </p:cNvSpPr>
            <p:nvPr/>
          </p:nvSpPr>
          <p:spPr bwMode="auto">
            <a:xfrm>
              <a:off x="3677293" y="5221863"/>
              <a:ext cx="423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de-DE" altLang="de-DE" sz="1400" b="0" i="0" u="none" strike="noStrike" kern="0" cap="none" spc="0" normalizeH="0" baseline="0" noProof="0" dirty="0">
                  <a:ln>
                    <a:noFill/>
                  </a:ln>
                  <a:solidFill>
                    <a:srgbClr val="000000"/>
                  </a:solidFill>
                  <a:effectLst/>
                  <a:uLnTx/>
                  <a:uFillTx/>
                  <a:latin typeface="Arial" pitchFamily="34" charset="0"/>
                </a:rPr>
                <a:t>w</a:t>
              </a:r>
              <a:r>
                <a:rPr kumimoji="0" lang="de-DE" altLang="de-DE" sz="1400" b="0" i="0" u="none" strike="noStrike" kern="0" cap="none" spc="0" normalizeH="0" baseline="-25000" noProof="0" dirty="0">
                  <a:ln>
                    <a:noFill/>
                  </a:ln>
                  <a:solidFill>
                    <a:srgbClr val="000000"/>
                  </a:solidFill>
                  <a:effectLst/>
                  <a:uLnTx/>
                  <a:uFillTx/>
                  <a:latin typeface="Arial" pitchFamily="34" charset="0"/>
                </a:rPr>
                <a:t>2</a:t>
              </a:r>
            </a:p>
          </p:txBody>
        </p:sp>
      </p:grpSp>
      <p:graphicFrame>
        <p:nvGraphicFramePr>
          <p:cNvPr id="3" name="Objekt 2"/>
          <p:cNvGraphicFramePr>
            <a:graphicFrameLocks noChangeAspect="1"/>
          </p:cNvGraphicFramePr>
          <p:nvPr>
            <p:extLst>
              <p:ext uri="{D42A27DB-BD31-4B8C-83A1-F6EECF244321}">
                <p14:modId xmlns:p14="http://schemas.microsoft.com/office/powerpoint/2010/main" val="3476800216"/>
              </p:ext>
            </p:extLst>
          </p:nvPr>
        </p:nvGraphicFramePr>
        <p:xfrm>
          <a:off x="685800" y="1858963"/>
          <a:ext cx="3802063" cy="631825"/>
        </p:xfrm>
        <a:graphic>
          <a:graphicData uri="http://schemas.openxmlformats.org/presentationml/2006/ole">
            <mc:AlternateContent xmlns:mc="http://schemas.openxmlformats.org/markup-compatibility/2006">
              <mc:Choice xmlns:v="urn:schemas-microsoft-com:vml" Requires="v">
                <p:oleObj spid="_x0000_s20483" name="Formel" r:id="rId5" imgW="2590560" imgH="431640" progId="Equation.3">
                  <p:embed/>
                </p:oleObj>
              </mc:Choice>
              <mc:Fallback>
                <p:oleObj name="Formel" r:id="rId5" imgW="2590560" imgH="431640" progId="Equation.3">
                  <p:embed/>
                  <p:pic>
                    <p:nvPicPr>
                      <p:cNvPr id="0" name=""/>
                      <p:cNvPicPr>
                        <a:picLocks noChangeAspect="1" noChangeArrowheads="1"/>
                      </p:cNvPicPr>
                      <p:nvPr/>
                    </p:nvPicPr>
                    <p:blipFill>
                      <a:blip r:embed="rId6"/>
                      <a:srcRect/>
                      <a:stretch>
                        <a:fillRect/>
                      </a:stretch>
                    </p:blipFill>
                    <p:spPr bwMode="auto">
                      <a:xfrm>
                        <a:off x="685800" y="1858963"/>
                        <a:ext cx="3802063"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6997886"/>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Adjusting the Weights (III)</a:t>
            </a:r>
          </a:p>
        </p:txBody>
      </p:sp>
      <p:sp>
        <p:nvSpPr>
          <p:cNvPr id="5" name="Text Box 11"/>
          <p:cNvSpPr txBox="1">
            <a:spLocks noChangeArrowheads="1"/>
          </p:cNvSpPr>
          <p:nvPr/>
        </p:nvSpPr>
        <p:spPr bwMode="auto">
          <a:xfrm>
            <a:off x="142874" y="1060519"/>
            <a:ext cx="8851499" cy="5432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600"/>
              </a:spcBef>
              <a:spcAft>
                <a:spcPts val="0"/>
              </a:spcAft>
              <a:buClrTx/>
              <a:buSzTx/>
              <a:buFontTx/>
              <a:buNone/>
              <a:tabLst/>
              <a:defRPr/>
            </a:pPr>
            <a:r>
              <a:rPr kumimoji="0" lang="en-US" altLang="de-DE" b="0" i="0" u="none" strike="noStrike" kern="0" cap="none" spc="0" normalizeH="0" baseline="0" noProof="0" dirty="0">
                <a:ln>
                  <a:noFill/>
                </a:ln>
                <a:solidFill>
                  <a:srgbClr val="000000"/>
                </a:solidFill>
                <a:effectLst/>
                <a:uLnTx/>
                <a:uFillTx/>
                <a:latin typeface="Arial" pitchFamily="34" charset="0"/>
                <a:ea typeface="+mn-ea"/>
              </a:rPr>
              <a:t>To minimize the error (cost) function E the backpropagation algorithm uses the method of gradient descent</a:t>
            </a:r>
            <a:r>
              <a:rPr kumimoji="0" lang="en-US" altLang="de-DE" b="0" i="0" u="none" strike="noStrike" kern="0" cap="none" spc="0" normalizeH="0" baseline="0" noProof="0" dirty="0">
                <a:ln>
                  <a:noFill/>
                </a:ln>
                <a:solidFill>
                  <a:srgbClr val="000000"/>
                </a:solidFill>
                <a:effectLst/>
                <a:uLnTx/>
                <a:uFillTx/>
                <a:latin typeface="Arial" pitchFamily="34" charset="0"/>
              </a:rPr>
              <a:t>. This method searches those weights, where the </a:t>
            </a:r>
            <a:r>
              <a:rPr kumimoji="0" lang="en-US" altLang="de-DE" b="0" i="0" u="none" strike="noStrike" kern="0" cap="none" spc="0" normalizeH="0" baseline="0" noProof="0" dirty="0">
                <a:ln>
                  <a:noFill/>
                </a:ln>
                <a:solidFill>
                  <a:srgbClr val="000000"/>
                </a:solidFill>
                <a:effectLst/>
                <a:uLnTx/>
                <a:uFillTx/>
                <a:latin typeface="Arial" pitchFamily="34" charset="0"/>
                <a:ea typeface="+mn-ea"/>
              </a:rPr>
              <a:t>vector containing the partial first derivatives of the error function        </a:t>
            </a:r>
            <a:r>
              <a:rPr kumimoji="0" lang="en-US" altLang="de-DE" b="0" i="0" u="none" strike="noStrike" kern="0" cap="none" spc="0" normalizeH="0" baseline="0" noProof="0" dirty="0">
                <a:ln>
                  <a:noFill/>
                </a:ln>
                <a:solidFill>
                  <a:srgbClr val="000000"/>
                </a:solidFill>
                <a:effectLst/>
                <a:uLnTx/>
                <a:uFillTx/>
                <a:latin typeface="Arial" pitchFamily="34" charset="0"/>
              </a:rPr>
              <a:t>(gradient) </a:t>
            </a:r>
            <a:r>
              <a:rPr kumimoji="0" lang="en-US" altLang="de-DE" b="0" i="0" u="none" strike="noStrike" kern="0" cap="none" spc="0" normalizeH="0" baseline="0" noProof="0" dirty="0">
                <a:ln>
                  <a:noFill/>
                </a:ln>
                <a:solidFill>
                  <a:srgbClr val="000000"/>
                </a:solidFill>
                <a:effectLst/>
                <a:uLnTx/>
                <a:uFillTx/>
                <a:latin typeface="Arial" pitchFamily="34" charset="0"/>
                <a:ea typeface="+mn-ea"/>
              </a:rPr>
              <a:t>is equal to the zero vector </a:t>
            </a:r>
            <a:r>
              <a:rPr kumimoji="0" lang="en-US" altLang="de-DE" b="0" i="0" u="none" strike="noStrike" kern="0" cap="none" spc="0" normalizeH="0" baseline="0" noProof="0" dirty="0">
                <a:ln>
                  <a:noFill/>
                </a:ln>
                <a:solidFill>
                  <a:srgbClr val="000000"/>
                </a:solidFill>
                <a:effectLst/>
                <a:uLnTx/>
                <a:uFillTx/>
                <a:latin typeface="Arial" pitchFamily="34" charset="0"/>
              </a:rPr>
              <a:t>(minimum):</a:t>
            </a: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r>
              <a:rPr kumimoji="0" lang="en-US" altLang="de-DE" b="0" i="0" u="none" strike="noStrike" kern="0" cap="none" spc="0" normalizeH="0" baseline="0" noProof="0" dirty="0">
                <a:ln>
                  <a:noFill/>
                </a:ln>
                <a:solidFill>
                  <a:srgbClr val="000000"/>
                </a:solidFill>
                <a:effectLst/>
                <a:uLnTx/>
                <a:uFillTx/>
                <a:latin typeface="Arial" pitchFamily="34" charset="0"/>
              </a:rPr>
              <a:t>To adjust the weight </a:t>
            </a:r>
            <a:r>
              <a:rPr kumimoji="0" lang="en-US" altLang="de-DE" b="0" i="0" u="none" strike="noStrike" kern="0" cap="none" spc="0" normalizeH="0" baseline="0" noProof="0" dirty="0" err="1">
                <a:ln>
                  <a:noFill/>
                </a:ln>
                <a:solidFill>
                  <a:srgbClr val="000000"/>
                </a:solidFill>
                <a:effectLst/>
                <a:uLnTx/>
                <a:uFillTx/>
                <a:latin typeface="Arial" pitchFamily="34" charset="0"/>
              </a:rPr>
              <a:t>w</a:t>
            </a:r>
            <a:r>
              <a:rPr kumimoji="0" lang="en-US" altLang="de-DE" b="0" i="0" u="none" strike="noStrike" kern="0" cap="none" spc="0" normalizeH="0" baseline="-25000" noProof="0" dirty="0" err="1">
                <a:ln>
                  <a:noFill/>
                </a:ln>
                <a:solidFill>
                  <a:srgbClr val="000000"/>
                </a:solidFill>
                <a:effectLst/>
                <a:uLnTx/>
                <a:uFillTx/>
                <a:latin typeface="Arial" pitchFamily="34" charset="0"/>
              </a:rPr>
              <a:t>ij</a:t>
            </a:r>
            <a:r>
              <a:rPr kumimoji="0" lang="en-US" altLang="de-DE" b="0" i="0" u="none" strike="noStrike" kern="0" cap="none" spc="0" normalizeH="0" baseline="0" noProof="0" dirty="0">
                <a:ln>
                  <a:noFill/>
                </a:ln>
                <a:solidFill>
                  <a:srgbClr val="000000"/>
                </a:solidFill>
                <a:effectLst/>
                <a:uLnTx/>
                <a:uFillTx/>
                <a:latin typeface="Arial" pitchFamily="34" charset="0"/>
              </a:rPr>
              <a:t>, which connects neurons </a:t>
            </a:r>
            <a:r>
              <a:rPr kumimoji="0" lang="en-US" altLang="de-DE" b="0" i="0" u="none" strike="noStrike" kern="0" cap="none" spc="0" normalizeH="0" baseline="0" noProof="0" dirty="0" err="1">
                <a:ln>
                  <a:noFill/>
                </a:ln>
                <a:solidFill>
                  <a:srgbClr val="000000"/>
                </a:solidFill>
                <a:effectLst/>
                <a:uLnTx/>
                <a:uFillTx/>
                <a:latin typeface="Arial" pitchFamily="34" charset="0"/>
              </a:rPr>
              <a:t>i</a:t>
            </a:r>
            <a:r>
              <a:rPr kumimoji="0" lang="en-US" altLang="de-DE" b="0" i="0" u="none" strike="noStrike" kern="0" cap="none" spc="0" normalizeH="0" baseline="0" noProof="0" dirty="0">
                <a:ln>
                  <a:noFill/>
                </a:ln>
                <a:solidFill>
                  <a:srgbClr val="000000"/>
                </a:solidFill>
                <a:effectLst/>
                <a:uLnTx/>
                <a:uFillTx/>
                <a:latin typeface="Arial" pitchFamily="34" charset="0"/>
              </a:rPr>
              <a:t> </a:t>
            </a:r>
            <a:r>
              <a:rPr lang="en-US" altLang="de-DE" b="0" kern="0" dirty="0">
                <a:solidFill>
                  <a:srgbClr val="000000"/>
                </a:solidFill>
              </a:rPr>
              <a:t>to</a:t>
            </a:r>
            <a:r>
              <a:rPr kumimoji="0" lang="en-US" altLang="de-DE" b="0" i="0" u="none" strike="noStrike" kern="0" cap="none" spc="0" normalizeH="0" baseline="0" noProof="0" dirty="0">
                <a:ln>
                  <a:noFill/>
                </a:ln>
                <a:solidFill>
                  <a:srgbClr val="000000"/>
                </a:solidFill>
                <a:effectLst/>
                <a:uLnTx/>
                <a:uFillTx/>
                <a:latin typeface="Arial" pitchFamily="34" charset="0"/>
              </a:rPr>
              <a:t> j, the formula is:</a:t>
            </a: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lang="en-US" altLang="de-DE" b="0" kern="0" dirty="0">
              <a:solidFill>
                <a:srgbClr val="000000"/>
              </a:solidFill>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lang="en-US" altLang="de-DE" b="0" kern="0" dirty="0">
              <a:solidFill>
                <a:srgbClr val="000000"/>
              </a:solidFill>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lvl="0" algn="l" eaLnBrk="1" fontAlgn="auto" hangingPunct="1">
              <a:spcBef>
                <a:spcPts val="1800"/>
              </a:spcBef>
              <a:spcAft>
                <a:spcPts val="0"/>
              </a:spcAft>
              <a:defRPr/>
            </a:pPr>
            <a:r>
              <a:rPr kumimoji="0" lang="en-US" altLang="de-DE" b="0" i="0" u="none" strike="noStrike" kern="0" cap="none" spc="0" normalizeH="0" baseline="0" noProof="0" dirty="0">
                <a:ln>
                  <a:noFill/>
                </a:ln>
                <a:solidFill>
                  <a:srgbClr val="000000"/>
                </a:solidFill>
                <a:effectLst/>
                <a:uLnTx/>
                <a:uFillTx/>
                <a:latin typeface="Arial" pitchFamily="34" charset="0"/>
              </a:rPr>
              <a:t>where </a:t>
            </a:r>
            <a:r>
              <a:rPr kumimoji="0" lang="en-US" altLang="de-DE" b="0" i="0" u="none" strike="noStrike" kern="0" cap="none" spc="0" normalizeH="0" baseline="0" noProof="0" dirty="0">
                <a:ln>
                  <a:noFill/>
                </a:ln>
                <a:solidFill>
                  <a:srgbClr val="000000"/>
                </a:solidFill>
                <a:effectLst/>
                <a:uLnTx/>
                <a:uFillTx/>
                <a:latin typeface="Arial" pitchFamily="34" charset="0"/>
                <a:sym typeface="Symbol" pitchFamily="18" charset="2"/>
              </a:rPr>
              <a:t>a </a:t>
            </a:r>
            <a:r>
              <a:rPr kumimoji="0" lang="en-US" altLang="de-DE" b="0" i="0" u="none" strike="noStrike" kern="0" cap="none" spc="0" normalizeH="0" baseline="0" noProof="0" dirty="0">
                <a:ln>
                  <a:noFill/>
                </a:ln>
                <a:solidFill>
                  <a:srgbClr val="000000"/>
                </a:solidFill>
                <a:effectLst/>
                <a:uLnTx/>
                <a:uFillTx/>
                <a:latin typeface="Arial" pitchFamily="34" charset="0"/>
              </a:rPr>
              <a:t>represents a predefined learning rate</a:t>
            </a:r>
            <a:r>
              <a:rPr kumimoji="0" lang="en-US" altLang="de-DE" b="0" i="0" u="none" strike="noStrike" kern="0" cap="none" spc="0" normalizeH="0" baseline="0" noProof="0" dirty="0">
                <a:ln>
                  <a:noFill/>
                </a:ln>
                <a:solidFill>
                  <a:srgbClr val="000000"/>
                </a:solidFill>
                <a:effectLst/>
                <a:uLnTx/>
                <a:uFillTx/>
                <a:latin typeface="Arial" pitchFamily="34" charset="0"/>
                <a:sym typeface="Symbol" pitchFamily="18" charset="2"/>
              </a:rPr>
              <a:t>, </a:t>
            </a:r>
            <a:r>
              <a:rPr kumimoji="0" lang="en-US" altLang="de-DE" b="0" i="0" u="none" strike="noStrike" kern="0" cap="none" spc="0" normalizeH="0" baseline="0" noProof="0" dirty="0">
                <a:ln>
                  <a:noFill/>
                </a:ln>
                <a:solidFill>
                  <a:srgbClr val="000000"/>
                </a:solidFill>
                <a:effectLst/>
                <a:uLnTx/>
                <a:uFillTx/>
                <a:latin typeface="Arial" pitchFamily="34" charset="0"/>
                <a:ea typeface="+mn-ea"/>
                <a:sym typeface="Symbol" pitchFamily="18" charset="2"/>
              </a:rPr>
              <a:t>which defines the step length of each iteration in the negative gradient direction </a:t>
            </a:r>
            <a:r>
              <a:rPr lang="en-US" altLang="de-DE" b="0" kern="0" dirty="0">
                <a:solidFill>
                  <a:srgbClr val="000000"/>
                </a:solidFill>
                <a:sym typeface="Symbol" pitchFamily="18" charset="2"/>
              </a:rPr>
              <a:t>and x</a:t>
            </a:r>
            <a:r>
              <a:rPr lang="en-US" altLang="de-DE" b="0" kern="0" baseline="-25000" dirty="0">
                <a:solidFill>
                  <a:srgbClr val="000000"/>
                </a:solidFill>
                <a:sym typeface="Symbol" pitchFamily="18" charset="2"/>
              </a:rPr>
              <a:t>i</a:t>
            </a:r>
            <a:r>
              <a:rPr lang="en-US" altLang="de-DE" b="0" kern="0" dirty="0">
                <a:solidFill>
                  <a:srgbClr val="000000"/>
                </a:solidFill>
                <a:sym typeface="Symbol" pitchFamily="18" charset="2"/>
              </a:rPr>
              <a:t> denote the output value of neuron </a:t>
            </a:r>
            <a:r>
              <a:rPr lang="en-US" altLang="de-DE" b="0" kern="0" dirty="0" err="1">
                <a:solidFill>
                  <a:srgbClr val="000000"/>
                </a:solidFill>
                <a:sym typeface="Symbol" pitchFamily="18" charset="2"/>
              </a:rPr>
              <a:t>i</a:t>
            </a:r>
            <a:r>
              <a:rPr kumimoji="0" lang="en-US" altLang="de-DE" b="0" i="0" u="none" strike="noStrike" kern="0" cap="none" spc="0" normalizeH="0" baseline="0" noProof="0" dirty="0">
                <a:ln>
                  <a:noFill/>
                </a:ln>
                <a:solidFill>
                  <a:srgbClr val="000000"/>
                </a:solidFill>
                <a:effectLst/>
                <a:uLnTx/>
                <a:uFillTx/>
                <a:latin typeface="Arial" pitchFamily="34" charset="0"/>
                <a:ea typeface="+mn-ea"/>
                <a:sym typeface="Symbol" pitchFamily="18" charset="2"/>
              </a:rPr>
              <a:t>.</a:t>
            </a:r>
          </a:p>
          <a:p>
            <a:pPr marL="0" marR="0" lvl="0" indent="0" algn="l" defTabSz="762000" eaLnBrk="1" fontAlgn="auto" latinLnBrk="0" hangingPunct="1">
              <a:lnSpc>
                <a:spcPct val="100000"/>
              </a:lnSpc>
              <a:spcBef>
                <a:spcPts val="600"/>
              </a:spcBef>
              <a:spcAft>
                <a:spcPts val="0"/>
              </a:spcAft>
              <a:buClrTx/>
              <a:buSzTx/>
              <a:buFontTx/>
              <a:buNone/>
              <a:tabLst/>
              <a:defRPr/>
            </a:pPr>
            <a:r>
              <a:rPr kumimoji="0" lang="en-US" altLang="de-DE" b="0" i="0" u="none" strike="noStrike" kern="0" cap="none" spc="0" normalizeH="0" baseline="0" noProof="0" dirty="0">
                <a:ln>
                  <a:noFill/>
                </a:ln>
                <a:solidFill>
                  <a:srgbClr val="000000"/>
                </a:solidFill>
                <a:effectLst/>
                <a:uLnTx/>
                <a:uFillTx/>
                <a:latin typeface="Arial" pitchFamily="34" charset="0"/>
              </a:rPr>
              <a:t>The adjusted weight is then computed via</a:t>
            </a: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p:txBody>
      </p:sp>
      <p:graphicFrame>
        <p:nvGraphicFramePr>
          <p:cNvPr id="7" name="Object 13"/>
          <p:cNvGraphicFramePr>
            <a:graphicFrameLocks noChangeAspect="1"/>
          </p:cNvGraphicFramePr>
          <p:nvPr>
            <p:extLst>
              <p:ext uri="{D42A27DB-BD31-4B8C-83A1-F6EECF244321}">
                <p14:modId xmlns:p14="http://schemas.microsoft.com/office/powerpoint/2010/main" val="1338526500"/>
              </p:ext>
            </p:extLst>
          </p:nvPr>
        </p:nvGraphicFramePr>
        <p:xfrm>
          <a:off x="3402266" y="1621021"/>
          <a:ext cx="388938" cy="261938"/>
        </p:xfrm>
        <a:graphic>
          <a:graphicData uri="http://schemas.openxmlformats.org/presentationml/2006/ole">
            <mc:AlternateContent xmlns:mc="http://schemas.openxmlformats.org/markup-compatibility/2006">
              <mc:Choice xmlns:v="urn:schemas-microsoft-com:vml" Requires="v">
                <p:oleObj spid="_x0000_s21510" name="Formel" r:id="rId4" imgW="253670" imgH="177569" progId="Equation.3">
                  <p:embed/>
                </p:oleObj>
              </mc:Choice>
              <mc:Fallback>
                <p:oleObj name="Formel" r:id="rId4" imgW="253670" imgH="17756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2266" y="1621021"/>
                        <a:ext cx="388938" cy="26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6"/>
          <p:cNvGraphicFramePr>
            <a:graphicFrameLocks noChangeAspect="1"/>
          </p:cNvGraphicFramePr>
          <p:nvPr>
            <p:extLst>
              <p:ext uri="{D42A27DB-BD31-4B8C-83A1-F6EECF244321}">
                <p14:modId xmlns:p14="http://schemas.microsoft.com/office/powerpoint/2010/main" val="819868633"/>
              </p:ext>
            </p:extLst>
          </p:nvPr>
        </p:nvGraphicFramePr>
        <p:xfrm>
          <a:off x="952500" y="6122988"/>
          <a:ext cx="1795463" cy="369887"/>
        </p:xfrm>
        <a:graphic>
          <a:graphicData uri="http://schemas.openxmlformats.org/presentationml/2006/ole">
            <mc:AlternateContent xmlns:mc="http://schemas.openxmlformats.org/markup-compatibility/2006">
              <mc:Choice xmlns:v="urn:schemas-microsoft-com:vml" Requires="v">
                <p:oleObj spid="_x0000_s21511" name="Equation" r:id="rId6" imgW="1180800" imgH="253800" progId="Equation.3">
                  <p:embed/>
                </p:oleObj>
              </mc:Choice>
              <mc:Fallback>
                <p:oleObj name="Equation" r:id="rId6" imgW="1180800" imgH="253800" progId="Equation.3">
                  <p:embed/>
                  <p:pic>
                    <p:nvPicPr>
                      <p:cNvPr id="0" name=""/>
                      <p:cNvPicPr>
                        <a:picLocks noChangeAspect="1" noChangeArrowheads="1"/>
                      </p:cNvPicPr>
                      <p:nvPr/>
                    </p:nvPicPr>
                    <p:blipFill>
                      <a:blip r:embed="rId7"/>
                      <a:srcRect/>
                      <a:stretch>
                        <a:fillRect/>
                      </a:stretch>
                    </p:blipFill>
                    <p:spPr bwMode="auto">
                      <a:xfrm>
                        <a:off x="952500" y="6122988"/>
                        <a:ext cx="1795463"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Objekt 1"/>
          <p:cNvGraphicFramePr>
            <a:graphicFrameLocks noChangeAspect="1"/>
          </p:cNvGraphicFramePr>
          <p:nvPr>
            <p:extLst>
              <p:ext uri="{D42A27DB-BD31-4B8C-83A1-F6EECF244321}">
                <p14:modId xmlns:p14="http://schemas.microsoft.com/office/powerpoint/2010/main" val="1649620277"/>
              </p:ext>
            </p:extLst>
          </p:nvPr>
        </p:nvGraphicFramePr>
        <p:xfrm>
          <a:off x="908050" y="1849438"/>
          <a:ext cx="3074988" cy="698500"/>
        </p:xfrm>
        <a:graphic>
          <a:graphicData uri="http://schemas.openxmlformats.org/presentationml/2006/ole">
            <mc:AlternateContent xmlns:mc="http://schemas.openxmlformats.org/markup-compatibility/2006">
              <mc:Choice xmlns:v="urn:schemas-microsoft-com:vml" Requires="v">
                <p:oleObj spid="_x0000_s21512" name="Equation" r:id="rId8" imgW="2120760" imgH="482400" progId="Equation.3">
                  <p:embed/>
                </p:oleObj>
              </mc:Choice>
              <mc:Fallback>
                <p:oleObj name="Equation" r:id="rId8" imgW="2120760" imgH="482400" progId="Equation.3">
                  <p:embed/>
                  <p:pic>
                    <p:nvPicPr>
                      <p:cNvPr id="0" name=""/>
                      <p:cNvPicPr>
                        <a:picLocks noChangeAspect="1" noChangeArrowheads="1"/>
                      </p:cNvPicPr>
                      <p:nvPr/>
                    </p:nvPicPr>
                    <p:blipFill>
                      <a:blip r:embed="rId9"/>
                      <a:srcRect/>
                      <a:stretch>
                        <a:fillRect/>
                      </a:stretch>
                    </p:blipFill>
                    <p:spPr bwMode="auto">
                      <a:xfrm>
                        <a:off x="908050" y="1849438"/>
                        <a:ext cx="3074988"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kt 7"/>
          <p:cNvGraphicFramePr>
            <a:graphicFrameLocks noChangeAspect="1"/>
          </p:cNvGraphicFramePr>
          <p:nvPr>
            <p:extLst>
              <p:ext uri="{D42A27DB-BD31-4B8C-83A1-F6EECF244321}">
                <p14:modId xmlns:p14="http://schemas.microsoft.com/office/powerpoint/2010/main" val="1176368725"/>
              </p:ext>
            </p:extLst>
          </p:nvPr>
        </p:nvGraphicFramePr>
        <p:xfrm>
          <a:off x="1012825" y="2860675"/>
          <a:ext cx="2955925" cy="2297113"/>
        </p:xfrm>
        <a:graphic>
          <a:graphicData uri="http://schemas.openxmlformats.org/presentationml/2006/ole">
            <mc:AlternateContent xmlns:mc="http://schemas.openxmlformats.org/markup-compatibility/2006">
              <mc:Choice xmlns:v="urn:schemas-microsoft-com:vml" Requires="v">
                <p:oleObj spid="_x0000_s21513" name="Equation" r:id="rId10" imgW="1765080" imgH="1384200" progId="Equation.3">
                  <p:embed/>
                </p:oleObj>
              </mc:Choice>
              <mc:Fallback>
                <p:oleObj name="Equation" r:id="rId10" imgW="1765080" imgH="1384200" progId="Equation.3">
                  <p:embed/>
                  <p:pic>
                    <p:nvPicPr>
                      <p:cNvPr id="0" name=""/>
                      <p:cNvPicPr>
                        <a:picLocks noChangeAspect="1" noChangeArrowheads="1"/>
                      </p:cNvPicPr>
                      <p:nvPr/>
                    </p:nvPicPr>
                    <p:blipFill>
                      <a:blip r:embed="rId11"/>
                      <a:srcRect/>
                      <a:stretch>
                        <a:fillRect/>
                      </a:stretch>
                    </p:blipFill>
                    <p:spPr bwMode="auto">
                      <a:xfrm>
                        <a:off x="1012825" y="2860675"/>
                        <a:ext cx="2955925" cy="229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1" name="Gruppieren 20"/>
          <p:cNvGrpSpPr/>
          <p:nvPr/>
        </p:nvGrpSpPr>
        <p:grpSpPr>
          <a:xfrm>
            <a:off x="4568623" y="2872409"/>
            <a:ext cx="4143313" cy="2243587"/>
            <a:chOff x="4568623" y="2872409"/>
            <a:chExt cx="4143313" cy="2243587"/>
          </a:xfrm>
        </p:grpSpPr>
        <p:pic>
          <p:nvPicPr>
            <p:cNvPr id="117613" name="Picture 190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68623" y="2872409"/>
              <a:ext cx="4143313" cy="2243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feld 8"/>
            <p:cNvSpPr txBox="1"/>
            <p:nvPr/>
          </p:nvSpPr>
          <p:spPr>
            <a:xfrm>
              <a:off x="4620128" y="3030785"/>
              <a:ext cx="287258" cy="276999"/>
            </a:xfrm>
            <a:prstGeom prst="rect">
              <a:avLst/>
            </a:prstGeom>
            <a:noFill/>
          </p:spPr>
          <p:txBody>
            <a:bodyPr wrap="none" rtlCol="0">
              <a:spAutoFit/>
            </a:bodyPr>
            <a:lstStyle/>
            <a:p>
              <a:r>
                <a:rPr lang="de-DE" sz="1200" b="0" dirty="0"/>
                <a:t>E</a:t>
              </a:r>
            </a:p>
          </p:txBody>
        </p:sp>
      </p:grpSp>
    </p:spTree>
    <p:extLst>
      <p:ext uri="{BB962C8B-B14F-4D97-AF65-F5344CB8AC3E}">
        <p14:creationId xmlns:p14="http://schemas.microsoft.com/office/powerpoint/2010/main" val="1064113674"/>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Principle of Gradient Descent (I)</a:t>
            </a:r>
            <a:endParaRPr lang="en-US" sz="2400" dirty="0"/>
          </a:p>
        </p:txBody>
      </p:sp>
      <p:sp>
        <p:nvSpPr>
          <p:cNvPr id="5" name="Text Box 11"/>
          <p:cNvSpPr txBox="1">
            <a:spLocks noChangeArrowheads="1"/>
          </p:cNvSpPr>
          <p:nvPr/>
        </p:nvSpPr>
        <p:spPr bwMode="auto">
          <a:xfrm>
            <a:off x="474133" y="1221386"/>
            <a:ext cx="7823200" cy="503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a:solidFill>
                  <a:srgbClr val="000000"/>
                </a:solidFill>
                <a:ea typeface="+mn-ea"/>
              </a:rPr>
              <a:t>Gradient descent is used to find the minimum of the error function</a:t>
            </a:r>
            <a:r>
              <a:rPr kumimoji="0" lang="en-US" altLang="de-DE" b="0" i="0" u="none" strike="noStrike" kern="0" cap="none" spc="0" normalizeH="0" baseline="0" noProof="0">
                <a:ln>
                  <a:noFill/>
                </a:ln>
                <a:solidFill>
                  <a:srgbClr val="000000"/>
                </a:solidFill>
                <a:effectLst/>
                <a:uLnTx/>
                <a:uFillTx/>
                <a:latin typeface="Arial" pitchFamily="34" charset="0"/>
              </a:rPr>
              <a:t>. It works iterative. In an 1-dimensional world, we define the error by</a:t>
            </a:r>
          </a:p>
          <a:p>
            <a:pPr lvl="0" algn="l" eaLnBrk="1" fontAlgn="auto" hangingPunct="1">
              <a:spcBef>
                <a:spcPts val="600"/>
              </a:spcBef>
              <a:spcAft>
                <a:spcPts val="0"/>
              </a:spcAft>
              <a:tabLst>
                <a:tab pos="355600" algn="l"/>
              </a:tabLst>
              <a:defRPr/>
            </a:pPr>
            <a:r>
              <a:rPr lang="en-US" altLang="de-DE" b="0" kern="0">
                <a:solidFill>
                  <a:srgbClr val="000000"/>
                </a:solidFill>
              </a:rPr>
              <a:t>	</a:t>
            </a:r>
            <a:r>
              <a:rPr lang="en-US" altLang="de-DE" b="0" kern="0">
                <a:solidFill>
                  <a:srgbClr val="000000"/>
                </a:solidFill>
                <a:latin typeface="Courier New" panose="02070309020205020404" pitchFamily="49" charset="0"/>
                <a:cs typeface="Courier New" panose="02070309020205020404" pitchFamily="49" charset="0"/>
              </a:rPr>
              <a:t> </a:t>
            </a:r>
            <a:endParaRPr kumimoji="0" lang="en-US" altLang="de-DE"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endParaRPr>
          </a:p>
          <a:p>
            <a:pPr marL="0" marR="0" lvl="0" indent="0" algn="l" defTabSz="762000" eaLnBrk="1" fontAlgn="auto" latinLnBrk="0" hangingPunct="1">
              <a:lnSpc>
                <a:spcPct val="100000"/>
              </a:lnSpc>
              <a:spcBef>
                <a:spcPts val="2400"/>
              </a:spcBef>
              <a:spcAft>
                <a:spcPts val="0"/>
              </a:spcAft>
              <a:buClrTx/>
              <a:buSzTx/>
              <a:buFontTx/>
              <a:buNone/>
              <a:tabLst/>
              <a:defRPr/>
            </a:pPr>
            <a:r>
              <a:rPr kumimoji="0" lang="en-US" altLang="de-DE" b="0" i="0" u="none" strike="noStrike" kern="0" cap="none" spc="0" normalizeH="0" baseline="0" noProof="0">
                <a:ln>
                  <a:noFill/>
                </a:ln>
                <a:solidFill>
                  <a:srgbClr val="000000"/>
                </a:solidFill>
                <a:effectLst/>
                <a:uLnTx/>
                <a:uFillTx/>
                <a:latin typeface="Arial" pitchFamily="34" charset="0"/>
              </a:rPr>
              <a:t>The error function is at minimum if the error is equal to zero.</a:t>
            </a:r>
          </a:p>
          <a:p>
            <a:pPr marL="0" marR="0" lvl="0" indent="0" algn="l" defTabSz="762000" eaLnBrk="1" fontAlgn="auto" latinLnBrk="0" hangingPunct="1">
              <a:lnSpc>
                <a:spcPct val="100000"/>
              </a:lnSpc>
              <a:spcBef>
                <a:spcPts val="600"/>
              </a:spcBef>
              <a:spcAft>
                <a:spcPts val="0"/>
              </a:spcAft>
              <a:buClrTx/>
              <a:buSzTx/>
              <a:buFontTx/>
              <a:buNone/>
              <a:tabLst/>
              <a:defRPr/>
            </a:pPr>
            <a:r>
              <a:rPr lang="en-US" altLang="de-DE" b="0" kern="0">
                <a:solidFill>
                  <a:srgbClr val="000000"/>
                </a:solidFill>
              </a:rPr>
              <a:t>The prediction is the result of a combination of input and weight</a:t>
            </a:r>
          </a:p>
          <a:p>
            <a:pPr algn="l" eaLnBrk="1" fontAlgn="auto" hangingPunct="1">
              <a:spcBef>
                <a:spcPts val="600"/>
              </a:spcBef>
              <a:spcAft>
                <a:spcPts val="0"/>
              </a:spcAft>
              <a:tabLst>
                <a:tab pos="355600" algn="l"/>
              </a:tabLst>
              <a:defRPr/>
            </a:pPr>
            <a:r>
              <a:rPr lang="en-US" altLang="de-DE" b="0" kern="0">
                <a:solidFill>
                  <a:srgbClr val="000000"/>
                </a:solidFill>
                <a:latin typeface="Courier New" panose="02070309020205020404" pitchFamily="49" charset="0"/>
                <a:cs typeface="Courier New" panose="02070309020205020404" pitchFamily="49" charset="0"/>
              </a:rPr>
              <a:t>	 </a:t>
            </a:r>
          </a:p>
          <a:p>
            <a:pPr marL="0" marR="0" lvl="0" indent="0" algn="l" defTabSz="762000" eaLnBrk="1" fontAlgn="auto" latinLnBrk="0" hangingPunct="1">
              <a:lnSpc>
                <a:spcPct val="100000"/>
              </a:lnSpc>
              <a:spcBef>
                <a:spcPts val="600"/>
              </a:spcBef>
              <a:spcAft>
                <a:spcPts val="0"/>
              </a:spcAft>
              <a:buClrTx/>
              <a:buSzTx/>
              <a:buFontTx/>
              <a:buNone/>
              <a:tabLst/>
              <a:defRPr/>
            </a:pPr>
            <a:r>
              <a:rPr kumimoji="0" lang="en-US" altLang="de-DE" b="0" i="0" u="none" strike="noStrike" kern="0" cap="none" spc="0" normalizeH="0" baseline="0" noProof="0">
                <a:ln>
                  <a:noFill/>
                </a:ln>
                <a:solidFill>
                  <a:srgbClr val="000000"/>
                </a:solidFill>
                <a:effectLst/>
                <a:uLnTx/>
                <a:uFillTx/>
                <a:latin typeface="Arial" pitchFamily="34" charset="0"/>
              </a:rPr>
              <a:t>The weight as the dynamic component is now adjusted until the error is at minimum. Starting</a:t>
            </a:r>
            <a:r>
              <a:rPr kumimoji="0" lang="en-US" altLang="de-DE" b="0" i="0" u="none" strike="noStrike" kern="0" cap="none" spc="0" normalizeH="0" noProof="0">
                <a:ln>
                  <a:noFill/>
                </a:ln>
                <a:solidFill>
                  <a:srgbClr val="000000"/>
                </a:solidFill>
                <a:effectLst/>
                <a:uLnTx/>
                <a:uFillTx/>
                <a:latin typeface="Arial" pitchFamily="34" charset="0"/>
              </a:rPr>
              <a:t> with an initial weight, gradient descent jumps step by step into the minimum by adjusting the weight. The adjustment is done by calculating the direction </a:t>
            </a:r>
            <a:r>
              <a:rPr kumimoji="0" lang="en-US" altLang="de-DE" i="0" u="none" strike="noStrike" kern="0" cap="none" spc="0" normalizeH="0" noProof="0">
                <a:ln>
                  <a:noFill/>
                </a:ln>
                <a:solidFill>
                  <a:srgbClr val="000000"/>
                </a:solidFill>
                <a:effectLst/>
                <a:uLnTx/>
                <a:uFillTx/>
                <a:latin typeface="Arial" pitchFamily="34" charset="0"/>
              </a:rPr>
              <a:t>and</a:t>
            </a:r>
            <a:r>
              <a:rPr kumimoji="0" lang="en-US" altLang="de-DE" b="0" i="0" u="none" strike="noStrike" kern="0" cap="none" spc="0" normalizeH="0" noProof="0">
                <a:ln>
                  <a:noFill/>
                </a:ln>
                <a:solidFill>
                  <a:srgbClr val="000000"/>
                </a:solidFill>
                <a:effectLst/>
                <a:uLnTx/>
                <a:uFillTx/>
                <a:latin typeface="Arial" pitchFamily="34" charset="0"/>
              </a:rPr>
              <a:t> the amount for a step via</a:t>
            </a: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lvl="0" algn="l" eaLnBrk="1" fontAlgn="auto" hangingPunct="1">
              <a:spcBef>
                <a:spcPts val="600"/>
              </a:spcBef>
              <a:spcAft>
                <a:spcPts val="0"/>
              </a:spcAft>
              <a:tabLst>
                <a:tab pos="355600" algn="l"/>
              </a:tabLst>
              <a:defRPr/>
            </a:pPr>
            <a:r>
              <a:rPr lang="en-US" altLang="de-DE" b="0" kern="0">
                <a:solidFill>
                  <a:srgbClr val="000000"/>
                </a:solidFill>
                <a:latin typeface="Courier New" panose="02070309020205020404" pitchFamily="49" charset="0"/>
                <a:cs typeface="Courier New" panose="02070309020205020404" pitchFamily="49" charset="0"/>
              </a:rPr>
              <a:t>	</a:t>
            </a:r>
            <a:endParaRPr lang="en-US" altLang="de-DE" b="0" kern="0" dirty="0">
              <a:solidFill>
                <a:srgbClr val="000000"/>
              </a:solidFill>
              <a:latin typeface="Courier New" panose="02070309020205020404" pitchFamily="49" charset="0"/>
              <a:cs typeface="Courier New" panose="02070309020205020404" pitchFamily="49" charset="0"/>
            </a:endParaRPr>
          </a:p>
          <a:p>
            <a:pPr lvl="0" algn="l" eaLnBrk="1" fontAlgn="auto" hangingPunct="1">
              <a:spcBef>
                <a:spcPts val="600"/>
              </a:spcBef>
              <a:spcAft>
                <a:spcPts val="0"/>
              </a:spcAft>
              <a:defRPr/>
            </a:pPr>
            <a:r>
              <a:rPr lang="en-US" altLang="de-DE" b="0" kern="0">
                <a:solidFill>
                  <a:srgbClr val="000000"/>
                </a:solidFill>
              </a:rPr>
              <a:t>Now,  the weight is adjusted via</a:t>
            </a:r>
          </a:p>
          <a:p>
            <a:pPr algn="l" eaLnBrk="1" fontAlgn="auto" hangingPunct="1">
              <a:spcBef>
                <a:spcPts val="600"/>
              </a:spcBef>
              <a:spcAft>
                <a:spcPts val="0"/>
              </a:spcAft>
              <a:tabLst>
                <a:tab pos="355600" algn="l"/>
              </a:tabLst>
              <a:defRPr/>
            </a:pPr>
            <a:r>
              <a:rPr lang="en-US" altLang="de-DE" b="0" kern="0">
                <a:solidFill>
                  <a:srgbClr val="000000"/>
                </a:solidFill>
                <a:latin typeface="Courier New" panose="02070309020205020404" pitchFamily="49" charset="0"/>
                <a:cs typeface="Courier New" panose="02070309020205020404" pitchFamily="49" charset="0"/>
              </a:rPr>
              <a:t>	</a:t>
            </a:r>
          </a:p>
          <a:p>
            <a:pPr lvl="0" algn="l" eaLnBrk="1" fontAlgn="auto" hangingPunct="1">
              <a:spcBef>
                <a:spcPts val="600"/>
              </a:spcBef>
              <a:spcAft>
                <a:spcPts val="0"/>
              </a:spcAft>
              <a:tabLst>
                <a:tab pos="355600" algn="l"/>
              </a:tabLst>
              <a:defRPr/>
            </a:pPr>
            <a:r>
              <a:rPr lang="en-US" altLang="de-DE" b="0" kern="0">
                <a:solidFill>
                  <a:srgbClr val="000000"/>
                </a:solidFill>
              </a:rPr>
              <a:t>After repeating this several times, the minimum</a:t>
            </a:r>
            <a:br>
              <a:rPr lang="en-US" altLang="de-DE" b="0" kern="0">
                <a:solidFill>
                  <a:srgbClr val="000000"/>
                </a:solidFill>
              </a:rPr>
            </a:br>
            <a:r>
              <a:rPr lang="en-US" altLang="de-DE" b="0" kern="0">
                <a:solidFill>
                  <a:srgbClr val="000000"/>
                </a:solidFill>
              </a:rPr>
              <a:t>is reached.</a:t>
            </a:r>
          </a:p>
          <a:p>
            <a:pPr algn="l" eaLnBrk="1" fontAlgn="auto" hangingPunct="1">
              <a:spcBef>
                <a:spcPts val="600"/>
              </a:spcBef>
              <a:spcAft>
                <a:spcPts val="0"/>
              </a:spcAft>
              <a:tabLst>
                <a:tab pos="355600" algn="l"/>
              </a:tabLst>
              <a:defRPr/>
            </a:pPr>
            <a:endParaRPr lang="en-US" altLang="de-DE" b="0" kern="0" dirty="0">
              <a:solidFill>
                <a:srgbClr val="000000"/>
              </a:solidFill>
              <a:latin typeface="Courier New" panose="02070309020205020404" pitchFamily="49" charset="0"/>
              <a:cs typeface="Courier New" panose="02070309020205020404" pitchFamily="49" charset="0"/>
            </a:endParaRPr>
          </a:p>
        </p:txBody>
      </p:sp>
      <p:pic>
        <p:nvPicPr>
          <p:cNvPr id="3" name="Grafik 2"/>
          <p:cNvPicPr>
            <a:picLocks noChangeAspect="1"/>
          </p:cNvPicPr>
          <p:nvPr/>
        </p:nvPicPr>
        <p:blipFill>
          <a:blip r:embed="rId4"/>
          <a:stretch>
            <a:fillRect/>
          </a:stretch>
        </p:blipFill>
        <p:spPr>
          <a:xfrm>
            <a:off x="4941546" y="4433329"/>
            <a:ext cx="3271120" cy="2252957"/>
          </a:xfrm>
          <a:prstGeom prst="rect">
            <a:avLst/>
          </a:prstGeom>
        </p:spPr>
      </p:pic>
      <p:graphicFrame>
        <p:nvGraphicFramePr>
          <p:cNvPr id="6" name="Object 16"/>
          <p:cNvGraphicFramePr>
            <a:graphicFrameLocks noChangeAspect="1"/>
          </p:cNvGraphicFramePr>
          <p:nvPr/>
        </p:nvGraphicFramePr>
        <p:xfrm>
          <a:off x="938213" y="1793875"/>
          <a:ext cx="3062287" cy="574675"/>
        </p:xfrm>
        <a:graphic>
          <a:graphicData uri="http://schemas.openxmlformats.org/presentationml/2006/ole">
            <mc:AlternateContent xmlns:mc="http://schemas.openxmlformats.org/markup-compatibility/2006">
              <mc:Choice xmlns:v="urn:schemas-microsoft-com:vml" Requires="v">
                <p:oleObj spid="_x0000_s22534" name="Formel" r:id="rId5" imgW="2070000" imgH="393480" progId="Equation.3">
                  <p:embed/>
                </p:oleObj>
              </mc:Choice>
              <mc:Fallback>
                <p:oleObj name="Formel" r:id="rId5" imgW="2070000" imgH="393480" progId="Equation.3">
                  <p:embed/>
                  <p:pic>
                    <p:nvPicPr>
                      <p:cNvPr id="6" name="Object 16"/>
                      <p:cNvPicPr>
                        <a:picLocks noChangeAspect="1" noChangeArrowheads="1"/>
                      </p:cNvPicPr>
                      <p:nvPr/>
                    </p:nvPicPr>
                    <p:blipFill>
                      <a:blip r:embed="rId6"/>
                      <a:srcRect/>
                      <a:stretch>
                        <a:fillRect/>
                      </a:stretch>
                    </p:blipFill>
                    <p:spPr bwMode="auto">
                      <a:xfrm>
                        <a:off x="938213" y="1793875"/>
                        <a:ext cx="3062287" cy="574675"/>
                      </a:xfrm>
                      <a:prstGeom prst="rect">
                        <a:avLst/>
                      </a:prstGeom>
                      <a:noFill/>
                      <a:ln>
                        <a:noFill/>
                      </a:ln>
                      <a:effectLst/>
                    </p:spPr>
                  </p:pic>
                </p:oleObj>
              </mc:Fallback>
            </mc:AlternateContent>
          </a:graphicData>
        </a:graphic>
      </p:graphicFrame>
      <p:graphicFrame>
        <p:nvGraphicFramePr>
          <p:cNvPr id="7" name="Object 16"/>
          <p:cNvGraphicFramePr>
            <a:graphicFrameLocks noChangeAspect="1"/>
          </p:cNvGraphicFramePr>
          <p:nvPr/>
        </p:nvGraphicFramePr>
        <p:xfrm>
          <a:off x="919163" y="3042179"/>
          <a:ext cx="2493962" cy="296862"/>
        </p:xfrm>
        <a:graphic>
          <a:graphicData uri="http://schemas.openxmlformats.org/presentationml/2006/ole">
            <mc:AlternateContent xmlns:mc="http://schemas.openxmlformats.org/markup-compatibility/2006">
              <mc:Choice xmlns:v="urn:schemas-microsoft-com:vml" Requires="v">
                <p:oleObj spid="_x0000_s22535" name="Formel" r:id="rId7" imgW="1726920" imgH="203040" progId="Equation.3">
                  <p:embed/>
                </p:oleObj>
              </mc:Choice>
              <mc:Fallback>
                <p:oleObj name="Formel" r:id="rId7" imgW="1726920" imgH="203040" progId="Equation.3">
                  <p:embed/>
                  <p:pic>
                    <p:nvPicPr>
                      <p:cNvPr id="7" name="Object 16"/>
                      <p:cNvPicPr>
                        <a:picLocks noChangeAspect="1" noChangeArrowheads="1"/>
                      </p:cNvPicPr>
                      <p:nvPr/>
                    </p:nvPicPr>
                    <p:blipFill>
                      <a:blip r:embed="rId8"/>
                      <a:srcRect/>
                      <a:stretch>
                        <a:fillRect/>
                      </a:stretch>
                    </p:blipFill>
                    <p:spPr bwMode="auto">
                      <a:xfrm>
                        <a:off x="919163" y="3042179"/>
                        <a:ext cx="2493962" cy="296862"/>
                      </a:xfrm>
                      <a:prstGeom prst="rect">
                        <a:avLst/>
                      </a:prstGeom>
                      <a:noFill/>
                      <a:ln>
                        <a:noFill/>
                      </a:ln>
                      <a:effectLst/>
                    </p:spPr>
                  </p:pic>
                </p:oleObj>
              </mc:Fallback>
            </mc:AlternateContent>
          </a:graphicData>
        </a:graphic>
      </p:graphicFrame>
      <p:graphicFrame>
        <p:nvGraphicFramePr>
          <p:cNvPr id="8" name="Object 16"/>
          <p:cNvGraphicFramePr>
            <a:graphicFrameLocks noChangeAspect="1"/>
          </p:cNvGraphicFramePr>
          <p:nvPr/>
        </p:nvGraphicFramePr>
        <p:xfrm>
          <a:off x="938213" y="4336733"/>
          <a:ext cx="4046537" cy="315912"/>
        </p:xfrm>
        <a:graphic>
          <a:graphicData uri="http://schemas.openxmlformats.org/presentationml/2006/ole">
            <mc:AlternateContent xmlns:mc="http://schemas.openxmlformats.org/markup-compatibility/2006">
              <mc:Choice xmlns:v="urn:schemas-microsoft-com:vml" Requires="v">
                <p:oleObj spid="_x0000_s22536" name="Formel" r:id="rId9" imgW="2692080" imgH="215640" progId="Equation.3">
                  <p:embed/>
                </p:oleObj>
              </mc:Choice>
              <mc:Fallback>
                <p:oleObj name="Formel" r:id="rId9" imgW="2692080" imgH="215640" progId="Equation.3">
                  <p:embed/>
                  <p:pic>
                    <p:nvPicPr>
                      <p:cNvPr id="8" name="Object 16"/>
                      <p:cNvPicPr>
                        <a:picLocks noChangeAspect="1" noChangeArrowheads="1"/>
                      </p:cNvPicPr>
                      <p:nvPr/>
                    </p:nvPicPr>
                    <p:blipFill>
                      <a:blip r:embed="rId10"/>
                      <a:srcRect/>
                      <a:stretch>
                        <a:fillRect/>
                      </a:stretch>
                    </p:blipFill>
                    <p:spPr bwMode="auto">
                      <a:xfrm>
                        <a:off x="938213" y="4336733"/>
                        <a:ext cx="4046537" cy="315912"/>
                      </a:xfrm>
                      <a:prstGeom prst="rect">
                        <a:avLst/>
                      </a:prstGeom>
                      <a:noFill/>
                      <a:ln>
                        <a:noFill/>
                      </a:ln>
                      <a:effectLst/>
                    </p:spPr>
                  </p:pic>
                </p:oleObj>
              </mc:Fallback>
            </mc:AlternateContent>
          </a:graphicData>
        </a:graphic>
      </p:graphicFrame>
      <p:graphicFrame>
        <p:nvGraphicFramePr>
          <p:cNvPr id="9" name="Object 16"/>
          <p:cNvGraphicFramePr>
            <a:graphicFrameLocks noChangeAspect="1"/>
          </p:cNvGraphicFramePr>
          <p:nvPr/>
        </p:nvGraphicFramePr>
        <p:xfrm>
          <a:off x="919163" y="5011403"/>
          <a:ext cx="3009370" cy="296862"/>
        </p:xfrm>
        <a:graphic>
          <a:graphicData uri="http://schemas.openxmlformats.org/presentationml/2006/ole">
            <mc:AlternateContent xmlns:mc="http://schemas.openxmlformats.org/markup-compatibility/2006">
              <mc:Choice xmlns:v="urn:schemas-microsoft-com:vml" Requires="v">
                <p:oleObj spid="_x0000_s22537" name="Formel" r:id="rId11" imgW="2031840" imgH="203040" progId="Equation.3">
                  <p:embed/>
                </p:oleObj>
              </mc:Choice>
              <mc:Fallback>
                <p:oleObj name="Formel" r:id="rId11" imgW="2031840" imgH="203040" progId="Equation.3">
                  <p:embed/>
                  <p:pic>
                    <p:nvPicPr>
                      <p:cNvPr id="9" name="Object 16"/>
                      <p:cNvPicPr>
                        <a:picLocks noChangeAspect="1" noChangeArrowheads="1"/>
                      </p:cNvPicPr>
                      <p:nvPr/>
                    </p:nvPicPr>
                    <p:blipFill>
                      <a:blip r:embed="rId12"/>
                      <a:srcRect/>
                      <a:stretch>
                        <a:fillRect/>
                      </a:stretch>
                    </p:blipFill>
                    <p:spPr bwMode="auto">
                      <a:xfrm>
                        <a:off x="919163" y="5011403"/>
                        <a:ext cx="3009370" cy="29686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82504430"/>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Principle of Gradient Descent (II)</a:t>
            </a:r>
            <a:endParaRPr lang="en-US" sz="2400" dirty="0"/>
          </a:p>
        </p:txBody>
      </p:sp>
      <p:sp>
        <p:nvSpPr>
          <p:cNvPr id="5" name="Text Box 11"/>
          <p:cNvSpPr txBox="1">
            <a:spLocks noChangeArrowheads="1"/>
          </p:cNvSpPr>
          <p:nvPr/>
        </p:nvSpPr>
        <p:spPr bwMode="auto">
          <a:xfrm>
            <a:off x="660400" y="1771720"/>
            <a:ext cx="7823200"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a:solidFill>
                  <a:srgbClr val="000000"/>
                </a:solidFill>
              </a:rPr>
              <a:t>The formula </a:t>
            </a: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lvl="0" algn="l" eaLnBrk="1" fontAlgn="auto" hangingPunct="1">
              <a:spcBef>
                <a:spcPts val="600"/>
              </a:spcBef>
              <a:spcAft>
                <a:spcPts val="0"/>
              </a:spcAft>
              <a:tabLst>
                <a:tab pos="355600" algn="l"/>
              </a:tabLst>
              <a:defRPr/>
            </a:pPr>
            <a:r>
              <a:rPr lang="en-US" altLang="de-DE" b="0" kern="0">
                <a:solidFill>
                  <a:srgbClr val="000000"/>
                </a:solidFill>
                <a:latin typeface="Courier New" panose="02070309020205020404" pitchFamily="49" charset="0"/>
                <a:cs typeface="Courier New" panose="02070309020205020404" pitchFamily="49" charset="0"/>
              </a:rPr>
              <a:t>	</a:t>
            </a:r>
            <a:endParaRPr lang="en-US" altLang="de-DE" b="0" kern="0" dirty="0">
              <a:solidFill>
                <a:srgbClr val="000000"/>
              </a:solidFill>
              <a:latin typeface="Courier New" panose="02070309020205020404" pitchFamily="49" charset="0"/>
              <a:cs typeface="Courier New" panose="02070309020205020404" pitchFamily="49" charset="0"/>
            </a:endParaRPr>
          </a:p>
          <a:p>
            <a:pPr lvl="0" algn="l" eaLnBrk="1" fontAlgn="auto" hangingPunct="1">
              <a:spcBef>
                <a:spcPts val="600"/>
              </a:spcBef>
              <a:spcAft>
                <a:spcPts val="0"/>
              </a:spcAft>
              <a:defRPr/>
            </a:pPr>
            <a:r>
              <a:rPr lang="en-US" altLang="de-DE" b="0" kern="0">
                <a:solidFill>
                  <a:srgbClr val="000000"/>
                </a:solidFill>
              </a:rPr>
              <a:t>represents the derivative of the error to the weight.</a:t>
            </a:r>
          </a:p>
          <a:p>
            <a:pPr lvl="0" algn="l" eaLnBrk="1" fontAlgn="auto" hangingPunct="1">
              <a:spcBef>
                <a:spcPts val="600"/>
              </a:spcBef>
              <a:spcAft>
                <a:spcPts val="0"/>
              </a:spcAft>
              <a:defRPr/>
            </a:pPr>
            <a:r>
              <a:rPr lang="en-US" altLang="de-DE" b="0" kern="0">
                <a:solidFill>
                  <a:srgbClr val="000000"/>
                </a:solidFill>
              </a:rPr>
              <a:t>A derivative is a term that is calculated as the slope (or gradient) of a graph at a particular point. The slope is described by drawing a tangent line to the graph at the point. So, if we are able to compute this tangent line, we might be able to compute the desired direction to reach the minima.</a:t>
            </a:r>
          </a:p>
          <a:p>
            <a:pPr algn="l" eaLnBrk="1" fontAlgn="auto" hangingPunct="1">
              <a:spcBef>
                <a:spcPts val="600"/>
              </a:spcBef>
              <a:spcAft>
                <a:spcPts val="0"/>
              </a:spcAft>
              <a:defRPr/>
            </a:pPr>
            <a:r>
              <a:rPr lang="en-US" altLang="de-DE" b="0" kern="0">
                <a:solidFill>
                  <a:srgbClr val="000000"/>
                </a:solidFill>
              </a:rPr>
              <a:t>Since the weight only indirectly affects the error, the chain rule must be applied</a:t>
            </a:r>
            <a:endParaRPr lang="en-US" altLang="de-DE" b="0" kern="0" dirty="0">
              <a:solidFill>
                <a:srgbClr val="000000"/>
              </a:solidFill>
            </a:endParaRPr>
          </a:p>
        </p:txBody>
      </p:sp>
      <p:graphicFrame>
        <p:nvGraphicFramePr>
          <p:cNvPr id="6" name="Objekt 5"/>
          <p:cNvGraphicFramePr>
            <a:graphicFrameLocks noChangeAspect="1"/>
          </p:cNvGraphicFramePr>
          <p:nvPr/>
        </p:nvGraphicFramePr>
        <p:xfrm>
          <a:off x="969433" y="4240213"/>
          <a:ext cx="3479800" cy="606425"/>
        </p:xfrm>
        <a:graphic>
          <a:graphicData uri="http://schemas.openxmlformats.org/presentationml/2006/ole">
            <mc:AlternateContent xmlns:mc="http://schemas.openxmlformats.org/markup-compatibility/2006">
              <mc:Choice xmlns:v="urn:schemas-microsoft-com:vml" Requires="v">
                <p:oleObj spid="_x0000_s23558" name="Formel" r:id="rId4" imgW="2400120" imgH="419040" progId="Equation.3">
                  <p:embed/>
                </p:oleObj>
              </mc:Choice>
              <mc:Fallback>
                <p:oleObj name="Formel" r:id="rId4" imgW="2400120" imgH="419040" progId="Equation.3">
                  <p:embed/>
                  <p:pic>
                    <p:nvPicPr>
                      <p:cNvPr id="6" name="Objekt 5"/>
                      <p:cNvPicPr>
                        <a:picLocks noChangeAspect="1" noChangeArrowheads="1"/>
                      </p:cNvPicPr>
                      <p:nvPr/>
                    </p:nvPicPr>
                    <p:blipFill>
                      <a:blip r:embed="rId5"/>
                      <a:srcRect/>
                      <a:stretch>
                        <a:fillRect/>
                      </a:stretch>
                    </p:blipFill>
                    <p:spPr bwMode="auto">
                      <a:xfrm>
                        <a:off x="969433" y="4240213"/>
                        <a:ext cx="3479800"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kt 6"/>
          <p:cNvGraphicFramePr>
            <a:graphicFrameLocks noChangeAspect="1"/>
          </p:cNvGraphicFramePr>
          <p:nvPr/>
        </p:nvGraphicFramePr>
        <p:xfrm>
          <a:off x="1810703" y="4995863"/>
          <a:ext cx="3536950" cy="312737"/>
        </p:xfrm>
        <a:graphic>
          <a:graphicData uri="http://schemas.openxmlformats.org/presentationml/2006/ole">
            <mc:AlternateContent xmlns:mc="http://schemas.openxmlformats.org/markup-compatibility/2006">
              <mc:Choice xmlns:v="urn:schemas-microsoft-com:vml" Requires="v">
                <p:oleObj spid="_x0000_s23559" name="Formel" r:id="rId6" imgW="2438280" imgH="215640" progId="Equation.3">
                  <p:embed/>
                </p:oleObj>
              </mc:Choice>
              <mc:Fallback>
                <p:oleObj name="Formel" r:id="rId6" imgW="2438280" imgH="215640" progId="Equation.3">
                  <p:embed/>
                  <p:pic>
                    <p:nvPicPr>
                      <p:cNvPr id="7" name="Objekt 6"/>
                      <p:cNvPicPr>
                        <a:picLocks noChangeAspect="1" noChangeArrowheads="1"/>
                      </p:cNvPicPr>
                      <p:nvPr/>
                    </p:nvPicPr>
                    <p:blipFill>
                      <a:blip r:embed="rId7"/>
                      <a:srcRect/>
                      <a:stretch>
                        <a:fillRect/>
                      </a:stretch>
                    </p:blipFill>
                    <p:spPr bwMode="auto">
                      <a:xfrm>
                        <a:off x="1810703" y="4995863"/>
                        <a:ext cx="3536950" cy="312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kt 7"/>
          <p:cNvGraphicFramePr>
            <a:graphicFrameLocks noChangeAspect="1"/>
          </p:cNvGraphicFramePr>
          <p:nvPr/>
        </p:nvGraphicFramePr>
        <p:xfrm>
          <a:off x="1815783" y="5457825"/>
          <a:ext cx="2762250" cy="312738"/>
        </p:xfrm>
        <a:graphic>
          <a:graphicData uri="http://schemas.openxmlformats.org/presentationml/2006/ole">
            <mc:AlternateContent xmlns:mc="http://schemas.openxmlformats.org/markup-compatibility/2006">
              <mc:Choice xmlns:v="urn:schemas-microsoft-com:vml" Requires="v">
                <p:oleObj spid="_x0000_s23560" name="Formel" r:id="rId8" imgW="1904760" imgH="215640" progId="Equation.3">
                  <p:embed/>
                </p:oleObj>
              </mc:Choice>
              <mc:Fallback>
                <p:oleObj name="Formel" r:id="rId8" imgW="1904760" imgH="215640" progId="Equation.3">
                  <p:embed/>
                  <p:pic>
                    <p:nvPicPr>
                      <p:cNvPr id="8" name="Objekt 7"/>
                      <p:cNvPicPr>
                        <a:picLocks noChangeAspect="1" noChangeArrowheads="1"/>
                      </p:cNvPicPr>
                      <p:nvPr/>
                    </p:nvPicPr>
                    <p:blipFill>
                      <a:blip r:embed="rId9"/>
                      <a:srcRect/>
                      <a:stretch>
                        <a:fillRect/>
                      </a:stretch>
                    </p:blipFill>
                    <p:spPr bwMode="auto">
                      <a:xfrm>
                        <a:off x="1815783" y="5457825"/>
                        <a:ext cx="2762250" cy="312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Rechteck 1"/>
          <p:cNvSpPr/>
          <p:nvPr/>
        </p:nvSpPr>
        <p:spPr bwMode="auto">
          <a:xfrm>
            <a:off x="1964267" y="4240213"/>
            <a:ext cx="1210733" cy="606425"/>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9" name="Rechteck 8"/>
          <p:cNvSpPr/>
          <p:nvPr/>
        </p:nvSpPr>
        <p:spPr bwMode="auto">
          <a:xfrm>
            <a:off x="3270250" y="4240213"/>
            <a:ext cx="1210733" cy="606425"/>
          </a:xfrm>
          <a:prstGeom prst="rect">
            <a:avLst/>
          </a:prstGeom>
          <a:noFill/>
          <a:ln w="12700" cap="flat" cmpd="sng" algn="ctr">
            <a:solidFill>
              <a:srgbClr val="2FA6FF"/>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0" name="Rechteck 9"/>
          <p:cNvSpPr/>
          <p:nvPr/>
        </p:nvSpPr>
        <p:spPr bwMode="auto">
          <a:xfrm>
            <a:off x="1996440" y="4970610"/>
            <a:ext cx="2697480" cy="371857"/>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1" name="Rechteck 10"/>
          <p:cNvSpPr/>
          <p:nvPr/>
        </p:nvSpPr>
        <p:spPr bwMode="auto">
          <a:xfrm>
            <a:off x="4828541" y="4970610"/>
            <a:ext cx="538164" cy="371857"/>
          </a:xfrm>
          <a:prstGeom prst="rect">
            <a:avLst/>
          </a:prstGeom>
          <a:noFill/>
          <a:ln w="12700" cap="flat" cmpd="sng" algn="ctr">
            <a:solidFill>
              <a:srgbClr val="2FA6FF"/>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aphicFrame>
        <p:nvGraphicFramePr>
          <p:cNvPr id="12" name="Object 16"/>
          <p:cNvGraphicFramePr>
            <a:graphicFrameLocks noChangeAspect="1"/>
          </p:cNvGraphicFramePr>
          <p:nvPr/>
        </p:nvGraphicFramePr>
        <p:xfrm>
          <a:off x="1231900" y="2122488"/>
          <a:ext cx="3916363" cy="315912"/>
        </p:xfrm>
        <a:graphic>
          <a:graphicData uri="http://schemas.openxmlformats.org/presentationml/2006/ole">
            <mc:AlternateContent xmlns:mc="http://schemas.openxmlformats.org/markup-compatibility/2006">
              <mc:Choice xmlns:v="urn:schemas-microsoft-com:vml" Requires="v">
                <p:oleObj spid="_x0000_s23561" name="Formel" r:id="rId10" imgW="2692080" imgH="215640" progId="Equation.3">
                  <p:embed/>
                </p:oleObj>
              </mc:Choice>
              <mc:Fallback>
                <p:oleObj name="Formel" r:id="rId10" imgW="2692080" imgH="215640" progId="Equation.3">
                  <p:embed/>
                  <p:pic>
                    <p:nvPicPr>
                      <p:cNvPr id="12" name="Object 16"/>
                      <p:cNvPicPr>
                        <a:picLocks noChangeAspect="1" noChangeArrowheads="1"/>
                      </p:cNvPicPr>
                      <p:nvPr/>
                    </p:nvPicPr>
                    <p:blipFill>
                      <a:blip r:embed="rId11"/>
                      <a:srcRect/>
                      <a:stretch>
                        <a:fillRect/>
                      </a:stretch>
                    </p:blipFill>
                    <p:spPr bwMode="auto">
                      <a:xfrm>
                        <a:off x="1231900" y="2122488"/>
                        <a:ext cx="3916363" cy="31591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5053317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Principle of Gradient Descent (III)</a:t>
            </a:r>
            <a:endParaRPr lang="en-US" sz="2400" dirty="0"/>
          </a:p>
        </p:txBody>
      </p:sp>
      <p:sp>
        <p:nvSpPr>
          <p:cNvPr id="5" name="Text Box 11"/>
          <p:cNvSpPr txBox="1">
            <a:spLocks noChangeArrowheads="1"/>
          </p:cNvSpPr>
          <p:nvPr/>
        </p:nvSpPr>
        <p:spPr bwMode="auto">
          <a:xfrm>
            <a:off x="643466" y="1313078"/>
            <a:ext cx="782320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a:solidFill>
                  <a:srgbClr val="000000"/>
                </a:solidFill>
              </a:rPr>
              <a:t>Gradient Descent isn't perfect. When the gradients are too big we might overshoot so much that we're even farther away than we started</a:t>
            </a:r>
          </a:p>
          <a:p>
            <a:pPr lvl="0" algn="l" eaLnBrk="1" fontAlgn="auto" hangingPunct="1">
              <a:spcBef>
                <a:spcPts val="600"/>
              </a:spcBef>
              <a:spcAft>
                <a:spcPts val="0"/>
              </a:spcAft>
              <a:defRPr/>
            </a:pPr>
            <a:endParaRPr lang="en-US" altLang="de-DE" b="0" kern="0">
              <a:solidFill>
                <a:srgbClr val="000000"/>
              </a:solidFill>
            </a:endParaRPr>
          </a:p>
          <a:p>
            <a:pPr lvl="0" algn="l" eaLnBrk="1" fontAlgn="auto" hangingPunct="1">
              <a:spcBef>
                <a:spcPts val="600"/>
              </a:spcBef>
              <a:spcAft>
                <a:spcPts val="0"/>
              </a:spcAft>
              <a:defRPr/>
            </a:pPr>
            <a:endParaRPr lang="en-US" altLang="de-DE" b="0" kern="0">
              <a:solidFill>
                <a:srgbClr val="000000"/>
              </a:solidFill>
            </a:endParaRPr>
          </a:p>
          <a:p>
            <a:pPr lvl="0" algn="l" eaLnBrk="1" fontAlgn="auto" hangingPunct="1">
              <a:spcBef>
                <a:spcPts val="600"/>
              </a:spcBef>
              <a:spcAft>
                <a:spcPts val="0"/>
              </a:spcAft>
              <a:defRPr/>
            </a:pPr>
            <a:endParaRPr lang="en-US" altLang="de-DE" b="0" kern="0">
              <a:solidFill>
                <a:srgbClr val="000000"/>
              </a:solidFill>
            </a:endParaRPr>
          </a:p>
          <a:p>
            <a:pPr lvl="0" algn="l" eaLnBrk="1" fontAlgn="auto" hangingPunct="1">
              <a:spcBef>
                <a:spcPts val="600"/>
              </a:spcBef>
              <a:spcAft>
                <a:spcPts val="0"/>
              </a:spcAft>
              <a:defRPr/>
            </a:pPr>
            <a:endParaRPr lang="en-US" altLang="de-DE" b="0" kern="0">
              <a:solidFill>
                <a:srgbClr val="000000"/>
              </a:solidFill>
            </a:endParaRPr>
          </a:p>
          <a:p>
            <a:pPr lvl="0" algn="l" eaLnBrk="1" fontAlgn="auto" hangingPunct="1">
              <a:spcBef>
                <a:spcPts val="600"/>
              </a:spcBef>
              <a:spcAft>
                <a:spcPts val="0"/>
              </a:spcAft>
              <a:defRPr/>
            </a:pPr>
            <a:endParaRPr lang="en-US" altLang="de-DE" b="0" kern="0">
              <a:solidFill>
                <a:srgbClr val="000000"/>
              </a:solidFill>
            </a:endParaRPr>
          </a:p>
          <a:p>
            <a:pPr lvl="0" algn="l" eaLnBrk="1" fontAlgn="auto" hangingPunct="1">
              <a:spcBef>
                <a:spcPts val="600"/>
              </a:spcBef>
              <a:spcAft>
                <a:spcPts val="0"/>
              </a:spcAft>
              <a:defRPr/>
            </a:pPr>
            <a:endParaRPr lang="en-US" altLang="de-DE" b="0" kern="0">
              <a:solidFill>
                <a:srgbClr val="000000"/>
              </a:solidFill>
            </a:endParaRPr>
          </a:p>
          <a:p>
            <a:pPr lvl="0" algn="l" eaLnBrk="1" fontAlgn="auto" hangingPunct="1">
              <a:spcBef>
                <a:spcPts val="600"/>
              </a:spcBef>
              <a:spcAft>
                <a:spcPts val="0"/>
              </a:spcAft>
              <a:defRPr/>
            </a:pPr>
            <a:r>
              <a:rPr lang="en-US" altLang="de-DE" b="0" kern="0">
                <a:solidFill>
                  <a:srgbClr val="000000"/>
                </a:solidFill>
              </a:rPr>
              <a:t>This problem is destructive because overshooting this far means we land at an even steeper slope in the opposite direction. This causes us to overshoot again even farther.</a:t>
            </a:r>
          </a:p>
          <a:p>
            <a:pPr lvl="0" algn="l" eaLnBrk="1" fontAlgn="auto" hangingPunct="1">
              <a:spcBef>
                <a:spcPts val="600"/>
              </a:spcBef>
              <a:spcAft>
                <a:spcPts val="0"/>
              </a:spcAft>
              <a:defRPr/>
            </a:pPr>
            <a:r>
              <a:rPr lang="en-US" altLang="de-DE" b="0" kern="0">
                <a:solidFill>
                  <a:srgbClr val="000000"/>
                </a:solidFill>
              </a:rPr>
              <a:t>If the gradients are too big, we can make them smaller. We do this by multiplying them by a single number between 0 and 1 (such as 0.01). This fraction is typically named alpha.</a:t>
            </a:r>
          </a:p>
          <a:p>
            <a:pPr lvl="0" algn="l" eaLnBrk="1" fontAlgn="auto" hangingPunct="1">
              <a:spcBef>
                <a:spcPts val="600"/>
              </a:spcBef>
              <a:spcAft>
                <a:spcPts val="0"/>
              </a:spcAft>
              <a:defRPr/>
            </a:pPr>
            <a:r>
              <a:rPr lang="en-US" altLang="de-DE" b="0" kern="0">
                <a:solidFill>
                  <a:srgbClr val="000000"/>
                </a:solidFill>
              </a:rPr>
              <a:t>Thus, the adjustment of the weights is done by</a:t>
            </a:r>
          </a:p>
          <a:p>
            <a:pPr lvl="0" algn="l" eaLnBrk="1" fontAlgn="auto" hangingPunct="1">
              <a:spcBef>
                <a:spcPts val="600"/>
              </a:spcBef>
              <a:spcAft>
                <a:spcPts val="0"/>
              </a:spcAft>
              <a:tabLst>
                <a:tab pos="355600" algn="l"/>
              </a:tabLst>
              <a:defRPr/>
            </a:pPr>
            <a:r>
              <a:rPr lang="en-US" altLang="de-DE" b="0" kern="0">
                <a:solidFill>
                  <a:srgbClr val="000000"/>
                </a:solidFill>
                <a:latin typeface="Courier New" panose="02070309020205020404" pitchFamily="49" charset="0"/>
                <a:cs typeface="Courier New" panose="02070309020205020404" pitchFamily="49" charset="0"/>
              </a:rPr>
              <a:t>	</a:t>
            </a:r>
            <a:endParaRPr lang="en-US" altLang="de-DE" b="0" kern="0" dirty="0">
              <a:solidFill>
                <a:srgbClr val="000000"/>
              </a:solidFill>
              <a:latin typeface="Courier New" panose="02070309020205020404" pitchFamily="49" charset="0"/>
              <a:cs typeface="Courier New" panose="02070309020205020404" pitchFamily="49" charset="0"/>
            </a:endParaRPr>
          </a:p>
        </p:txBody>
      </p:sp>
      <p:pic>
        <p:nvPicPr>
          <p:cNvPr id="3" name="Grafik 2"/>
          <p:cNvPicPr>
            <a:picLocks noChangeAspect="1"/>
          </p:cNvPicPr>
          <p:nvPr/>
        </p:nvPicPr>
        <p:blipFill>
          <a:blip r:embed="rId4"/>
          <a:stretch>
            <a:fillRect/>
          </a:stretch>
        </p:blipFill>
        <p:spPr>
          <a:xfrm>
            <a:off x="1554885" y="1975770"/>
            <a:ext cx="6152761" cy="1769040"/>
          </a:xfrm>
          <a:prstGeom prst="rect">
            <a:avLst/>
          </a:prstGeom>
        </p:spPr>
      </p:pic>
      <p:sp>
        <p:nvSpPr>
          <p:cNvPr id="4" name="Textfeld 3"/>
          <p:cNvSpPr txBox="1"/>
          <p:nvPr/>
        </p:nvSpPr>
        <p:spPr>
          <a:xfrm>
            <a:off x="3217333" y="6190109"/>
            <a:ext cx="5105398" cy="276999"/>
          </a:xfrm>
          <a:prstGeom prst="rect">
            <a:avLst/>
          </a:prstGeom>
          <a:noFill/>
        </p:spPr>
        <p:txBody>
          <a:bodyPr wrap="square" rtlCol="0">
            <a:spAutoFit/>
          </a:bodyPr>
          <a:lstStyle/>
          <a:p>
            <a:pPr algn="r"/>
            <a:r>
              <a:rPr lang="de-DE" sz="1200" b="0"/>
              <a:t>Source: https://iamtrask.github.io/2015/07/27/python-network-part2/</a:t>
            </a:r>
          </a:p>
        </p:txBody>
      </p:sp>
      <p:graphicFrame>
        <p:nvGraphicFramePr>
          <p:cNvPr id="7" name="Object 16"/>
          <p:cNvGraphicFramePr>
            <a:graphicFrameLocks noChangeAspect="1"/>
          </p:cNvGraphicFramePr>
          <p:nvPr/>
        </p:nvGraphicFramePr>
        <p:xfrm>
          <a:off x="1169988" y="5747573"/>
          <a:ext cx="3672945" cy="315913"/>
        </p:xfrm>
        <a:graphic>
          <a:graphicData uri="http://schemas.openxmlformats.org/presentationml/2006/ole">
            <mc:AlternateContent xmlns:mc="http://schemas.openxmlformats.org/markup-compatibility/2006">
              <mc:Choice xmlns:v="urn:schemas-microsoft-com:vml" Requires="v">
                <p:oleObj spid="_x0000_s24579" name="Formel" r:id="rId5" imgW="2501640" imgH="215640" progId="Equation.3">
                  <p:embed/>
                </p:oleObj>
              </mc:Choice>
              <mc:Fallback>
                <p:oleObj name="Formel" r:id="rId5" imgW="2501640" imgH="215640" progId="Equation.3">
                  <p:embed/>
                  <p:pic>
                    <p:nvPicPr>
                      <p:cNvPr id="7" name="Object 16"/>
                      <p:cNvPicPr>
                        <a:picLocks noChangeAspect="1" noChangeArrowheads="1"/>
                      </p:cNvPicPr>
                      <p:nvPr/>
                    </p:nvPicPr>
                    <p:blipFill>
                      <a:blip r:embed="rId6"/>
                      <a:srcRect/>
                      <a:stretch>
                        <a:fillRect/>
                      </a:stretch>
                    </p:blipFill>
                    <p:spPr bwMode="auto">
                      <a:xfrm>
                        <a:off x="1169988" y="5747573"/>
                        <a:ext cx="3672945" cy="3159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69761736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a:t>
            </a:fld>
            <a:endParaRPr lang="en-US" sz="800" dirty="0">
              <a:solidFill>
                <a:schemeClr val="bg1"/>
              </a:solidFill>
            </a:endParaRPr>
          </a:p>
        </p:txBody>
      </p:sp>
      <p:sp>
        <p:nvSpPr>
          <p:cNvPr id="4099" name="Rectangle 2"/>
          <p:cNvSpPr>
            <a:spLocks noChangeArrowheads="1"/>
          </p:cNvSpPr>
          <p:nvPr/>
        </p:nvSpPr>
        <p:spPr bwMode="auto">
          <a:xfrm>
            <a:off x="177802" y="485120"/>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Example Driver-based Planing </a:t>
            </a:r>
            <a:r>
              <a:rPr lang="en-US" sz="2400" dirty="0"/>
              <a:t>(I)</a:t>
            </a:r>
          </a:p>
        </p:txBody>
      </p:sp>
      <p:sp>
        <p:nvSpPr>
          <p:cNvPr id="81" name="Rechteck 80"/>
          <p:cNvSpPr/>
          <p:nvPr/>
        </p:nvSpPr>
        <p:spPr>
          <a:xfrm>
            <a:off x="2135986" y="2639571"/>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82" name="Rechteck 81"/>
          <p:cNvSpPr/>
          <p:nvPr/>
        </p:nvSpPr>
        <p:spPr>
          <a:xfrm>
            <a:off x="2135986" y="3128566"/>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83" name="Rechteck 82"/>
          <p:cNvSpPr/>
          <p:nvPr/>
        </p:nvSpPr>
        <p:spPr>
          <a:xfrm>
            <a:off x="4326403" y="2881848"/>
            <a:ext cx="1089679"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84" name="Rechteck 83"/>
          <p:cNvSpPr/>
          <p:nvPr/>
        </p:nvSpPr>
        <p:spPr>
          <a:xfrm>
            <a:off x="2117016" y="3596956"/>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85" name="Rechteck 84"/>
          <p:cNvSpPr/>
          <p:nvPr/>
        </p:nvSpPr>
        <p:spPr>
          <a:xfrm>
            <a:off x="2120358" y="4046339"/>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86" name="Rechteck 85"/>
          <p:cNvSpPr/>
          <p:nvPr/>
        </p:nvSpPr>
        <p:spPr>
          <a:xfrm>
            <a:off x="2120358" y="4503540"/>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87" name="Rechteck 86"/>
          <p:cNvSpPr/>
          <p:nvPr/>
        </p:nvSpPr>
        <p:spPr>
          <a:xfrm>
            <a:off x="2120358" y="4988112"/>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88" name="Rechteck 87"/>
          <p:cNvSpPr/>
          <p:nvPr/>
        </p:nvSpPr>
        <p:spPr>
          <a:xfrm>
            <a:off x="4326403" y="4241989"/>
            <a:ext cx="1089679"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89" name="Rechteck 88"/>
          <p:cNvSpPr/>
          <p:nvPr/>
        </p:nvSpPr>
        <p:spPr>
          <a:xfrm>
            <a:off x="7518970" y="3596762"/>
            <a:ext cx="1089679"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90" name="Gerade Verbindung mit Pfeil 89"/>
          <p:cNvCxnSpPr/>
          <p:nvPr/>
        </p:nvCxnSpPr>
        <p:spPr>
          <a:xfrm>
            <a:off x="1543081" y="2819397"/>
            <a:ext cx="538267" cy="194"/>
          </a:xfrm>
          <a:prstGeom prst="straightConnector1">
            <a:avLst/>
          </a:prstGeom>
          <a:noFill/>
          <a:ln w="38100" cap="flat" cmpd="sng" algn="ctr">
            <a:solidFill>
              <a:srgbClr val="1F497D"/>
            </a:solidFill>
            <a:prstDash val="solid"/>
            <a:headEnd type="none" w="med" len="med"/>
            <a:tailEnd type="stealth" w="lg" len="lg"/>
          </a:ln>
          <a:effectLst/>
        </p:spPr>
      </p:cxnSp>
      <p:cxnSp>
        <p:nvCxnSpPr>
          <p:cNvPr id="91" name="Gerade Verbindung mit Pfeil 90"/>
          <p:cNvCxnSpPr/>
          <p:nvPr/>
        </p:nvCxnSpPr>
        <p:spPr>
          <a:xfrm>
            <a:off x="1543081" y="3308586"/>
            <a:ext cx="538267" cy="194"/>
          </a:xfrm>
          <a:prstGeom prst="straightConnector1">
            <a:avLst/>
          </a:prstGeom>
          <a:noFill/>
          <a:ln w="38100" cap="flat" cmpd="sng" algn="ctr">
            <a:solidFill>
              <a:srgbClr val="1F497D"/>
            </a:solidFill>
            <a:prstDash val="solid"/>
            <a:headEnd type="none" w="med" len="med"/>
            <a:tailEnd type="stealth" w="lg" len="lg"/>
          </a:ln>
          <a:effectLst/>
        </p:spPr>
      </p:cxnSp>
      <p:cxnSp>
        <p:nvCxnSpPr>
          <p:cNvPr id="92" name="Gerade Verbindung mit Pfeil 91"/>
          <p:cNvCxnSpPr/>
          <p:nvPr/>
        </p:nvCxnSpPr>
        <p:spPr>
          <a:xfrm>
            <a:off x="1543081" y="3776782"/>
            <a:ext cx="538267" cy="194"/>
          </a:xfrm>
          <a:prstGeom prst="straightConnector1">
            <a:avLst/>
          </a:prstGeom>
          <a:noFill/>
          <a:ln w="38100" cap="flat" cmpd="sng" algn="ctr">
            <a:solidFill>
              <a:srgbClr val="1F497D"/>
            </a:solidFill>
            <a:prstDash val="solid"/>
            <a:headEnd type="none" w="med" len="med"/>
            <a:tailEnd type="stealth" w="lg" len="lg"/>
          </a:ln>
          <a:effectLst/>
        </p:spPr>
      </p:cxnSp>
      <p:cxnSp>
        <p:nvCxnSpPr>
          <p:cNvPr id="93" name="Gerade Verbindung mit Pfeil 92"/>
          <p:cNvCxnSpPr/>
          <p:nvPr/>
        </p:nvCxnSpPr>
        <p:spPr>
          <a:xfrm>
            <a:off x="1543081" y="4226165"/>
            <a:ext cx="538267" cy="194"/>
          </a:xfrm>
          <a:prstGeom prst="straightConnector1">
            <a:avLst/>
          </a:prstGeom>
          <a:noFill/>
          <a:ln w="38100" cap="flat" cmpd="sng" algn="ctr">
            <a:solidFill>
              <a:srgbClr val="1F497D"/>
            </a:solidFill>
            <a:prstDash val="solid"/>
            <a:headEnd type="none" w="med" len="med"/>
            <a:tailEnd type="stealth" w="lg" len="lg"/>
          </a:ln>
          <a:effectLst/>
        </p:spPr>
      </p:cxnSp>
      <p:cxnSp>
        <p:nvCxnSpPr>
          <p:cNvPr id="94" name="Gerade Verbindung mit Pfeil 93"/>
          <p:cNvCxnSpPr/>
          <p:nvPr/>
        </p:nvCxnSpPr>
        <p:spPr>
          <a:xfrm>
            <a:off x="1543081" y="5168132"/>
            <a:ext cx="538267" cy="194"/>
          </a:xfrm>
          <a:prstGeom prst="straightConnector1">
            <a:avLst/>
          </a:prstGeom>
          <a:noFill/>
          <a:ln w="38100" cap="flat" cmpd="sng" algn="ctr">
            <a:solidFill>
              <a:srgbClr val="1F497D"/>
            </a:solidFill>
            <a:prstDash val="solid"/>
            <a:headEnd type="none" w="med" len="med"/>
            <a:tailEnd type="stealth" w="lg" len="lg"/>
          </a:ln>
          <a:effectLst/>
        </p:spPr>
      </p:cxnSp>
      <p:sp>
        <p:nvSpPr>
          <p:cNvPr id="95" name="Ellipse 94"/>
          <p:cNvSpPr/>
          <p:nvPr/>
        </p:nvSpPr>
        <p:spPr>
          <a:xfrm>
            <a:off x="508042" y="2632360"/>
            <a:ext cx="945662" cy="367255"/>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96" name="Ellipse 95"/>
          <p:cNvSpPr/>
          <p:nvPr/>
        </p:nvSpPr>
        <p:spPr>
          <a:xfrm>
            <a:off x="531490" y="3124962"/>
            <a:ext cx="945662" cy="367255"/>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97" name="Ellipse 96"/>
          <p:cNvSpPr/>
          <p:nvPr/>
        </p:nvSpPr>
        <p:spPr>
          <a:xfrm>
            <a:off x="508045" y="3596958"/>
            <a:ext cx="945662" cy="367255"/>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98" name="Ellipse 97"/>
          <p:cNvSpPr/>
          <p:nvPr/>
        </p:nvSpPr>
        <p:spPr>
          <a:xfrm>
            <a:off x="508042" y="4061627"/>
            <a:ext cx="945662" cy="367255"/>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99" name="Ellipse 98"/>
          <p:cNvSpPr/>
          <p:nvPr/>
        </p:nvSpPr>
        <p:spPr>
          <a:xfrm>
            <a:off x="508045" y="4544367"/>
            <a:ext cx="945662" cy="367255"/>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00" name="Ellipse 99"/>
          <p:cNvSpPr/>
          <p:nvPr/>
        </p:nvSpPr>
        <p:spPr>
          <a:xfrm>
            <a:off x="531490" y="4984702"/>
            <a:ext cx="945662" cy="367255"/>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01" name="Gerade Verbindung mit Pfeil 100"/>
          <p:cNvCxnSpPr/>
          <p:nvPr/>
        </p:nvCxnSpPr>
        <p:spPr>
          <a:xfrm>
            <a:off x="1543081" y="4727990"/>
            <a:ext cx="538267" cy="194"/>
          </a:xfrm>
          <a:prstGeom prst="straightConnector1">
            <a:avLst/>
          </a:prstGeom>
          <a:noFill/>
          <a:ln w="38100" cap="flat" cmpd="sng" algn="ctr">
            <a:solidFill>
              <a:srgbClr val="1F497D"/>
            </a:solidFill>
            <a:prstDash val="solid"/>
            <a:headEnd type="none" w="med" len="med"/>
            <a:tailEnd type="stealth" w="lg" len="lg"/>
          </a:ln>
          <a:effectLst/>
        </p:spPr>
      </p:cxnSp>
      <p:cxnSp>
        <p:nvCxnSpPr>
          <p:cNvPr id="102" name="Gerade Verbindung mit Pfeil 101"/>
          <p:cNvCxnSpPr/>
          <p:nvPr/>
        </p:nvCxnSpPr>
        <p:spPr>
          <a:xfrm>
            <a:off x="3680586" y="2819591"/>
            <a:ext cx="625692" cy="180020"/>
          </a:xfrm>
          <a:prstGeom prst="straightConnector1">
            <a:avLst/>
          </a:prstGeom>
          <a:noFill/>
          <a:ln w="38100" cap="flat" cmpd="sng" algn="ctr">
            <a:solidFill>
              <a:srgbClr val="1F497D"/>
            </a:solidFill>
            <a:prstDash val="solid"/>
            <a:headEnd type="none" w="med" len="med"/>
            <a:tailEnd type="stealth" w="lg" len="lg"/>
          </a:ln>
          <a:effectLst/>
        </p:spPr>
      </p:cxnSp>
      <p:cxnSp>
        <p:nvCxnSpPr>
          <p:cNvPr id="103" name="Gerade Verbindung mit Pfeil 102"/>
          <p:cNvCxnSpPr/>
          <p:nvPr/>
        </p:nvCxnSpPr>
        <p:spPr>
          <a:xfrm flipV="1">
            <a:off x="3680586" y="3128570"/>
            <a:ext cx="625692" cy="179825"/>
          </a:xfrm>
          <a:prstGeom prst="straightConnector1">
            <a:avLst/>
          </a:prstGeom>
          <a:noFill/>
          <a:ln w="38100" cap="flat" cmpd="sng" algn="ctr">
            <a:solidFill>
              <a:srgbClr val="1F497D"/>
            </a:solidFill>
            <a:prstDash val="solid"/>
            <a:headEnd type="none" w="med" len="med"/>
            <a:tailEnd type="stealth" w="lg" len="lg"/>
          </a:ln>
          <a:effectLst/>
        </p:spPr>
      </p:cxnSp>
      <p:cxnSp>
        <p:nvCxnSpPr>
          <p:cNvPr id="104" name="Gerade Verbindung mit Pfeil 103"/>
          <p:cNvCxnSpPr/>
          <p:nvPr/>
        </p:nvCxnSpPr>
        <p:spPr>
          <a:xfrm>
            <a:off x="3680588" y="3737559"/>
            <a:ext cx="538267" cy="488606"/>
          </a:xfrm>
          <a:prstGeom prst="straightConnector1">
            <a:avLst/>
          </a:prstGeom>
          <a:noFill/>
          <a:ln w="38100" cap="flat" cmpd="sng" algn="ctr">
            <a:solidFill>
              <a:srgbClr val="1F497D"/>
            </a:solidFill>
            <a:prstDash val="solid"/>
            <a:headEnd type="none" w="med" len="med"/>
            <a:tailEnd type="stealth" w="lg" len="lg"/>
          </a:ln>
          <a:effectLst/>
        </p:spPr>
      </p:cxnSp>
      <p:cxnSp>
        <p:nvCxnSpPr>
          <p:cNvPr id="105" name="Gerade Verbindung mit Pfeil 104"/>
          <p:cNvCxnSpPr/>
          <p:nvPr/>
        </p:nvCxnSpPr>
        <p:spPr>
          <a:xfrm>
            <a:off x="3680588" y="4226359"/>
            <a:ext cx="538267" cy="108758"/>
          </a:xfrm>
          <a:prstGeom prst="straightConnector1">
            <a:avLst/>
          </a:prstGeom>
          <a:noFill/>
          <a:ln w="38100" cap="flat" cmpd="sng" algn="ctr">
            <a:solidFill>
              <a:srgbClr val="1F497D"/>
            </a:solidFill>
            <a:prstDash val="solid"/>
            <a:headEnd type="none" w="med" len="med"/>
            <a:tailEnd type="stealth" w="lg" len="lg"/>
          </a:ln>
          <a:effectLst/>
        </p:spPr>
      </p:cxnSp>
      <p:cxnSp>
        <p:nvCxnSpPr>
          <p:cNvPr id="106" name="Gerade Verbindung mit Pfeil 105"/>
          <p:cNvCxnSpPr/>
          <p:nvPr/>
        </p:nvCxnSpPr>
        <p:spPr>
          <a:xfrm flipV="1">
            <a:off x="3680588" y="4428878"/>
            <a:ext cx="538267" cy="250260"/>
          </a:xfrm>
          <a:prstGeom prst="straightConnector1">
            <a:avLst/>
          </a:prstGeom>
          <a:noFill/>
          <a:ln w="38100" cap="flat" cmpd="sng" algn="ctr">
            <a:solidFill>
              <a:srgbClr val="1F497D"/>
            </a:solidFill>
            <a:prstDash val="solid"/>
            <a:headEnd type="none" w="med" len="med"/>
            <a:tailEnd type="stealth" w="lg" len="lg"/>
          </a:ln>
          <a:effectLst/>
        </p:spPr>
      </p:cxnSp>
      <p:cxnSp>
        <p:nvCxnSpPr>
          <p:cNvPr id="107" name="Gerade Verbindung mit Pfeil 106"/>
          <p:cNvCxnSpPr/>
          <p:nvPr/>
        </p:nvCxnSpPr>
        <p:spPr>
          <a:xfrm flipV="1">
            <a:off x="3680588" y="4602033"/>
            <a:ext cx="538267" cy="565909"/>
          </a:xfrm>
          <a:prstGeom prst="straightConnector1">
            <a:avLst/>
          </a:prstGeom>
          <a:noFill/>
          <a:ln w="38100" cap="flat" cmpd="sng" algn="ctr">
            <a:solidFill>
              <a:srgbClr val="1F497D"/>
            </a:solidFill>
            <a:prstDash val="solid"/>
            <a:headEnd type="none" w="med" len="med"/>
            <a:tailEnd type="stealth" w="lg" len="lg"/>
          </a:ln>
          <a:effectLst/>
        </p:spPr>
      </p:cxnSp>
      <p:sp>
        <p:nvSpPr>
          <p:cNvPr id="108" name="Ellipse 107"/>
          <p:cNvSpPr/>
          <p:nvPr/>
        </p:nvSpPr>
        <p:spPr>
          <a:xfrm>
            <a:off x="6088184" y="3411709"/>
            <a:ext cx="781539" cy="737753"/>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09" name="Gerade Verbindung mit Pfeil 108"/>
          <p:cNvCxnSpPr/>
          <p:nvPr/>
        </p:nvCxnSpPr>
        <p:spPr>
          <a:xfrm flipV="1">
            <a:off x="5462492" y="4046339"/>
            <a:ext cx="625692" cy="359652"/>
          </a:xfrm>
          <a:prstGeom prst="straightConnector1">
            <a:avLst/>
          </a:prstGeom>
          <a:noFill/>
          <a:ln w="38100" cap="flat" cmpd="sng" algn="ctr">
            <a:solidFill>
              <a:srgbClr val="1F497D"/>
            </a:solidFill>
            <a:prstDash val="solid"/>
            <a:headEnd type="none" w="med" len="med"/>
            <a:tailEnd type="stealth" w="lg" len="lg"/>
          </a:ln>
          <a:effectLst/>
        </p:spPr>
      </p:cxnSp>
      <p:cxnSp>
        <p:nvCxnSpPr>
          <p:cNvPr id="110" name="Gerade Verbindung mit Pfeil 109"/>
          <p:cNvCxnSpPr/>
          <p:nvPr/>
        </p:nvCxnSpPr>
        <p:spPr>
          <a:xfrm>
            <a:off x="5462492" y="3054977"/>
            <a:ext cx="625692" cy="437236"/>
          </a:xfrm>
          <a:prstGeom prst="straightConnector1">
            <a:avLst/>
          </a:prstGeom>
          <a:noFill/>
          <a:ln w="38100" cap="flat" cmpd="sng" algn="ctr">
            <a:solidFill>
              <a:srgbClr val="1F497D"/>
            </a:solidFill>
            <a:prstDash val="solid"/>
            <a:headEnd type="none" w="med" len="med"/>
            <a:tailEnd type="stealth" w="lg" len="lg"/>
          </a:ln>
          <a:effectLst/>
        </p:spPr>
      </p:cxnSp>
      <p:cxnSp>
        <p:nvCxnSpPr>
          <p:cNvPr id="111" name="Gerade Verbindung mit Pfeil 110"/>
          <p:cNvCxnSpPr/>
          <p:nvPr/>
        </p:nvCxnSpPr>
        <p:spPr>
          <a:xfrm>
            <a:off x="6933813" y="3776588"/>
            <a:ext cx="538267" cy="194"/>
          </a:xfrm>
          <a:prstGeom prst="straightConnector1">
            <a:avLst/>
          </a:prstGeom>
          <a:noFill/>
          <a:ln w="38100" cap="flat" cmpd="sng" algn="ctr">
            <a:solidFill>
              <a:srgbClr val="1F497D"/>
            </a:solidFill>
            <a:prstDash val="solid"/>
            <a:headEnd type="none" w="med" len="med"/>
            <a:tailEnd type="stealth" w="lg" len="lg"/>
          </a:ln>
          <a:effectLst/>
        </p:spPr>
      </p:cxnSp>
      <p:sp>
        <p:nvSpPr>
          <p:cNvPr id="112" name="Textfeld 111"/>
          <p:cNvSpPr txBox="1"/>
          <p:nvPr/>
        </p:nvSpPr>
        <p:spPr>
          <a:xfrm>
            <a:off x="436036" y="1994844"/>
            <a:ext cx="1089679"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Sources</a:t>
            </a:r>
            <a:endParaRPr lang="de-DE" dirty="0">
              <a:solidFill>
                <a:prstClr val="black"/>
              </a:solidFill>
              <a:latin typeface="Arial" panose="020B0604020202020204" pitchFamily="34" charset="0"/>
              <a:ea typeface="+mn-ea"/>
              <a:cs typeface="Arial" panose="020B0604020202020204" pitchFamily="34" charset="0"/>
            </a:endParaRPr>
          </a:p>
        </p:txBody>
      </p:sp>
      <p:sp>
        <p:nvSpPr>
          <p:cNvPr id="113" name="Textfeld 112"/>
          <p:cNvSpPr txBox="1"/>
          <p:nvPr/>
        </p:nvSpPr>
        <p:spPr>
          <a:xfrm>
            <a:off x="2292255" y="1994844"/>
            <a:ext cx="1264921"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Forecasts</a:t>
            </a:r>
            <a:endParaRPr lang="de-DE" dirty="0">
              <a:solidFill>
                <a:prstClr val="black"/>
              </a:solidFill>
              <a:latin typeface="Arial" panose="020B0604020202020204" pitchFamily="34" charset="0"/>
              <a:ea typeface="+mn-ea"/>
              <a:cs typeface="Arial" panose="020B0604020202020204" pitchFamily="34" charset="0"/>
            </a:endParaRPr>
          </a:p>
        </p:txBody>
      </p:sp>
      <p:sp>
        <p:nvSpPr>
          <p:cNvPr id="114" name="Textfeld 113"/>
          <p:cNvSpPr txBox="1"/>
          <p:nvPr/>
        </p:nvSpPr>
        <p:spPr>
          <a:xfrm>
            <a:off x="4326402" y="1994844"/>
            <a:ext cx="1089679"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Driver</a:t>
            </a:r>
            <a:endParaRPr lang="de-DE" dirty="0">
              <a:solidFill>
                <a:prstClr val="black"/>
              </a:solidFill>
              <a:latin typeface="Arial" panose="020B0604020202020204" pitchFamily="34" charset="0"/>
              <a:ea typeface="+mn-ea"/>
              <a:cs typeface="Arial" panose="020B0604020202020204" pitchFamily="34" charset="0"/>
            </a:endParaRPr>
          </a:p>
        </p:txBody>
      </p:sp>
      <p:sp>
        <p:nvSpPr>
          <p:cNvPr id="115" name="Textfeld 114"/>
          <p:cNvSpPr txBox="1"/>
          <p:nvPr/>
        </p:nvSpPr>
        <p:spPr>
          <a:xfrm>
            <a:off x="5775338" y="1871738"/>
            <a:ext cx="1556487" cy="584775"/>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Planing</a:t>
            </a:r>
            <a:r>
              <a:rPr lang="de-DE" dirty="0">
                <a:solidFill>
                  <a:prstClr val="black"/>
                </a:solidFill>
                <a:latin typeface="Arial" panose="020B0604020202020204" pitchFamily="34" charset="0"/>
                <a:ea typeface="+mn-ea"/>
                <a:cs typeface="Arial" panose="020B0604020202020204" pitchFamily="34" charset="0"/>
              </a:rPr>
              <a:t>/</a:t>
            </a:r>
            <a:r>
              <a:rPr lang="de-DE">
                <a:solidFill>
                  <a:prstClr val="black"/>
                </a:solidFill>
                <a:latin typeface="Arial" panose="020B0604020202020204" pitchFamily="34" charset="0"/>
                <a:ea typeface="+mn-ea"/>
                <a:cs typeface="Arial" panose="020B0604020202020204" pitchFamily="34" charset="0"/>
              </a:rPr>
              <a:t/>
            </a:r>
            <a:br>
              <a:rPr lang="de-DE">
                <a:solidFill>
                  <a:prstClr val="black"/>
                </a:solidFill>
                <a:latin typeface="Arial" panose="020B0604020202020204" pitchFamily="34" charset="0"/>
                <a:ea typeface="+mn-ea"/>
                <a:cs typeface="Arial" panose="020B0604020202020204" pitchFamily="34" charset="0"/>
              </a:rPr>
            </a:br>
            <a:r>
              <a:rPr lang="de-DE">
                <a:solidFill>
                  <a:prstClr val="black"/>
                </a:solidFill>
                <a:latin typeface="Arial" panose="020B0604020202020204" pitchFamily="34" charset="0"/>
                <a:ea typeface="+mn-ea"/>
                <a:cs typeface="Arial" panose="020B0604020202020204" pitchFamily="34" charset="0"/>
              </a:rPr>
              <a:t>Decision</a:t>
            </a:r>
            <a:endParaRPr lang="de-DE" dirty="0">
              <a:solidFill>
                <a:prstClr val="black"/>
              </a:solidFill>
              <a:latin typeface="Arial" panose="020B0604020202020204" pitchFamily="34" charset="0"/>
              <a:ea typeface="+mn-ea"/>
              <a:cs typeface="Arial" panose="020B0604020202020204" pitchFamily="34" charset="0"/>
            </a:endParaRPr>
          </a:p>
        </p:txBody>
      </p:sp>
      <p:sp>
        <p:nvSpPr>
          <p:cNvPr id="116" name="Textfeld 115"/>
          <p:cNvSpPr txBox="1"/>
          <p:nvPr/>
        </p:nvSpPr>
        <p:spPr>
          <a:xfrm>
            <a:off x="7518970" y="1994844"/>
            <a:ext cx="1089679"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Target</a:t>
            </a:r>
            <a:endParaRPr lang="de-DE" dirty="0">
              <a:solidFill>
                <a:prstClr val="black"/>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52050891"/>
      </p:ext>
    </p:extLst>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599" y="4431137"/>
            <a:ext cx="5044943" cy="2164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 Step by Step (I)</a:t>
            </a:r>
          </a:p>
        </p:txBody>
      </p:sp>
      <p:sp>
        <p:nvSpPr>
          <p:cNvPr id="5" name="Text Box 11"/>
          <p:cNvSpPr txBox="1">
            <a:spLocks noChangeArrowheads="1"/>
          </p:cNvSpPr>
          <p:nvPr/>
        </p:nvSpPr>
        <p:spPr bwMode="auto">
          <a:xfrm>
            <a:off x="142874" y="1020763"/>
            <a:ext cx="8851499"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kumimoji="0" lang="en-US" altLang="de-DE" b="0" i="0" u="none" strike="noStrike" kern="0" cap="none" spc="0" normalizeH="0" baseline="0" noProof="0" dirty="0">
                <a:ln>
                  <a:noFill/>
                </a:ln>
                <a:solidFill>
                  <a:srgbClr val="000000"/>
                </a:solidFill>
                <a:effectLst/>
                <a:uLnTx/>
                <a:uFillTx/>
                <a:latin typeface="Arial" pitchFamily="34" charset="0"/>
                <a:ea typeface="+mn-ea"/>
              </a:rPr>
              <a:t>In the following,</a:t>
            </a:r>
            <a:r>
              <a:rPr kumimoji="0" lang="en-US" altLang="de-DE" b="0" i="0" u="none" strike="noStrike" kern="0" cap="none" spc="0" normalizeH="0" noProof="0" dirty="0">
                <a:ln>
                  <a:noFill/>
                </a:ln>
                <a:solidFill>
                  <a:srgbClr val="000000"/>
                </a:solidFill>
                <a:effectLst/>
                <a:uLnTx/>
                <a:uFillTx/>
                <a:latin typeface="Arial" pitchFamily="34" charset="0"/>
                <a:ea typeface="+mn-ea"/>
              </a:rPr>
              <a:t> the backpropagation process will be demonstrated using a simple Neural </a:t>
            </a:r>
            <a:r>
              <a:rPr lang="en-US" altLang="de-DE" b="0" kern="0" dirty="0">
                <a:solidFill>
                  <a:srgbClr val="000000"/>
                </a:solidFill>
                <a:ea typeface="+mn-ea"/>
              </a:rPr>
              <a:t>Network consisting of  three layers: Input layer with two inputs neurons, one hidden layer with two neurons, and output layer with a single neuron: </a:t>
            </a: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r>
              <a:rPr lang="en-US" altLang="de-DE" b="0" kern="0" dirty="0">
                <a:solidFill>
                  <a:srgbClr val="000000"/>
                </a:solidFill>
                <a:ea typeface="+mn-ea"/>
              </a:rPr>
              <a:t>Our initial weights will be: w</a:t>
            </a:r>
            <a:r>
              <a:rPr lang="en-US" altLang="de-DE" b="0" kern="0" baseline="-25000" dirty="0">
                <a:solidFill>
                  <a:srgbClr val="000000"/>
                </a:solidFill>
                <a:ea typeface="+mn-ea"/>
              </a:rPr>
              <a:t>1</a:t>
            </a:r>
            <a:r>
              <a:rPr lang="en-US" altLang="de-DE" b="0" kern="0" dirty="0">
                <a:solidFill>
                  <a:srgbClr val="000000"/>
                </a:solidFill>
                <a:ea typeface="+mn-ea"/>
              </a:rPr>
              <a:t> = 0.11, w</a:t>
            </a:r>
            <a:r>
              <a:rPr lang="en-US" altLang="de-DE" b="0" kern="0" baseline="-25000" dirty="0">
                <a:solidFill>
                  <a:srgbClr val="000000"/>
                </a:solidFill>
                <a:ea typeface="+mn-ea"/>
              </a:rPr>
              <a:t>2</a:t>
            </a:r>
            <a:r>
              <a:rPr lang="en-US" altLang="de-DE" b="0" kern="0" dirty="0">
                <a:solidFill>
                  <a:srgbClr val="000000"/>
                </a:solidFill>
                <a:ea typeface="+mn-ea"/>
              </a:rPr>
              <a:t> = 0.21, w</a:t>
            </a:r>
            <a:r>
              <a:rPr lang="en-US" altLang="de-DE" b="0" kern="0" baseline="-25000" dirty="0">
                <a:solidFill>
                  <a:srgbClr val="000000"/>
                </a:solidFill>
                <a:ea typeface="+mn-ea"/>
              </a:rPr>
              <a:t>3</a:t>
            </a:r>
            <a:r>
              <a:rPr lang="en-US" altLang="de-DE" b="0" kern="0" dirty="0">
                <a:solidFill>
                  <a:srgbClr val="000000"/>
                </a:solidFill>
                <a:ea typeface="+mn-ea"/>
              </a:rPr>
              <a:t> = 0.12, w</a:t>
            </a:r>
            <a:r>
              <a:rPr lang="en-US" altLang="de-DE" b="0" kern="0" baseline="-25000" dirty="0">
                <a:solidFill>
                  <a:srgbClr val="000000"/>
                </a:solidFill>
                <a:ea typeface="+mn-ea"/>
              </a:rPr>
              <a:t>4</a:t>
            </a:r>
            <a:r>
              <a:rPr lang="en-US" altLang="de-DE" b="0" kern="0" dirty="0">
                <a:solidFill>
                  <a:srgbClr val="000000"/>
                </a:solidFill>
                <a:ea typeface="+mn-ea"/>
              </a:rPr>
              <a:t> = 0.08, w</a:t>
            </a:r>
            <a:r>
              <a:rPr lang="en-US" altLang="de-DE" b="0" kern="0" baseline="-25000" dirty="0">
                <a:solidFill>
                  <a:srgbClr val="000000"/>
                </a:solidFill>
                <a:ea typeface="+mn-ea"/>
              </a:rPr>
              <a:t>5</a:t>
            </a:r>
            <a:r>
              <a:rPr lang="en-US" altLang="de-DE" b="0" kern="0" dirty="0">
                <a:solidFill>
                  <a:srgbClr val="000000"/>
                </a:solidFill>
                <a:ea typeface="+mn-ea"/>
              </a:rPr>
              <a:t> = 0.14 and w</a:t>
            </a:r>
            <a:r>
              <a:rPr lang="en-US" altLang="de-DE" b="0" kern="0" baseline="-25000" dirty="0">
                <a:solidFill>
                  <a:srgbClr val="000000"/>
                </a:solidFill>
                <a:ea typeface="+mn-ea"/>
              </a:rPr>
              <a:t>6</a:t>
            </a:r>
            <a:r>
              <a:rPr lang="en-US" altLang="de-DE" b="0" kern="0" dirty="0">
                <a:solidFill>
                  <a:srgbClr val="000000"/>
                </a:solidFill>
                <a:ea typeface="+mn-ea"/>
              </a:rPr>
              <a:t> = 0.15.</a:t>
            </a: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p:txBody>
      </p:sp>
      <p:sp>
        <p:nvSpPr>
          <p:cNvPr id="21" name="Textfeld 20"/>
          <p:cNvSpPr txBox="1"/>
          <p:nvPr/>
        </p:nvSpPr>
        <p:spPr>
          <a:xfrm>
            <a:off x="3935895" y="6457518"/>
            <a:ext cx="4611576" cy="276999"/>
          </a:xfrm>
          <a:prstGeom prst="rect">
            <a:avLst/>
          </a:prstGeom>
          <a:noFill/>
        </p:spPr>
        <p:txBody>
          <a:bodyPr wrap="square" rtlCol="0">
            <a:spAutoFit/>
          </a:bodyPr>
          <a:lstStyle/>
          <a:p>
            <a:pPr algn="l"/>
            <a:r>
              <a:rPr lang="de-DE" sz="1200" b="0" dirty="0"/>
              <a:t>Source: </a:t>
            </a:r>
            <a:r>
              <a:rPr lang="en-US" sz="1200" b="0" dirty="0"/>
              <a:t>http://hmkcode.github.io/ai/backpropagation-step-by-step</a:t>
            </a:r>
            <a:endParaRPr lang="de-DE" sz="1200" b="0" dirty="0"/>
          </a:p>
        </p:txBody>
      </p:sp>
      <p:pic>
        <p:nvPicPr>
          <p:cNvPr id="14029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599" y="1793979"/>
            <a:ext cx="4605165" cy="2232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9156607"/>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 Step by Step (II)</a:t>
            </a:r>
          </a:p>
        </p:txBody>
      </p:sp>
      <p:sp>
        <p:nvSpPr>
          <p:cNvPr id="21" name="Textfeld 20"/>
          <p:cNvSpPr txBox="1"/>
          <p:nvPr/>
        </p:nvSpPr>
        <p:spPr>
          <a:xfrm>
            <a:off x="4025348" y="6348836"/>
            <a:ext cx="4611576" cy="276999"/>
          </a:xfrm>
          <a:prstGeom prst="rect">
            <a:avLst/>
          </a:prstGeom>
          <a:noFill/>
        </p:spPr>
        <p:txBody>
          <a:bodyPr wrap="square" rtlCol="0">
            <a:spAutoFit/>
          </a:bodyPr>
          <a:lstStyle/>
          <a:p>
            <a:pPr algn="l"/>
            <a:r>
              <a:rPr lang="de-DE" sz="1200" b="0" dirty="0"/>
              <a:t>Source: </a:t>
            </a:r>
            <a:r>
              <a:rPr lang="en-US" sz="1200" b="0" dirty="0"/>
              <a:t>http://hmkcode.github.io/ai/backpropagation-step-by-step</a:t>
            </a:r>
            <a:endParaRPr lang="de-DE" sz="1200" b="0" dirty="0"/>
          </a:p>
        </p:txBody>
      </p:sp>
      <p:pic>
        <p:nvPicPr>
          <p:cNvPr id="142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3893" y="1600201"/>
            <a:ext cx="5684716" cy="4748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Box 11"/>
          <p:cNvSpPr txBox="1">
            <a:spLocks noChangeArrowheads="1"/>
          </p:cNvSpPr>
          <p:nvPr/>
        </p:nvSpPr>
        <p:spPr bwMode="auto">
          <a:xfrm>
            <a:off x="142874" y="1020763"/>
            <a:ext cx="8851499"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dirty="0">
                <a:solidFill>
                  <a:srgbClr val="000000"/>
                </a:solidFill>
                <a:ea typeface="+mn-ea"/>
              </a:rPr>
              <a:t>Our dataset has one sample with two inputs and one output with the values inputs=[2, 3] and output=[</a:t>
            </a:r>
            <a:r>
              <a:rPr lang="en-US" altLang="de-DE" kern="0" dirty="0">
                <a:solidFill>
                  <a:srgbClr val="FF0000"/>
                </a:solidFill>
                <a:ea typeface="+mn-ea"/>
              </a:rPr>
              <a:t>1</a:t>
            </a:r>
            <a:r>
              <a:rPr lang="en-US" altLang="de-DE" b="0" kern="0" dirty="0">
                <a:solidFill>
                  <a:srgbClr val="000000"/>
                </a:solidFill>
                <a:ea typeface="+mn-ea"/>
              </a:rPr>
              <a:t>]. We will use given weights and inputs to predict the output. Inputs are multiplied by weights; the results are then </a:t>
            </a:r>
            <a:br>
              <a:rPr lang="en-US" altLang="de-DE" b="0" kern="0" dirty="0">
                <a:solidFill>
                  <a:srgbClr val="000000"/>
                </a:solidFill>
                <a:ea typeface="+mn-ea"/>
              </a:rPr>
            </a:br>
            <a:r>
              <a:rPr lang="en-US" altLang="de-DE" b="0" kern="0" dirty="0">
                <a:solidFill>
                  <a:srgbClr val="000000"/>
                </a:solidFill>
                <a:ea typeface="+mn-ea"/>
              </a:rPr>
              <a:t>passed forward to next layer:</a:t>
            </a: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r>
              <a:rPr lang="en-US" altLang="de-DE" b="0" kern="0" dirty="0">
                <a:solidFill>
                  <a:srgbClr val="000000"/>
                </a:solidFill>
                <a:ea typeface="+mn-ea"/>
              </a:rPr>
              <a:t> </a:t>
            </a:r>
            <a:br>
              <a:rPr lang="en-US" altLang="de-DE" b="0" kern="0" dirty="0">
                <a:solidFill>
                  <a:srgbClr val="000000"/>
                </a:solidFill>
                <a:ea typeface="+mn-ea"/>
              </a:rPr>
            </a:br>
            <a:r>
              <a:rPr lang="en-US" altLang="de-DE" b="0" kern="0" dirty="0">
                <a:solidFill>
                  <a:srgbClr val="FF0000"/>
                </a:solidFill>
                <a:ea typeface="+mn-ea"/>
              </a:rPr>
              <a:t>For reasons of simplification, </a:t>
            </a:r>
            <a:br>
              <a:rPr lang="en-US" altLang="de-DE" b="0" kern="0" dirty="0">
                <a:solidFill>
                  <a:srgbClr val="FF0000"/>
                </a:solidFill>
                <a:ea typeface="+mn-ea"/>
              </a:rPr>
            </a:br>
            <a:r>
              <a:rPr lang="en-US" altLang="de-DE" b="0" kern="0" dirty="0">
                <a:solidFill>
                  <a:srgbClr val="FF0000"/>
                </a:solidFill>
                <a:ea typeface="+mn-ea"/>
              </a:rPr>
              <a:t>no activation function is used </a:t>
            </a:r>
            <a:br>
              <a:rPr lang="en-US" altLang="de-DE" b="0" kern="0" dirty="0">
                <a:solidFill>
                  <a:srgbClr val="FF0000"/>
                </a:solidFill>
                <a:ea typeface="+mn-ea"/>
              </a:rPr>
            </a:br>
            <a:r>
              <a:rPr lang="en-US" altLang="de-DE" b="0" kern="0" dirty="0">
                <a:solidFill>
                  <a:srgbClr val="FF0000"/>
                </a:solidFill>
                <a:ea typeface="+mn-ea"/>
              </a:rPr>
              <a:t>in the neurons.</a:t>
            </a: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p:txBody>
      </p:sp>
    </p:spTree>
    <p:extLst>
      <p:ext uri="{BB962C8B-B14F-4D97-AF65-F5344CB8AC3E}">
        <p14:creationId xmlns:p14="http://schemas.microsoft.com/office/powerpoint/2010/main" val="690446994"/>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 Step by Step (III)</a:t>
            </a:r>
          </a:p>
        </p:txBody>
      </p:sp>
      <p:sp>
        <p:nvSpPr>
          <p:cNvPr id="5" name="Text Box 11"/>
          <p:cNvSpPr txBox="1">
            <a:spLocks noChangeArrowheads="1"/>
          </p:cNvSpPr>
          <p:nvPr/>
        </p:nvSpPr>
        <p:spPr bwMode="auto">
          <a:xfrm>
            <a:off x="142874" y="1110214"/>
            <a:ext cx="8851499" cy="5278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dirty="0">
                <a:solidFill>
                  <a:srgbClr val="000000"/>
                </a:solidFill>
                <a:ea typeface="+mn-ea"/>
              </a:rPr>
              <a:t>The network output, or prediction, is not even close to actual output. We can calculate the difference or the error as following:</a:t>
            </a: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r>
              <a:rPr lang="en-US" altLang="de-DE" b="0" kern="0" dirty="0">
                <a:solidFill>
                  <a:srgbClr val="000000"/>
                </a:solidFill>
                <a:ea typeface="+mn-ea"/>
              </a:rPr>
              <a:t>Our main goal of the training is to reduce the error or the difference between prediction and actual output. Since actual output is constant, “not changing”, the only way to reduce the error is to change prediction value. The question now is, how to change prediction value?</a:t>
            </a:r>
            <a:endParaRPr kumimoji="0" lang="en-US" altLang="de-DE" b="0" i="0" u="none" strike="noStrike" kern="0" cap="none" spc="0" normalizeH="0" baseline="0" noProof="0" dirty="0">
              <a:ln>
                <a:noFill/>
              </a:ln>
              <a:solidFill>
                <a:srgbClr val="000000"/>
              </a:solidFill>
              <a:effectLst/>
              <a:uLnTx/>
              <a:uFillTx/>
              <a:latin typeface="Arial" pitchFamily="34" charset="0"/>
            </a:endParaRPr>
          </a:p>
        </p:txBody>
      </p:sp>
      <p:sp>
        <p:nvSpPr>
          <p:cNvPr id="21" name="Textfeld 20"/>
          <p:cNvSpPr txBox="1"/>
          <p:nvPr/>
        </p:nvSpPr>
        <p:spPr>
          <a:xfrm>
            <a:off x="4025348" y="6348836"/>
            <a:ext cx="4611576" cy="276999"/>
          </a:xfrm>
          <a:prstGeom prst="rect">
            <a:avLst/>
          </a:prstGeom>
          <a:noFill/>
        </p:spPr>
        <p:txBody>
          <a:bodyPr wrap="square" rtlCol="0">
            <a:spAutoFit/>
          </a:bodyPr>
          <a:lstStyle/>
          <a:p>
            <a:pPr algn="l"/>
            <a:r>
              <a:rPr lang="de-DE" sz="1200" b="0" dirty="0"/>
              <a:t>Source: </a:t>
            </a:r>
            <a:r>
              <a:rPr lang="en-US" sz="1200" b="0" dirty="0"/>
              <a:t>http://hmkcode.github.io/ai/backpropagation-step-by-step</a:t>
            </a:r>
            <a:endParaRPr lang="de-DE" sz="1200" b="0" dirty="0"/>
          </a:p>
        </p:txBody>
      </p:sp>
      <p:pic>
        <p:nvPicPr>
          <p:cNvPr id="143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751" y="1742039"/>
            <a:ext cx="7477125"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0431186"/>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 Step by Step (IV)</a:t>
            </a:r>
          </a:p>
        </p:txBody>
      </p:sp>
      <p:sp>
        <p:nvSpPr>
          <p:cNvPr id="5" name="Text Box 11"/>
          <p:cNvSpPr txBox="1">
            <a:spLocks noChangeArrowheads="1"/>
          </p:cNvSpPr>
          <p:nvPr/>
        </p:nvSpPr>
        <p:spPr bwMode="auto">
          <a:xfrm>
            <a:off x="142874" y="1299055"/>
            <a:ext cx="8851499"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dirty="0">
                <a:solidFill>
                  <a:srgbClr val="000000"/>
                </a:solidFill>
                <a:ea typeface="+mn-ea"/>
              </a:rPr>
              <a:t>By decomposing prediction into its basic elements we can find that weights are the variable elements affecting prediction value. To change prediction value, we need to adjust the weights:</a:t>
            </a: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lang="en-US" altLang="de-DE" b="0" kern="0" dirty="0">
              <a:solidFill>
                <a:srgbClr val="000000"/>
              </a:solidFill>
            </a:endParaRPr>
          </a:p>
          <a:p>
            <a:pPr marL="0" marR="0" lvl="0" indent="0" algn="l" defTabSz="762000" eaLnBrk="1" fontAlgn="auto" latinLnBrk="0" hangingPunct="1">
              <a:lnSpc>
                <a:spcPct val="100000"/>
              </a:lnSpc>
              <a:spcBef>
                <a:spcPts val="600"/>
              </a:spcBef>
              <a:spcAft>
                <a:spcPts val="0"/>
              </a:spcAft>
              <a:buClrTx/>
              <a:buSzTx/>
              <a:buFontTx/>
              <a:buNone/>
              <a:tabLst/>
              <a:defRPr/>
            </a:pPr>
            <a:endParaRPr lang="en-US" altLang="de-DE" b="0" kern="0" dirty="0">
              <a:solidFill>
                <a:srgbClr val="000000"/>
              </a:solidFill>
            </a:endParaRPr>
          </a:p>
          <a:p>
            <a:pPr lvl="0" algn="l" eaLnBrk="1" fontAlgn="auto" hangingPunct="1">
              <a:spcBef>
                <a:spcPts val="600"/>
              </a:spcBef>
              <a:spcAft>
                <a:spcPts val="0"/>
              </a:spcAft>
              <a:defRPr/>
            </a:pPr>
            <a:r>
              <a:rPr kumimoji="0" lang="en-US" altLang="de-DE" b="0" i="0" u="none" strike="noStrike" kern="0" cap="none" spc="0" normalizeH="0" baseline="0" noProof="0" dirty="0">
                <a:ln>
                  <a:noFill/>
                </a:ln>
                <a:solidFill>
                  <a:srgbClr val="000000"/>
                </a:solidFill>
                <a:effectLst/>
                <a:uLnTx/>
                <a:uFillTx/>
                <a:latin typeface="Arial" pitchFamily="34" charset="0"/>
              </a:rPr>
              <a:t>We</a:t>
            </a:r>
            <a:r>
              <a:rPr kumimoji="0" lang="en-US" altLang="de-DE" b="0" i="0" u="none" strike="noStrike" kern="0" cap="none" spc="0" normalizeH="0" noProof="0" dirty="0">
                <a:ln>
                  <a:noFill/>
                </a:ln>
                <a:solidFill>
                  <a:srgbClr val="000000"/>
                </a:solidFill>
                <a:effectLst/>
                <a:uLnTx/>
                <a:uFillTx/>
                <a:latin typeface="Arial" pitchFamily="34" charset="0"/>
              </a:rPr>
              <a:t> do this </a:t>
            </a:r>
            <a:r>
              <a:rPr lang="en-US" altLang="de-DE" b="0" kern="0" dirty="0">
                <a:solidFill>
                  <a:srgbClr val="000000"/>
                </a:solidFill>
              </a:rPr>
              <a:t>using Backpropagation. To find a local minimum of a function using gradient descent, one takes steps proportional to the negative of the gradient of the function at the current point:</a:t>
            </a:r>
          </a:p>
          <a:p>
            <a:pPr lvl="0" algn="l" eaLnBrk="1" fontAlgn="auto" hangingPunct="1">
              <a:spcBef>
                <a:spcPts val="600"/>
              </a:spcBef>
              <a:spcAft>
                <a:spcPts val="0"/>
              </a:spcAf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lvl="0" algn="l" eaLnBrk="1" fontAlgn="auto" hangingPunct="1">
              <a:spcBef>
                <a:spcPts val="600"/>
              </a:spcBef>
              <a:spcAft>
                <a:spcPts val="0"/>
              </a:spcAft>
              <a:defRPr/>
            </a:pPr>
            <a:endParaRPr lang="en-US" altLang="de-DE" b="0" kern="0" dirty="0">
              <a:solidFill>
                <a:srgbClr val="000000"/>
              </a:solidFill>
            </a:endParaRPr>
          </a:p>
          <a:p>
            <a:pPr lvl="0" algn="l" eaLnBrk="1" fontAlgn="auto" hangingPunct="1">
              <a:spcBef>
                <a:spcPts val="600"/>
              </a:spcBef>
              <a:spcAft>
                <a:spcPts val="0"/>
              </a:spcAf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lvl="0" algn="l" eaLnBrk="1" fontAlgn="auto" hangingPunct="1">
              <a:spcBef>
                <a:spcPts val="600"/>
              </a:spcBef>
              <a:spcAft>
                <a:spcPts val="0"/>
              </a:spcAft>
              <a:defRPr/>
            </a:pPr>
            <a:endParaRPr lang="en-US" altLang="de-DE" b="0" kern="0" dirty="0">
              <a:solidFill>
                <a:srgbClr val="000000"/>
              </a:solidFill>
            </a:endParaRPr>
          </a:p>
          <a:p>
            <a:pPr lvl="0" algn="l" eaLnBrk="1" fontAlgn="auto" hangingPunct="1">
              <a:spcBef>
                <a:spcPts val="600"/>
              </a:spcBef>
              <a:spcAft>
                <a:spcPts val="0"/>
              </a:spcAf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lvl="0" algn="l" eaLnBrk="1" fontAlgn="auto" hangingPunct="1">
              <a:spcBef>
                <a:spcPts val="600"/>
              </a:spcBef>
              <a:spcAft>
                <a:spcPts val="0"/>
              </a:spcAft>
              <a:defRPr/>
            </a:pPr>
            <a:r>
              <a:rPr lang="en-US" altLang="de-DE" b="0" kern="0" dirty="0">
                <a:solidFill>
                  <a:srgbClr val="000000"/>
                </a:solidFill>
              </a:rPr>
              <a:t>For example, we update w</a:t>
            </a:r>
            <a:r>
              <a:rPr lang="en-US" altLang="de-DE" b="0" kern="0" baseline="-25000" dirty="0">
                <a:solidFill>
                  <a:srgbClr val="000000"/>
                </a:solidFill>
              </a:rPr>
              <a:t>6</a:t>
            </a:r>
            <a:r>
              <a:rPr lang="en-US" altLang="de-DE" b="0" kern="0" dirty="0">
                <a:solidFill>
                  <a:srgbClr val="000000"/>
                </a:solidFill>
              </a:rPr>
              <a:t>:</a:t>
            </a:r>
            <a:endParaRPr kumimoji="0" lang="en-US" altLang="de-DE" b="0" i="0" u="none" strike="noStrike" kern="0" cap="none" spc="0" normalizeH="0" baseline="0" noProof="0" dirty="0">
              <a:ln>
                <a:noFill/>
              </a:ln>
              <a:solidFill>
                <a:srgbClr val="000000"/>
              </a:solidFill>
              <a:effectLst/>
              <a:uLnTx/>
              <a:uFillTx/>
              <a:latin typeface="Arial" pitchFamily="34" charset="0"/>
            </a:endParaRPr>
          </a:p>
        </p:txBody>
      </p:sp>
      <p:sp>
        <p:nvSpPr>
          <p:cNvPr id="21" name="Textfeld 20"/>
          <p:cNvSpPr txBox="1"/>
          <p:nvPr/>
        </p:nvSpPr>
        <p:spPr>
          <a:xfrm>
            <a:off x="4025348" y="6348836"/>
            <a:ext cx="4611576" cy="276999"/>
          </a:xfrm>
          <a:prstGeom prst="rect">
            <a:avLst/>
          </a:prstGeom>
          <a:noFill/>
        </p:spPr>
        <p:txBody>
          <a:bodyPr wrap="square" rtlCol="0">
            <a:spAutoFit/>
          </a:bodyPr>
          <a:lstStyle/>
          <a:p>
            <a:pPr algn="l"/>
            <a:r>
              <a:rPr lang="de-DE" sz="1200" b="0" dirty="0"/>
              <a:t>Source: </a:t>
            </a:r>
            <a:r>
              <a:rPr lang="en-US" sz="1200" b="0" dirty="0"/>
              <a:t>http://hmkcode.github.io/ai/backpropagation-step-by-step</a:t>
            </a:r>
            <a:endParaRPr lang="de-DE" sz="1200" b="0" dirty="0"/>
          </a:p>
        </p:txBody>
      </p:sp>
      <p:pic>
        <p:nvPicPr>
          <p:cNvPr id="144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003" y="1982853"/>
            <a:ext cx="4531967" cy="678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4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003" y="3486004"/>
            <a:ext cx="2386220" cy="1417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43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003" y="5507103"/>
            <a:ext cx="2063750"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5796793" y="3625758"/>
            <a:ext cx="2840131" cy="2554545"/>
          </a:xfrm>
          <a:prstGeom prst="rect">
            <a:avLst/>
          </a:prstGeom>
          <a:noFill/>
        </p:spPr>
        <p:txBody>
          <a:bodyPr wrap="square" rtlCol="0">
            <a:spAutoFit/>
          </a:bodyPr>
          <a:lstStyle/>
          <a:p>
            <a:r>
              <a:rPr lang="en-US" b="0" dirty="0">
                <a:solidFill>
                  <a:schemeClr val="accent5">
                    <a:lumMod val="50000"/>
                  </a:schemeClr>
                </a:solidFill>
              </a:rPr>
              <a:t>We can picture gradient descent optimization as a hiker (the weight coefficient) who wants to climb down a mountain (cost function) into a valley (cost minimum), and each step is determined by the steepness of the slope (gradient) and the leg length of the hiker (learning rate).</a:t>
            </a:r>
          </a:p>
        </p:txBody>
      </p:sp>
      <p:pic>
        <p:nvPicPr>
          <p:cNvPr id="14233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5348" y="3847838"/>
            <a:ext cx="1787744" cy="2110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hteck 2"/>
          <p:cNvSpPr/>
          <p:nvPr/>
        </p:nvSpPr>
        <p:spPr bwMode="auto">
          <a:xfrm>
            <a:off x="3858936" y="3625758"/>
            <a:ext cx="4777988" cy="2554545"/>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351349796"/>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 Step by Step (V)</a:t>
            </a:r>
          </a:p>
        </p:txBody>
      </p:sp>
      <p:sp>
        <p:nvSpPr>
          <p:cNvPr id="21" name="Textfeld 20"/>
          <p:cNvSpPr txBox="1"/>
          <p:nvPr/>
        </p:nvSpPr>
        <p:spPr>
          <a:xfrm>
            <a:off x="4025348" y="6348836"/>
            <a:ext cx="4611576" cy="276999"/>
          </a:xfrm>
          <a:prstGeom prst="rect">
            <a:avLst/>
          </a:prstGeom>
          <a:noFill/>
        </p:spPr>
        <p:txBody>
          <a:bodyPr wrap="square" rtlCol="0">
            <a:spAutoFit/>
          </a:bodyPr>
          <a:lstStyle/>
          <a:p>
            <a:pPr algn="l"/>
            <a:r>
              <a:rPr lang="de-DE" sz="1200" b="0" dirty="0"/>
              <a:t>Source: </a:t>
            </a:r>
            <a:r>
              <a:rPr lang="en-US" sz="1200" b="0" dirty="0"/>
              <a:t>http://hmkcode.github.io/ai/backpropagation-step-by-step</a:t>
            </a:r>
            <a:endParaRPr lang="de-DE" sz="1200" b="0" dirty="0"/>
          </a:p>
        </p:txBody>
      </p:sp>
      <p:sp>
        <p:nvSpPr>
          <p:cNvPr id="5" name="Text Box 11"/>
          <p:cNvSpPr txBox="1">
            <a:spLocks noChangeArrowheads="1"/>
          </p:cNvSpPr>
          <p:nvPr/>
        </p:nvSpPr>
        <p:spPr bwMode="auto">
          <a:xfrm>
            <a:off x="142874" y="1020763"/>
            <a:ext cx="8851499"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dirty="0">
                <a:solidFill>
                  <a:srgbClr val="000000"/>
                </a:solidFill>
                <a:ea typeface="+mn-ea"/>
              </a:rPr>
              <a:t>The derivation of the error function is evaluated by applying the chain rule:</a:t>
            </a: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lang="en-US" altLang="de-DE" b="0" kern="0" dirty="0">
              <a:solidFill>
                <a:srgbClr val="000000"/>
              </a:solidFill>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lang="en-US" altLang="de-DE" b="0" kern="0" dirty="0">
              <a:solidFill>
                <a:srgbClr val="000000"/>
              </a:solidFill>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lang="en-US" altLang="de-DE" b="0" kern="0" dirty="0">
              <a:solidFill>
                <a:srgbClr val="000000"/>
              </a:solidFill>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lang="en-US" altLang="de-DE" b="0" kern="0" dirty="0">
              <a:solidFill>
                <a:srgbClr val="000000"/>
              </a:solidFill>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lang="en-US" altLang="de-DE" b="0" kern="0" dirty="0">
              <a:solidFill>
                <a:srgbClr val="000000"/>
              </a:solidFill>
            </a:endParaRPr>
          </a:p>
          <a:p>
            <a:pPr lvl="0" algn="l" eaLnBrk="1" fontAlgn="auto" hangingPunct="1">
              <a:spcBef>
                <a:spcPts val="600"/>
              </a:spcBef>
              <a:spcAft>
                <a:spcPts val="0"/>
              </a:spcAft>
              <a:defRPr/>
            </a:pPr>
            <a:r>
              <a:rPr lang="en-US" altLang="de-DE" b="0" kern="0" dirty="0">
                <a:solidFill>
                  <a:srgbClr val="000000"/>
                </a:solidFill>
              </a:rPr>
              <a:t>To update w</a:t>
            </a:r>
            <a:r>
              <a:rPr lang="en-US" altLang="de-DE" b="0" kern="0" baseline="-25000" dirty="0">
                <a:solidFill>
                  <a:srgbClr val="000000"/>
                </a:solidFill>
              </a:rPr>
              <a:t>6</a:t>
            </a:r>
            <a:r>
              <a:rPr lang="en-US" altLang="de-DE" b="0" kern="0" dirty="0">
                <a:solidFill>
                  <a:srgbClr val="000000"/>
                </a:solidFill>
              </a:rPr>
              <a:t> we can apply the following formula:</a:t>
            </a:r>
          </a:p>
          <a:p>
            <a:pPr lvl="0" algn="l" eaLnBrk="1" fontAlgn="auto" hangingPunct="1">
              <a:spcBef>
                <a:spcPts val="600"/>
              </a:spcBef>
              <a:spcAft>
                <a:spcPts val="0"/>
              </a:spcAf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lvl="0" algn="l" eaLnBrk="1" fontAlgn="auto" hangingPunct="1">
              <a:spcBef>
                <a:spcPts val="1800"/>
              </a:spcBef>
              <a:spcAft>
                <a:spcPts val="0"/>
              </a:spcAft>
              <a:defRPr/>
            </a:pPr>
            <a:r>
              <a:rPr lang="en-US" altLang="de-DE" b="0" kern="0" dirty="0">
                <a:solidFill>
                  <a:srgbClr val="000000"/>
                </a:solidFill>
              </a:rPr>
              <a:t>Similarly, we can derive the update formula for w5 and any other weights existing between the output and the hidden layer:</a:t>
            </a:r>
            <a:endParaRPr kumimoji="0" lang="en-US" altLang="de-DE" b="0" i="0" u="none" strike="noStrike" kern="0" cap="none" spc="0" normalizeH="0" baseline="0" noProof="0" dirty="0">
              <a:ln>
                <a:noFill/>
              </a:ln>
              <a:solidFill>
                <a:srgbClr val="000000"/>
              </a:solidFill>
              <a:effectLst/>
              <a:uLnTx/>
              <a:uFillTx/>
              <a:latin typeface="Arial" pitchFamily="34" charset="0"/>
            </a:endParaRPr>
          </a:p>
        </p:txBody>
      </p:sp>
      <p:pic>
        <p:nvPicPr>
          <p:cNvPr id="145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4914137"/>
            <a:ext cx="1930400" cy="33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5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200" y="5963145"/>
            <a:ext cx="1923838" cy="349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Grafik 8"/>
          <p:cNvPicPr>
            <a:picLocks noChangeAspect="1"/>
          </p:cNvPicPr>
          <p:nvPr/>
        </p:nvPicPr>
        <p:blipFill>
          <a:blip r:embed="rId5"/>
          <a:stretch>
            <a:fillRect/>
          </a:stretch>
        </p:blipFill>
        <p:spPr>
          <a:xfrm>
            <a:off x="177800" y="1426830"/>
            <a:ext cx="8816573" cy="2979588"/>
          </a:xfrm>
          <a:prstGeom prst="rect">
            <a:avLst/>
          </a:prstGeom>
        </p:spPr>
      </p:pic>
    </p:spTree>
    <p:extLst>
      <p:ext uri="{BB962C8B-B14F-4D97-AF65-F5344CB8AC3E}">
        <p14:creationId xmlns:p14="http://schemas.microsoft.com/office/powerpoint/2010/main" val="2017605286"/>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244</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 Step by Step (VI)</a:t>
            </a:r>
          </a:p>
        </p:txBody>
      </p:sp>
      <p:sp>
        <p:nvSpPr>
          <p:cNvPr id="5" name="Text Box 11"/>
          <p:cNvSpPr txBox="1">
            <a:spLocks noChangeArrowheads="1"/>
          </p:cNvSpPr>
          <p:nvPr/>
        </p:nvSpPr>
        <p:spPr bwMode="auto">
          <a:xfrm>
            <a:off x="177800" y="1644097"/>
            <a:ext cx="8851499"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dirty="0">
                <a:solidFill>
                  <a:srgbClr val="000000"/>
                </a:solidFill>
                <a:ea typeface="+mn-ea"/>
              </a:rPr>
              <a:t>When moving backward to update w</a:t>
            </a:r>
            <a:r>
              <a:rPr lang="en-US" altLang="de-DE" b="0" kern="0" baseline="-25000" dirty="0">
                <a:solidFill>
                  <a:srgbClr val="000000"/>
                </a:solidFill>
                <a:ea typeface="+mn-ea"/>
              </a:rPr>
              <a:t>1</a:t>
            </a:r>
            <a:r>
              <a:rPr lang="en-US" altLang="de-DE" b="0" kern="0" dirty="0">
                <a:solidFill>
                  <a:srgbClr val="000000"/>
                </a:solidFill>
                <a:ea typeface="+mn-ea"/>
              </a:rPr>
              <a:t>, w</a:t>
            </a:r>
            <a:r>
              <a:rPr lang="en-US" altLang="de-DE" b="0" kern="0" baseline="-25000" dirty="0">
                <a:solidFill>
                  <a:srgbClr val="000000"/>
                </a:solidFill>
                <a:ea typeface="+mn-ea"/>
              </a:rPr>
              <a:t>2</a:t>
            </a:r>
            <a:r>
              <a:rPr lang="en-US" altLang="de-DE" b="0" kern="0" dirty="0">
                <a:solidFill>
                  <a:srgbClr val="000000"/>
                </a:solidFill>
                <a:ea typeface="+mn-ea"/>
              </a:rPr>
              <a:t>, w</a:t>
            </a:r>
            <a:r>
              <a:rPr lang="en-US" altLang="de-DE" b="0" kern="0" baseline="-25000" dirty="0">
                <a:solidFill>
                  <a:srgbClr val="000000"/>
                </a:solidFill>
                <a:ea typeface="+mn-ea"/>
              </a:rPr>
              <a:t>3</a:t>
            </a:r>
            <a:r>
              <a:rPr lang="en-US" altLang="de-DE" b="0" kern="0" dirty="0">
                <a:solidFill>
                  <a:srgbClr val="000000"/>
                </a:solidFill>
                <a:ea typeface="+mn-ea"/>
              </a:rPr>
              <a:t> and w</a:t>
            </a:r>
            <a:r>
              <a:rPr lang="en-US" altLang="de-DE" b="0" kern="0" baseline="-25000" dirty="0">
                <a:solidFill>
                  <a:srgbClr val="000000"/>
                </a:solidFill>
                <a:ea typeface="+mn-ea"/>
              </a:rPr>
              <a:t>4</a:t>
            </a:r>
            <a:r>
              <a:rPr lang="en-US" altLang="de-DE" b="0" kern="0" dirty="0">
                <a:solidFill>
                  <a:srgbClr val="000000"/>
                </a:solidFill>
                <a:ea typeface="+mn-ea"/>
              </a:rPr>
              <a:t> existing between input and hidden layer, the partial derivative for the error function with respect to w</a:t>
            </a:r>
            <a:r>
              <a:rPr lang="en-US" altLang="de-DE" b="0" kern="0" baseline="-25000" dirty="0">
                <a:solidFill>
                  <a:srgbClr val="000000"/>
                </a:solidFill>
                <a:ea typeface="+mn-ea"/>
              </a:rPr>
              <a:t>1</a:t>
            </a:r>
            <a:r>
              <a:rPr lang="en-US" altLang="de-DE" b="0" kern="0" dirty="0">
                <a:solidFill>
                  <a:srgbClr val="000000"/>
                </a:solidFill>
                <a:ea typeface="+mn-ea"/>
              </a:rPr>
              <a:t>, for example, will be as following:</a:t>
            </a: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algn="l" eaLnBrk="1" fontAlgn="auto" hangingPunct="1">
              <a:spcBef>
                <a:spcPts val="600"/>
              </a:spcBef>
              <a:spcAft>
                <a:spcPts val="0"/>
              </a:spcAft>
              <a:defRPr/>
            </a:pPr>
            <a:r>
              <a:rPr lang="en-US" altLang="de-DE" b="0" kern="0" dirty="0">
                <a:solidFill>
                  <a:srgbClr val="000000"/>
                </a:solidFill>
              </a:rPr>
              <a:t>We can find the update formula for the remaining weights w</a:t>
            </a:r>
            <a:r>
              <a:rPr lang="en-US" altLang="de-DE" b="0" kern="0" baseline="-25000" dirty="0">
                <a:solidFill>
                  <a:srgbClr val="000000"/>
                </a:solidFill>
              </a:rPr>
              <a:t>2</a:t>
            </a:r>
            <a:r>
              <a:rPr lang="en-US" altLang="de-DE" b="0" kern="0" dirty="0">
                <a:solidFill>
                  <a:srgbClr val="000000"/>
                </a:solidFill>
              </a:rPr>
              <a:t>, w</a:t>
            </a:r>
            <a:r>
              <a:rPr lang="en-US" altLang="de-DE" b="0" kern="0" baseline="-25000" dirty="0">
                <a:solidFill>
                  <a:srgbClr val="000000"/>
                </a:solidFill>
              </a:rPr>
              <a:t>3</a:t>
            </a:r>
            <a:r>
              <a:rPr lang="en-US" altLang="de-DE" b="0" kern="0" dirty="0">
                <a:solidFill>
                  <a:srgbClr val="000000"/>
                </a:solidFill>
              </a:rPr>
              <a:t> and w</a:t>
            </a:r>
            <a:r>
              <a:rPr lang="en-US" altLang="de-DE" b="0" kern="0" baseline="-25000" dirty="0">
                <a:solidFill>
                  <a:srgbClr val="000000"/>
                </a:solidFill>
              </a:rPr>
              <a:t>4</a:t>
            </a:r>
            <a:r>
              <a:rPr lang="en-US" altLang="de-DE" b="0" kern="0" dirty="0">
                <a:solidFill>
                  <a:srgbClr val="000000"/>
                </a:solidFill>
              </a:rPr>
              <a:t> in the same way.</a:t>
            </a:r>
          </a:p>
        </p:txBody>
      </p:sp>
      <p:sp>
        <p:nvSpPr>
          <p:cNvPr id="21" name="Textfeld 20"/>
          <p:cNvSpPr txBox="1"/>
          <p:nvPr/>
        </p:nvSpPr>
        <p:spPr>
          <a:xfrm>
            <a:off x="4025348" y="6348836"/>
            <a:ext cx="4611576" cy="276999"/>
          </a:xfrm>
          <a:prstGeom prst="rect">
            <a:avLst/>
          </a:prstGeom>
          <a:noFill/>
        </p:spPr>
        <p:txBody>
          <a:bodyPr wrap="square" rtlCol="0">
            <a:spAutoFit/>
          </a:bodyPr>
          <a:lstStyle/>
          <a:p>
            <a:pPr algn="l"/>
            <a:r>
              <a:rPr lang="de-DE" sz="1200" b="0" dirty="0"/>
              <a:t>Source: </a:t>
            </a:r>
            <a:r>
              <a:rPr lang="en-US" sz="1200" b="0" dirty="0"/>
              <a:t>http://hmkcode.github.io/ai/backpropagation-step-by-step</a:t>
            </a:r>
            <a:endParaRPr lang="de-DE" sz="1200" b="0" dirty="0"/>
          </a:p>
        </p:txBody>
      </p:sp>
      <p:pic>
        <p:nvPicPr>
          <p:cNvPr id="7" name="Grafik 6"/>
          <p:cNvPicPr>
            <a:picLocks noChangeAspect="1"/>
          </p:cNvPicPr>
          <p:nvPr/>
        </p:nvPicPr>
        <p:blipFill>
          <a:blip r:embed="rId3"/>
          <a:stretch>
            <a:fillRect/>
          </a:stretch>
        </p:blipFill>
        <p:spPr>
          <a:xfrm>
            <a:off x="222049" y="2262056"/>
            <a:ext cx="8751933" cy="3390900"/>
          </a:xfrm>
          <a:prstGeom prst="rect">
            <a:avLst/>
          </a:prstGeom>
        </p:spPr>
      </p:pic>
    </p:spTree>
    <p:extLst>
      <p:ext uri="{BB962C8B-B14F-4D97-AF65-F5344CB8AC3E}">
        <p14:creationId xmlns:p14="http://schemas.microsoft.com/office/powerpoint/2010/main" val="3619937497"/>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 Step by Step (VII)</a:t>
            </a:r>
          </a:p>
        </p:txBody>
      </p:sp>
      <p:sp>
        <p:nvSpPr>
          <p:cNvPr id="5" name="Text Box 11"/>
          <p:cNvSpPr txBox="1">
            <a:spLocks noChangeArrowheads="1"/>
          </p:cNvSpPr>
          <p:nvPr/>
        </p:nvSpPr>
        <p:spPr bwMode="auto">
          <a:xfrm>
            <a:off x="142874" y="1634900"/>
            <a:ext cx="8851499" cy="275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dirty="0">
                <a:solidFill>
                  <a:srgbClr val="000000"/>
                </a:solidFill>
                <a:ea typeface="+mn-ea"/>
              </a:rPr>
              <a:t>In summary, the update formulas for all weights will be:</a:t>
            </a: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1800"/>
              </a:spcBef>
              <a:spcAft>
                <a:spcPts val="0"/>
              </a:spcAft>
              <a:defRPr/>
            </a:pPr>
            <a:r>
              <a:rPr lang="en-US" altLang="de-DE" b="0" kern="0" dirty="0">
                <a:solidFill>
                  <a:srgbClr val="000000"/>
                </a:solidFill>
              </a:rPr>
              <a:t>We can rewrite the update formulas in matrices:</a:t>
            </a:r>
            <a:endParaRPr kumimoji="0" lang="en-US" altLang="de-DE" b="0" i="0" u="none" strike="noStrike" kern="0" cap="none" spc="0" normalizeH="0" baseline="0" noProof="0" dirty="0">
              <a:ln>
                <a:noFill/>
              </a:ln>
              <a:solidFill>
                <a:srgbClr val="000000"/>
              </a:solidFill>
              <a:effectLst/>
              <a:uLnTx/>
              <a:uFillTx/>
              <a:latin typeface="Arial" pitchFamily="34" charset="0"/>
            </a:endParaRPr>
          </a:p>
        </p:txBody>
      </p:sp>
      <p:sp>
        <p:nvSpPr>
          <p:cNvPr id="21" name="Textfeld 20"/>
          <p:cNvSpPr txBox="1"/>
          <p:nvPr/>
        </p:nvSpPr>
        <p:spPr>
          <a:xfrm>
            <a:off x="4025348" y="6348836"/>
            <a:ext cx="4611576" cy="276999"/>
          </a:xfrm>
          <a:prstGeom prst="rect">
            <a:avLst/>
          </a:prstGeom>
          <a:noFill/>
        </p:spPr>
        <p:txBody>
          <a:bodyPr wrap="square" rtlCol="0">
            <a:spAutoFit/>
          </a:bodyPr>
          <a:lstStyle/>
          <a:p>
            <a:pPr algn="l"/>
            <a:r>
              <a:rPr lang="de-DE" sz="1200" b="0" dirty="0"/>
              <a:t>Source: </a:t>
            </a:r>
            <a:r>
              <a:rPr lang="en-US" sz="1200" b="0" dirty="0"/>
              <a:t>http://hmkcode.github.io/ai/backpropagation-step-by-step</a:t>
            </a:r>
            <a:endParaRPr lang="de-DE" sz="1200" b="0" dirty="0"/>
          </a:p>
        </p:txBody>
      </p:sp>
      <p:pic>
        <p:nvPicPr>
          <p:cNvPr id="147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085" y="2043439"/>
            <a:ext cx="1942272" cy="1811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7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373" y="4389500"/>
            <a:ext cx="7219950" cy="147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8210034"/>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 Step by Step (VIII)</a:t>
            </a:r>
          </a:p>
        </p:txBody>
      </p:sp>
      <p:sp>
        <p:nvSpPr>
          <p:cNvPr id="5" name="Text Box 11"/>
          <p:cNvSpPr txBox="1">
            <a:spLocks noChangeArrowheads="1"/>
          </p:cNvSpPr>
          <p:nvPr/>
        </p:nvSpPr>
        <p:spPr bwMode="auto">
          <a:xfrm>
            <a:off x="402309" y="1322471"/>
            <a:ext cx="584048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dirty="0">
                <a:solidFill>
                  <a:srgbClr val="000000"/>
                </a:solidFill>
                <a:ea typeface="+mn-ea"/>
              </a:rPr>
              <a:t>With the derived formulas we can now adjust the weights:</a:t>
            </a:r>
          </a:p>
        </p:txBody>
      </p:sp>
      <p:sp>
        <p:nvSpPr>
          <p:cNvPr id="21" name="Textfeld 20"/>
          <p:cNvSpPr txBox="1"/>
          <p:nvPr/>
        </p:nvSpPr>
        <p:spPr>
          <a:xfrm>
            <a:off x="4025348" y="6348836"/>
            <a:ext cx="4611576" cy="276999"/>
          </a:xfrm>
          <a:prstGeom prst="rect">
            <a:avLst/>
          </a:prstGeom>
          <a:noFill/>
        </p:spPr>
        <p:txBody>
          <a:bodyPr wrap="square" rtlCol="0">
            <a:spAutoFit/>
          </a:bodyPr>
          <a:lstStyle/>
          <a:p>
            <a:pPr algn="l"/>
            <a:r>
              <a:rPr lang="de-DE" sz="1200" b="0" dirty="0"/>
              <a:t>Source: </a:t>
            </a:r>
            <a:r>
              <a:rPr lang="en-US" sz="1200" b="0" dirty="0"/>
              <a:t>http://hmkcode.github.io/ai/backpropagation-step-by-step</a:t>
            </a:r>
            <a:endParaRPr lang="de-DE" sz="1200" b="0" dirty="0"/>
          </a:p>
        </p:txBody>
      </p:sp>
      <p:pic>
        <p:nvPicPr>
          <p:cNvPr id="148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45" y="1768347"/>
            <a:ext cx="7300913" cy="364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1682338"/>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 Step by Step (IX)</a:t>
            </a:r>
          </a:p>
        </p:txBody>
      </p:sp>
      <p:sp>
        <p:nvSpPr>
          <p:cNvPr id="5" name="Text Box 11"/>
          <p:cNvSpPr txBox="1">
            <a:spLocks noChangeArrowheads="1"/>
          </p:cNvSpPr>
          <p:nvPr/>
        </p:nvSpPr>
        <p:spPr bwMode="auto">
          <a:xfrm>
            <a:off x="402308" y="1083621"/>
            <a:ext cx="8562788" cy="5432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dirty="0">
                <a:solidFill>
                  <a:srgbClr val="000000"/>
                </a:solidFill>
                <a:ea typeface="+mn-ea"/>
              </a:rPr>
              <a:t>... and use the new weights to recalculate the example:</a:t>
            </a: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r>
              <a:rPr lang="en-US" altLang="de-DE" b="0" kern="0" dirty="0">
                <a:solidFill>
                  <a:srgbClr val="000000"/>
                </a:solidFill>
                <a:ea typeface="+mn-ea"/>
              </a:rPr>
              <a:t>The new prediction 0.26 is bit closer to the output than the previously predicted one 0.191. We repeat now the same process until error is close or equal to zero.</a:t>
            </a:r>
          </a:p>
        </p:txBody>
      </p:sp>
      <p:sp>
        <p:nvSpPr>
          <p:cNvPr id="21" name="Textfeld 20"/>
          <p:cNvSpPr txBox="1"/>
          <p:nvPr/>
        </p:nvSpPr>
        <p:spPr>
          <a:xfrm>
            <a:off x="4025348" y="6446950"/>
            <a:ext cx="4611576" cy="276999"/>
          </a:xfrm>
          <a:prstGeom prst="rect">
            <a:avLst/>
          </a:prstGeom>
          <a:noFill/>
        </p:spPr>
        <p:txBody>
          <a:bodyPr wrap="square" rtlCol="0">
            <a:spAutoFit/>
          </a:bodyPr>
          <a:lstStyle/>
          <a:p>
            <a:pPr algn="l"/>
            <a:r>
              <a:rPr lang="de-DE" sz="1200" b="0" dirty="0"/>
              <a:t>Source: </a:t>
            </a:r>
            <a:r>
              <a:rPr lang="en-US" sz="1200" b="0" dirty="0"/>
              <a:t>http://hmkcode.github.io/ai/backpropagation-step-by-step</a:t>
            </a:r>
            <a:endParaRPr lang="de-DE" sz="1200" b="0" dirty="0"/>
          </a:p>
        </p:txBody>
      </p:sp>
      <p:pic>
        <p:nvPicPr>
          <p:cNvPr id="149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696" y="1501362"/>
            <a:ext cx="6036365" cy="4404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9467658"/>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248</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5" name="Rectangle 3"/>
          <p:cNvSpPr>
            <a:spLocks noChangeArrowheads="1"/>
          </p:cNvSpPr>
          <p:nvPr/>
        </p:nvSpPr>
        <p:spPr bwMode="auto">
          <a:xfrm>
            <a:off x="134938" y="1096162"/>
            <a:ext cx="8868133" cy="558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1795463" algn="l" defTabSz="1795463">
              <a:lnSpc>
                <a:spcPts val="2500"/>
              </a:lnSpc>
              <a:spcBef>
                <a:spcPts val="600"/>
              </a:spcBef>
              <a:tabLst>
                <a:tab pos="269875" algn="l"/>
                <a:tab pos="2963863" algn="l"/>
              </a:tabLst>
            </a:pPr>
            <a:r>
              <a:rPr lang="de-DE" sz="2400"/>
              <a:t>4.4.1.1	K-Nearest Neighbors</a:t>
            </a:r>
          </a:p>
          <a:p>
            <a:pPr marL="1795463" algn="l" defTabSz="1795463">
              <a:lnSpc>
                <a:spcPts val="2500"/>
              </a:lnSpc>
              <a:spcBef>
                <a:spcPts val="600"/>
              </a:spcBef>
              <a:tabLst>
                <a:tab pos="269875" algn="l"/>
                <a:tab pos="2963863" algn="l"/>
              </a:tabLst>
            </a:pPr>
            <a:r>
              <a:rPr lang="de-DE" sz="2400"/>
              <a:t>4.4.1.2	</a:t>
            </a:r>
            <a:r>
              <a:rPr lang="en-US" sz="2400"/>
              <a:t>Evaluating the Quality of Classification</a:t>
            </a:r>
            <a:endParaRPr lang="de-DE" sz="2400"/>
          </a:p>
          <a:p>
            <a:pPr marL="1795463" algn="l" defTabSz="1795463">
              <a:lnSpc>
                <a:spcPts val="2500"/>
              </a:lnSpc>
              <a:spcBef>
                <a:spcPts val="600"/>
              </a:spcBef>
              <a:tabLst>
                <a:tab pos="269875" algn="l"/>
                <a:tab pos="2963863" algn="l"/>
              </a:tabLst>
            </a:pPr>
            <a:r>
              <a:rPr lang="de-DE" sz="2400"/>
              <a:t>4.4.1.3	Decision Tree Approaches</a:t>
            </a:r>
          </a:p>
          <a:p>
            <a:pPr marL="1795463" algn="l" defTabSz="1795463">
              <a:lnSpc>
                <a:spcPts val="2500"/>
              </a:lnSpc>
              <a:spcBef>
                <a:spcPts val="600"/>
              </a:spcBef>
              <a:tabLst>
                <a:tab pos="269875" algn="l"/>
                <a:tab pos="2963863" algn="l"/>
              </a:tabLst>
            </a:pPr>
            <a:r>
              <a:rPr lang="de-DE" sz="2400"/>
              <a:t>4.4.1.4	Logistic Regression</a:t>
            </a:r>
          </a:p>
          <a:p>
            <a:pPr marL="1795463" algn="l" defTabSz="1795463">
              <a:lnSpc>
                <a:spcPts val="2500"/>
              </a:lnSpc>
              <a:spcBef>
                <a:spcPts val="600"/>
              </a:spcBef>
              <a:tabLst>
                <a:tab pos="269875" algn="l"/>
                <a:tab pos="2963863" algn="l"/>
              </a:tabLst>
            </a:pPr>
            <a:r>
              <a:rPr lang="de-DE" sz="2400"/>
              <a:t>4.4.1.5	Neural Networks</a:t>
            </a:r>
          </a:p>
          <a:p>
            <a:pPr marL="1795463" algn="l" defTabSz="1795463">
              <a:lnSpc>
                <a:spcPts val="2500"/>
              </a:lnSpc>
              <a:spcBef>
                <a:spcPts val="600"/>
              </a:spcBef>
              <a:tabLst>
                <a:tab pos="269875" algn="l"/>
                <a:tab pos="2963863" algn="l"/>
              </a:tabLst>
            </a:pPr>
            <a:r>
              <a:rPr lang="de-DE" sz="2400">
                <a:solidFill>
                  <a:srgbClr val="C00000"/>
                </a:solidFill>
              </a:rPr>
              <a:t>4.4.1.6	Resampling</a:t>
            </a:r>
          </a:p>
          <a:p>
            <a:pPr marL="1795463" algn="l" defTabSz="1795463">
              <a:lnSpc>
                <a:spcPts val="2500"/>
              </a:lnSpc>
              <a:spcBef>
                <a:spcPts val="600"/>
              </a:spcBef>
              <a:tabLst>
                <a:tab pos="269875" algn="l"/>
                <a:tab pos="2963863" algn="l"/>
              </a:tabLst>
            </a:pPr>
            <a:r>
              <a:rPr lang="de-DE" sz="2400"/>
              <a:t>4.4.1.7	Ensemble Learning</a:t>
            </a:r>
          </a:p>
          <a:p>
            <a:pPr marL="896938" algn="l">
              <a:lnSpc>
                <a:spcPts val="2500"/>
              </a:lnSpc>
              <a:spcBef>
                <a:spcPts val="600"/>
              </a:spcBef>
              <a:tabLst>
                <a:tab pos="269875" algn="l"/>
              </a:tabLst>
            </a:pPr>
            <a:r>
              <a:rPr lang="en-US" sz="2400"/>
              <a:t>	4.4.2	Regression</a:t>
            </a:r>
          </a:p>
        </p:txBody>
      </p:sp>
    </p:spTree>
    <p:extLst>
      <p:ext uri="{BB962C8B-B14F-4D97-AF65-F5344CB8AC3E}">
        <p14:creationId xmlns:p14="http://schemas.microsoft.com/office/powerpoint/2010/main" val="363633565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a:t>
            </a:fld>
            <a:endParaRPr lang="en-US" sz="800" dirty="0">
              <a:solidFill>
                <a:schemeClr val="bg1"/>
              </a:solidFill>
            </a:endParaRPr>
          </a:p>
        </p:txBody>
      </p:sp>
      <p:sp>
        <p:nvSpPr>
          <p:cNvPr id="4099" name="Rectangle 2"/>
          <p:cNvSpPr>
            <a:spLocks noChangeArrowheads="1"/>
          </p:cNvSpPr>
          <p:nvPr/>
        </p:nvSpPr>
        <p:spPr bwMode="auto">
          <a:xfrm>
            <a:off x="177802" y="485120"/>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Example Driver-based Planing </a:t>
            </a:r>
            <a:r>
              <a:rPr lang="en-US" sz="2400" dirty="0"/>
              <a:t>(II)</a:t>
            </a:r>
          </a:p>
        </p:txBody>
      </p:sp>
      <p:sp>
        <p:nvSpPr>
          <p:cNvPr id="4" name="Rechteck 3"/>
          <p:cNvSpPr/>
          <p:nvPr/>
        </p:nvSpPr>
        <p:spPr>
          <a:xfrm>
            <a:off x="2972193" y="1486592"/>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5" name="Rechteck 4"/>
          <p:cNvSpPr/>
          <p:nvPr/>
        </p:nvSpPr>
        <p:spPr>
          <a:xfrm>
            <a:off x="2972193" y="1975587"/>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6" name="Rechteck 5"/>
          <p:cNvSpPr/>
          <p:nvPr/>
        </p:nvSpPr>
        <p:spPr>
          <a:xfrm>
            <a:off x="4717153" y="1728869"/>
            <a:ext cx="1089679"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7" name="Rechteck 6"/>
          <p:cNvSpPr/>
          <p:nvPr/>
        </p:nvSpPr>
        <p:spPr>
          <a:xfrm>
            <a:off x="2953221" y="2443977"/>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8" name="Rechteck 7"/>
          <p:cNvSpPr/>
          <p:nvPr/>
        </p:nvSpPr>
        <p:spPr>
          <a:xfrm>
            <a:off x="2956563" y="2893360"/>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9" name="Rechteck 8"/>
          <p:cNvSpPr/>
          <p:nvPr/>
        </p:nvSpPr>
        <p:spPr>
          <a:xfrm>
            <a:off x="2956563" y="3350561"/>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0" name="Rechteck 9"/>
          <p:cNvSpPr/>
          <p:nvPr/>
        </p:nvSpPr>
        <p:spPr>
          <a:xfrm>
            <a:off x="2956563" y="3835133"/>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1" name="Rechteck 10"/>
          <p:cNvSpPr/>
          <p:nvPr/>
        </p:nvSpPr>
        <p:spPr>
          <a:xfrm>
            <a:off x="4717153" y="3089010"/>
            <a:ext cx="1089679"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 name="Rechteck 11"/>
          <p:cNvSpPr/>
          <p:nvPr/>
        </p:nvSpPr>
        <p:spPr>
          <a:xfrm>
            <a:off x="6338845" y="2449073"/>
            <a:ext cx="1089679"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Rechteck 12"/>
          <p:cNvSpPr/>
          <p:nvPr/>
        </p:nvSpPr>
        <p:spPr>
          <a:xfrm>
            <a:off x="2087276" y="1525279"/>
            <a:ext cx="327679" cy="282278"/>
          </a:xfrm>
          <a:prstGeom prst="rect">
            <a:avLst/>
          </a:prstGeom>
          <a:solidFill>
            <a:srgbClr val="1F497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 name="Rechteck 13"/>
          <p:cNvSpPr/>
          <p:nvPr/>
        </p:nvSpPr>
        <p:spPr>
          <a:xfrm>
            <a:off x="2087276" y="2932241"/>
            <a:ext cx="327679" cy="282278"/>
          </a:xfrm>
          <a:prstGeom prst="rect">
            <a:avLst/>
          </a:prstGeom>
          <a:solidFill>
            <a:srgbClr val="1F497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 name="Rechteck 14"/>
          <p:cNvSpPr/>
          <p:nvPr/>
        </p:nvSpPr>
        <p:spPr>
          <a:xfrm>
            <a:off x="2087276" y="2487954"/>
            <a:ext cx="327679" cy="282278"/>
          </a:xfrm>
          <a:prstGeom prst="rect">
            <a:avLst/>
          </a:prstGeom>
          <a:solidFill>
            <a:srgbClr val="1F497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Rechteck 15"/>
          <p:cNvSpPr/>
          <p:nvPr/>
        </p:nvSpPr>
        <p:spPr>
          <a:xfrm>
            <a:off x="2087276" y="2014468"/>
            <a:ext cx="327679" cy="282278"/>
          </a:xfrm>
          <a:prstGeom prst="rect">
            <a:avLst/>
          </a:prstGeom>
          <a:solidFill>
            <a:srgbClr val="1F497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 name="Rechteck 16"/>
          <p:cNvSpPr/>
          <p:nvPr/>
        </p:nvSpPr>
        <p:spPr>
          <a:xfrm>
            <a:off x="2087276" y="3874014"/>
            <a:ext cx="327679" cy="282278"/>
          </a:xfrm>
          <a:prstGeom prst="rect">
            <a:avLst/>
          </a:prstGeom>
          <a:solidFill>
            <a:srgbClr val="1F497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8" name="Gerade Verbindung mit Pfeil 17"/>
          <p:cNvCxnSpPr/>
          <p:nvPr/>
        </p:nvCxnSpPr>
        <p:spPr>
          <a:xfrm>
            <a:off x="2414954" y="1666418"/>
            <a:ext cx="538267" cy="194"/>
          </a:xfrm>
          <a:prstGeom prst="straightConnector1">
            <a:avLst/>
          </a:prstGeom>
          <a:noFill/>
          <a:ln w="38100" cap="flat" cmpd="sng" algn="ctr">
            <a:solidFill>
              <a:srgbClr val="1F497D"/>
            </a:solidFill>
            <a:prstDash val="solid"/>
            <a:headEnd type="none" w="med" len="med"/>
            <a:tailEnd type="stealth" w="lg" len="lg"/>
          </a:ln>
          <a:effectLst/>
        </p:spPr>
      </p:cxnSp>
      <p:cxnSp>
        <p:nvCxnSpPr>
          <p:cNvPr id="19" name="Gerade Verbindung mit Pfeil 18"/>
          <p:cNvCxnSpPr/>
          <p:nvPr/>
        </p:nvCxnSpPr>
        <p:spPr>
          <a:xfrm>
            <a:off x="2414954" y="2155607"/>
            <a:ext cx="538267" cy="194"/>
          </a:xfrm>
          <a:prstGeom prst="straightConnector1">
            <a:avLst/>
          </a:prstGeom>
          <a:noFill/>
          <a:ln w="38100" cap="flat" cmpd="sng" algn="ctr">
            <a:solidFill>
              <a:srgbClr val="1F497D"/>
            </a:solidFill>
            <a:prstDash val="solid"/>
            <a:headEnd type="none" w="med" len="med"/>
            <a:tailEnd type="stealth" w="lg" len="lg"/>
          </a:ln>
          <a:effectLst/>
        </p:spPr>
      </p:cxnSp>
      <p:cxnSp>
        <p:nvCxnSpPr>
          <p:cNvPr id="20" name="Gerade Verbindung mit Pfeil 19"/>
          <p:cNvCxnSpPr/>
          <p:nvPr/>
        </p:nvCxnSpPr>
        <p:spPr>
          <a:xfrm>
            <a:off x="2414954" y="2623803"/>
            <a:ext cx="538267" cy="194"/>
          </a:xfrm>
          <a:prstGeom prst="straightConnector1">
            <a:avLst/>
          </a:prstGeom>
          <a:noFill/>
          <a:ln w="38100" cap="flat" cmpd="sng" algn="ctr">
            <a:solidFill>
              <a:srgbClr val="1F497D"/>
            </a:solidFill>
            <a:prstDash val="solid"/>
            <a:headEnd type="none" w="med" len="med"/>
            <a:tailEnd type="stealth" w="lg" len="lg"/>
          </a:ln>
          <a:effectLst/>
        </p:spPr>
      </p:cxnSp>
      <p:cxnSp>
        <p:nvCxnSpPr>
          <p:cNvPr id="21" name="Gerade Verbindung mit Pfeil 20"/>
          <p:cNvCxnSpPr/>
          <p:nvPr/>
        </p:nvCxnSpPr>
        <p:spPr>
          <a:xfrm>
            <a:off x="2414954" y="3073186"/>
            <a:ext cx="538267" cy="194"/>
          </a:xfrm>
          <a:prstGeom prst="straightConnector1">
            <a:avLst/>
          </a:prstGeom>
          <a:noFill/>
          <a:ln w="38100" cap="flat" cmpd="sng" algn="ctr">
            <a:solidFill>
              <a:srgbClr val="1F497D"/>
            </a:solidFill>
            <a:prstDash val="solid"/>
            <a:headEnd type="none" w="med" len="med"/>
            <a:tailEnd type="stealth" w="lg" len="lg"/>
          </a:ln>
          <a:effectLst/>
        </p:spPr>
      </p:cxnSp>
      <p:cxnSp>
        <p:nvCxnSpPr>
          <p:cNvPr id="22" name="Gerade Verbindung mit Pfeil 21"/>
          <p:cNvCxnSpPr/>
          <p:nvPr/>
        </p:nvCxnSpPr>
        <p:spPr>
          <a:xfrm>
            <a:off x="2414954" y="4015153"/>
            <a:ext cx="538267" cy="194"/>
          </a:xfrm>
          <a:prstGeom prst="straightConnector1">
            <a:avLst/>
          </a:prstGeom>
          <a:noFill/>
          <a:ln w="38100" cap="flat" cmpd="sng" algn="ctr">
            <a:solidFill>
              <a:srgbClr val="1F497D"/>
            </a:solidFill>
            <a:prstDash val="solid"/>
            <a:headEnd type="none" w="med" len="med"/>
            <a:tailEnd type="stealth" w="lg" len="lg"/>
          </a:ln>
          <a:effectLst/>
        </p:spPr>
      </p:cxnSp>
      <p:sp>
        <p:nvSpPr>
          <p:cNvPr id="23" name="Textfeld 22"/>
          <p:cNvSpPr txBox="1"/>
          <p:nvPr/>
        </p:nvSpPr>
        <p:spPr>
          <a:xfrm>
            <a:off x="6346660" y="2456694"/>
            <a:ext cx="1089679"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black"/>
                </a:solidFill>
                <a:latin typeface="Arial" panose="020B0604020202020204" pitchFamily="34" charset="0"/>
                <a:ea typeface="+mn-ea"/>
                <a:cs typeface="Arial" panose="020B0604020202020204" pitchFamily="34" charset="0"/>
              </a:rPr>
              <a:t>EBITDA</a:t>
            </a:r>
          </a:p>
        </p:txBody>
      </p:sp>
      <p:sp>
        <p:nvSpPr>
          <p:cNvPr id="24" name="Textfeld 23"/>
          <p:cNvSpPr txBox="1"/>
          <p:nvPr/>
        </p:nvSpPr>
        <p:spPr>
          <a:xfrm>
            <a:off x="4717153" y="1739853"/>
            <a:ext cx="1089679"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Turnover</a:t>
            </a:r>
            <a:endParaRPr lang="de-DE" dirty="0">
              <a:solidFill>
                <a:prstClr val="black"/>
              </a:solidFill>
              <a:latin typeface="Arial" panose="020B0604020202020204" pitchFamily="34" charset="0"/>
              <a:ea typeface="+mn-ea"/>
              <a:cs typeface="Arial" panose="020B0604020202020204" pitchFamily="34" charset="0"/>
            </a:endParaRPr>
          </a:p>
        </p:txBody>
      </p:sp>
      <p:sp>
        <p:nvSpPr>
          <p:cNvPr id="25" name="Textfeld 24"/>
          <p:cNvSpPr txBox="1"/>
          <p:nvPr/>
        </p:nvSpPr>
        <p:spPr>
          <a:xfrm>
            <a:off x="4717153" y="3099994"/>
            <a:ext cx="1089679"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Cost</a:t>
            </a:r>
            <a:endParaRPr lang="de-DE" dirty="0">
              <a:solidFill>
                <a:prstClr val="black"/>
              </a:solidFill>
              <a:latin typeface="Arial" panose="020B0604020202020204" pitchFamily="34" charset="0"/>
              <a:ea typeface="+mn-ea"/>
              <a:cs typeface="Arial" panose="020B0604020202020204" pitchFamily="34" charset="0"/>
            </a:endParaRPr>
          </a:p>
        </p:txBody>
      </p:sp>
      <p:sp>
        <p:nvSpPr>
          <p:cNvPr id="26" name="Textfeld 25"/>
          <p:cNvSpPr txBox="1"/>
          <p:nvPr/>
        </p:nvSpPr>
        <p:spPr>
          <a:xfrm>
            <a:off x="2972193" y="1493895"/>
            <a:ext cx="1440160"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Volume</a:t>
            </a:r>
            <a:endParaRPr lang="de-DE" dirty="0">
              <a:solidFill>
                <a:prstClr val="black"/>
              </a:solidFill>
              <a:latin typeface="Arial" panose="020B0604020202020204" pitchFamily="34" charset="0"/>
              <a:ea typeface="+mn-ea"/>
              <a:cs typeface="Arial" panose="020B0604020202020204" pitchFamily="34" charset="0"/>
            </a:endParaRPr>
          </a:p>
        </p:txBody>
      </p:sp>
      <p:sp>
        <p:nvSpPr>
          <p:cNvPr id="27" name="Textfeld 26"/>
          <p:cNvSpPr txBox="1"/>
          <p:nvPr/>
        </p:nvSpPr>
        <p:spPr>
          <a:xfrm>
            <a:off x="2972193" y="1989198"/>
            <a:ext cx="1440160"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Price</a:t>
            </a:r>
            <a:endParaRPr lang="de-DE" dirty="0">
              <a:solidFill>
                <a:prstClr val="black"/>
              </a:solidFill>
              <a:latin typeface="Arial" panose="020B0604020202020204" pitchFamily="34" charset="0"/>
              <a:ea typeface="+mn-ea"/>
              <a:cs typeface="Arial" panose="020B0604020202020204" pitchFamily="34" charset="0"/>
            </a:endParaRPr>
          </a:p>
        </p:txBody>
      </p:sp>
      <p:sp>
        <p:nvSpPr>
          <p:cNvPr id="28" name="Textfeld 27"/>
          <p:cNvSpPr txBox="1"/>
          <p:nvPr/>
        </p:nvSpPr>
        <p:spPr>
          <a:xfrm>
            <a:off x="2907324" y="2459607"/>
            <a:ext cx="1528474"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Commodities </a:t>
            </a:r>
            <a:endParaRPr lang="de-DE" dirty="0">
              <a:solidFill>
                <a:prstClr val="black"/>
              </a:solidFill>
              <a:latin typeface="Arial" panose="020B0604020202020204" pitchFamily="34" charset="0"/>
              <a:ea typeface="+mn-ea"/>
              <a:cs typeface="Arial" panose="020B0604020202020204" pitchFamily="34" charset="0"/>
            </a:endParaRPr>
          </a:p>
        </p:txBody>
      </p:sp>
      <p:sp>
        <p:nvSpPr>
          <p:cNvPr id="29" name="Textfeld 28"/>
          <p:cNvSpPr txBox="1"/>
          <p:nvPr/>
        </p:nvSpPr>
        <p:spPr>
          <a:xfrm>
            <a:off x="2972193" y="2904344"/>
            <a:ext cx="1440160"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Warehouse</a:t>
            </a:r>
            <a:endParaRPr lang="de-DE" dirty="0">
              <a:solidFill>
                <a:prstClr val="black"/>
              </a:solidFill>
              <a:latin typeface="Arial" panose="020B0604020202020204" pitchFamily="34" charset="0"/>
              <a:ea typeface="+mn-ea"/>
              <a:cs typeface="Arial" panose="020B0604020202020204" pitchFamily="34" charset="0"/>
            </a:endParaRPr>
          </a:p>
        </p:txBody>
      </p:sp>
      <p:sp>
        <p:nvSpPr>
          <p:cNvPr id="30" name="Textfeld 29"/>
          <p:cNvSpPr txBox="1"/>
          <p:nvPr/>
        </p:nvSpPr>
        <p:spPr>
          <a:xfrm>
            <a:off x="2953221" y="3366191"/>
            <a:ext cx="1440160"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Employees</a:t>
            </a:r>
            <a:endParaRPr lang="de-DE" dirty="0">
              <a:solidFill>
                <a:prstClr val="black"/>
              </a:solidFill>
              <a:latin typeface="Arial" panose="020B0604020202020204" pitchFamily="34" charset="0"/>
              <a:ea typeface="+mn-ea"/>
              <a:cs typeface="Arial" panose="020B0604020202020204" pitchFamily="34" charset="0"/>
            </a:endParaRPr>
          </a:p>
        </p:txBody>
      </p:sp>
      <p:sp>
        <p:nvSpPr>
          <p:cNvPr id="31" name="Textfeld 30"/>
          <p:cNvSpPr txBox="1"/>
          <p:nvPr/>
        </p:nvSpPr>
        <p:spPr>
          <a:xfrm>
            <a:off x="2953221" y="3830681"/>
            <a:ext cx="1440160"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black"/>
                </a:solidFill>
                <a:latin typeface="Arial" panose="020B0604020202020204" pitchFamily="34" charset="0"/>
                <a:ea typeface="+mn-ea"/>
                <a:cs typeface="Arial" panose="020B0604020202020204" pitchFamily="34" charset="0"/>
              </a:rPr>
              <a:t>...</a:t>
            </a:r>
          </a:p>
        </p:txBody>
      </p:sp>
      <p:sp>
        <p:nvSpPr>
          <p:cNvPr id="32" name="Textfeld 31"/>
          <p:cNvSpPr txBox="1"/>
          <p:nvPr/>
        </p:nvSpPr>
        <p:spPr>
          <a:xfrm>
            <a:off x="2022015" y="3775104"/>
            <a:ext cx="458196"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white"/>
                </a:solidFill>
                <a:latin typeface="Arial" panose="020B0604020202020204" pitchFamily="34" charset="0"/>
                <a:ea typeface="+mn-ea"/>
                <a:cs typeface="Arial" panose="020B0604020202020204" pitchFamily="34" charset="0"/>
              </a:rPr>
              <a:t>...</a:t>
            </a:r>
          </a:p>
        </p:txBody>
      </p:sp>
      <p:sp>
        <p:nvSpPr>
          <p:cNvPr id="33" name="Textfeld 32"/>
          <p:cNvSpPr txBox="1"/>
          <p:nvPr/>
        </p:nvSpPr>
        <p:spPr>
          <a:xfrm>
            <a:off x="2029830" y="1488018"/>
            <a:ext cx="458196"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white"/>
                </a:solidFill>
                <a:latin typeface="Arial" panose="020B0604020202020204" pitchFamily="34" charset="0"/>
                <a:ea typeface="+mn-ea"/>
                <a:cs typeface="Arial" panose="020B0604020202020204" pitchFamily="34" charset="0"/>
              </a:rPr>
              <a:t>1</a:t>
            </a:r>
          </a:p>
        </p:txBody>
      </p:sp>
      <p:sp>
        <p:nvSpPr>
          <p:cNvPr id="34" name="Textfeld 33"/>
          <p:cNvSpPr txBox="1"/>
          <p:nvPr/>
        </p:nvSpPr>
        <p:spPr>
          <a:xfrm>
            <a:off x="2022015" y="1970390"/>
            <a:ext cx="458196"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white"/>
                </a:solidFill>
                <a:latin typeface="Arial" panose="020B0604020202020204" pitchFamily="34" charset="0"/>
                <a:ea typeface="+mn-ea"/>
                <a:cs typeface="Arial" panose="020B0604020202020204" pitchFamily="34" charset="0"/>
              </a:rPr>
              <a:t>2</a:t>
            </a:r>
          </a:p>
        </p:txBody>
      </p:sp>
      <p:sp>
        <p:nvSpPr>
          <p:cNvPr id="35" name="Textfeld 34"/>
          <p:cNvSpPr txBox="1"/>
          <p:nvPr/>
        </p:nvSpPr>
        <p:spPr>
          <a:xfrm>
            <a:off x="2022015" y="2439137"/>
            <a:ext cx="458196"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white"/>
                </a:solidFill>
                <a:latin typeface="Arial" panose="020B0604020202020204" pitchFamily="34" charset="0"/>
                <a:ea typeface="+mn-ea"/>
                <a:cs typeface="Arial" panose="020B0604020202020204" pitchFamily="34" charset="0"/>
              </a:rPr>
              <a:t>3</a:t>
            </a:r>
          </a:p>
        </p:txBody>
      </p:sp>
      <p:sp>
        <p:nvSpPr>
          <p:cNvPr id="36" name="Textfeld 35"/>
          <p:cNvSpPr txBox="1"/>
          <p:nvPr/>
        </p:nvSpPr>
        <p:spPr>
          <a:xfrm>
            <a:off x="2022015" y="2896529"/>
            <a:ext cx="458196"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white"/>
                </a:solidFill>
                <a:latin typeface="Arial" panose="020B0604020202020204" pitchFamily="34" charset="0"/>
                <a:ea typeface="+mn-ea"/>
                <a:cs typeface="Arial" panose="020B0604020202020204" pitchFamily="34" charset="0"/>
              </a:rPr>
              <a:t>4</a:t>
            </a:r>
          </a:p>
        </p:txBody>
      </p:sp>
      <p:cxnSp>
        <p:nvCxnSpPr>
          <p:cNvPr id="37" name="Gerade Verbindung mit Pfeil 36"/>
          <p:cNvCxnSpPr/>
          <p:nvPr/>
        </p:nvCxnSpPr>
        <p:spPr>
          <a:xfrm>
            <a:off x="4412351" y="1672490"/>
            <a:ext cx="147729" cy="0"/>
          </a:xfrm>
          <a:prstGeom prst="straightConnector1">
            <a:avLst/>
          </a:prstGeom>
          <a:noFill/>
          <a:ln w="38100" cap="flat" cmpd="sng" algn="ctr">
            <a:solidFill>
              <a:srgbClr val="1F497D"/>
            </a:solidFill>
            <a:prstDash val="solid"/>
            <a:headEnd type="none" w="med" len="med"/>
            <a:tailEnd type="none" w="med" len="med"/>
          </a:ln>
          <a:effectLst/>
        </p:spPr>
      </p:cxnSp>
      <p:cxnSp>
        <p:nvCxnSpPr>
          <p:cNvPr id="38" name="Gerade Verbindung mit Pfeil 37"/>
          <p:cNvCxnSpPr/>
          <p:nvPr/>
        </p:nvCxnSpPr>
        <p:spPr>
          <a:xfrm>
            <a:off x="4417022" y="2155056"/>
            <a:ext cx="147729" cy="0"/>
          </a:xfrm>
          <a:prstGeom prst="straightConnector1">
            <a:avLst/>
          </a:prstGeom>
          <a:noFill/>
          <a:ln w="38100" cap="flat" cmpd="sng" algn="ctr">
            <a:solidFill>
              <a:srgbClr val="1F497D"/>
            </a:solidFill>
            <a:prstDash val="solid"/>
            <a:headEnd type="none" w="med" len="med"/>
            <a:tailEnd type="none" w="med" len="med"/>
          </a:ln>
          <a:effectLst/>
        </p:spPr>
      </p:cxnSp>
      <p:cxnSp>
        <p:nvCxnSpPr>
          <p:cNvPr id="39" name="Gerade Verbindung mit Pfeil 38"/>
          <p:cNvCxnSpPr/>
          <p:nvPr/>
        </p:nvCxnSpPr>
        <p:spPr>
          <a:xfrm>
            <a:off x="4560080" y="1908889"/>
            <a:ext cx="147729" cy="0"/>
          </a:xfrm>
          <a:prstGeom prst="straightConnector1">
            <a:avLst/>
          </a:prstGeom>
          <a:noFill/>
          <a:ln w="38100" cap="flat" cmpd="sng" algn="ctr">
            <a:solidFill>
              <a:srgbClr val="1F497D"/>
            </a:solidFill>
            <a:prstDash val="solid"/>
            <a:headEnd type="none" w="med" len="med"/>
            <a:tailEnd type="none" w="med" len="med"/>
          </a:ln>
          <a:effectLst/>
        </p:spPr>
      </p:cxnSp>
      <p:cxnSp>
        <p:nvCxnSpPr>
          <p:cNvPr id="40" name="Gerade Verbindung mit Pfeil 39"/>
          <p:cNvCxnSpPr/>
          <p:nvPr/>
        </p:nvCxnSpPr>
        <p:spPr>
          <a:xfrm>
            <a:off x="5806832" y="1908889"/>
            <a:ext cx="243261" cy="0"/>
          </a:xfrm>
          <a:prstGeom prst="straightConnector1">
            <a:avLst/>
          </a:prstGeom>
          <a:noFill/>
          <a:ln w="38100" cap="flat" cmpd="sng" algn="ctr">
            <a:solidFill>
              <a:srgbClr val="1F497D"/>
            </a:solidFill>
            <a:prstDash val="solid"/>
            <a:headEnd type="none" w="med" len="med"/>
            <a:tailEnd type="none" w="med" len="med"/>
          </a:ln>
          <a:effectLst/>
        </p:spPr>
      </p:cxnSp>
      <p:cxnSp>
        <p:nvCxnSpPr>
          <p:cNvPr id="41" name="Gerade Verbindung mit Pfeil 40"/>
          <p:cNvCxnSpPr/>
          <p:nvPr/>
        </p:nvCxnSpPr>
        <p:spPr>
          <a:xfrm>
            <a:off x="4560080" y="1658293"/>
            <a:ext cx="0" cy="503232"/>
          </a:xfrm>
          <a:prstGeom prst="straightConnector1">
            <a:avLst/>
          </a:prstGeom>
          <a:noFill/>
          <a:ln w="38100" cap="flat" cmpd="sng" algn="ctr">
            <a:solidFill>
              <a:srgbClr val="1F497D"/>
            </a:solidFill>
            <a:prstDash val="solid"/>
            <a:headEnd type="none" w="med" len="med"/>
            <a:tailEnd type="none" w="med" len="med"/>
          </a:ln>
          <a:effectLst/>
        </p:spPr>
      </p:cxnSp>
      <p:cxnSp>
        <p:nvCxnSpPr>
          <p:cNvPr id="42" name="Gerade Verbindung mit Pfeil 41"/>
          <p:cNvCxnSpPr/>
          <p:nvPr/>
        </p:nvCxnSpPr>
        <p:spPr>
          <a:xfrm>
            <a:off x="4393712" y="2611928"/>
            <a:ext cx="147729" cy="0"/>
          </a:xfrm>
          <a:prstGeom prst="straightConnector1">
            <a:avLst/>
          </a:prstGeom>
          <a:noFill/>
          <a:ln w="38100" cap="flat" cmpd="sng" algn="ctr">
            <a:solidFill>
              <a:srgbClr val="1F497D"/>
            </a:solidFill>
            <a:prstDash val="solid"/>
            <a:headEnd type="none" w="med" len="med"/>
            <a:tailEnd type="none" w="med" len="med"/>
          </a:ln>
          <a:effectLst/>
        </p:spPr>
      </p:cxnSp>
      <p:cxnSp>
        <p:nvCxnSpPr>
          <p:cNvPr id="43" name="Gerade Verbindung mit Pfeil 42"/>
          <p:cNvCxnSpPr/>
          <p:nvPr/>
        </p:nvCxnSpPr>
        <p:spPr>
          <a:xfrm>
            <a:off x="4398383" y="3094494"/>
            <a:ext cx="147729" cy="0"/>
          </a:xfrm>
          <a:prstGeom prst="straightConnector1">
            <a:avLst/>
          </a:prstGeom>
          <a:noFill/>
          <a:ln w="38100" cap="flat" cmpd="sng" algn="ctr">
            <a:solidFill>
              <a:srgbClr val="1F497D"/>
            </a:solidFill>
            <a:prstDash val="solid"/>
            <a:headEnd type="none" w="med" len="med"/>
            <a:tailEnd type="none" w="med" len="med"/>
          </a:ln>
          <a:effectLst/>
        </p:spPr>
      </p:cxnSp>
      <p:cxnSp>
        <p:nvCxnSpPr>
          <p:cNvPr id="44" name="Gerade Verbindung mit Pfeil 43"/>
          <p:cNvCxnSpPr/>
          <p:nvPr/>
        </p:nvCxnSpPr>
        <p:spPr>
          <a:xfrm>
            <a:off x="4541441" y="2597731"/>
            <a:ext cx="0" cy="1417616"/>
          </a:xfrm>
          <a:prstGeom prst="straightConnector1">
            <a:avLst/>
          </a:prstGeom>
          <a:noFill/>
          <a:ln w="38100" cap="flat" cmpd="sng" algn="ctr">
            <a:solidFill>
              <a:srgbClr val="1F497D"/>
            </a:solidFill>
            <a:prstDash val="solid"/>
            <a:headEnd type="none" w="med" len="med"/>
            <a:tailEnd type="none" w="med" len="med"/>
          </a:ln>
          <a:effectLst/>
        </p:spPr>
      </p:cxnSp>
      <p:cxnSp>
        <p:nvCxnSpPr>
          <p:cNvPr id="45" name="Gerade Verbindung mit Pfeil 44"/>
          <p:cNvCxnSpPr/>
          <p:nvPr/>
        </p:nvCxnSpPr>
        <p:spPr>
          <a:xfrm>
            <a:off x="4560080" y="3269030"/>
            <a:ext cx="147729" cy="0"/>
          </a:xfrm>
          <a:prstGeom prst="straightConnector1">
            <a:avLst/>
          </a:prstGeom>
          <a:noFill/>
          <a:ln w="38100" cap="flat" cmpd="sng" algn="ctr">
            <a:solidFill>
              <a:srgbClr val="1F497D"/>
            </a:solidFill>
            <a:prstDash val="solid"/>
            <a:headEnd type="none" w="med" len="med"/>
            <a:tailEnd type="none" w="med" len="med"/>
          </a:ln>
          <a:effectLst/>
        </p:spPr>
      </p:cxnSp>
      <p:cxnSp>
        <p:nvCxnSpPr>
          <p:cNvPr id="46" name="Gerade Verbindung mit Pfeil 45"/>
          <p:cNvCxnSpPr/>
          <p:nvPr/>
        </p:nvCxnSpPr>
        <p:spPr>
          <a:xfrm>
            <a:off x="4398383" y="3551694"/>
            <a:ext cx="147729" cy="0"/>
          </a:xfrm>
          <a:prstGeom prst="straightConnector1">
            <a:avLst/>
          </a:prstGeom>
          <a:noFill/>
          <a:ln w="38100" cap="flat" cmpd="sng" algn="ctr">
            <a:solidFill>
              <a:srgbClr val="1F497D"/>
            </a:solidFill>
            <a:prstDash val="solid"/>
            <a:headEnd type="none" w="med" len="med"/>
            <a:tailEnd type="none" w="med" len="med"/>
          </a:ln>
          <a:effectLst/>
        </p:spPr>
      </p:cxnSp>
      <p:cxnSp>
        <p:nvCxnSpPr>
          <p:cNvPr id="47" name="Gerade Verbindung mit Pfeil 46"/>
          <p:cNvCxnSpPr/>
          <p:nvPr/>
        </p:nvCxnSpPr>
        <p:spPr>
          <a:xfrm>
            <a:off x="4398383" y="4015153"/>
            <a:ext cx="147729" cy="0"/>
          </a:xfrm>
          <a:prstGeom prst="straightConnector1">
            <a:avLst/>
          </a:prstGeom>
          <a:noFill/>
          <a:ln w="38100" cap="flat" cmpd="sng" algn="ctr">
            <a:solidFill>
              <a:srgbClr val="1F497D"/>
            </a:solidFill>
            <a:prstDash val="solid"/>
            <a:headEnd type="none" w="med" len="med"/>
            <a:tailEnd type="none" w="med" len="med"/>
          </a:ln>
          <a:effectLst/>
        </p:spPr>
      </p:cxnSp>
      <p:cxnSp>
        <p:nvCxnSpPr>
          <p:cNvPr id="48" name="Gerade Verbindung mit Pfeil 47"/>
          <p:cNvCxnSpPr/>
          <p:nvPr/>
        </p:nvCxnSpPr>
        <p:spPr>
          <a:xfrm>
            <a:off x="6035838" y="1888923"/>
            <a:ext cx="0" cy="1417616"/>
          </a:xfrm>
          <a:prstGeom prst="straightConnector1">
            <a:avLst/>
          </a:prstGeom>
          <a:noFill/>
          <a:ln w="38100" cap="flat" cmpd="sng" algn="ctr">
            <a:solidFill>
              <a:srgbClr val="1F497D"/>
            </a:solidFill>
            <a:prstDash val="solid"/>
            <a:headEnd type="none" w="med" len="med"/>
            <a:tailEnd type="none" w="med" len="med"/>
          </a:ln>
          <a:effectLst/>
        </p:spPr>
      </p:cxnSp>
      <p:cxnSp>
        <p:nvCxnSpPr>
          <p:cNvPr id="49" name="Gerade Verbindung mit Pfeil 48"/>
          <p:cNvCxnSpPr/>
          <p:nvPr/>
        </p:nvCxnSpPr>
        <p:spPr>
          <a:xfrm>
            <a:off x="5810120" y="3292467"/>
            <a:ext cx="243261" cy="0"/>
          </a:xfrm>
          <a:prstGeom prst="straightConnector1">
            <a:avLst/>
          </a:prstGeom>
          <a:noFill/>
          <a:ln w="38100" cap="flat" cmpd="sng" algn="ctr">
            <a:solidFill>
              <a:srgbClr val="1F497D"/>
            </a:solidFill>
            <a:prstDash val="solid"/>
            <a:headEnd type="none" w="med" len="med"/>
            <a:tailEnd type="none" w="med" len="med"/>
          </a:ln>
          <a:effectLst/>
        </p:spPr>
      </p:cxnSp>
      <p:cxnSp>
        <p:nvCxnSpPr>
          <p:cNvPr id="50" name="Gerade Verbindung mit Pfeil 49"/>
          <p:cNvCxnSpPr>
            <a:endCxn id="23" idx="1"/>
          </p:cNvCxnSpPr>
          <p:nvPr/>
        </p:nvCxnSpPr>
        <p:spPr>
          <a:xfrm flipV="1">
            <a:off x="6050093" y="2641364"/>
            <a:ext cx="296567" cy="1"/>
          </a:xfrm>
          <a:prstGeom prst="straightConnector1">
            <a:avLst/>
          </a:prstGeom>
          <a:noFill/>
          <a:ln w="38100" cap="flat" cmpd="sng" algn="ctr">
            <a:solidFill>
              <a:srgbClr val="1F497D"/>
            </a:solidFill>
            <a:prstDash val="solid"/>
            <a:headEnd type="none" w="med" len="med"/>
            <a:tailEnd type="none" w="med" len="med"/>
          </a:ln>
          <a:effectLst/>
        </p:spPr>
      </p:cxnSp>
      <p:sp>
        <p:nvSpPr>
          <p:cNvPr id="51" name="Rechteck 50"/>
          <p:cNvSpPr/>
          <p:nvPr/>
        </p:nvSpPr>
        <p:spPr>
          <a:xfrm>
            <a:off x="950127" y="4651155"/>
            <a:ext cx="327679" cy="282278"/>
          </a:xfrm>
          <a:prstGeom prst="rect">
            <a:avLst/>
          </a:prstGeom>
          <a:solidFill>
            <a:srgbClr val="1F497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52" name="Rechteck 51"/>
          <p:cNvSpPr/>
          <p:nvPr/>
        </p:nvSpPr>
        <p:spPr>
          <a:xfrm>
            <a:off x="950127" y="6149560"/>
            <a:ext cx="327679" cy="282278"/>
          </a:xfrm>
          <a:prstGeom prst="rect">
            <a:avLst/>
          </a:prstGeom>
          <a:solidFill>
            <a:srgbClr val="1F497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53" name="Rechteck 52"/>
          <p:cNvSpPr/>
          <p:nvPr/>
        </p:nvSpPr>
        <p:spPr>
          <a:xfrm>
            <a:off x="950127" y="5613830"/>
            <a:ext cx="327679" cy="282278"/>
          </a:xfrm>
          <a:prstGeom prst="rect">
            <a:avLst/>
          </a:prstGeom>
          <a:solidFill>
            <a:srgbClr val="1F497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54" name="Rechteck 53"/>
          <p:cNvSpPr/>
          <p:nvPr/>
        </p:nvSpPr>
        <p:spPr>
          <a:xfrm>
            <a:off x="950127" y="5140344"/>
            <a:ext cx="327679" cy="282278"/>
          </a:xfrm>
          <a:prstGeom prst="rect">
            <a:avLst/>
          </a:prstGeom>
          <a:solidFill>
            <a:srgbClr val="1F497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55" name="Textfeld 54"/>
          <p:cNvSpPr txBox="1"/>
          <p:nvPr/>
        </p:nvSpPr>
        <p:spPr>
          <a:xfrm>
            <a:off x="892681" y="4613894"/>
            <a:ext cx="458196"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white"/>
                </a:solidFill>
                <a:latin typeface="Arial" panose="020B0604020202020204" pitchFamily="34" charset="0"/>
                <a:ea typeface="+mn-ea"/>
                <a:cs typeface="Arial" panose="020B0604020202020204" pitchFamily="34" charset="0"/>
              </a:rPr>
              <a:t>1</a:t>
            </a:r>
          </a:p>
        </p:txBody>
      </p:sp>
      <p:sp>
        <p:nvSpPr>
          <p:cNvPr id="56" name="Textfeld 55"/>
          <p:cNvSpPr txBox="1"/>
          <p:nvPr/>
        </p:nvSpPr>
        <p:spPr>
          <a:xfrm>
            <a:off x="884866" y="5096266"/>
            <a:ext cx="458196"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white"/>
                </a:solidFill>
                <a:latin typeface="Arial" panose="020B0604020202020204" pitchFamily="34" charset="0"/>
                <a:ea typeface="+mn-ea"/>
                <a:cs typeface="Arial" panose="020B0604020202020204" pitchFamily="34" charset="0"/>
              </a:rPr>
              <a:t>2</a:t>
            </a:r>
          </a:p>
        </p:txBody>
      </p:sp>
      <p:sp>
        <p:nvSpPr>
          <p:cNvPr id="57" name="Textfeld 56"/>
          <p:cNvSpPr txBox="1"/>
          <p:nvPr/>
        </p:nvSpPr>
        <p:spPr>
          <a:xfrm>
            <a:off x="884866" y="5565013"/>
            <a:ext cx="458196"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white"/>
                </a:solidFill>
                <a:latin typeface="Arial" panose="020B0604020202020204" pitchFamily="34" charset="0"/>
                <a:ea typeface="+mn-ea"/>
                <a:cs typeface="Arial" panose="020B0604020202020204" pitchFamily="34" charset="0"/>
              </a:rPr>
              <a:t>3</a:t>
            </a:r>
          </a:p>
        </p:txBody>
      </p:sp>
      <p:sp>
        <p:nvSpPr>
          <p:cNvPr id="58" name="Textfeld 57"/>
          <p:cNvSpPr txBox="1"/>
          <p:nvPr/>
        </p:nvSpPr>
        <p:spPr>
          <a:xfrm>
            <a:off x="884866" y="6113848"/>
            <a:ext cx="458196"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white"/>
                </a:solidFill>
                <a:latin typeface="Arial" panose="020B0604020202020204" pitchFamily="34" charset="0"/>
                <a:ea typeface="+mn-ea"/>
                <a:cs typeface="Arial" panose="020B0604020202020204" pitchFamily="34" charset="0"/>
              </a:rPr>
              <a:t>4</a:t>
            </a:r>
          </a:p>
        </p:txBody>
      </p:sp>
      <p:sp>
        <p:nvSpPr>
          <p:cNvPr id="59" name="Textfeld 58"/>
          <p:cNvSpPr txBox="1"/>
          <p:nvPr/>
        </p:nvSpPr>
        <p:spPr>
          <a:xfrm>
            <a:off x="1414579" y="4651155"/>
            <a:ext cx="7002584" cy="338554"/>
          </a:xfrm>
          <a:prstGeom prst="rect">
            <a:avLst/>
          </a:prstGeom>
          <a:noFill/>
        </p:spPr>
        <p:txBody>
          <a:bodyPr wrap="square" rtlCol="0">
            <a:spAutoFit/>
          </a:bodyPr>
          <a:lstStyle/>
          <a:p>
            <a:pPr algn="l" eaLnBrk="1" fontAlgn="auto" hangingPunct="1">
              <a:spcBef>
                <a:spcPts val="0"/>
              </a:spcBef>
              <a:spcAft>
                <a:spcPts val="0"/>
              </a:spcAft>
            </a:pPr>
            <a:r>
              <a:rPr lang="en-US" b="0">
                <a:solidFill>
                  <a:prstClr val="black"/>
                </a:solidFill>
                <a:latin typeface="Arial" panose="020B0604020202020204" pitchFamily="34" charset="0"/>
                <a:ea typeface="+mn-ea"/>
                <a:cs typeface="Arial" panose="020B0604020202020204" pitchFamily="34" charset="0"/>
              </a:rPr>
              <a:t>Sales forecasts based on market and social media data</a:t>
            </a:r>
            <a:endParaRPr lang="de-DE" b="0" dirty="0">
              <a:solidFill>
                <a:prstClr val="black"/>
              </a:solidFill>
              <a:latin typeface="Arial" panose="020B0604020202020204" pitchFamily="34" charset="0"/>
              <a:ea typeface="+mn-ea"/>
              <a:cs typeface="Arial" panose="020B0604020202020204" pitchFamily="34" charset="0"/>
            </a:endParaRPr>
          </a:p>
        </p:txBody>
      </p:sp>
      <p:sp>
        <p:nvSpPr>
          <p:cNvPr id="60" name="Textfeld 59"/>
          <p:cNvSpPr txBox="1"/>
          <p:nvPr/>
        </p:nvSpPr>
        <p:spPr>
          <a:xfrm>
            <a:off x="1414579" y="5096266"/>
            <a:ext cx="7002584" cy="338554"/>
          </a:xfrm>
          <a:prstGeom prst="rect">
            <a:avLst/>
          </a:prstGeom>
          <a:noFill/>
        </p:spPr>
        <p:txBody>
          <a:bodyPr wrap="square" rtlCol="0">
            <a:spAutoFit/>
          </a:bodyPr>
          <a:lstStyle/>
          <a:p>
            <a:pPr algn="l" eaLnBrk="1" fontAlgn="auto" hangingPunct="1">
              <a:spcBef>
                <a:spcPts val="0"/>
              </a:spcBef>
              <a:spcAft>
                <a:spcPts val="0"/>
              </a:spcAft>
            </a:pPr>
            <a:r>
              <a:rPr lang="en-US" b="0">
                <a:solidFill>
                  <a:prstClr val="black"/>
                </a:solidFill>
                <a:latin typeface="Arial" panose="020B0604020202020204" pitchFamily="34" charset="0"/>
                <a:ea typeface="+mn-ea"/>
                <a:cs typeface="Arial" panose="020B0604020202020204" pitchFamily="34" charset="0"/>
              </a:rPr>
              <a:t>Automated pricing based on market and competitor analyses</a:t>
            </a:r>
            <a:endParaRPr lang="de-DE" b="0" dirty="0">
              <a:solidFill>
                <a:prstClr val="black"/>
              </a:solidFill>
              <a:latin typeface="Arial" panose="020B0604020202020204" pitchFamily="34" charset="0"/>
              <a:ea typeface="+mn-ea"/>
              <a:cs typeface="Arial" panose="020B0604020202020204" pitchFamily="34" charset="0"/>
            </a:endParaRPr>
          </a:p>
        </p:txBody>
      </p:sp>
      <p:sp>
        <p:nvSpPr>
          <p:cNvPr id="61" name="Textfeld 60"/>
          <p:cNvSpPr txBox="1"/>
          <p:nvPr/>
        </p:nvSpPr>
        <p:spPr>
          <a:xfrm>
            <a:off x="1408323" y="5589624"/>
            <a:ext cx="7002584" cy="338554"/>
          </a:xfrm>
          <a:prstGeom prst="rect">
            <a:avLst/>
          </a:prstGeom>
          <a:noFill/>
        </p:spPr>
        <p:txBody>
          <a:bodyPr wrap="square" rtlCol="0">
            <a:spAutoFit/>
          </a:bodyPr>
          <a:lstStyle/>
          <a:p>
            <a:pPr algn="l" eaLnBrk="1" fontAlgn="auto" hangingPunct="1">
              <a:spcBef>
                <a:spcPts val="0"/>
              </a:spcBef>
              <a:spcAft>
                <a:spcPts val="0"/>
              </a:spcAft>
            </a:pPr>
            <a:r>
              <a:rPr lang="en-US" b="0">
                <a:solidFill>
                  <a:prstClr val="black"/>
                </a:solidFill>
                <a:latin typeface="Arial" panose="020B0604020202020204" pitchFamily="34" charset="0"/>
                <a:ea typeface="+mn-ea"/>
                <a:cs typeface="Arial" panose="020B0604020202020204" pitchFamily="34" charset="0"/>
              </a:rPr>
              <a:t>Early detection of price changes and adjustment of purchasing behavior</a:t>
            </a:r>
            <a:endParaRPr lang="de-DE" b="0" dirty="0">
              <a:solidFill>
                <a:prstClr val="black"/>
              </a:solidFill>
              <a:latin typeface="Arial" panose="020B0604020202020204" pitchFamily="34" charset="0"/>
              <a:ea typeface="+mn-ea"/>
              <a:cs typeface="Arial" panose="020B0604020202020204" pitchFamily="34" charset="0"/>
            </a:endParaRPr>
          </a:p>
        </p:txBody>
      </p:sp>
      <p:sp>
        <p:nvSpPr>
          <p:cNvPr id="62" name="Textfeld 61"/>
          <p:cNvSpPr txBox="1"/>
          <p:nvPr/>
        </p:nvSpPr>
        <p:spPr>
          <a:xfrm>
            <a:off x="1414579" y="6037007"/>
            <a:ext cx="7002584" cy="584775"/>
          </a:xfrm>
          <a:prstGeom prst="rect">
            <a:avLst/>
          </a:prstGeom>
          <a:noFill/>
        </p:spPr>
        <p:txBody>
          <a:bodyPr wrap="square" rtlCol="0">
            <a:spAutoFit/>
          </a:bodyPr>
          <a:lstStyle/>
          <a:p>
            <a:pPr algn="l" eaLnBrk="1" fontAlgn="auto" hangingPunct="1">
              <a:spcBef>
                <a:spcPts val="0"/>
              </a:spcBef>
              <a:spcAft>
                <a:spcPts val="0"/>
              </a:spcAft>
            </a:pPr>
            <a:r>
              <a:rPr lang="en-US" b="0">
                <a:solidFill>
                  <a:prstClr val="black"/>
                </a:solidFill>
                <a:latin typeface="Arial" panose="020B0604020202020204" pitchFamily="34" charset="0"/>
                <a:ea typeface="+mn-ea"/>
                <a:cs typeface="Arial" panose="020B0604020202020204" pitchFamily="34" charset="0"/>
              </a:rPr>
              <a:t>Optimization of inventory management based on customers' current purchasing preferences</a:t>
            </a:r>
            <a:endParaRPr lang="de-DE" b="0" dirty="0">
              <a:solidFill>
                <a:prstClr val="black"/>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85777431"/>
      </p:ext>
    </p:extLst>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799" y="243291"/>
            <a:ext cx="7045122"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Problems with fixed Training </a:t>
            </a:r>
            <a:br>
              <a:rPr lang="en-US" sz="2400" dirty="0"/>
            </a:br>
            <a:r>
              <a:rPr lang="en-US" sz="2400" dirty="0"/>
              <a:t>and Test Samples</a:t>
            </a:r>
          </a:p>
        </p:txBody>
      </p:sp>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249</a:t>
            </a:fld>
            <a:endParaRPr lang="en-US" sz="800" dirty="0">
              <a:solidFill>
                <a:schemeClr val="bg1"/>
              </a:solidFill>
            </a:endParaRPr>
          </a:p>
        </p:txBody>
      </p:sp>
      <p:sp>
        <p:nvSpPr>
          <p:cNvPr id="6" name="Text Box 2"/>
          <p:cNvSpPr txBox="1">
            <a:spLocks noChangeArrowheads="1"/>
          </p:cNvSpPr>
          <p:nvPr/>
        </p:nvSpPr>
        <p:spPr bwMode="auto">
          <a:xfrm>
            <a:off x="4219561" y="1675378"/>
            <a:ext cx="1535286" cy="402291"/>
          </a:xfrm>
          <a:prstGeom prst="rect">
            <a:avLst/>
          </a:prstGeom>
          <a:solidFill>
            <a:schemeClr val="bg1"/>
          </a:solidFill>
          <a:ln>
            <a:solidFill>
              <a:schemeClr val="tx1"/>
            </a:solidFill>
          </a:ln>
          <a:effectLst/>
        </p:spPr>
        <p:txBody>
          <a:bodyPr wrap="square" lIns="90000" tIns="46800" rIns="90000" bIns="46800">
            <a:spAutoFit/>
          </a:bodyPr>
          <a:lstStyle>
            <a:defPPr>
              <a:defRPr lang="de-DE"/>
            </a:defPPr>
            <a:lvl1pPr defTabSz="762000">
              <a:spcBef>
                <a:spcPts val="600"/>
              </a:spcBef>
              <a:tabLst>
                <a:tab pos="360363" algn="l"/>
              </a:tabLst>
              <a:defRPr sz="2000">
                <a:latin typeface="Arial" pitchFamily="34" charset="0"/>
              </a:defRPr>
            </a:lvl1pPr>
            <a:lvl2pPr marL="360363" indent="-180975" defTabSz="762000">
              <a:tabLst>
                <a:tab pos="360363" algn="l"/>
              </a:tabLst>
              <a:defRPr>
                <a:latin typeface="Arial" pitchFamily="34" charset="0"/>
              </a:defRPr>
            </a:lvl2pPr>
            <a:lvl3pPr marL="1143000" indent="-228600" defTabSz="762000">
              <a:tabLst>
                <a:tab pos="360363" algn="l"/>
              </a:tabLst>
              <a:defRPr>
                <a:latin typeface="Arial" pitchFamily="34" charset="0"/>
              </a:defRPr>
            </a:lvl3pPr>
            <a:lvl4pPr marL="1600200" indent="-228600" defTabSz="762000">
              <a:tabLst>
                <a:tab pos="360363" algn="l"/>
              </a:tabLst>
              <a:defRPr>
                <a:latin typeface="Arial" pitchFamily="34" charset="0"/>
              </a:defRPr>
            </a:lvl4pPr>
            <a:lvl5pPr marL="2057400" indent="-228600" defTabSz="762000">
              <a:tabLst>
                <a:tab pos="360363" algn="l"/>
              </a:tabLst>
              <a:defRPr>
                <a:latin typeface="Arial" pitchFamily="34" charset="0"/>
              </a:defRPr>
            </a:lvl5pPr>
            <a:lvl6pPr marL="2514600" indent="-228600" defTabSz="762000" eaLnBrk="0" fontAlgn="base" hangingPunct="0">
              <a:spcBef>
                <a:spcPct val="50000"/>
              </a:spcBef>
              <a:spcAft>
                <a:spcPct val="0"/>
              </a:spcAft>
              <a:tabLst>
                <a:tab pos="360363" algn="l"/>
              </a:tabLst>
              <a:defRPr>
                <a:latin typeface="Arial" pitchFamily="34" charset="0"/>
              </a:defRPr>
            </a:lvl6pPr>
            <a:lvl7pPr marL="2971800" indent="-228600" defTabSz="762000" eaLnBrk="0" fontAlgn="base" hangingPunct="0">
              <a:spcBef>
                <a:spcPct val="50000"/>
              </a:spcBef>
              <a:spcAft>
                <a:spcPct val="0"/>
              </a:spcAft>
              <a:tabLst>
                <a:tab pos="360363" algn="l"/>
              </a:tabLst>
              <a:defRPr>
                <a:latin typeface="Arial" pitchFamily="34" charset="0"/>
              </a:defRPr>
            </a:lvl7pPr>
            <a:lvl8pPr marL="3429000" indent="-228600" defTabSz="762000" eaLnBrk="0" fontAlgn="base" hangingPunct="0">
              <a:spcBef>
                <a:spcPct val="50000"/>
              </a:spcBef>
              <a:spcAft>
                <a:spcPct val="0"/>
              </a:spcAft>
              <a:tabLst>
                <a:tab pos="360363" algn="l"/>
              </a:tabLst>
              <a:defRPr>
                <a:latin typeface="Arial" pitchFamily="34" charset="0"/>
              </a:defRPr>
            </a:lvl8pPr>
            <a:lvl9pPr marL="3886200" indent="-228600" defTabSz="762000" eaLnBrk="0" fontAlgn="base" hangingPunct="0">
              <a:spcBef>
                <a:spcPct val="50000"/>
              </a:spcBef>
              <a:spcAft>
                <a:spcPct val="0"/>
              </a:spcAft>
              <a:tabLst>
                <a:tab pos="360363" algn="l"/>
              </a:tabLst>
              <a:defRPr>
                <a:latin typeface="Arial" pitchFamily="34" charset="0"/>
              </a:defRPr>
            </a:lvl9pPr>
          </a:lstStyle>
          <a:p>
            <a:r>
              <a:rPr lang="en-US" altLang="de-DE" dirty="0"/>
              <a:t>Test Data</a:t>
            </a:r>
          </a:p>
        </p:txBody>
      </p:sp>
      <p:sp>
        <p:nvSpPr>
          <p:cNvPr id="8" name="Text Box 2"/>
          <p:cNvSpPr txBox="1">
            <a:spLocks noChangeArrowheads="1"/>
          </p:cNvSpPr>
          <p:nvPr/>
        </p:nvSpPr>
        <p:spPr bwMode="auto">
          <a:xfrm>
            <a:off x="770186" y="2307107"/>
            <a:ext cx="320609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l">
              <a:spcBef>
                <a:spcPts val="600"/>
              </a:spcBef>
            </a:pPr>
            <a:r>
              <a:rPr lang="en-US" altLang="de-DE" sz="1800" dirty="0"/>
              <a:t>Method 1       optimize  </a:t>
            </a:r>
          </a:p>
        </p:txBody>
      </p:sp>
      <p:sp>
        <p:nvSpPr>
          <p:cNvPr id="9" name="Text Box 2"/>
          <p:cNvSpPr txBox="1">
            <a:spLocks noChangeArrowheads="1"/>
          </p:cNvSpPr>
          <p:nvPr/>
        </p:nvSpPr>
        <p:spPr bwMode="auto">
          <a:xfrm>
            <a:off x="5182076" y="2454629"/>
            <a:ext cx="3800213" cy="1356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l">
              <a:spcBef>
                <a:spcPts val="600"/>
              </a:spcBef>
            </a:pPr>
            <a:r>
              <a:rPr lang="en-US" altLang="de-DE" sz="1800" dirty="0"/>
              <a:t>Test data is used for two things:</a:t>
            </a:r>
          </a:p>
          <a:p>
            <a:pPr marL="444500" indent="-268288" algn="l">
              <a:spcBef>
                <a:spcPts val="600"/>
              </a:spcBef>
              <a:buFontTx/>
              <a:buAutoNum type="arabicPeriod"/>
            </a:pPr>
            <a:r>
              <a:rPr lang="en-US" altLang="de-DE" sz="1800" dirty="0">
                <a:solidFill>
                  <a:srgbClr val="FF0000"/>
                </a:solidFill>
              </a:rPr>
              <a:t>Optimize the model training</a:t>
            </a:r>
          </a:p>
          <a:p>
            <a:pPr marL="444500" indent="-268288" algn="l">
              <a:spcBef>
                <a:spcPts val="600"/>
              </a:spcBef>
              <a:buFontTx/>
              <a:buAutoNum type="arabicPeriod"/>
            </a:pPr>
            <a:r>
              <a:rPr lang="en-US" altLang="de-DE" sz="1800" dirty="0">
                <a:solidFill>
                  <a:srgbClr val="0070C0"/>
                </a:solidFill>
              </a:rPr>
              <a:t>Select the best model via testing the model quality</a:t>
            </a:r>
          </a:p>
        </p:txBody>
      </p:sp>
      <p:sp>
        <p:nvSpPr>
          <p:cNvPr id="2" name="Ellipse 1"/>
          <p:cNvSpPr/>
          <p:nvPr/>
        </p:nvSpPr>
        <p:spPr bwMode="auto">
          <a:xfrm>
            <a:off x="2206304" y="2281806"/>
            <a:ext cx="1107347" cy="463926"/>
          </a:xfrm>
          <a:prstGeom prst="ellipse">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1" name="Text Box 2"/>
          <p:cNvSpPr txBox="1">
            <a:spLocks noChangeArrowheads="1"/>
          </p:cNvSpPr>
          <p:nvPr/>
        </p:nvSpPr>
        <p:spPr bwMode="auto">
          <a:xfrm>
            <a:off x="770186" y="2936161"/>
            <a:ext cx="320609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l">
              <a:spcBef>
                <a:spcPts val="600"/>
              </a:spcBef>
            </a:pPr>
            <a:r>
              <a:rPr lang="en-US" altLang="de-DE" sz="1800" dirty="0"/>
              <a:t>Method 2       optimize  </a:t>
            </a:r>
          </a:p>
        </p:txBody>
      </p:sp>
      <p:sp>
        <p:nvSpPr>
          <p:cNvPr id="12" name="Ellipse 11"/>
          <p:cNvSpPr/>
          <p:nvPr/>
        </p:nvSpPr>
        <p:spPr bwMode="auto">
          <a:xfrm>
            <a:off x="2206304" y="2910860"/>
            <a:ext cx="1107347" cy="463926"/>
          </a:xfrm>
          <a:prstGeom prst="ellipse">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3" name="Text Box 2"/>
          <p:cNvSpPr txBox="1">
            <a:spLocks noChangeArrowheads="1"/>
          </p:cNvSpPr>
          <p:nvPr/>
        </p:nvSpPr>
        <p:spPr bwMode="auto">
          <a:xfrm>
            <a:off x="770186" y="3590516"/>
            <a:ext cx="320609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l">
              <a:spcBef>
                <a:spcPts val="600"/>
              </a:spcBef>
            </a:pPr>
            <a:r>
              <a:rPr lang="en-US" altLang="de-DE" sz="1800" dirty="0"/>
              <a:t>Method 3       optimize  </a:t>
            </a:r>
          </a:p>
        </p:txBody>
      </p:sp>
      <p:sp>
        <p:nvSpPr>
          <p:cNvPr id="14" name="Ellipse 13"/>
          <p:cNvSpPr/>
          <p:nvPr/>
        </p:nvSpPr>
        <p:spPr bwMode="auto">
          <a:xfrm>
            <a:off x="2206304" y="3565215"/>
            <a:ext cx="1107347" cy="463926"/>
          </a:xfrm>
          <a:prstGeom prst="ellipse">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5" name="Text Box 2"/>
          <p:cNvSpPr txBox="1">
            <a:spLocks noChangeArrowheads="1"/>
          </p:cNvSpPr>
          <p:nvPr/>
        </p:nvSpPr>
        <p:spPr bwMode="auto">
          <a:xfrm>
            <a:off x="770186" y="4219570"/>
            <a:ext cx="320609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l">
              <a:spcBef>
                <a:spcPts val="600"/>
              </a:spcBef>
            </a:pPr>
            <a:r>
              <a:rPr lang="en-US" altLang="de-DE" sz="1800" dirty="0"/>
              <a:t>…                   optimize  </a:t>
            </a:r>
          </a:p>
        </p:txBody>
      </p:sp>
      <p:sp>
        <p:nvSpPr>
          <p:cNvPr id="16" name="Ellipse 15"/>
          <p:cNvSpPr/>
          <p:nvPr/>
        </p:nvSpPr>
        <p:spPr bwMode="auto">
          <a:xfrm>
            <a:off x="2206304" y="4194269"/>
            <a:ext cx="1107347" cy="463926"/>
          </a:xfrm>
          <a:prstGeom prst="ellipse">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 name="Abgerundetes Rechteck 2"/>
          <p:cNvSpPr/>
          <p:nvPr/>
        </p:nvSpPr>
        <p:spPr bwMode="auto">
          <a:xfrm>
            <a:off x="562062" y="1915329"/>
            <a:ext cx="3061982" cy="3369736"/>
          </a:xfrm>
          <a:prstGeom prst="round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8" name="Text Box 2"/>
          <p:cNvSpPr txBox="1">
            <a:spLocks noChangeArrowheads="1"/>
          </p:cNvSpPr>
          <p:nvPr/>
        </p:nvSpPr>
        <p:spPr bwMode="auto">
          <a:xfrm>
            <a:off x="1333364" y="4798396"/>
            <a:ext cx="1287041"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spcBef>
                <a:spcPts val="600"/>
              </a:spcBef>
            </a:pPr>
            <a:r>
              <a:rPr lang="en-US" altLang="de-DE" sz="1800" dirty="0"/>
              <a:t>  select  </a:t>
            </a:r>
          </a:p>
        </p:txBody>
      </p:sp>
      <p:sp>
        <p:nvSpPr>
          <p:cNvPr id="19" name="Ellipse 18"/>
          <p:cNvSpPr/>
          <p:nvPr/>
        </p:nvSpPr>
        <p:spPr bwMode="auto">
          <a:xfrm>
            <a:off x="1493239" y="4745787"/>
            <a:ext cx="1110389" cy="488943"/>
          </a:xfrm>
          <a:prstGeom prst="ellipse">
            <a:avLst/>
          </a:prstGeom>
          <a:noFill/>
          <a:ln w="12700" cap="flat" cmpd="sng" algn="ctr">
            <a:solidFill>
              <a:srgbClr val="0070C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2290" name="Text Box 2"/>
          <p:cNvSpPr txBox="1">
            <a:spLocks noChangeArrowheads="1"/>
          </p:cNvSpPr>
          <p:nvPr/>
        </p:nvSpPr>
        <p:spPr bwMode="auto">
          <a:xfrm>
            <a:off x="944531" y="1688918"/>
            <a:ext cx="2207804" cy="402291"/>
          </a:xfrm>
          <a:prstGeom prst="rect">
            <a:avLst/>
          </a:prstGeom>
          <a:solidFill>
            <a:schemeClr val="bg1"/>
          </a:solidFill>
          <a:ln>
            <a:solidFill>
              <a:schemeClr val="tx1"/>
            </a:solidFill>
          </a:ln>
          <a:effec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spcBef>
                <a:spcPts val="600"/>
              </a:spcBef>
            </a:pPr>
            <a:r>
              <a:rPr lang="en-US" altLang="de-DE" sz="2000" dirty="0"/>
              <a:t>Training Data  </a:t>
            </a:r>
          </a:p>
        </p:txBody>
      </p:sp>
      <p:cxnSp>
        <p:nvCxnSpPr>
          <p:cNvPr id="20" name="Gerade Verbindung mit Pfeil 19"/>
          <p:cNvCxnSpPr>
            <a:stCxn id="6" idx="2"/>
            <a:endCxn id="2" idx="6"/>
          </p:cNvCxnSpPr>
          <p:nvPr/>
        </p:nvCxnSpPr>
        <p:spPr bwMode="auto">
          <a:xfrm flipH="1">
            <a:off x="3313651" y="2077669"/>
            <a:ext cx="1673553" cy="436100"/>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Gerade Verbindung mit Pfeil 22"/>
          <p:cNvCxnSpPr>
            <a:stCxn id="6" idx="2"/>
            <a:endCxn id="12" idx="6"/>
          </p:cNvCxnSpPr>
          <p:nvPr/>
        </p:nvCxnSpPr>
        <p:spPr bwMode="auto">
          <a:xfrm flipH="1">
            <a:off x="3313651" y="2077669"/>
            <a:ext cx="1673553" cy="1065154"/>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Gerade Verbindung mit Pfeil 23"/>
          <p:cNvCxnSpPr>
            <a:stCxn id="6" idx="2"/>
            <a:endCxn id="14" idx="6"/>
          </p:cNvCxnSpPr>
          <p:nvPr/>
        </p:nvCxnSpPr>
        <p:spPr bwMode="auto">
          <a:xfrm flipH="1">
            <a:off x="3313651" y="2077669"/>
            <a:ext cx="1673553" cy="1719509"/>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Gerade Verbindung mit Pfeil 24"/>
          <p:cNvCxnSpPr>
            <a:stCxn id="6" idx="2"/>
            <a:endCxn id="16" idx="6"/>
          </p:cNvCxnSpPr>
          <p:nvPr/>
        </p:nvCxnSpPr>
        <p:spPr bwMode="auto">
          <a:xfrm flipH="1">
            <a:off x="3313651" y="2077669"/>
            <a:ext cx="1673553" cy="2348563"/>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Gewinkelter Verbinder 34"/>
          <p:cNvCxnSpPr>
            <a:stCxn id="6" idx="2"/>
            <a:endCxn id="19" idx="6"/>
          </p:cNvCxnSpPr>
          <p:nvPr/>
        </p:nvCxnSpPr>
        <p:spPr bwMode="auto">
          <a:xfrm rot="5400000">
            <a:off x="2339121" y="2342176"/>
            <a:ext cx="2912590" cy="2383576"/>
          </a:xfrm>
          <a:prstGeom prst="bentConnector2">
            <a:avLst/>
          </a:prstGeom>
          <a:solidFill>
            <a:schemeClr val="accent1"/>
          </a:solidFill>
          <a:ln w="127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 Box 2"/>
          <p:cNvSpPr txBox="1">
            <a:spLocks noChangeArrowheads="1"/>
          </p:cNvSpPr>
          <p:nvPr/>
        </p:nvSpPr>
        <p:spPr bwMode="auto">
          <a:xfrm>
            <a:off x="5182076" y="4001456"/>
            <a:ext cx="3800213" cy="1910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l">
              <a:spcBef>
                <a:spcPts val="600"/>
              </a:spcBef>
            </a:pPr>
            <a:r>
              <a:rPr lang="en-US" altLang="de-DE" sz="1800" dirty="0"/>
              <a:t>This contradicts the idea of independent testing and results in:</a:t>
            </a:r>
          </a:p>
          <a:p>
            <a:pPr marL="576262" indent="-400050" algn="l">
              <a:spcBef>
                <a:spcPts val="600"/>
              </a:spcBef>
              <a:buFont typeface="+mj-lt"/>
              <a:buAutoNum type="romanUcPeriod"/>
            </a:pPr>
            <a:r>
              <a:rPr lang="en-US" altLang="de-DE" sz="1800" dirty="0" err="1"/>
              <a:t>Endogenization</a:t>
            </a:r>
            <a:r>
              <a:rPr lang="en-US" altLang="de-DE" sz="1800" dirty="0"/>
              <a:t> of the test data</a:t>
            </a:r>
          </a:p>
          <a:p>
            <a:pPr marL="576262" indent="-400050" algn="l">
              <a:spcBef>
                <a:spcPts val="600"/>
              </a:spcBef>
              <a:buFont typeface="+mj-lt"/>
              <a:buAutoNum type="romanUcPeriod"/>
            </a:pPr>
            <a:r>
              <a:rPr lang="en-US" altLang="de-DE" sz="1800" dirty="0"/>
              <a:t>Selection Bias</a:t>
            </a:r>
          </a:p>
        </p:txBody>
      </p:sp>
      <p:sp>
        <p:nvSpPr>
          <p:cNvPr id="26" name="Textfeld 25"/>
          <p:cNvSpPr txBox="1"/>
          <p:nvPr/>
        </p:nvSpPr>
        <p:spPr>
          <a:xfrm>
            <a:off x="177799" y="5948624"/>
            <a:ext cx="8805427" cy="400110"/>
          </a:xfrm>
          <a:prstGeom prst="rect">
            <a:avLst/>
          </a:prstGeom>
          <a:noFill/>
        </p:spPr>
        <p:txBody>
          <a:bodyPr wrap="square" rtlCol="0">
            <a:spAutoFit/>
          </a:bodyPr>
          <a:lstStyle/>
          <a:p>
            <a:r>
              <a:rPr lang="de-DE" sz="2000" dirty="0" err="1">
                <a:solidFill>
                  <a:srgbClr val="FF0000"/>
                </a:solidFill>
              </a:rPr>
              <a:t>Rule</a:t>
            </a:r>
            <a:r>
              <a:rPr lang="de-DE" sz="2000" dirty="0">
                <a:solidFill>
                  <a:srgbClr val="FF0000"/>
                </a:solidFill>
              </a:rPr>
              <a:t>: NEVER </a:t>
            </a:r>
            <a:r>
              <a:rPr lang="de-DE" sz="2000" dirty="0" err="1">
                <a:solidFill>
                  <a:srgbClr val="FF0000"/>
                </a:solidFill>
              </a:rPr>
              <a:t>use</a:t>
            </a:r>
            <a:r>
              <a:rPr lang="de-DE" sz="2000" dirty="0">
                <a:solidFill>
                  <a:srgbClr val="FF0000"/>
                </a:solidFill>
              </a:rPr>
              <a:t> </a:t>
            </a:r>
            <a:r>
              <a:rPr lang="de-DE" sz="2000" dirty="0" err="1">
                <a:solidFill>
                  <a:srgbClr val="FF0000"/>
                </a:solidFill>
              </a:rPr>
              <a:t>any</a:t>
            </a:r>
            <a:r>
              <a:rPr lang="de-DE" sz="2000" dirty="0">
                <a:solidFill>
                  <a:srgbClr val="FF0000"/>
                </a:solidFill>
              </a:rPr>
              <a:t> </a:t>
            </a:r>
            <a:r>
              <a:rPr lang="de-DE" sz="2000" dirty="0" err="1">
                <a:solidFill>
                  <a:srgbClr val="FF0000"/>
                </a:solidFill>
              </a:rPr>
              <a:t>information</a:t>
            </a:r>
            <a:r>
              <a:rPr lang="de-DE" sz="2000" dirty="0">
                <a:solidFill>
                  <a:srgbClr val="FF0000"/>
                </a:solidFill>
              </a:rPr>
              <a:t> </a:t>
            </a:r>
            <a:r>
              <a:rPr lang="de-DE" sz="2000" dirty="0" err="1">
                <a:solidFill>
                  <a:srgbClr val="FF0000"/>
                </a:solidFill>
              </a:rPr>
              <a:t>from</a:t>
            </a:r>
            <a:r>
              <a:rPr lang="de-DE" sz="2000" dirty="0">
                <a:solidFill>
                  <a:srgbClr val="FF0000"/>
                </a:solidFill>
              </a:rPr>
              <a:t> </a:t>
            </a:r>
            <a:r>
              <a:rPr lang="de-DE" sz="2000" dirty="0" err="1">
                <a:solidFill>
                  <a:srgbClr val="FF0000"/>
                </a:solidFill>
              </a:rPr>
              <a:t>the</a:t>
            </a:r>
            <a:r>
              <a:rPr lang="de-DE" sz="2000" dirty="0">
                <a:solidFill>
                  <a:srgbClr val="FF0000"/>
                </a:solidFill>
              </a:rPr>
              <a:t> </a:t>
            </a:r>
            <a:r>
              <a:rPr lang="de-DE" sz="2000" dirty="0" err="1">
                <a:solidFill>
                  <a:srgbClr val="FF0000"/>
                </a:solidFill>
              </a:rPr>
              <a:t>test</a:t>
            </a:r>
            <a:r>
              <a:rPr lang="de-DE" sz="2000" dirty="0">
                <a:solidFill>
                  <a:srgbClr val="FF0000"/>
                </a:solidFill>
              </a:rPr>
              <a:t> </a:t>
            </a:r>
            <a:r>
              <a:rPr lang="de-DE" sz="2000" dirty="0" err="1">
                <a:solidFill>
                  <a:srgbClr val="FF0000"/>
                </a:solidFill>
              </a:rPr>
              <a:t>data</a:t>
            </a:r>
            <a:r>
              <a:rPr lang="de-DE" sz="2000" dirty="0">
                <a:solidFill>
                  <a:srgbClr val="FF0000"/>
                </a:solidFill>
              </a:rPr>
              <a:t> </a:t>
            </a:r>
            <a:r>
              <a:rPr lang="de-DE" sz="2000" dirty="0" err="1">
                <a:solidFill>
                  <a:srgbClr val="FF0000"/>
                </a:solidFill>
              </a:rPr>
              <a:t>for</a:t>
            </a:r>
            <a:r>
              <a:rPr lang="de-DE" sz="2000" dirty="0">
                <a:solidFill>
                  <a:srgbClr val="FF0000"/>
                </a:solidFill>
              </a:rPr>
              <a:t> </a:t>
            </a:r>
            <a:r>
              <a:rPr lang="de-DE" sz="2000" dirty="0" err="1">
                <a:solidFill>
                  <a:srgbClr val="FF0000"/>
                </a:solidFill>
              </a:rPr>
              <a:t>model</a:t>
            </a:r>
            <a:r>
              <a:rPr lang="de-DE" sz="2000" dirty="0">
                <a:solidFill>
                  <a:srgbClr val="FF0000"/>
                </a:solidFill>
              </a:rPr>
              <a:t> </a:t>
            </a:r>
            <a:r>
              <a:rPr lang="de-DE" sz="2000" dirty="0" err="1">
                <a:solidFill>
                  <a:srgbClr val="FF0000"/>
                </a:solidFill>
              </a:rPr>
              <a:t>training</a:t>
            </a:r>
            <a:r>
              <a:rPr lang="de-DE" sz="2000" dirty="0">
                <a:solidFill>
                  <a:srgbClr val="FF0000"/>
                </a:solidFill>
              </a:rPr>
              <a:t>!</a:t>
            </a:r>
          </a:p>
        </p:txBody>
      </p:sp>
    </p:spTree>
    <p:extLst>
      <p:ext uri="{BB962C8B-B14F-4D97-AF65-F5344CB8AC3E}">
        <p14:creationId xmlns:p14="http://schemas.microsoft.com/office/powerpoint/2010/main" val="26420224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01483" y="556022"/>
            <a:ext cx="704512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Addressing the </a:t>
            </a:r>
            <a:r>
              <a:rPr lang="en-US" sz="2400" dirty="0" err="1"/>
              <a:t>Endogeneity</a:t>
            </a:r>
            <a:r>
              <a:rPr lang="en-US" sz="2400" dirty="0"/>
              <a:t> Problem</a:t>
            </a:r>
          </a:p>
        </p:txBody>
      </p:sp>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250</a:t>
            </a:fld>
            <a:endParaRPr lang="en-US" sz="800" dirty="0">
              <a:solidFill>
                <a:schemeClr val="bg1"/>
              </a:solidFill>
            </a:endParaRPr>
          </a:p>
        </p:txBody>
      </p:sp>
      <p:sp>
        <p:nvSpPr>
          <p:cNvPr id="26" name="Textfeld 25"/>
          <p:cNvSpPr txBox="1"/>
          <p:nvPr/>
        </p:nvSpPr>
        <p:spPr>
          <a:xfrm>
            <a:off x="3054770" y="2911337"/>
            <a:ext cx="965282" cy="338554"/>
          </a:xfrm>
          <a:prstGeom prst="rect">
            <a:avLst/>
          </a:prstGeom>
          <a:noFill/>
        </p:spPr>
        <p:txBody>
          <a:bodyPr wrap="square" rtlCol="0">
            <a:spAutoFit/>
          </a:bodyPr>
          <a:lstStyle/>
          <a:p>
            <a:r>
              <a:rPr lang="de-DE" b="0" dirty="0" err="1"/>
              <a:t>create</a:t>
            </a:r>
            <a:endParaRPr lang="de-DE" b="0" dirty="0"/>
          </a:p>
        </p:txBody>
      </p:sp>
      <p:sp>
        <p:nvSpPr>
          <p:cNvPr id="27" name="Textfeld 26"/>
          <p:cNvSpPr txBox="1"/>
          <p:nvPr/>
        </p:nvSpPr>
        <p:spPr>
          <a:xfrm>
            <a:off x="1202124" y="3934323"/>
            <a:ext cx="1321724" cy="338554"/>
          </a:xfrm>
          <a:prstGeom prst="rect">
            <a:avLst/>
          </a:prstGeom>
          <a:noFill/>
        </p:spPr>
        <p:txBody>
          <a:bodyPr wrap="square" rtlCol="0">
            <a:spAutoFit/>
          </a:bodyPr>
          <a:lstStyle/>
          <a:p>
            <a:r>
              <a:rPr lang="de-DE" dirty="0">
                <a:solidFill>
                  <a:schemeClr val="accent2">
                    <a:lumMod val="75000"/>
                  </a:schemeClr>
                </a:solidFill>
              </a:rPr>
              <a:t>Reality</a:t>
            </a:r>
          </a:p>
        </p:txBody>
      </p:sp>
      <p:cxnSp>
        <p:nvCxnSpPr>
          <p:cNvPr id="28" name="Gerade Verbindung mit Pfeil 27"/>
          <p:cNvCxnSpPr/>
          <p:nvPr/>
        </p:nvCxnSpPr>
        <p:spPr bwMode="auto">
          <a:xfrm flipV="1">
            <a:off x="3115298" y="2693802"/>
            <a:ext cx="792063" cy="407084"/>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feld 28"/>
          <p:cNvSpPr txBox="1"/>
          <p:nvPr/>
        </p:nvSpPr>
        <p:spPr>
          <a:xfrm>
            <a:off x="3802918" y="1781103"/>
            <a:ext cx="1321724" cy="584775"/>
          </a:xfrm>
          <a:prstGeom prst="rect">
            <a:avLst/>
          </a:prstGeom>
          <a:noFill/>
        </p:spPr>
        <p:txBody>
          <a:bodyPr wrap="square" rtlCol="0">
            <a:spAutoFit/>
          </a:bodyPr>
          <a:lstStyle/>
          <a:p>
            <a:r>
              <a:rPr lang="de-DE" dirty="0">
                <a:solidFill>
                  <a:schemeClr val="accent2">
                    <a:lumMod val="75000"/>
                  </a:schemeClr>
                </a:solidFill>
              </a:rPr>
              <a:t>Training</a:t>
            </a:r>
            <a:br>
              <a:rPr lang="de-DE" dirty="0">
                <a:solidFill>
                  <a:schemeClr val="accent2">
                    <a:lumMod val="75000"/>
                  </a:schemeClr>
                </a:solidFill>
              </a:rPr>
            </a:br>
            <a:r>
              <a:rPr lang="de-DE" dirty="0">
                <a:solidFill>
                  <a:schemeClr val="accent2">
                    <a:lumMod val="75000"/>
                  </a:schemeClr>
                </a:solidFill>
              </a:rPr>
              <a:t>Sample</a:t>
            </a:r>
          </a:p>
        </p:txBody>
      </p:sp>
      <p:pic>
        <p:nvPicPr>
          <p:cNvPr id="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4792" y="2324404"/>
            <a:ext cx="834012" cy="834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Textfeld 30"/>
          <p:cNvSpPr txBox="1"/>
          <p:nvPr/>
        </p:nvSpPr>
        <p:spPr>
          <a:xfrm>
            <a:off x="4862791" y="2470252"/>
            <a:ext cx="523702" cy="461665"/>
          </a:xfrm>
          <a:prstGeom prst="rect">
            <a:avLst/>
          </a:prstGeom>
          <a:noFill/>
        </p:spPr>
        <p:txBody>
          <a:bodyPr wrap="square" rtlCol="0">
            <a:spAutoFit/>
          </a:bodyPr>
          <a:lstStyle/>
          <a:p>
            <a:r>
              <a:rPr lang="de-DE" sz="2400" dirty="0"/>
              <a:t>+</a:t>
            </a:r>
          </a:p>
        </p:txBody>
      </p:sp>
      <p:sp>
        <p:nvSpPr>
          <p:cNvPr id="32" name="Textfeld 31"/>
          <p:cNvSpPr txBox="1"/>
          <p:nvPr/>
        </p:nvSpPr>
        <p:spPr>
          <a:xfrm>
            <a:off x="4957562" y="2046759"/>
            <a:ext cx="1321724" cy="338554"/>
          </a:xfrm>
          <a:prstGeom prst="rect">
            <a:avLst/>
          </a:prstGeom>
          <a:noFill/>
        </p:spPr>
        <p:txBody>
          <a:bodyPr wrap="square" rtlCol="0">
            <a:spAutoFit/>
          </a:bodyPr>
          <a:lstStyle/>
          <a:p>
            <a:r>
              <a:rPr lang="de-DE" dirty="0" err="1">
                <a:solidFill>
                  <a:schemeClr val="accent2">
                    <a:lumMod val="75000"/>
                  </a:schemeClr>
                </a:solidFill>
              </a:rPr>
              <a:t>Algorithm</a:t>
            </a:r>
            <a:endParaRPr lang="de-DE" dirty="0">
              <a:solidFill>
                <a:schemeClr val="accent2">
                  <a:lumMod val="75000"/>
                </a:schemeClr>
              </a:solidFill>
            </a:endParaRPr>
          </a:p>
        </p:txBody>
      </p:sp>
      <p:sp>
        <p:nvSpPr>
          <p:cNvPr id="33" name="Textfeld 32"/>
          <p:cNvSpPr txBox="1"/>
          <p:nvPr/>
        </p:nvSpPr>
        <p:spPr>
          <a:xfrm>
            <a:off x="5881139" y="2402603"/>
            <a:ext cx="965282" cy="338554"/>
          </a:xfrm>
          <a:prstGeom prst="rect">
            <a:avLst/>
          </a:prstGeom>
          <a:noFill/>
        </p:spPr>
        <p:txBody>
          <a:bodyPr wrap="square" rtlCol="0">
            <a:spAutoFit/>
          </a:bodyPr>
          <a:lstStyle/>
          <a:p>
            <a:r>
              <a:rPr lang="de-DE" b="0" dirty="0" err="1"/>
              <a:t>build</a:t>
            </a:r>
            <a:endParaRPr lang="de-DE" b="0" dirty="0"/>
          </a:p>
        </p:txBody>
      </p:sp>
      <p:cxnSp>
        <p:nvCxnSpPr>
          <p:cNvPr id="34" name="Gerade Verbindung mit Pfeil 33"/>
          <p:cNvCxnSpPr/>
          <p:nvPr/>
        </p:nvCxnSpPr>
        <p:spPr bwMode="auto">
          <a:xfrm flipV="1">
            <a:off x="6018804" y="2693296"/>
            <a:ext cx="806335" cy="253"/>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421" y="2473947"/>
            <a:ext cx="1281625" cy="1269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feld 36"/>
          <p:cNvSpPr txBox="1"/>
          <p:nvPr/>
        </p:nvSpPr>
        <p:spPr>
          <a:xfrm>
            <a:off x="6806322" y="3743945"/>
            <a:ext cx="1321724" cy="584775"/>
          </a:xfrm>
          <a:prstGeom prst="rect">
            <a:avLst/>
          </a:prstGeom>
          <a:noFill/>
        </p:spPr>
        <p:txBody>
          <a:bodyPr wrap="square" rtlCol="0">
            <a:spAutoFit/>
          </a:bodyPr>
          <a:lstStyle/>
          <a:p>
            <a:r>
              <a:rPr lang="de-DE" dirty="0" err="1">
                <a:solidFill>
                  <a:schemeClr val="accent2">
                    <a:lumMod val="75000"/>
                  </a:schemeClr>
                </a:solidFill>
              </a:rPr>
              <a:t>Predictive</a:t>
            </a:r>
            <a:r>
              <a:rPr lang="de-DE" dirty="0">
                <a:solidFill>
                  <a:schemeClr val="accent2">
                    <a:lumMod val="75000"/>
                  </a:schemeClr>
                </a:solidFill>
              </a:rPr>
              <a:t> Model</a:t>
            </a:r>
          </a:p>
        </p:txBody>
      </p:sp>
      <p:sp>
        <p:nvSpPr>
          <p:cNvPr id="38" name="Freihandform 37"/>
          <p:cNvSpPr/>
          <p:nvPr/>
        </p:nvSpPr>
        <p:spPr bwMode="auto">
          <a:xfrm rot="21114900" flipV="1">
            <a:off x="5028511" y="3494147"/>
            <a:ext cx="1837129" cy="164455"/>
          </a:xfrm>
          <a:custGeom>
            <a:avLst/>
            <a:gdLst>
              <a:gd name="connsiteX0" fmla="*/ 2252749 w 2252749"/>
              <a:gd name="connsiteY0" fmla="*/ 375761 h 566954"/>
              <a:gd name="connsiteX1" fmla="*/ 1487978 w 2252749"/>
              <a:gd name="connsiteY1" fmla="*/ 68190 h 566954"/>
              <a:gd name="connsiteX2" fmla="*/ 731520 w 2252749"/>
              <a:gd name="connsiteY2" fmla="*/ 43252 h 566954"/>
              <a:gd name="connsiteX3" fmla="*/ 0 w 2252749"/>
              <a:gd name="connsiteY3" fmla="*/ 566954 h 566954"/>
            </a:gdLst>
            <a:ahLst/>
            <a:cxnLst>
              <a:cxn ang="0">
                <a:pos x="connsiteX0" y="connsiteY0"/>
              </a:cxn>
              <a:cxn ang="0">
                <a:pos x="connsiteX1" y="connsiteY1"/>
              </a:cxn>
              <a:cxn ang="0">
                <a:pos x="connsiteX2" y="connsiteY2"/>
              </a:cxn>
              <a:cxn ang="0">
                <a:pos x="connsiteX3" y="connsiteY3"/>
              </a:cxn>
            </a:cxnLst>
            <a:rect l="l" t="t" r="r" b="b"/>
            <a:pathLst>
              <a:path w="2252749" h="566954">
                <a:moveTo>
                  <a:pt x="2252749" y="375761"/>
                </a:moveTo>
                <a:cubicBezTo>
                  <a:pt x="1997132" y="249684"/>
                  <a:pt x="1741516" y="123608"/>
                  <a:pt x="1487978" y="68190"/>
                </a:cubicBezTo>
                <a:cubicBezTo>
                  <a:pt x="1234440" y="12772"/>
                  <a:pt x="979516" y="-39875"/>
                  <a:pt x="731520" y="43252"/>
                </a:cubicBezTo>
                <a:cubicBezTo>
                  <a:pt x="483524" y="126379"/>
                  <a:pt x="241762" y="346666"/>
                  <a:pt x="0" y="566954"/>
                </a:cubicBezTo>
              </a:path>
            </a:pathLst>
          </a:custGeom>
          <a:noFill/>
          <a:ln w="2857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0" name="Textfeld 39"/>
          <p:cNvSpPr txBox="1"/>
          <p:nvPr/>
        </p:nvSpPr>
        <p:spPr>
          <a:xfrm>
            <a:off x="5424207" y="4387509"/>
            <a:ext cx="1061062" cy="338554"/>
          </a:xfrm>
          <a:prstGeom prst="rect">
            <a:avLst/>
          </a:prstGeom>
          <a:noFill/>
        </p:spPr>
        <p:txBody>
          <a:bodyPr wrap="square" rtlCol="0">
            <a:spAutoFit/>
          </a:bodyPr>
          <a:lstStyle/>
          <a:p>
            <a:r>
              <a:rPr lang="de-DE" b="0" dirty="0" err="1">
                <a:solidFill>
                  <a:srgbClr val="00B0F0"/>
                </a:solidFill>
              </a:rPr>
              <a:t>test</a:t>
            </a:r>
            <a:endParaRPr lang="de-DE" b="0" dirty="0">
              <a:solidFill>
                <a:srgbClr val="00B0F0"/>
              </a:solidFill>
            </a:endParaRPr>
          </a:p>
        </p:txBody>
      </p:sp>
      <p:sp>
        <p:nvSpPr>
          <p:cNvPr id="41" name="Textfeld 40"/>
          <p:cNvSpPr txBox="1"/>
          <p:nvPr/>
        </p:nvSpPr>
        <p:spPr>
          <a:xfrm>
            <a:off x="4112919" y="5334400"/>
            <a:ext cx="965282" cy="338554"/>
          </a:xfrm>
          <a:prstGeom prst="rect">
            <a:avLst/>
          </a:prstGeom>
          <a:noFill/>
        </p:spPr>
        <p:txBody>
          <a:bodyPr wrap="square" rtlCol="0">
            <a:spAutoFit/>
          </a:bodyPr>
          <a:lstStyle/>
          <a:p>
            <a:r>
              <a:rPr lang="de-DE" b="0" dirty="0" err="1">
                <a:solidFill>
                  <a:srgbClr val="FF0000"/>
                </a:solidFill>
              </a:rPr>
              <a:t>apply</a:t>
            </a:r>
            <a:endParaRPr lang="de-DE" b="0" dirty="0">
              <a:solidFill>
                <a:srgbClr val="FF0000"/>
              </a:solidFill>
            </a:endParaRPr>
          </a:p>
        </p:txBody>
      </p:sp>
      <p:sp>
        <p:nvSpPr>
          <p:cNvPr id="42" name="Textfeld 41"/>
          <p:cNvSpPr txBox="1"/>
          <p:nvPr/>
        </p:nvSpPr>
        <p:spPr>
          <a:xfrm>
            <a:off x="3688530" y="3864068"/>
            <a:ext cx="2033662" cy="338554"/>
          </a:xfrm>
          <a:prstGeom prst="rect">
            <a:avLst/>
          </a:prstGeom>
          <a:noFill/>
        </p:spPr>
        <p:txBody>
          <a:bodyPr wrap="square" rtlCol="0">
            <a:spAutoFit/>
          </a:bodyPr>
          <a:lstStyle/>
          <a:p>
            <a:r>
              <a:rPr lang="de-DE" dirty="0">
                <a:solidFill>
                  <a:schemeClr val="accent2">
                    <a:lumMod val="75000"/>
                  </a:schemeClr>
                </a:solidFill>
              </a:rPr>
              <a:t>Validation Sample</a:t>
            </a:r>
          </a:p>
        </p:txBody>
      </p:sp>
      <p:cxnSp>
        <p:nvCxnSpPr>
          <p:cNvPr id="43" name="Gerade Verbindung mit Pfeil 42"/>
          <p:cNvCxnSpPr/>
          <p:nvPr/>
        </p:nvCxnSpPr>
        <p:spPr bwMode="auto">
          <a:xfrm>
            <a:off x="3115298" y="3100886"/>
            <a:ext cx="792062" cy="475491"/>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Textfeld 43"/>
          <p:cNvSpPr txBox="1"/>
          <p:nvPr/>
        </p:nvSpPr>
        <p:spPr>
          <a:xfrm>
            <a:off x="5045676" y="3107526"/>
            <a:ext cx="1156013" cy="338554"/>
          </a:xfrm>
          <a:prstGeom prst="rect">
            <a:avLst/>
          </a:prstGeom>
          <a:noFill/>
        </p:spPr>
        <p:txBody>
          <a:bodyPr wrap="square" rtlCol="0">
            <a:spAutoFit/>
          </a:bodyPr>
          <a:lstStyle/>
          <a:p>
            <a:pPr algn="l"/>
            <a:r>
              <a:rPr lang="de-DE" b="0" dirty="0" err="1">
                <a:solidFill>
                  <a:srgbClr val="00B050"/>
                </a:solidFill>
              </a:rPr>
              <a:t>adjust</a:t>
            </a:r>
            <a:endParaRPr lang="de-DE" b="0" dirty="0">
              <a:solidFill>
                <a:srgbClr val="00B050"/>
              </a:solidFill>
            </a:endParaRPr>
          </a:p>
        </p:txBody>
      </p:sp>
      <p:cxnSp>
        <p:nvCxnSpPr>
          <p:cNvPr id="45" name="Gerade Verbindung mit Pfeil 44"/>
          <p:cNvCxnSpPr/>
          <p:nvPr/>
        </p:nvCxnSpPr>
        <p:spPr bwMode="auto">
          <a:xfrm flipV="1">
            <a:off x="4902019" y="3007938"/>
            <a:ext cx="484474" cy="340027"/>
          </a:xfrm>
          <a:prstGeom prst="straightConnector1">
            <a:avLst/>
          </a:prstGeom>
          <a:solidFill>
            <a:schemeClr val="accent1"/>
          </a:solidFill>
          <a:ln w="2857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1639" y="2358193"/>
            <a:ext cx="962981" cy="589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4220" y="3210458"/>
            <a:ext cx="931050" cy="644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430" y="2245701"/>
            <a:ext cx="2441218" cy="1726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 name="Ellipse 49"/>
          <p:cNvSpPr/>
          <p:nvPr/>
        </p:nvSpPr>
        <p:spPr bwMode="auto">
          <a:xfrm>
            <a:off x="653937" y="2245898"/>
            <a:ext cx="2418097" cy="1726292"/>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1" name="Ellipse 50"/>
          <p:cNvSpPr/>
          <p:nvPr/>
        </p:nvSpPr>
        <p:spPr bwMode="auto">
          <a:xfrm>
            <a:off x="3941780" y="2316372"/>
            <a:ext cx="1044000" cy="684000"/>
          </a:xfrm>
          <a:prstGeom prst="ellipse">
            <a:avLst/>
          </a:prstGeom>
          <a:noFill/>
          <a:ln w="28575" cap="flat" cmpd="sng" algn="ctr">
            <a:solidFill>
              <a:srgbClr val="F0851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2" name="Ellipse 51"/>
          <p:cNvSpPr/>
          <p:nvPr/>
        </p:nvSpPr>
        <p:spPr bwMode="auto">
          <a:xfrm>
            <a:off x="3950092" y="3190744"/>
            <a:ext cx="1044000" cy="684000"/>
          </a:xfrm>
          <a:prstGeom prst="ellipse">
            <a:avLst/>
          </a:prstGeom>
          <a:noFill/>
          <a:ln w="28575"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3" name="Freihandform 52"/>
          <p:cNvSpPr/>
          <p:nvPr/>
        </p:nvSpPr>
        <p:spPr bwMode="auto">
          <a:xfrm>
            <a:off x="2523848" y="3872841"/>
            <a:ext cx="4455792" cy="1520556"/>
          </a:xfrm>
          <a:custGeom>
            <a:avLst/>
            <a:gdLst>
              <a:gd name="connsiteX0" fmla="*/ 4031672 w 4031672"/>
              <a:gd name="connsiteY0" fmla="*/ 49876 h 548114"/>
              <a:gd name="connsiteX1" fmla="*/ 3075709 w 4031672"/>
              <a:gd name="connsiteY1" fmla="*/ 465512 h 548114"/>
              <a:gd name="connsiteX2" fmla="*/ 1097280 w 4031672"/>
              <a:gd name="connsiteY2" fmla="*/ 507076 h 548114"/>
              <a:gd name="connsiteX3" fmla="*/ 0 w 4031672"/>
              <a:gd name="connsiteY3" fmla="*/ 0 h 548114"/>
            </a:gdLst>
            <a:ahLst/>
            <a:cxnLst>
              <a:cxn ang="0">
                <a:pos x="connsiteX0" y="connsiteY0"/>
              </a:cxn>
              <a:cxn ang="0">
                <a:pos x="connsiteX1" y="connsiteY1"/>
              </a:cxn>
              <a:cxn ang="0">
                <a:pos x="connsiteX2" y="connsiteY2"/>
              </a:cxn>
              <a:cxn ang="0">
                <a:pos x="connsiteX3" y="connsiteY3"/>
              </a:cxn>
            </a:cxnLst>
            <a:rect l="l" t="t" r="r" b="b"/>
            <a:pathLst>
              <a:path w="4031672" h="548114">
                <a:moveTo>
                  <a:pt x="4031672" y="49876"/>
                </a:moveTo>
                <a:cubicBezTo>
                  <a:pt x="3798223" y="219594"/>
                  <a:pt x="3564774" y="389312"/>
                  <a:pt x="3075709" y="465512"/>
                </a:cubicBezTo>
                <a:cubicBezTo>
                  <a:pt x="2586644" y="541712"/>
                  <a:pt x="1609898" y="584661"/>
                  <a:pt x="1097280" y="507076"/>
                </a:cubicBezTo>
                <a:cubicBezTo>
                  <a:pt x="584662" y="429491"/>
                  <a:pt x="292331" y="214745"/>
                  <a:pt x="0" y="0"/>
                </a:cubicBezTo>
              </a:path>
            </a:pathLst>
          </a:custGeom>
          <a:noFill/>
          <a:ln w="2857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4" name="Textfeld 53"/>
          <p:cNvSpPr txBox="1"/>
          <p:nvPr/>
        </p:nvSpPr>
        <p:spPr>
          <a:xfrm>
            <a:off x="3806936" y="4931357"/>
            <a:ext cx="1381875" cy="338554"/>
          </a:xfrm>
          <a:prstGeom prst="rect">
            <a:avLst/>
          </a:prstGeom>
          <a:noFill/>
        </p:spPr>
        <p:txBody>
          <a:bodyPr wrap="square" rtlCol="0">
            <a:spAutoFit/>
          </a:bodyPr>
          <a:lstStyle/>
          <a:p>
            <a:r>
              <a:rPr lang="de-DE" dirty="0">
                <a:solidFill>
                  <a:schemeClr val="accent2">
                    <a:lumMod val="75000"/>
                  </a:schemeClr>
                </a:solidFill>
              </a:rPr>
              <a:t>Test Sample</a:t>
            </a:r>
          </a:p>
        </p:txBody>
      </p:sp>
      <p:pic>
        <p:nvPicPr>
          <p:cNvPr id="5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8314" y="4286784"/>
            <a:ext cx="931050" cy="644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 name="Ellipse 55"/>
          <p:cNvSpPr/>
          <p:nvPr/>
        </p:nvSpPr>
        <p:spPr bwMode="auto">
          <a:xfrm>
            <a:off x="3984186" y="4267070"/>
            <a:ext cx="1044000" cy="684000"/>
          </a:xfrm>
          <a:prstGeom prst="ellipse">
            <a:avLst/>
          </a:prstGeom>
          <a:noFill/>
          <a:ln w="28575" cap="flat" cmpd="sng" algn="ctr">
            <a:solidFill>
              <a:srgbClr val="00B0F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0" name="Freihandform 9"/>
          <p:cNvSpPr/>
          <p:nvPr/>
        </p:nvSpPr>
        <p:spPr bwMode="auto">
          <a:xfrm>
            <a:off x="5100506" y="3733101"/>
            <a:ext cx="1820411" cy="864066"/>
          </a:xfrm>
          <a:custGeom>
            <a:avLst/>
            <a:gdLst>
              <a:gd name="connsiteX0" fmla="*/ 1820411 w 1820411"/>
              <a:gd name="connsiteY0" fmla="*/ 0 h 864066"/>
              <a:gd name="connsiteX1" fmla="*/ 1216404 w 1820411"/>
              <a:gd name="connsiteY1" fmla="*/ 503339 h 864066"/>
              <a:gd name="connsiteX2" fmla="*/ 0 w 1820411"/>
              <a:gd name="connsiteY2" fmla="*/ 864066 h 864066"/>
            </a:gdLst>
            <a:ahLst/>
            <a:cxnLst>
              <a:cxn ang="0">
                <a:pos x="connsiteX0" y="connsiteY0"/>
              </a:cxn>
              <a:cxn ang="0">
                <a:pos x="connsiteX1" y="connsiteY1"/>
              </a:cxn>
              <a:cxn ang="0">
                <a:pos x="connsiteX2" y="connsiteY2"/>
              </a:cxn>
            </a:cxnLst>
            <a:rect l="l" t="t" r="r" b="b"/>
            <a:pathLst>
              <a:path w="1820411" h="864066">
                <a:moveTo>
                  <a:pt x="1820411" y="0"/>
                </a:moveTo>
                <a:cubicBezTo>
                  <a:pt x="1670108" y="179664"/>
                  <a:pt x="1519806" y="359328"/>
                  <a:pt x="1216404" y="503339"/>
                </a:cubicBezTo>
                <a:cubicBezTo>
                  <a:pt x="913002" y="647350"/>
                  <a:pt x="169178" y="808139"/>
                  <a:pt x="0" y="864066"/>
                </a:cubicBezTo>
              </a:path>
            </a:pathLst>
          </a:custGeom>
          <a:noFill/>
          <a:ln w="28575" cap="flat" cmpd="sng" algn="ctr">
            <a:solidFill>
              <a:srgbClr val="00B0F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8" name="Textfeld 57"/>
          <p:cNvSpPr txBox="1"/>
          <p:nvPr/>
        </p:nvSpPr>
        <p:spPr>
          <a:xfrm>
            <a:off x="5726735" y="3171974"/>
            <a:ext cx="1061062" cy="338554"/>
          </a:xfrm>
          <a:prstGeom prst="rect">
            <a:avLst/>
          </a:prstGeom>
          <a:noFill/>
        </p:spPr>
        <p:txBody>
          <a:bodyPr wrap="square" rtlCol="0">
            <a:spAutoFit/>
          </a:bodyPr>
          <a:lstStyle/>
          <a:p>
            <a:r>
              <a:rPr lang="de-DE" b="0" dirty="0" err="1">
                <a:solidFill>
                  <a:srgbClr val="00B050"/>
                </a:solidFill>
              </a:rPr>
              <a:t>validate</a:t>
            </a:r>
            <a:endParaRPr lang="de-DE" b="0" dirty="0">
              <a:solidFill>
                <a:srgbClr val="00B050"/>
              </a:solidFill>
            </a:endParaRPr>
          </a:p>
        </p:txBody>
      </p:sp>
      <p:cxnSp>
        <p:nvCxnSpPr>
          <p:cNvPr id="59" name="Gerade Verbindung mit Pfeil 58"/>
          <p:cNvCxnSpPr/>
          <p:nvPr/>
        </p:nvCxnSpPr>
        <p:spPr bwMode="auto">
          <a:xfrm>
            <a:off x="3133089" y="3118285"/>
            <a:ext cx="828119" cy="1336020"/>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484583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31" grpId="0"/>
      <p:bldP spid="32" grpId="0"/>
      <p:bldP spid="33" grpId="0"/>
      <p:bldP spid="37" grpId="0"/>
      <p:bldP spid="38" grpId="0" animBg="1"/>
      <p:bldP spid="40" grpId="0"/>
      <p:bldP spid="41" grpId="0"/>
      <p:bldP spid="42" grpId="0"/>
      <p:bldP spid="44" grpId="0"/>
      <p:bldP spid="53" grpId="0" animBg="1"/>
      <p:bldP spid="54" grpId="0"/>
      <p:bldP spid="58"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426339" y="1158128"/>
            <a:ext cx="8280888" cy="5372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just">
              <a:spcBef>
                <a:spcPts val="600"/>
              </a:spcBef>
            </a:pPr>
            <a:r>
              <a:rPr lang="en-US" altLang="de-DE" sz="1800" dirty="0"/>
              <a:t>Training and test error can be highly variable, depending on precisely which observations are included in the training set and which observations are included in the validation set (</a:t>
            </a:r>
            <a:r>
              <a:rPr lang="en-US" altLang="de-DE" sz="1800" dirty="0">
                <a:solidFill>
                  <a:srgbClr val="FF0000"/>
                </a:solidFill>
              </a:rPr>
              <a:t>Selection Bias</a:t>
            </a:r>
            <a:r>
              <a:rPr lang="en-US" altLang="de-DE" sz="1800" dirty="0"/>
              <a:t>).</a:t>
            </a:r>
          </a:p>
          <a:p>
            <a:pPr marL="0" lvl="1" indent="0" algn="l">
              <a:spcBef>
                <a:spcPts val="600"/>
              </a:spcBef>
            </a:pPr>
            <a:endParaRPr lang="en-US" altLang="de-DE" sz="1800" dirty="0"/>
          </a:p>
          <a:p>
            <a:pPr marL="0" lvl="1" indent="0" algn="l">
              <a:spcBef>
                <a:spcPts val="600"/>
              </a:spcBef>
            </a:pPr>
            <a:endParaRPr lang="en-US" altLang="de-DE" sz="1800" dirty="0"/>
          </a:p>
          <a:p>
            <a:pPr marL="0" lvl="1" indent="0" algn="l">
              <a:spcBef>
                <a:spcPts val="600"/>
              </a:spcBef>
            </a:pPr>
            <a:endParaRPr lang="en-US" altLang="de-DE" sz="1800" dirty="0"/>
          </a:p>
          <a:p>
            <a:pPr marL="0" lvl="1" indent="0" algn="l">
              <a:spcBef>
                <a:spcPts val="600"/>
              </a:spcBef>
            </a:pPr>
            <a:endParaRPr lang="en-US" altLang="de-DE" sz="1800" dirty="0"/>
          </a:p>
          <a:p>
            <a:pPr marL="0" lvl="1" indent="0" algn="l">
              <a:spcBef>
                <a:spcPts val="600"/>
              </a:spcBef>
            </a:pPr>
            <a:r>
              <a:rPr lang="en-US" altLang="de-DE" sz="1800" dirty="0"/>
              <a:t>Example of different</a:t>
            </a:r>
            <a:br>
              <a:rPr lang="en-US" altLang="de-DE" sz="1800" dirty="0"/>
            </a:br>
            <a:r>
              <a:rPr lang="en-US" altLang="de-DE" sz="1800" dirty="0"/>
              <a:t>OLS models as a result </a:t>
            </a:r>
            <a:br>
              <a:rPr lang="en-US" altLang="de-DE" sz="1800" dirty="0"/>
            </a:br>
            <a:r>
              <a:rPr lang="en-US" altLang="de-DE" sz="1800" dirty="0"/>
              <a:t>of different samples:</a:t>
            </a:r>
          </a:p>
          <a:p>
            <a:pPr marL="0" lvl="1" indent="0" algn="l">
              <a:spcBef>
                <a:spcPts val="600"/>
              </a:spcBef>
            </a:pPr>
            <a:endParaRPr lang="en-US" altLang="de-DE" sz="1800" dirty="0"/>
          </a:p>
          <a:p>
            <a:pPr marL="0" lvl="1" indent="0" algn="l">
              <a:spcBef>
                <a:spcPts val="600"/>
              </a:spcBef>
            </a:pPr>
            <a:endParaRPr lang="en-US" altLang="de-DE" sz="1800" dirty="0"/>
          </a:p>
          <a:p>
            <a:pPr marL="0" lvl="1" indent="0" algn="l">
              <a:spcBef>
                <a:spcPts val="600"/>
              </a:spcBef>
            </a:pPr>
            <a:endParaRPr lang="en-US" altLang="de-DE" sz="1800" dirty="0"/>
          </a:p>
          <a:p>
            <a:pPr marL="0" lvl="1" indent="0" algn="l">
              <a:spcBef>
                <a:spcPts val="600"/>
              </a:spcBef>
            </a:pPr>
            <a:endParaRPr lang="en-US" altLang="de-DE" sz="1800" dirty="0"/>
          </a:p>
          <a:p>
            <a:pPr marL="0" lvl="1" indent="0" algn="l">
              <a:spcBef>
                <a:spcPts val="600"/>
              </a:spcBef>
            </a:pPr>
            <a:endParaRPr lang="en-US" altLang="de-DE" sz="1800" dirty="0"/>
          </a:p>
          <a:p>
            <a:pPr marL="0" lvl="1" indent="0" algn="l">
              <a:spcBef>
                <a:spcPts val="600"/>
              </a:spcBef>
            </a:pPr>
            <a:r>
              <a:rPr lang="en-US" altLang="de-DE" sz="1800" dirty="0"/>
              <a:t>To avoid such problems, one can use so-called resampling methods.</a:t>
            </a:r>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Selection Bias</a:t>
            </a:r>
          </a:p>
        </p:txBody>
      </p:sp>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251</a:t>
            </a:fld>
            <a:endParaRPr lang="en-US" sz="800" dirty="0">
              <a:solidFill>
                <a:schemeClr val="bg1"/>
              </a:solidFill>
            </a:endParaRPr>
          </a:p>
        </p:txBody>
      </p:sp>
      <p:pic>
        <p:nvPicPr>
          <p:cNvPr id="115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0277" y="2151843"/>
            <a:ext cx="4397432" cy="3889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8827633"/>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426339" y="1224937"/>
            <a:ext cx="8385152" cy="5434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marL="0" lvl="1" indent="0" algn="l">
              <a:spcBef>
                <a:spcPts val="600"/>
              </a:spcBef>
            </a:pPr>
            <a:r>
              <a:rPr lang="en-US" altLang="de-DE" sz="1800" dirty="0"/>
              <a:t>In Data Science cross validation can be used for model selection and adjustment. In these cases, cross validation is applied to the training data set. For every iteration, k-1 folds are used for model fitting and the remaining fold for testing the model (Validation). Every time, the quality measure (e.g. accuracy) for </a:t>
            </a:r>
            <a:r>
              <a:rPr lang="en-US" altLang="de-DE" sz="1800"/>
              <a:t>the validation </a:t>
            </a:r>
            <a:r>
              <a:rPr lang="en-US" altLang="de-DE" sz="1800" dirty="0"/>
              <a:t>fold is captured. At the end</a:t>
            </a:r>
            <a:br>
              <a:rPr lang="en-US" altLang="de-DE" sz="1800" dirty="0"/>
            </a:br>
            <a:r>
              <a:rPr lang="en-US" altLang="de-DE" sz="1800" dirty="0"/>
              <a:t>of this step, the average </a:t>
            </a:r>
            <a:r>
              <a:rPr lang="en-US" altLang="de-DE" sz="1800"/>
              <a:t>and </a:t>
            </a:r>
            <a:br>
              <a:rPr lang="en-US" altLang="de-DE" sz="1800"/>
            </a:br>
            <a:r>
              <a:rPr lang="en-US" altLang="de-DE" sz="1800"/>
              <a:t>the standard </a:t>
            </a:r>
            <a:r>
              <a:rPr lang="en-US" altLang="de-DE" sz="1800" dirty="0"/>
              <a:t>deviation of </a:t>
            </a:r>
            <a:r>
              <a:rPr lang="en-US" altLang="de-DE" sz="1800"/>
              <a:t>the </a:t>
            </a:r>
            <a:br>
              <a:rPr lang="en-US" altLang="de-DE" sz="1800"/>
            </a:br>
            <a:r>
              <a:rPr lang="en-US" altLang="de-DE" sz="1800"/>
              <a:t>measures are </a:t>
            </a:r>
            <a:r>
              <a:rPr lang="en-US" altLang="de-DE" sz="1800" dirty="0"/>
              <a:t>calculated. </a:t>
            </a:r>
            <a:r>
              <a:rPr lang="en-US" altLang="de-DE" sz="1800"/>
              <a:t>The </a:t>
            </a:r>
            <a:br>
              <a:rPr lang="en-US" altLang="de-DE" sz="1800"/>
            </a:br>
            <a:r>
              <a:rPr lang="en-US" altLang="de-DE" sz="1800"/>
              <a:t>best </a:t>
            </a:r>
            <a:r>
              <a:rPr lang="en-US" altLang="de-DE" sz="1800" dirty="0"/>
              <a:t>model is </a:t>
            </a:r>
            <a:r>
              <a:rPr lang="en-US" altLang="de-DE" sz="1800"/>
              <a:t>the one </a:t>
            </a:r>
            <a:r>
              <a:rPr lang="en-US" altLang="de-DE" sz="1800" dirty="0"/>
              <a:t>with </a:t>
            </a:r>
            <a:r>
              <a:rPr lang="en-US" altLang="de-DE" sz="1800"/>
              <a:t>the </a:t>
            </a:r>
            <a:br>
              <a:rPr lang="en-US" altLang="de-DE" sz="1800"/>
            </a:br>
            <a:r>
              <a:rPr lang="en-US" altLang="de-DE" sz="1800"/>
              <a:t>best </a:t>
            </a:r>
            <a:r>
              <a:rPr lang="en-US" altLang="de-DE" sz="1800" dirty="0"/>
              <a:t>ratio in high </a:t>
            </a:r>
            <a:r>
              <a:rPr lang="en-US" altLang="de-DE" sz="1800"/>
              <a:t>average and </a:t>
            </a:r>
            <a:br>
              <a:rPr lang="en-US" altLang="de-DE" sz="1800"/>
            </a:br>
            <a:r>
              <a:rPr lang="en-US" altLang="de-DE" sz="1800"/>
              <a:t>low </a:t>
            </a:r>
            <a:r>
              <a:rPr lang="en-US" altLang="de-DE" sz="1800" dirty="0"/>
              <a:t>standard deviation.</a:t>
            </a:r>
          </a:p>
          <a:p>
            <a:pPr marL="0" lvl="1" indent="0" algn="l">
              <a:spcBef>
                <a:spcPts val="600"/>
              </a:spcBef>
            </a:pPr>
            <a:r>
              <a:rPr lang="en-US" altLang="de-DE" sz="1800" dirty="0"/>
              <a:t>Once the model type and </a:t>
            </a:r>
            <a:r>
              <a:rPr lang="en-US" altLang="de-DE" sz="1800"/>
              <a:t>its </a:t>
            </a:r>
            <a:br>
              <a:rPr lang="en-US" altLang="de-DE" sz="1800"/>
            </a:br>
            <a:r>
              <a:rPr lang="en-US" altLang="de-DE" sz="1800"/>
              <a:t>optimal parameters </a:t>
            </a:r>
            <a:r>
              <a:rPr lang="en-US" altLang="de-DE" sz="1800" dirty="0"/>
              <a:t>have </a:t>
            </a:r>
            <a:r>
              <a:rPr lang="en-US" altLang="de-DE" sz="1800"/>
              <a:t>been </a:t>
            </a:r>
            <a:br>
              <a:rPr lang="en-US" altLang="de-DE" sz="1800"/>
            </a:br>
            <a:r>
              <a:rPr lang="en-US" altLang="de-DE" sz="1800"/>
              <a:t>selected</a:t>
            </a:r>
            <a:r>
              <a:rPr lang="en-US" altLang="de-DE" sz="1800" dirty="0"/>
              <a:t>, </a:t>
            </a:r>
            <a:r>
              <a:rPr lang="en-US" altLang="de-DE" sz="1800"/>
              <a:t>a final </a:t>
            </a:r>
            <a:r>
              <a:rPr lang="en-US" altLang="de-DE" sz="1800" dirty="0"/>
              <a:t>model </a:t>
            </a:r>
            <a:r>
              <a:rPr lang="en-US" altLang="de-DE" sz="1800"/>
              <a:t>is </a:t>
            </a:r>
            <a:br>
              <a:rPr lang="en-US" altLang="de-DE" sz="1800"/>
            </a:br>
            <a:r>
              <a:rPr lang="en-US" altLang="de-DE" sz="1800"/>
              <a:t>trained </a:t>
            </a:r>
            <a:r>
              <a:rPr lang="en-US" altLang="de-DE" sz="1800" dirty="0"/>
              <a:t>using </a:t>
            </a:r>
            <a:r>
              <a:rPr lang="en-US" altLang="de-DE" sz="1800"/>
              <a:t>these hyper-</a:t>
            </a:r>
            <a:br>
              <a:rPr lang="en-US" altLang="de-DE" sz="1800"/>
            </a:br>
            <a:r>
              <a:rPr lang="en-US" altLang="de-DE" sz="1800"/>
              <a:t>parameters </a:t>
            </a:r>
            <a:r>
              <a:rPr lang="en-US" altLang="de-DE" sz="1800" dirty="0"/>
              <a:t>on the </a:t>
            </a:r>
            <a:r>
              <a:rPr lang="en-US" altLang="de-DE" sz="1800" i="1"/>
              <a:t>full</a:t>
            </a:r>
            <a:r>
              <a:rPr lang="en-US" altLang="de-DE" sz="1800"/>
              <a:t> </a:t>
            </a:r>
            <a:br>
              <a:rPr lang="en-US" altLang="de-DE" sz="1800"/>
            </a:br>
            <a:r>
              <a:rPr lang="en-US" altLang="de-DE" sz="1800"/>
              <a:t>training set</a:t>
            </a:r>
            <a:r>
              <a:rPr lang="en-US" altLang="de-DE" sz="1800" dirty="0"/>
              <a:t>, and </a:t>
            </a:r>
            <a:r>
              <a:rPr lang="en-US" altLang="de-DE" sz="1800"/>
              <a:t>the generali-</a:t>
            </a:r>
            <a:br>
              <a:rPr lang="en-US" altLang="de-DE" sz="1800"/>
            </a:br>
            <a:r>
              <a:rPr lang="en-US" altLang="de-DE" sz="1800"/>
              <a:t>zation </a:t>
            </a:r>
            <a:r>
              <a:rPr lang="en-US" altLang="de-DE" sz="1800" dirty="0"/>
              <a:t>quality </a:t>
            </a:r>
            <a:r>
              <a:rPr lang="en-US" altLang="de-DE" sz="1800"/>
              <a:t>is measured on </a:t>
            </a:r>
            <a:br>
              <a:rPr lang="en-US" altLang="de-DE" sz="1800"/>
            </a:br>
            <a:r>
              <a:rPr lang="en-US" altLang="de-DE" sz="1800"/>
              <a:t>the </a:t>
            </a:r>
            <a:r>
              <a:rPr lang="en-US" altLang="de-DE" sz="1800" dirty="0"/>
              <a:t>test set.</a:t>
            </a:r>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Cross Validation</a:t>
            </a:r>
          </a:p>
        </p:txBody>
      </p:sp>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252</a:t>
            </a:fld>
            <a:endParaRPr lang="en-US" sz="800" dirty="0">
              <a:solidFill>
                <a:schemeClr val="bg1"/>
              </a:solidFill>
            </a:endParaRPr>
          </a:p>
        </p:txBody>
      </p:sp>
      <p:pic>
        <p:nvPicPr>
          <p:cNvPr id="2" name="Grafik 1"/>
          <p:cNvPicPr>
            <a:picLocks noChangeAspect="1"/>
          </p:cNvPicPr>
          <p:nvPr/>
        </p:nvPicPr>
        <p:blipFill>
          <a:blip r:embed="rId2"/>
          <a:stretch>
            <a:fillRect/>
          </a:stretch>
        </p:blipFill>
        <p:spPr>
          <a:xfrm>
            <a:off x="3925623" y="2676423"/>
            <a:ext cx="5046133" cy="3821215"/>
          </a:xfrm>
          <a:prstGeom prst="rect">
            <a:avLst/>
          </a:prstGeom>
        </p:spPr>
      </p:pic>
    </p:spTree>
    <p:extLst>
      <p:ext uri="{BB962C8B-B14F-4D97-AF65-F5344CB8AC3E}">
        <p14:creationId xmlns:p14="http://schemas.microsoft.com/office/powerpoint/2010/main" val="2805349456"/>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406423" y="1097937"/>
            <a:ext cx="8385152" cy="5619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marL="342900" lvl="1" indent="-342900" algn="l">
              <a:spcBef>
                <a:spcPts val="600"/>
              </a:spcBef>
              <a:buFont typeface="+mj-lt"/>
              <a:buAutoNum type="arabicPeriod"/>
            </a:pPr>
            <a:r>
              <a:rPr lang="en-US" altLang="de-DE" sz="1800"/>
              <a:t>Partition the Dataset into a training and test set</a:t>
            </a:r>
          </a:p>
          <a:p>
            <a:pPr marL="342900" lvl="1" indent="-342900" algn="l">
              <a:spcBef>
                <a:spcPts val="600"/>
              </a:spcBef>
              <a:buFont typeface="+mj-lt"/>
              <a:buAutoNum type="arabicPeriod"/>
            </a:pPr>
            <a:endParaRPr lang="en-US" altLang="de-DE" sz="1800"/>
          </a:p>
          <a:p>
            <a:pPr marL="342900" lvl="1" indent="-342900" algn="l">
              <a:spcBef>
                <a:spcPts val="1800"/>
              </a:spcBef>
              <a:buFont typeface="+mj-lt"/>
              <a:buAutoNum type="arabicPeriod"/>
            </a:pPr>
            <a:r>
              <a:rPr lang="en-US" altLang="de-DE" sz="1800"/>
              <a:t>For every hyperparameter value combination apply cross validation</a:t>
            </a:r>
          </a:p>
          <a:p>
            <a:pPr marL="342900" lvl="1" indent="-342900" algn="l">
              <a:spcBef>
                <a:spcPts val="1800"/>
              </a:spcBef>
              <a:buFont typeface="+mj-lt"/>
              <a:buAutoNum type="arabicPeriod"/>
            </a:pPr>
            <a:endParaRPr lang="en-US" altLang="de-DE" sz="1800"/>
          </a:p>
          <a:p>
            <a:pPr marL="342900" lvl="1" indent="-342900" algn="l">
              <a:spcBef>
                <a:spcPts val="1800"/>
              </a:spcBef>
              <a:buFont typeface="+mj-lt"/>
              <a:buAutoNum type="arabicPeriod"/>
            </a:pPr>
            <a:endParaRPr lang="en-US" altLang="de-DE" sz="1800"/>
          </a:p>
          <a:p>
            <a:pPr marL="342900" lvl="1" indent="-342900" algn="l">
              <a:spcBef>
                <a:spcPts val="1800"/>
              </a:spcBef>
              <a:buFont typeface="+mj-lt"/>
              <a:buAutoNum type="arabicPeriod"/>
            </a:pPr>
            <a:endParaRPr lang="en-US" altLang="de-DE" sz="1800"/>
          </a:p>
          <a:p>
            <a:pPr marL="342900" lvl="1" indent="-342900" algn="l">
              <a:spcBef>
                <a:spcPts val="1800"/>
              </a:spcBef>
              <a:buFont typeface="+mj-lt"/>
              <a:buAutoNum type="arabicPeriod"/>
            </a:pPr>
            <a:endParaRPr lang="en-US" altLang="de-DE" sz="1800"/>
          </a:p>
          <a:p>
            <a:pPr marL="342900" lvl="1" indent="-342900" algn="l">
              <a:spcBef>
                <a:spcPts val="600"/>
              </a:spcBef>
              <a:buFont typeface="+mj-lt"/>
              <a:buAutoNum type="arabicPeriod"/>
            </a:pPr>
            <a:endParaRPr lang="en-US" altLang="de-DE" sz="1800"/>
          </a:p>
          <a:p>
            <a:pPr marL="342900" lvl="1" indent="-342900" algn="l">
              <a:spcBef>
                <a:spcPts val="600"/>
              </a:spcBef>
              <a:buFont typeface="+mj-lt"/>
              <a:buAutoNum type="arabicPeriod"/>
            </a:pPr>
            <a:r>
              <a:rPr lang="en-US" altLang="de-DE" sz="1800"/>
              <a:t>For the combination with the highest (mean) quality calculate the final model with the complete training set</a:t>
            </a:r>
          </a:p>
          <a:p>
            <a:pPr marL="342900" lvl="1" indent="-342900" algn="l">
              <a:spcBef>
                <a:spcPts val="600"/>
              </a:spcBef>
              <a:buFont typeface="+mj-lt"/>
              <a:buAutoNum type="arabicPeriod"/>
            </a:pPr>
            <a:endParaRPr lang="en-US" altLang="de-DE" sz="1800"/>
          </a:p>
          <a:p>
            <a:pPr marL="342900" lvl="1" indent="-342900" algn="l">
              <a:spcBef>
                <a:spcPts val="1800"/>
              </a:spcBef>
              <a:buFont typeface="+mj-lt"/>
              <a:buAutoNum type="arabicPeriod"/>
            </a:pPr>
            <a:r>
              <a:rPr lang="en-US" altLang="de-DE" sz="1800"/>
              <a:t>Test the final model with the test set</a:t>
            </a:r>
          </a:p>
          <a:p>
            <a:pPr marL="342900" lvl="1" indent="-342900" algn="l">
              <a:spcBef>
                <a:spcPts val="1200"/>
              </a:spcBef>
              <a:buFont typeface="+mj-lt"/>
              <a:buAutoNum type="arabicPeriod"/>
            </a:pPr>
            <a:r>
              <a:rPr lang="en-US" altLang="de-DE" sz="1800"/>
              <a:t>Compare the accurracies of training and test with regard to overfitting</a:t>
            </a:r>
            <a:endParaRPr lang="en-US" altLang="de-DE" sz="1800" dirty="0"/>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Cross Validation and Grid Search</a:t>
            </a:r>
            <a:endParaRPr lang="en-US" sz="2400" dirty="0"/>
          </a:p>
        </p:txBody>
      </p:sp>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253</a:t>
            </a:fld>
            <a:endParaRPr lang="en-US" sz="800" dirty="0">
              <a:solidFill>
                <a:schemeClr val="bg1"/>
              </a:solidFill>
            </a:endParaRPr>
          </a:p>
        </p:txBody>
      </p:sp>
      <p:sp>
        <p:nvSpPr>
          <p:cNvPr id="3" name="Pfeil nach rechts 2"/>
          <p:cNvSpPr/>
          <p:nvPr/>
        </p:nvSpPr>
        <p:spPr bwMode="auto">
          <a:xfrm>
            <a:off x="4284133" y="1566332"/>
            <a:ext cx="397934" cy="222875"/>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pic>
        <p:nvPicPr>
          <p:cNvPr id="8" name="Grafik 7"/>
          <p:cNvPicPr>
            <a:picLocks noChangeAspect="1"/>
          </p:cNvPicPr>
          <p:nvPr/>
        </p:nvPicPr>
        <p:blipFill>
          <a:blip r:embed="rId2"/>
          <a:stretch>
            <a:fillRect/>
          </a:stretch>
        </p:blipFill>
        <p:spPr>
          <a:xfrm>
            <a:off x="4809067" y="1501132"/>
            <a:ext cx="3480839" cy="387639"/>
          </a:xfrm>
          <a:prstGeom prst="rect">
            <a:avLst/>
          </a:prstGeom>
        </p:spPr>
      </p:pic>
      <p:pic>
        <p:nvPicPr>
          <p:cNvPr id="9" name="Grafik 8"/>
          <p:cNvPicPr>
            <a:picLocks noChangeAspect="1"/>
          </p:cNvPicPr>
          <p:nvPr/>
        </p:nvPicPr>
        <p:blipFill>
          <a:blip r:embed="rId3"/>
          <a:stretch>
            <a:fillRect/>
          </a:stretch>
        </p:blipFill>
        <p:spPr>
          <a:xfrm>
            <a:off x="833533" y="2355914"/>
            <a:ext cx="3450600" cy="2274480"/>
          </a:xfrm>
          <a:prstGeom prst="rect">
            <a:avLst/>
          </a:prstGeom>
        </p:spPr>
      </p:pic>
      <p:sp>
        <p:nvSpPr>
          <p:cNvPr id="10" name="Pfeil nach rechts 9"/>
          <p:cNvSpPr/>
          <p:nvPr/>
        </p:nvSpPr>
        <p:spPr bwMode="auto">
          <a:xfrm>
            <a:off x="4360333" y="2468799"/>
            <a:ext cx="238666" cy="147401"/>
          </a:xfrm>
          <a:prstGeom prst="rightArrow">
            <a:avLst/>
          </a:prstGeom>
          <a:solidFill>
            <a:srgbClr val="FFF2CC"/>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1" name="Textfeld 10"/>
          <p:cNvSpPr txBox="1"/>
          <p:nvPr/>
        </p:nvSpPr>
        <p:spPr>
          <a:xfrm>
            <a:off x="4548402" y="2358413"/>
            <a:ext cx="601448" cy="338554"/>
          </a:xfrm>
          <a:prstGeom prst="rect">
            <a:avLst/>
          </a:prstGeom>
          <a:noFill/>
        </p:spPr>
        <p:txBody>
          <a:bodyPr wrap="none" rtlCol="0">
            <a:spAutoFit/>
          </a:bodyPr>
          <a:lstStyle/>
          <a:p>
            <a:r>
              <a:rPr lang="de-DE"/>
              <a:t>acc</a:t>
            </a:r>
            <a:r>
              <a:rPr lang="de-DE" baseline="-25000"/>
              <a:t>1</a:t>
            </a:r>
          </a:p>
        </p:txBody>
      </p:sp>
      <p:sp>
        <p:nvSpPr>
          <p:cNvPr id="13" name="Pfeil nach rechts 12"/>
          <p:cNvSpPr/>
          <p:nvPr/>
        </p:nvSpPr>
        <p:spPr bwMode="auto">
          <a:xfrm>
            <a:off x="4360333" y="2939239"/>
            <a:ext cx="238666" cy="147401"/>
          </a:xfrm>
          <a:prstGeom prst="rightArrow">
            <a:avLst/>
          </a:prstGeom>
          <a:solidFill>
            <a:srgbClr val="FFF2CC"/>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Textfeld 13"/>
          <p:cNvSpPr txBox="1"/>
          <p:nvPr/>
        </p:nvSpPr>
        <p:spPr>
          <a:xfrm>
            <a:off x="4548402" y="2828853"/>
            <a:ext cx="601448" cy="338554"/>
          </a:xfrm>
          <a:prstGeom prst="rect">
            <a:avLst/>
          </a:prstGeom>
          <a:noFill/>
        </p:spPr>
        <p:txBody>
          <a:bodyPr wrap="none" rtlCol="0">
            <a:spAutoFit/>
          </a:bodyPr>
          <a:lstStyle/>
          <a:p>
            <a:r>
              <a:rPr lang="de-DE"/>
              <a:t>acc</a:t>
            </a:r>
            <a:r>
              <a:rPr lang="de-DE" baseline="-25000"/>
              <a:t>2</a:t>
            </a:r>
          </a:p>
        </p:txBody>
      </p:sp>
      <p:sp>
        <p:nvSpPr>
          <p:cNvPr id="15" name="Pfeil nach rechts 14"/>
          <p:cNvSpPr/>
          <p:nvPr/>
        </p:nvSpPr>
        <p:spPr bwMode="auto">
          <a:xfrm>
            <a:off x="4361932" y="3425212"/>
            <a:ext cx="238666" cy="147401"/>
          </a:xfrm>
          <a:prstGeom prst="rightArrow">
            <a:avLst/>
          </a:prstGeom>
          <a:solidFill>
            <a:srgbClr val="FFF2CC"/>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6" name="Textfeld 15"/>
          <p:cNvSpPr txBox="1"/>
          <p:nvPr/>
        </p:nvSpPr>
        <p:spPr>
          <a:xfrm>
            <a:off x="4550001" y="3314826"/>
            <a:ext cx="601448" cy="338554"/>
          </a:xfrm>
          <a:prstGeom prst="rect">
            <a:avLst/>
          </a:prstGeom>
          <a:noFill/>
        </p:spPr>
        <p:txBody>
          <a:bodyPr wrap="none" rtlCol="0">
            <a:spAutoFit/>
          </a:bodyPr>
          <a:lstStyle/>
          <a:p>
            <a:r>
              <a:rPr lang="de-DE"/>
              <a:t>acc</a:t>
            </a:r>
            <a:r>
              <a:rPr lang="de-DE" baseline="-25000"/>
              <a:t>3</a:t>
            </a:r>
          </a:p>
        </p:txBody>
      </p:sp>
      <p:sp>
        <p:nvSpPr>
          <p:cNvPr id="19" name="Pfeil nach rechts 18"/>
          <p:cNvSpPr/>
          <p:nvPr/>
        </p:nvSpPr>
        <p:spPr bwMode="auto">
          <a:xfrm>
            <a:off x="4360333" y="4345913"/>
            <a:ext cx="238666" cy="147401"/>
          </a:xfrm>
          <a:prstGeom prst="rightArrow">
            <a:avLst/>
          </a:prstGeom>
          <a:solidFill>
            <a:srgbClr val="FFF2CC"/>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0" name="Textfeld 19"/>
          <p:cNvSpPr txBox="1"/>
          <p:nvPr/>
        </p:nvSpPr>
        <p:spPr>
          <a:xfrm>
            <a:off x="4548402" y="4235527"/>
            <a:ext cx="601448" cy="338554"/>
          </a:xfrm>
          <a:prstGeom prst="rect">
            <a:avLst/>
          </a:prstGeom>
          <a:noFill/>
        </p:spPr>
        <p:txBody>
          <a:bodyPr wrap="none" rtlCol="0">
            <a:spAutoFit/>
          </a:bodyPr>
          <a:lstStyle/>
          <a:p>
            <a:r>
              <a:rPr lang="de-DE"/>
              <a:t>acc</a:t>
            </a:r>
            <a:r>
              <a:rPr lang="de-DE" baseline="-25000"/>
              <a:t>5</a:t>
            </a:r>
          </a:p>
        </p:txBody>
      </p:sp>
      <p:sp>
        <p:nvSpPr>
          <p:cNvPr id="21" name="Pfeil nach rechts 20"/>
          <p:cNvSpPr/>
          <p:nvPr/>
        </p:nvSpPr>
        <p:spPr bwMode="auto">
          <a:xfrm>
            <a:off x="4367179" y="3877796"/>
            <a:ext cx="238666" cy="147401"/>
          </a:xfrm>
          <a:prstGeom prst="rightArrow">
            <a:avLst/>
          </a:prstGeom>
          <a:solidFill>
            <a:srgbClr val="FFF2CC"/>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2" name="Textfeld 21"/>
          <p:cNvSpPr txBox="1"/>
          <p:nvPr/>
        </p:nvSpPr>
        <p:spPr>
          <a:xfrm>
            <a:off x="4555248" y="3767410"/>
            <a:ext cx="601448" cy="338554"/>
          </a:xfrm>
          <a:prstGeom prst="rect">
            <a:avLst/>
          </a:prstGeom>
          <a:noFill/>
        </p:spPr>
        <p:txBody>
          <a:bodyPr wrap="none" rtlCol="0">
            <a:spAutoFit/>
          </a:bodyPr>
          <a:lstStyle/>
          <a:p>
            <a:r>
              <a:rPr lang="de-DE"/>
              <a:t>acc</a:t>
            </a:r>
            <a:r>
              <a:rPr lang="de-DE" baseline="-25000"/>
              <a:t>4</a:t>
            </a:r>
          </a:p>
        </p:txBody>
      </p:sp>
      <p:sp>
        <p:nvSpPr>
          <p:cNvPr id="12" name="Geschweifte Klammer rechts 11"/>
          <p:cNvSpPr/>
          <p:nvPr/>
        </p:nvSpPr>
        <p:spPr bwMode="auto">
          <a:xfrm>
            <a:off x="5097631" y="2468799"/>
            <a:ext cx="312569" cy="2113749"/>
          </a:xfrm>
          <a:prstGeom prst="rightBrace">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4" name="Textfeld 23"/>
          <p:cNvSpPr txBox="1"/>
          <p:nvPr/>
        </p:nvSpPr>
        <p:spPr>
          <a:xfrm>
            <a:off x="5499451" y="3102472"/>
            <a:ext cx="3292124" cy="830997"/>
          </a:xfrm>
          <a:prstGeom prst="rect">
            <a:avLst/>
          </a:prstGeom>
          <a:noFill/>
        </p:spPr>
        <p:txBody>
          <a:bodyPr wrap="square" rtlCol="0">
            <a:spAutoFit/>
          </a:bodyPr>
          <a:lstStyle/>
          <a:p>
            <a:pPr algn="l"/>
            <a:r>
              <a:rPr lang="de-DE"/>
              <a:t>Calculate the mean quality of the validation folds, e.g. mean accurracy or mean F1</a:t>
            </a:r>
            <a:endParaRPr lang="de-DE" baseline="-25000"/>
          </a:p>
        </p:txBody>
      </p:sp>
      <p:pic>
        <p:nvPicPr>
          <p:cNvPr id="23" name="Grafik 22"/>
          <p:cNvPicPr>
            <a:picLocks noChangeAspect="1"/>
          </p:cNvPicPr>
          <p:nvPr/>
        </p:nvPicPr>
        <p:blipFill>
          <a:blip r:embed="rId4"/>
          <a:stretch>
            <a:fillRect/>
          </a:stretch>
        </p:blipFill>
        <p:spPr>
          <a:xfrm>
            <a:off x="803294" y="1522898"/>
            <a:ext cx="3353839" cy="365873"/>
          </a:xfrm>
          <a:prstGeom prst="rect">
            <a:avLst/>
          </a:prstGeom>
        </p:spPr>
      </p:pic>
      <p:sp>
        <p:nvSpPr>
          <p:cNvPr id="25" name="Textfeld 24"/>
          <p:cNvSpPr txBox="1"/>
          <p:nvPr/>
        </p:nvSpPr>
        <p:spPr>
          <a:xfrm>
            <a:off x="2050834" y="1572449"/>
            <a:ext cx="1016000" cy="261610"/>
          </a:xfrm>
          <a:prstGeom prst="rect">
            <a:avLst/>
          </a:prstGeom>
          <a:noFill/>
        </p:spPr>
        <p:txBody>
          <a:bodyPr wrap="square" rtlCol="0">
            <a:spAutoFit/>
          </a:bodyPr>
          <a:lstStyle/>
          <a:p>
            <a:r>
              <a:rPr lang="de-DE" sz="1100"/>
              <a:t>Dataset</a:t>
            </a:r>
          </a:p>
        </p:txBody>
      </p:sp>
      <p:pic>
        <p:nvPicPr>
          <p:cNvPr id="26" name="Grafik 25"/>
          <p:cNvPicPr>
            <a:picLocks noChangeAspect="1"/>
          </p:cNvPicPr>
          <p:nvPr/>
        </p:nvPicPr>
        <p:blipFill>
          <a:blip r:embed="rId5"/>
          <a:stretch>
            <a:fillRect/>
          </a:stretch>
        </p:blipFill>
        <p:spPr>
          <a:xfrm>
            <a:off x="906860" y="5338572"/>
            <a:ext cx="3217536" cy="433824"/>
          </a:xfrm>
          <a:prstGeom prst="rect">
            <a:avLst/>
          </a:prstGeom>
        </p:spPr>
      </p:pic>
      <p:sp>
        <p:nvSpPr>
          <p:cNvPr id="28" name="Pfeil nach rechts 27"/>
          <p:cNvSpPr/>
          <p:nvPr/>
        </p:nvSpPr>
        <p:spPr bwMode="auto">
          <a:xfrm>
            <a:off x="4226899" y="5429743"/>
            <a:ext cx="397934" cy="222875"/>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9" name="Textfeld 28"/>
          <p:cNvSpPr txBox="1"/>
          <p:nvPr/>
        </p:nvSpPr>
        <p:spPr>
          <a:xfrm>
            <a:off x="4654725" y="5386207"/>
            <a:ext cx="1510949" cy="338554"/>
          </a:xfrm>
          <a:prstGeom prst="rect">
            <a:avLst/>
          </a:prstGeom>
          <a:noFill/>
        </p:spPr>
        <p:txBody>
          <a:bodyPr wrap="square" rtlCol="0">
            <a:spAutoFit/>
          </a:bodyPr>
          <a:lstStyle/>
          <a:p>
            <a:pPr algn="l"/>
            <a:r>
              <a:rPr lang="de-DE"/>
              <a:t>Final model</a:t>
            </a:r>
            <a:endParaRPr lang="de-DE" baseline="-25000"/>
          </a:p>
        </p:txBody>
      </p:sp>
      <p:pic>
        <p:nvPicPr>
          <p:cNvPr id="27" name="Grafik 26"/>
          <p:cNvPicPr>
            <a:picLocks noChangeAspect="1"/>
          </p:cNvPicPr>
          <p:nvPr/>
        </p:nvPicPr>
        <p:blipFill>
          <a:blip r:embed="rId6"/>
          <a:stretch>
            <a:fillRect/>
          </a:stretch>
        </p:blipFill>
        <p:spPr>
          <a:xfrm>
            <a:off x="4855972" y="5777479"/>
            <a:ext cx="673492" cy="416924"/>
          </a:xfrm>
          <a:prstGeom prst="rect">
            <a:avLst/>
          </a:prstGeom>
        </p:spPr>
      </p:pic>
    </p:spTree>
    <p:extLst>
      <p:ext uri="{BB962C8B-B14F-4D97-AF65-F5344CB8AC3E}">
        <p14:creationId xmlns:p14="http://schemas.microsoft.com/office/powerpoint/2010/main" val="3313721438"/>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799" y="534988"/>
            <a:ext cx="666326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Cross Validation and Grid Search in Python</a:t>
            </a:r>
            <a:endParaRPr lang="en-US" sz="2400" dirty="0"/>
          </a:p>
        </p:txBody>
      </p:sp>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254</a:t>
            </a:fld>
            <a:endParaRPr lang="en-US" sz="800" dirty="0">
              <a:solidFill>
                <a:schemeClr val="bg1"/>
              </a:solidFill>
            </a:endParaRPr>
          </a:p>
        </p:txBody>
      </p:sp>
      <p:sp>
        <p:nvSpPr>
          <p:cNvPr id="33" name="Abgerundetes Rechteck 32"/>
          <p:cNvSpPr/>
          <p:nvPr/>
        </p:nvSpPr>
        <p:spPr bwMode="auto">
          <a:xfrm>
            <a:off x="1931768" y="1371070"/>
            <a:ext cx="3808077" cy="1223424"/>
          </a:xfrm>
          <a:prstGeom prst="round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5" name="Pfeil nach rechts 34"/>
          <p:cNvSpPr/>
          <p:nvPr/>
        </p:nvSpPr>
        <p:spPr bwMode="auto">
          <a:xfrm>
            <a:off x="1487796" y="1792724"/>
            <a:ext cx="397934" cy="222875"/>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6" name="Abgerundetes Rechteck 35"/>
          <p:cNvSpPr/>
          <p:nvPr/>
        </p:nvSpPr>
        <p:spPr bwMode="auto">
          <a:xfrm>
            <a:off x="2455334" y="3352803"/>
            <a:ext cx="2610860" cy="2900951"/>
          </a:xfrm>
          <a:prstGeom prst="round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7" name="Text Box 2"/>
          <p:cNvSpPr txBox="1">
            <a:spLocks noChangeArrowheads="1"/>
          </p:cNvSpPr>
          <p:nvPr/>
        </p:nvSpPr>
        <p:spPr bwMode="auto">
          <a:xfrm>
            <a:off x="1975169" y="1679278"/>
            <a:ext cx="3747742" cy="833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marL="0" lvl="1" indent="0">
              <a:spcBef>
                <a:spcPts val="600"/>
              </a:spcBef>
            </a:pPr>
            <a:r>
              <a:rPr lang="en-US" altLang="de-DE"/>
              <a:t>Performs cross validation with the given hyperparameter combinations and manages the evaluation process</a:t>
            </a:r>
          </a:p>
        </p:txBody>
      </p:sp>
      <p:pic>
        <p:nvPicPr>
          <p:cNvPr id="40" name="Grafik 39"/>
          <p:cNvPicPr>
            <a:picLocks noChangeAspect="1"/>
          </p:cNvPicPr>
          <p:nvPr/>
        </p:nvPicPr>
        <p:blipFill>
          <a:blip r:embed="rId2"/>
          <a:stretch>
            <a:fillRect/>
          </a:stretch>
        </p:blipFill>
        <p:spPr>
          <a:xfrm>
            <a:off x="2768554" y="4645573"/>
            <a:ext cx="1984418" cy="1308039"/>
          </a:xfrm>
          <a:prstGeom prst="rect">
            <a:avLst/>
          </a:prstGeom>
        </p:spPr>
      </p:pic>
      <p:sp>
        <p:nvSpPr>
          <p:cNvPr id="43" name="Textfeld 42"/>
          <p:cNvSpPr txBox="1"/>
          <p:nvPr/>
        </p:nvSpPr>
        <p:spPr>
          <a:xfrm>
            <a:off x="2856831" y="1367762"/>
            <a:ext cx="1984418" cy="369332"/>
          </a:xfrm>
          <a:prstGeom prst="rect">
            <a:avLst/>
          </a:prstGeom>
          <a:noFill/>
        </p:spPr>
        <p:txBody>
          <a:bodyPr wrap="square" rtlCol="0">
            <a:spAutoFit/>
          </a:bodyPr>
          <a:lstStyle/>
          <a:p>
            <a:pPr algn="l"/>
            <a:r>
              <a:rPr lang="de-DE" sz="1800">
                <a:solidFill>
                  <a:srgbClr val="FF0000"/>
                </a:solidFill>
              </a:rPr>
              <a:t>GridSearchCV()</a:t>
            </a:r>
            <a:endParaRPr lang="de-DE" sz="1800" baseline="-25000">
              <a:solidFill>
                <a:srgbClr val="FF0000"/>
              </a:solidFill>
            </a:endParaRPr>
          </a:p>
        </p:txBody>
      </p:sp>
      <p:grpSp>
        <p:nvGrpSpPr>
          <p:cNvPr id="44" name="Gruppieren 43"/>
          <p:cNvGrpSpPr/>
          <p:nvPr/>
        </p:nvGrpSpPr>
        <p:grpSpPr>
          <a:xfrm>
            <a:off x="216301" y="1339239"/>
            <a:ext cx="1228094" cy="1129847"/>
            <a:chOff x="69381" y="3382697"/>
            <a:chExt cx="1228094" cy="1129847"/>
          </a:xfrm>
        </p:grpSpPr>
        <p:pic>
          <p:nvPicPr>
            <p:cNvPr id="45" name="Grafik 44"/>
            <p:cNvPicPr>
              <a:picLocks noChangeAspect="1"/>
            </p:cNvPicPr>
            <p:nvPr/>
          </p:nvPicPr>
          <p:blipFill>
            <a:blip r:embed="rId3"/>
            <a:stretch>
              <a:fillRect/>
            </a:stretch>
          </p:blipFill>
          <p:spPr>
            <a:xfrm>
              <a:off x="69381" y="3382697"/>
              <a:ext cx="1228094" cy="1129847"/>
            </a:xfrm>
            <a:prstGeom prst="rect">
              <a:avLst/>
            </a:prstGeom>
          </p:spPr>
        </p:pic>
        <p:sp>
          <p:nvSpPr>
            <p:cNvPr id="46" name="Rechteck 45"/>
            <p:cNvSpPr/>
            <p:nvPr/>
          </p:nvSpPr>
          <p:spPr>
            <a:xfrm>
              <a:off x="163158" y="3655233"/>
              <a:ext cx="1040541" cy="584775"/>
            </a:xfrm>
            <a:prstGeom prst="rect">
              <a:avLst/>
            </a:prstGeom>
          </p:spPr>
          <p:txBody>
            <a:bodyPr wrap="none">
              <a:spAutoFit/>
            </a:bodyPr>
            <a:lstStyle/>
            <a:p>
              <a:r>
                <a:rPr lang="en-US" altLang="de-DE"/>
                <a:t>Training </a:t>
              </a:r>
              <a:br>
                <a:rPr lang="en-US" altLang="de-DE"/>
              </a:br>
              <a:r>
                <a:rPr lang="en-US" altLang="de-DE"/>
                <a:t>Set</a:t>
              </a:r>
              <a:endParaRPr lang="de-DE"/>
            </a:p>
          </p:txBody>
        </p:sp>
      </p:grpSp>
      <p:sp>
        <p:nvSpPr>
          <p:cNvPr id="47" name="Abgerundetes Rechteck 46"/>
          <p:cNvSpPr/>
          <p:nvPr/>
        </p:nvSpPr>
        <p:spPr bwMode="auto">
          <a:xfrm>
            <a:off x="6556327" y="3217035"/>
            <a:ext cx="2404532" cy="406400"/>
          </a:xfrm>
          <a:prstGeom prst="round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8" name="Gekrümmter Verbinder 47"/>
          <p:cNvCxnSpPr>
            <a:stCxn id="61" idx="1"/>
            <a:endCxn id="36" idx="3"/>
          </p:cNvCxnSpPr>
          <p:nvPr/>
        </p:nvCxnSpPr>
        <p:spPr bwMode="auto">
          <a:xfrm rot="10800000" flipV="1">
            <a:off x="5066194" y="3420233"/>
            <a:ext cx="1490132" cy="1383046"/>
          </a:xfrm>
          <a:prstGeom prst="curvedConnector3">
            <a:avLst/>
          </a:prstGeom>
          <a:solidFill>
            <a:schemeClr val="accent1"/>
          </a:solidFill>
          <a:ln w="12700"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Abgerundetes Rechteck 48"/>
          <p:cNvSpPr/>
          <p:nvPr/>
        </p:nvSpPr>
        <p:spPr bwMode="auto">
          <a:xfrm>
            <a:off x="6556327" y="3902163"/>
            <a:ext cx="2463800" cy="406400"/>
          </a:xfrm>
          <a:prstGeom prst="round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0" name="Abgerundetes Rechteck 49"/>
          <p:cNvSpPr/>
          <p:nvPr/>
        </p:nvSpPr>
        <p:spPr bwMode="auto">
          <a:xfrm>
            <a:off x="6556327" y="4587291"/>
            <a:ext cx="2463800" cy="406400"/>
          </a:xfrm>
          <a:prstGeom prst="round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1" name="Abgerundetes Rechteck 50"/>
          <p:cNvSpPr/>
          <p:nvPr/>
        </p:nvSpPr>
        <p:spPr bwMode="auto">
          <a:xfrm>
            <a:off x="6556327" y="5272418"/>
            <a:ext cx="2463800" cy="406400"/>
          </a:xfrm>
          <a:prstGeom prst="round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2" name="Abgerundetes Rechteck 51"/>
          <p:cNvSpPr/>
          <p:nvPr/>
        </p:nvSpPr>
        <p:spPr bwMode="auto">
          <a:xfrm>
            <a:off x="6556327" y="5957545"/>
            <a:ext cx="2463800" cy="406400"/>
          </a:xfrm>
          <a:prstGeom prst="round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3" name="Gekrümmter Verbinder 52"/>
          <p:cNvCxnSpPr>
            <a:stCxn id="49" idx="1"/>
            <a:endCxn id="36" idx="3"/>
          </p:cNvCxnSpPr>
          <p:nvPr/>
        </p:nvCxnSpPr>
        <p:spPr bwMode="auto">
          <a:xfrm rot="10800000" flipV="1">
            <a:off x="5066195" y="4105363"/>
            <a:ext cx="1490133" cy="697916"/>
          </a:xfrm>
          <a:prstGeom prst="curvedConnector3">
            <a:avLst/>
          </a:prstGeom>
          <a:solidFill>
            <a:schemeClr val="accent1"/>
          </a:solidFill>
          <a:ln w="12700"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Gekrümmter Verbinder 53"/>
          <p:cNvCxnSpPr>
            <a:stCxn id="50" idx="1"/>
            <a:endCxn id="36" idx="3"/>
          </p:cNvCxnSpPr>
          <p:nvPr/>
        </p:nvCxnSpPr>
        <p:spPr bwMode="auto">
          <a:xfrm rot="10800000" flipV="1">
            <a:off x="5066195" y="4790491"/>
            <a:ext cx="1490133" cy="12788"/>
          </a:xfrm>
          <a:prstGeom prst="curvedConnector3">
            <a:avLst/>
          </a:prstGeom>
          <a:solidFill>
            <a:schemeClr val="accent1"/>
          </a:solidFill>
          <a:ln w="12700"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Gekrümmter Verbinder 54"/>
          <p:cNvCxnSpPr>
            <a:stCxn id="51" idx="1"/>
            <a:endCxn id="36" idx="3"/>
          </p:cNvCxnSpPr>
          <p:nvPr/>
        </p:nvCxnSpPr>
        <p:spPr bwMode="auto">
          <a:xfrm rot="10800000">
            <a:off x="5066195" y="4803280"/>
            <a:ext cx="1490133" cy="672339"/>
          </a:xfrm>
          <a:prstGeom prst="curvedConnector3">
            <a:avLst/>
          </a:prstGeom>
          <a:solidFill>
            <a:schemeClr val="accent1"/>
          </a:solidFill>
          <a:ln w="12700"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Gekrümmter Verbinder 55"/>
          <p:cNvCxnSpPr>
            <a:stCxn id="52" idx="1"/>
            <a:endCxn id="36" idx="3"/>
          </p:cNvCxnSpPr>
          <p:nvPr/>
        </p:nvCxnSpPr>
        <p:spPr bwMode="auto">
          <a:xfrm rot="10800000">
            <a:off x="5066195" y="4803279"/>
            <a:ext cx="1490133" cy="1357466"/>
          </a:xfrm>
          <a:prstGeom prst="curvedConnector3">
            <a:avLst/>
          </a:prstGeom>
          <a:solidFill>
            <a:schemeClr val="accent1"/>
          </a:solidFill>
          <a:ln w="12700"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Textfeld 60"/>
          <p:cNvSpPr txBox="1"/>
          <p:nvPr/>
        </p:nvSpPr>
        <p:spPr>
          <a:xfrm>
            <a:off x="6556326" y="3250956"/>
            <a:ext cx="2463801" cy="338554"/>
          </a:xfrm>
          <a:prstGeom prst="rect">
            <a:avLst/>
          </a:prstGeom>
          <a:noFill/>
        </p:spPr>
        <p:txBody>
          <a:bodyPr wrap="square" rtlCol="0">
            <a:spAutoFit/>
          </a:bodyPr>
          <a:lstStyle/>
          <a:p>
            <a:pPr algn="l"/>
            <a:r>
              <a:rPr lang="de-DE">
                <a:solidFill>
                  <a:srgbClr val="FF0000"/>
                </a:solidFill>
              </a:rPr>
              <a:t>KNeighborsClassifier()</a:t>
            </a:r>
          </a:p>
        </p:txBody>
      </p:sp>
      <p:sp>
        <p:nvSpPr>
          <p:cNvPr id="62" name="Textfeld 61"/>
          <p:cNvSpPr txBox="1"/>
          <p:nvPr/>
        </p:nvSpPr>
        <p:spPr>
          <a:xfrm>
            <a:off x="6556327" y="3936085"/>
            <a:ext cx="2523068" cy="338554"/>
          </a:xfrm>
          <a:prstGeom prst="rect">
            <a:avLst/>
          </a:prstGeom>
          <a:noFill/>
        </p:spPr>
        <p:txBody>
          <a:bodyPr wrap="square" rtlCol="0">
            <a:spAutoFit/>
          </a:bodyPr>
          <a:lstStyle/>
          <a:p>
            <a:pPr algn="l"/>
            <a:r>
              <a:rPr lang="de-DE">
                <a:solidFill>
                  <a:srgbClr val="FF0000"/>
                </a:solidFill>
              </a:rPr>
              <a:t>DecisionTreeClassifier()</a:t>
            </a:r>
          </a:p>
        </p:txBody>
      </p:sp>
      <p:sp>
        <p:nvSpPr>
          <p:cNvPr id="63" name="Textfeld 62"/>
          <p:cNvSpPr txBox="1"/>
          <p:nvPr/>
        </p:nvSpPr>
        <p:spPr>
          <a:xfrm>
            <a:off x="6556326" y="4629263"/>
            <a:ext cx="2404533" cy="338554"/>
          </a:xfrm>
          <a:prstGeom prst="rect">
            <a:avLst/>
          </a:prstGeom>
          <a:noFill/>
        </p:spPr>
        <p:txBody>
          <a:bodyPr wrap="square" rtlCol="0">
            <a:spAutoFit/>
          </a:bodyPr>
          <a:lstStyle/>
          <a:p>
            <a:pPr algn="l"/>
            <a:r>
              <a:rPr lang="de-DE">
                <a:solidFill>
                  <a:srgbClr val="FF0000"/>
                </a:solidFill>
              </a:rPr>
              <a:t>RandomForestCl</a:t>
            </a:r>
            <a:r>
              <a:rPr lang="x-none">
                <a:solidFill>
                  <a:srgbClr val="FF0000"/>
                </a:solidFill>
              </a:rPr>
              <a:t>…</a:t>
            </a:r>
            <a:r>
              <a:rPr lang="de-DE">
                <a:solidFill>
                  <a:srgbClr val="FF0000"/>
                </a:solidFill>
              </a:rPr>
              <a:t>()</a:t>
            </a:r>
          </a:p>
        </p:txBody>
      </p:sp>
      <p:sp>
        <p:nvSpPr>
          <p:cNvPr id="64" name="Textfeld 63"/>
          <p:cNvSpPr txBox="1"/>
          <p:nvPr/>
        </p:nvSpPr>
        <p:spPr>
          <a:xfrm>
            <a:off x="6556326" y="5280466"/>
            <a:ext cx="2404533" cy="338554"/>
          </a:xfrm>
          <a:prstGeom prst="rect">
            <a:avLst/>
          </a:prstGeom>
          <a:noFill/>
        </p:spPr>
        <p:txBody>
          <a:bodyPr wrap="square" rtlCol="0">
            <a:spAutoFit/>
          </a:bodyPr>
          <a:lstStyle/>
          <a:p>
            <a:pPr algn="l"/>
            <a:r>
              <a:rPr lang="de-DE">
                <a:solidFill>
                  <a:srgbClr val="FF0000"/>
                </a:solidFill>
              </a:rPr>
              <a:t>MLPClassifier()</a:t>
            </a:r>
          </a:p>
        </p:txBody>
      </p:sp>
      <p:sp>
        <p:nvSpPr>
          <p:cNvPr id="65" name="Textfeld 64"/>
          <p:cNvSpPr txBox="1"/>
          <p:nvPr/>
        </p:nvSpPr>
        <p:spPr>
          <a:xfrm>
            <a:off x="6556326" y="5855996"/>
            <a:ext cx="2463801" cy="461665"/>
          </a:xfrm>
          <a:prstGeom prst="rect">
            <a:avLst/>
          </a:prstGeom>
          <a:noFill/>
        </p:spPr>
        <p:txBody>
          <a:bodyPr wrap="square" rtlCol="0">
            <a:spAutoFit/>
          </a:bodyPr>
          <a:lstStyle/>
          <a:p>
            <a:r>
              <a:rPr lang="de-DE" sz="2400">
                <a:solidFill>
                  <a:srgbClr val="FF0000"/>
                </a:solidFill>
              </a:rPr>
              <a:t>…</a:t>
            </a:r>
          </a:p>
        </p:txBody>
      </p:sp>
      <p:sp>
        <p:nvSpPr>
          <p:cNvPr id="66" name="Textfeld 65"/>
          <p:cNvSpPr txBox="1"/>
          <p:nvPr/>
        </p:nvSpPr>
        <p:spPr>
          <a:xfrm>
            <a:off x="5028645" y="4210202"/>
            <a:ext cx="711200" cy="338554"/>
          </a:xfrm>
          <a:prstGeom prst="rect">
            <a:avLst/>
          </a:prstGeom>
          <a:noFill/>
        </p:spPr>
        <p:txBody>
          <a:bodyPr wrap="square" rtlCol="0">
            <a:spAutoFit/>
          </a:bodyPr>
          <a:lstStyle/>
          <a:p>
            <a:r>
              <a:rPr lang="de-DE"/>
              <a:t>calls</a:t>
            </a:r>
          </a:p>
        </p:txBody>
      </p:sp>
      <p:sp>
        <p:nvSpPr>
          <p:cNvPr id="67" name="Textfeld 66"/>
          <p:cNvSpPr txBox="1"/>
          <p:nvPr/>
        </p:nvSpPr>
        <p:spPr>
          <a:xfrm>
            <a:off x="6477001" y="2594494"/>
            <a:ext cx="2543126" cy="584775"/>
          </a:xfrm>
          <a:prstGeom prst="rect">
            <a:avLst/>
          </a:prstGeom>
          <a:noFill/>
        </p:spPr>
        <p:txBody>
          <a:bodyPr wrap="square" rtlCol="0">
            <a:spAutoFit/>
          </a:bodyPr>
          <a:lstStyle/>
          <a:p>
            <a:r>
              <a:rPr lang="de-DE"/>
              <a:t>Using the original libraries and functions</a:t>
            </a:r>
          </a:p>
        </p:txBody>
      </p:sp>
      <p:sp>
        <p:nvSpPr>
          <p:cNvPr id="68" name="Pfeil nach oben und unten 67"/>
          <p:cNvSpPr/>
          <p:nvPr/>
        </p:nvSpPr>
        <p:spPr bwMode="auto">
          <a:xfrm>
            <a:off x="3716359" y="2693637"/>
            <a:ext cx="266158" cy="596956"/>
          </a:xfrm>
          <a:prstGeom prst="upDownArrow">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69" name="Text Box 2"/>
          <p:cNvSpPr txBox="1">
            <a:spLocks noChangeArrowheads="1"/>
          </p:cNvSpPr>
          <p:nvPr/>
        </p:nvSpPr>
        <p:spPr bwMode="auto">
          <a:xfrm>
            <a:off x="2525461" y="3930629"/>
            <a:ext cx="2433058"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marL="0" lvl="1" indent="0">
              <a:spcBef>
                <a:spcPts val="600"/>
              </a:spcBef>
            </a:pPr>
            <a:r>
              <a:rPr lang="en-US" altLang="de-DE"/>
              <a:t>Performs cross validation</a:t>
            </a:r>
          </a:p>
        </p:txBody>
      </p:sp>
      <p:sp>
        <p:nvSpPr>
          <p:cNvPr id="70" name="Textfeld 69"/>
          <p:cNvSpPr txBox="1"/>
          <p:nvPr/>
        </p:nvSpPr>
        <p:spPr>
          <a:xfrm>
            <a:off x="2681092" y="3533940"/>
            <a:ext cx="2277427" cy="369332"/>
          </a:xfrm>
          <a:prstGeom prst="rect">
            <a:avLst/>
          </a:prstGeom>
          <a:noFill/>
        </p:spPr>
        <p:txBody>
          <a:bodyPr wrap="square" rtlCol="0">
            <a:spAutoFit/>
          </a:bodyPr>
          <a:lstStyle/>
          <a:p>
            <a:pPr algn="l"/>
            <a:r>
              <a:rPr lang="de-DE" sz="1800">
                <a:solidFill>
                  <a:srgbClr val="FF0000"/>
                </a:solidFill>
              </a:rPr>
              <a:t>cross_val_score()</a:t>
            </a:r>
            <a:endParaRPr lang="de-DE" sz="1800" baseline="-25000">
              <a:solidFill>
                <a:srgbClr val="FF0000"/>
              </a:solidFill>
            </a:endParaRPr>
          </a:p>
        </p:txBody>
      </p:sp>
      <p:sp>
        <p:nvSpPr>
          <p:cNvPr id="71" name="Textfeld 70"/>
          <p:cNvSpPr txBox="1"/>
          <p:nvPr/>
        </p:nvSpPr>
        <p:spPr>
          <a:xfrm>
            <a:off x="4041772" y="2778586"/>
            <a:ext cx="711200" cy="338554"/>
          </a:xfrm>
          <a:prstGeom prst="rect">
            <a:avLst/>
          </a:prstGeom>
          <a:noFill/>
        </p:spPr>
        <p:txBody>
          <a:bodyPr wrap="square" rtlCol="0">
            <a:spAutoFit/>
          </a:bodyPr>
          <a:lstStyle/>
          <a:p>
            <a:r>
              <a:rPr lang="de-DE"/>
              <a:t>calls</a:t>
            </a:r>
          </a:p>
        </p:txBody>
      </p:sp>
    </p:spTree>
    <p:extLst>
      <p:ext uri="{BB962C8B-B14F-4D97-AF65-F5344CB8AC3E}">
        <p14:creationId xmlns:p14="http://schemas.microsoft.com/office/powerpoint/2010/main" val="3521573467"/>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502920" y="1892110"/>
            <a:ext cx="7932419" cy="3480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marL="0" lvl="1" indent="0" algn="l">
              <a:spcBef>
                <a:spcPts val="600"/>
              </a:spcBef>
            </a:pPr>
            <a:r>
              <a:rPr lang="en-US" altLang="de-DE" sz="1800"/>
              <a:t>1. Grid Search</a:t>
            </a:r>
          </a:p>
          <a:p>
            <a:pPr marL="266700" lvl="1" indent="0" algn="l">
              <a:spcBef>
                <a:spcPts val="600"/>
              </a:spcBef>
            </a:pPr>
            <a:r>
              <a:rPr lang="en-US" altLang="de-DE" sz="1800" b="0"/>
              <a:t>Grid search sequentially goes through a preselected list of permutations for each hyperparameter and evaluates the entire search space. </a:t>
            </a:r>
          </a:p>
          <a:p>
            <a:pPr marL="0" lvl="1" indent="0" algn="l">
              <a:spcBef>
                <a:spcPts val="1800"/>
              </a:spcBef>
            </a:pPr>
            <a:r>
              <a:rPr lang="en-US" altLang="de-DE" sz="1800"/>
              <a:t>2. Random Search</a:t>
            </a:r>
          </a:p>
          <a:p>
            <a:pPr marL="266700" lvl="1" indent="0" algn="l">
              <a:spcBef>
                <a:spcPts val="600"/>
              </a:spcBef>
            </a:pPr>
            <a:r>
              <a:rPr lang="en-US" altLang="de-DE" sz="1800" b="0"/>
              <a:t>Random search selects values for hyperparameters at random within a predefined distribution. </a:t>
            </a:r>
          </a:p>
          <a:p>
            <a:pPr marL="0" lvl="1" indent="0" algn="l">
              <a:spcBef>
                <a:spcPts val="1800"/>
              </a:spcBef>
            </a:pPr>
            <a:r>
              <a:rPr lang="en-US" altLang="de-DE" sz="1800" b="0"/>
              <a:t>While a grid search is able to find the best model given the provided options, limited compute resources means that in practice, the search space selected will have to be limited. A random search on the other hand does not iterate over the entire search space.</a:t>
            </a:r>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Variants of Hyperparameter Optimization</a:t>
            </a:r>
            <a:endParaRPr lang="en-US" sz="2400" dirty="0"/>
          </a:p>
        </p:txBody>
      </p:sp>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255</a:t>
            </a:fld>
            <a:endParaRPr lang="en-US" sz="800" dirty="0">
              <a:solidFill>
                <a:schemeClr val="bg1"/>
              </a:solidFill>
            </a:endParaRPr>
          </a:p>
        </p:txBody>
      </p:sp>
    </p:spTree>
    <p:extLst>
      <p:ext uri="{BB962C8B-B14F-4D97-AF65-F5344CB8AC3E}">
        <p14:creationId xmlns:p14="http://schemas.microsoft.com/office/powerpoint/2010/main" val="3896302064"/>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177800" y="1114870"/>
            <a:ext cx="8796867" cy="3433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marL="0" lvl="1" indent="0" algn="l">
              <a:spcBef>
                <a:spcPts val="600"/>
              </a:spcBef>
            </a:pPr>
            <a:r>
              <a:rPr lang="en-US" altLang="de-DE" sz="1800"/>
              <a:t>1. Repeated Cross Validation</a:t>
            </a:r>
          </a:p>
          <a:p>
            <a:pPr marL="266700" lvl="1" indent="0" algn="l">
              <a:spcBef>
                <a:spcPts val="600"/>
              </a:spcBef>
            </a:pPr>
            <a:endParaRPr lang="en-US" altLang="de-DE" sz="1800" b="0"/>
          </a:p>
          <a:p>
            <a:pPr marL="266700" lvl="1" indent="0" algn="l">
              <a:spcBef>
                <a:spcPts val="600"/>
              </a:spcBef>
            </a:pPr>
            <a:endParaRPr lang="en-US" altLang="de-DE" sz="1800" b="0"/>
          </a:p>
          <a:p>
            <a:pPr marL="266700" lvl="1" indent="0" algn="l">
              <a:spcBef>
                <a:spcPts val="600"/>
              </a:spcBef>
            </a:pPr>
            <a:endParaRPr lang="en-US" altLang="de-DE" sz="1800" b="0"/>
          </a:p>
          <a:p>
            <a:pPr marL="266700" lvl="1" indent="0" algn="l">
              <a:spcBef>
                <a:spcPts val="600"/>
              </a:spcBef>
            </a:pPr>
            <a:endParaRPr lang="en-US" altLang="de-DE" sz="1800" b="0"/>
          </a:p>
          <a:p>
            <a:pPr marL="266700" lvl="1" indent="0" algn="l">
              <a:spcBef>
                <a:spcPts val="600"/>
              </a:spcBef>
            </a:pPr>
            <a:endParaRPr lang="en-US" altLang="de-DE" sz="1800" b="0"/>
          </a:p>
          <a:p>
            <a:pPr marL="266700" lvl="1" indent="0" algn="l">
              <a:spcBef>
                <a:spcPts val="600"/>
              </a:spcBef>
            </a:pPr>
            <a:endParaRPr lang="en-US" altLang="de-DE" sz="1800" b="0"/>
          </a:p>
          <a:p>
            <a:pPr marL="0" lvl="1" indent="0" algn="l">
              <a:spcBef>
                <a:spcPts val="1800"/>
              </a:spcBef>
            </a:pPr>
            <a:r>
              <a:rPr lang="en-US" altLang="de-DE" sz="1800"/>
              <a:t>2. Nested Cross Validation</a:t>
            </a:r>
          </a:p>
          <a:p>
            <a:pPr marL="266700" lvl="1" indent="0" algn="l">
              <a:spcBef>
                <a:spcPts val="600"/>
              </a:spcBef>
            </a:pPr>
            <a:endParaRPr lang="en-US" altLang="de-DE" sz="1800" b="0"/>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Other Variants of Cross Validation</a:t>
            </a:r>
            <a:endParaRPr lang="en-US" sz="2400" dirty="0"/>
          </a:p>
        </p:txBody>
      </p:sp>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256</a:t>
            </a:fld>
            <a:endParaRPr lang="en-US" sz="800" dirty="0">
              <a:solidFill>
                <a:schemeClr val="bg1"/>
              </a:solidFill>
            </a:endParaRPr>
          </a:p>
        </p:txBody>
      </p:sp>
      <p:pic>
        <p:nvPicPr>
          <p:cNvPr id="2" name="Grafik 1"/>
          <p:cNvPicPr>
            <a:picLocks noChangeAspect="1"/>
          </p:cNvPicPr>
          <p:nvPr/>
        </p:nvPicPr>
        <p:blipFill>
          <a:blip r:embed="rId2"/>
          <a:stretch>
            <a:fillRect/>
          </a:stretch>
        </p:blipFill>
        <p:spPr>
          <a:xfrm>
            <a:off x="1564957" y="4044196"/>
            <a:ext cx="4988243" cy="2594665"/>
          </a:xfrm>
          <a:prstGeom prst="rect">
            <a:avLst/>
          </a:prstGeom>
        </p:spPr>
      </p:pic>
      <p:pic>
        <p:nvPicPr>
          <p:cNvPr id="6" name="Grafik 5"/>
          <p:cNvPicPr>
            <a:picLocks noChangeAspect="1"/>
          </p:cNvPicPr>
          <p:nvPr/>
        </p:nvPicPr>
        <p:blipFill>
          <a:blip r:embed="rId3"/>
          <a:stretch>
            <a:fillRect/>
          </a:stretch>
        </p:blipFill>
        <p:spPr>
          <a:xfrm>
            <a:off x="727200" y="1698882"/>
            <a:ext cx="3443820" cy="1869751"/>
          </a:xfrm>
          <a:prstGeom prst="rect">
            <a:avLst/>
          </a:prstGeom>
        </p:spPr>
      </p:pic>
      <p:pic>
        <p:nvPicPr>
          <p:cNvPr id="7" name="Grafik 6"/>
          <p:cNvPicPr>
            <a:picLocks noChangeAspect="1"/>
          </p:cNvPicPr>
          <p:nvPr/>
        </p:nvPicPr>
        <p:blipFill>
          <a:blip r:embed="rId4"/>
          <a:stretch>
            <a:fillRect/>
          </a:stretch>
        </p:blipFill>
        <p:spPr>
          <a:xfrm>
            <a:off x="5430063" y="1698882"/>
            <a:ext cx="2911275" cy="1793553"/>
          </a:xfrm>
          <a:prstGeom prst="rect">
            <a:avLst/>
          </a:prstGeom>
        </p:spPr>
      </p:pic>
      <p:sp>
        <p:nvSpPr>
          <p:cNvPr id="8" name="Textfeld 7"/>
          <p:cNvSpPr txBox="1"/>
          <p:nvPr/>
        </p:nvSpPr>
        <p:spPr>
          <a:xfrm>
            <a:off x="4310538" y="2524694"/>
            <a:ext cx="947638" cy="338554"/>
          </a:xfrm>
          <a:prstGeom prst="rect">
            <a:avLst/>
          </a:prstGeom>
          <a:noFill/>
        </p:spPr>
        <p:txBody>
          <a:bodyPr wrap="square" rtlCol="0">
            <a:spAutoFit/>
          </a:bodyPr>
          <a:lstStyle/>
          <a:p>
            <a:r>
              <a:rPr lang="de-DE"/>
              <a:t>…</a:t>
            </a:r>
          </a:p>
        </p:txBody>
      </p:sp>
      <p:sp>
        <p:nvSpPr>
          <p:cNvPr id="10" name="Text Box 2"/>
          <p:cNvSpPr txBox="1">
            <a:spLocks noChangeArrowheads="1"/>
          </p:cNvSpPr>
          <p:nvPr/>
        </p:nvSpPr>
        <p:spPr bwMode="auto">
          <a:xfrm>
            <a:off x="3685482" y="1425267"/>
            <a:ext cx="2230119"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marL="0" lvl="1" indent="0">
              <a:spcBef>
                <a:spcPts val="600"/>
              </a:spcBef>
            </a:pPr>
            <a:r>
              <a:rPr lang="en-US" altLang="de-DE" sz="1200"/>
              <a:t>Different composition of the folds by random selection.</a:t>
            </a:r>
            <a:endParaRPr lang="en-US" altLang="de-DE" sz="1200" b="0"/>
          </a:p>
        </p:txBody>
      </p:sp>
    </p:spTree>
    <p:extLst>
      <p:ext uri="{BB962C8B-B14F-4D97-AF65-F5344CB8AC3E}">
        <p14:creationId xmlns:p14="http://schemas.microsoft.com/office/powerpoint/2010/main" val="2956110380"/>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177800" y="1114870"/>
            <a:ext cx="8796867" cy="4957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marL="0" lvl="1" indent="0" algn="l">
              <a:spcBef>
                <a:spcPts val="600"/>
              </a:spcBef>
            </a:pPr>
            <a:r>
              <a:rPr lang="en-US" altLang="de-DE" sz="1800"/>
              <a:t>In the case of time series, classical cross validation may cause problems. If we choose random samples and assign them to either the test set or the training set we are quickly in the situation of using values from the future to forecast values in the past. But we want to avoid future-looking when we train our model. If there is a temporal dependency between observations, we must preserve that relation during training and testing.</a:t>
            </a:r>
          </a:p>
          <a:p>
            <a:pPr marL="0" lvl="1" indent="0" algn="l">
              <a:spcBef>
                <a:spcPts val="600"/>
              </a:spcBef>
            </a:pPr>
            <a:r>
              <a:rPr lang="en-US" altLang="de-DE" sz="1800"/>
              <a:t>A procedure that can be used for cross validating a time series model is cross validation on a rolling basis. Start with a small subset of data for training purpose, forecast for the later data points and then check the accuracy for the forecasted data points. The </a:t>
            </a:r>
            <a:br>
              <a:rPr lang="en-US" altLang="de-DE" sz="1800"/>
            </a:br>
            <a:r>
              <a:rPr lang="en-US" altLang="de-DE" sz="1800"/>
              <a:t>time frame for the forecast </a:t>
            </a:r>
            <a:br>
              <a:rPr lang="en-US" altLang="de-DE" sz="1800"/>
            </a:br>
            <a:r>
              <a:rPr lang="en-US" altLang="de-DE" sz="1800"/>
              <a:t>is then included as part of </a:t>
            </a:r>
            <a:br>
              <a:rPr lang="en-US" altLang="de-DE" sz="1800"/>
            </a:br>
            <a:r>
              <a:rPr lang="en-US" altLang="de-DE" sz="1800"/>
              <a:t>the next training dataset </a:t>
            </a:r>
            <a:br>
              <a:rPr lang="en-US" altLang="de-DE" sz="1800"/>
            </a:br>
            <a:r>
              <a:rPr lang="en-US" altLang="de-DE" sz="1800"/>
              <a:t>and subsequent data points </a:t>
            </a:r>
            <a:br>
              <a:rPr lang="en-US" altLang="de-DE" sz="1800"/>
            </a:br>
            <a:r>
              <a:rPr lang="en-US" altLang="de-DE" sz="1800"/>
              <a:t>are forecasted and so on.</a:t>
            </a:r>
          </a:p>
          <a:p>
            <a:pPr marL="0" lvl="1" indent="0" algn="l">
              <a:spcBef>
                <a:spcPts val="600"/>
              </a:spcBef>
            </a:pPr>
            <a:r>
              <a:rPr lang="en-US" altLang="de-DE" sz="1800"/>
              <a:t>Scikit-learn provides a class</a:t>
            </a:r>
            <a:br>
              <a:rPr lang="en-US" altLang="de-DE" sz="1800"/>
            </a:br>
            <a:r>
              <a:rPr lang="en-US" altLang="de-DE" sz="1800" i="1"/>
              <a:t>TimeSeriesSplit</a:t>
            </a:r>
            <a:r>
              <a:rPr lang="en-US" altLang="de-DE" sz="1800"/>
              <a:t> to do this.</a:t>
            </a:r>
            <a:endParaRPr lang="en-US" altLang="de-DE" sz="1800" dirty="0"/>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Cross Validation in Time Series</a:t>
            </a:r>
            <a:endParaRPr lang="en-US" sz="2400" dirty="0"/>
          </a:p>
        </p:txBody>
      </p:sp>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257</a:t>
            </a:fld>
            <a:endParaRPr lang="en-US" sz="800" dirty="0">
              <a:solidFill>
                <a:schemeClr val="bg1"/>
              </a:solidFill>
            </a:endParaRPr>
          </a:p>
        </p:txBody>
      </p:sp>
      <p:pic>
        <p:nvPicPr>
          <p:cNvPr id="3" name="Grafik 2"/>
          <p:cNvPicPr>
            <a:picLocks noChangeAspect="1"/>
          </p:cNvPicPr>
          <p:nvPr/>
        </p:nvPicPr>
        <p:blipFill>
          <a:blip r:embed="rId2"/>
          <a:stretch>
            <a:fillRect/>
          </a:stretch>
        </p:blipFill>
        <p:spPr>
          <a:xfrm>
            <a:off x="3369734" y="3688747"/>
            <a:ext cx="5682933" cy="2610453"/>
          </a:xfrm>
          <a:prstGeom prst="rect">
            <a:avLst/>
          </a:prstGeom>
        </p:spPr>
      </p:pic>
    </p:spTree>
    <p:extLst>
      <p:ext uri="{BB962C8B-B14F-4D97-AF65-F5344CB8AC3E}">
        <p14:creationId xmlns:p14="http://schemas.microsoft.com/office/powerpoint/2010/main" val="4111841926"/>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258</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134938" y="1096162"/>
            <a:ext cx="8868133" cy="558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1795463" algn="l" defTabSz="1795463">
              <a:lnSpc>
                <a:spcPts val="2500"/>
              </a:lnSpc>
              <a:spcBef>
                <a:spcPts val="600"/>
              </a:spcBef>
              <a:tabLst>
                <a:tab pos="269875" algn="l"/>
                <a:tab pos="2963863" algn="l"/>
              </a:tabLst>
            </a:pPr>
            <a:r>
              <a:rPr lang="de-DE" sz="2400"/>
              <a:t>4.4.1.1	K-Nearest Neighbors</a:t>
            </a:r>
          </a:p>
          <a:p>
            <a:pPr marL="1795463" algn="l" defTabSz="1795463">
              <a:lnSpc>
                <a:spcPts val="2500"/>
              </a:lnSpc>
              <a:spcBef>
                <a:spcPts val="600"/>
              </a:spcBef>
              <a:tabLst>
                <a:tab pos="269875" algn="l"/>
                <a:tab pos="2963863" algn="l"/>
              </a:tabLst>
            </a:pPr>
            <a:r>
              <a:rPr lang="de-DE" sz="2400"/>
              <a:t>4.4.1.2	</a:t>
            </a:r>
            <a:r>
              <a:rPr lang="en-US" sz="2400"/>
              <a:t>Evaluating the Quality of Classification</a:t>
            </a:r>
            <a:endParaRPr lang="de-DE" sz="2400"/>
          </a:p>
          <a:p>
            <a:pPr marL="1795463" algn="l" defTabSz="1795463">
              <a:lnSpc>
                <a:spcPts val="2500"/>
              </a:lnSpc>
              <a:spcBef>
                <a:spcPts val="600"/>
              </a:spcBef>
              <a:tabLst>
                <a:tab pos="269875" algn="l"/>
                <a:tab pos="2963863" algn="l"/>
              </a:tabLst>
            </a:pPr>
            <a:r>
              <a:rPr lang="de-DE" sz="2400"/>
              <a:t>4.4.1.3	Decision Tree Approaches</a:t>
            </a:r>
          </a:p>
          <a:p>
            <a:pPr marL="1795463" algn="l" defTabSz="1795463">
              <a:lnSpc>
                <a:spcPts val="2500"/>
              </a:lnSpc>
              <a:spcBef>
                <a:spcPts val="600"/>
              </a:spcBef>
              <a:tabLst>
                <a:tab pos="269875" algn="l"/>
                <a:tab pos="2963863" algn="l"/>
              </a:tabLst>
            </a:pPr>
            <a:r>
              <a:rPr lang="de-DE" sz="2400"/>
              <a:t>4.4.1.4	Logistic Regression</a:t>
            </a:r>
          </a:p>
          <a:p>
            <a:pPr marL="1795463" algn="l" defTabSz="1795463">
              <a:lnSpc>
                <a:spcPts val="2500"/>
              </a:lnSpc>
              <a:spcBef>
                <a:spcPts val="600"/>
              </a:spcBef>
              <a:tabLst>
                <a:tab pos="269875" algn="l"/>
                <a:tab pos="2963863" algn="l"/>
              </a:tabLst>
            </a:pPr>
            <a:r>
              <a:rPr lang="de-DE" sz="2400"/>
              <a:t>4.4.1.5	Neural Networks</a:t>
            </a:r>
          </a:p>
          <a:p>
            <a:pPr marL="1795463" algn="l" defTabSz="1795463">
              <a:lnSpc>
                <a:spcPts val="2500"/>
              </a:lnSpc>
              <a:spcBef>
                <a:spcPts val="600"/>
              </a:spcBef>
              <a:tabLst>
                <a:tab pos="269875" algn="l"/>
                <a:tab pos="2963863" algn="l"/>
              </a:tabLst>
            </a:pPr>
            <a:r>
              <a:rPr lang="de-DE" sz="2400"/>
              <a:t>4.4.1.6	Resampling</a:t>
            </a:r>
          </a:p>
          <a:p>
            <a:pPr marL="1795463" algn="l" defTabSz="1795463">
              <a:lnSpc>
                <a:spcPts val="2500"/>
              </a:lnSpc>
              <a:spcBef>
                <a:spcPts val="600"/>
              </a:spcBef>
              <a:tabLst>
                <a:tab pos="269875" algn="l"/>
                <a:tab pos="2963863" algn="l"/>
              </a:tabLst>
            </a:pPr>
            <a:r>
              <a:rPr lang="de-DE" sz="2400">
                <a:solidFill>
                  <a:srgbClr val="C00000"/>
                </a:solidFill>
              </a:rPr>
              <a:t>4.4.1.7	Ensemble Learning</a:t>
            </a:r>
          </a:p>
          <a:p>
            <a:pPr marL="896938" algn="l">
              <a:lnSpc>
                <a:spcPts val="2500"/>
              </a:lnSpc>
              <a:spcBef>
                <a:spcPts val="600"/>
              </a:spcBef>
              <a:tabLst>
                <a:tab pos="269875" algn="l"/>
              </a:tabLst>
            </a:pPr>
            <a:r>
              <a:rPr lang="en-US" sz="2400"/>
              <a:t>	4.4.2	Regression</a:t>
            </a:r>
          </a:p>
        </p:txBody>
      </p:sp>
    </p:spTree>
    <p:extLst>
      <p:ext uri="{BB962C8B-B14F-4D97-AF65-F5344CB8AC3E}">
        <p14:creationId xmlns:p14="http://schemas.microsoft.com/office/powerpoint/2010/main" val="339093669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AD61E66C-ACDD-4E1B-90CF-96DA7E830A52}" type="slidenum">
              <a:rPr lang="de-DE" sz="800" smtClean="0">
                <a:solidFill>
                  <a:schemeClr val="bg1"/>
                </a:solidFill>
              </a:rPr>
              <a:pPr/>
              <a:t>25</a:t>
            </a:fld>
            <a:endParaRPr lang="de-DE" sz="800">
              <a:solidFill>
                <a:schemeClr val="bg1"/>
              </a:solidFill>
            </a:endParaRPr>
          </a:p>
        </p:txBody>
      </p:sp>
      <p:sp>
        <p:nvSpPr>
          <p:cNvPr id="8195" name="Rectangle 2"/>
          <p:cNvSpPr>
            <a:spLocks noChangeArrowheads="1"/>
          </p:cNvSpPr>
          <p:nvPr/>
        </p:nvSpPr>
        <p:spPr bwMode="auto">
          <a:xfrm>
            <a:off x="142875" y="560389"/>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5" name="Rectangle 2051"/>
          <p:cNvSpPr>
            <a:spLocks noChangeArrowheads="1"/>
          </p:cNvSpPr>
          <p:nvPr/>
        </p:nvSpPr>
        <p:spPr bwMode="auto">
          <a:xfrm>
            <a:off x="1326666" y="2547447"/>
            <a:ext cx="6474849" cy="142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196850">
              <a:spcBef>
                <a:spcPct val="0"/>
              </a:spcBef>
              <a:tabLst>
                <a:tab pos="292100" algn="l"/>
                <a:tab pos="673100" algn="l"/>
              </a:tabLst>
              <a:defRPr sz="2400">
                <a:solidFill>
                  <a:schemeClr val="tx1"/>
                </a:solidFill>
                <a:latin typeface="Times New Roman" pitchFamily="18" charset="0"/>
              </a:defRPr>
            </a:lvl1pPr>
            <a:lvl2pPr marL="673100" indent="-381000" defTabSz="196850">
              <a:spcBef>
                <a:spcPct val="0"/>
              </a:spcBef>
              <a:tabLst>
                <a:tab pos="292100" algn="l"/>
                <a:tab pos="673100" algn="l"/>
              </a:tabLst>
              <a:defRPr sz="2400">
                <a:solidFill>
                  <a:schemeClr val="tx1"/>
                </a:solidFill>
                <a:latin typeface="Times New Roman" pitchFamily="18" charset="0"/>
              </a:defRPr>
            </a:lvl2pPr>
            <a:lvl3pPr marL="952500" defTabSz="196850">
              <a:spcBef>
                <a:spcPct val="0"/>
              </a:spcBef>
              <a:tabLst>
                <a:tab pos="292100" algn="l"/>
                <a:tab pos="673100" algn="l"/>
              </a:tabLst>
              <a:defRPr sz="2400">
                <a:solidFill>
                  <a:schemeClr val="tx1"/>
                </a:solidFill>
                <a:latin typeface="Times New Roman" pitchFamily="18" charset="0"/>
              </a:defRPr>
            </a:lvl3pPr>
            <a:lvl4pPr marL="1714500" defTabSz="196850">
              <a:spcBef>
                <a:spcPct val="0"/>
              </a:spcBef>
              <a:tabLst>
                <a:tab pos="292100" algn="l"/>
                <a:tab pos="673100" algn="l"/>
              </a:tabLst>
              <a:defRPr sz="2400">
                <a:solidFill>
                  <a:schemeClr val="tx1"/>
                </a:solidFill>
                <a:latin typeface="Times New Roman" pitchFamily="18" charset="0"/>
              </a:defRPr>
            </a:lvl4pPr>
            <a:lvl5pPr marL="2286000" defTabSz="196850">
              <a:spcBef>
                <a:spcPct val="0"/>
              </a:spcBef>
              <a:tabLst>
                <a:tab pos="292100" algn="l"/>
                <a:tab pos="673100" algn="l"/>
              </a:tabLst>
              <a:defRPr sz="2400">
                <a:solidFill>
                  <a:schemeClr val="tx1"/>
                </a:solidFill>
                <a:latin typeface="Times New Roman" pitchFamily="18" charset="0"/>
              </a:defRPr>
            </a:lvl5pPr>
            <a:lvl6pPr marL="2743200" defTabSz="196850" eaLnBrk="0" fontAlgn="base" hangingPunct="0">
              <a:spcBef>
                <a:spcPct val="0"/>
              </a:spcBef>
              <a:spcAft>
                <a:spcPct val="0"/>
              </a:spcAft>
              <a:tabLst>
                <a:tab pos="292100" algn="l"/>
                <a:tab pos="673100" algn="l"/>
              </a:tabLst>
              <a:defRPr sz="2400">
                <a:solidFill>
                  <a:schemeClr val="tx1"/>
                </a:solidFill>
                <a:latin typeface="Times New Roman" pitchFamily="18" charset="0"/>
              </a:defRPr>
            </a:lvl6pPr>
            <a:lvl7pPr marL="3200400" defTabSz="196850" eaLnBrk="0" fontAlgn="base" hangingPunct="0">
              <a:spcBef>
                <a:spcPct val="0"/>
              </a:spcBef>
              <a:spcAft>
                <a:spcPct val="0"/>
              </a:spcAft>
              <a:tabLst>
                <a:tab pos="292100" algn="l"/>
                <a:tab pos="673100" algn="l"/>
              </a:tabLst>
              <a:defRPr sz="2400">
                <a:solidFill>
                  <a:schemeClr val="tx1"/>
                </a:solidFill>
                <a:latin typeface="Times New Roman" pitchFamily="18" charset="0"/>
              </a:defRPr>
            </a:lvl7pPr>
            <a:lvl8pPr marL="3657600" defTabSz="196850" eaLnBrk="0" fontAlgn="base" hangingPunct="0">
              <a:spcBef>
                <a:spcPct val="0"/>
              </a:spcBef>
              <a:spcAft>
                <a:spcPct val="0"/>
              </a:spcAft>
              <a:tabLst>
                <a:tab pos="292100" algn="l"/>
                <a:tab pos="673100" algn="l"/>
              </a:tabLst>
              <a:defRPr sz="2400">
                <a:solidFill>
                  <a:schemeClr val="tx1"/>
                </a:solidFill>
                <a:latin typeface="Times New Roman" pitchFamily="18" charset="0"/>
              </a:defRPr>
            </a:lvl8pPr>
            <a:lvl9pPr marL="4114800" defTabSz="196850" eaLnBrk="0" fontAlgn="base" hangingPunct="0">
              <a:spcBef>
                <a:spcPct val="0"/>
              </a:spcBef>
              <a:spcAft>
                <a:spcPct val="0"/>
              </a:spcAft>
              <a:tabLst>
                <a:tab pos="292100" algn="l"/>
                <a:tab pos="673100" algn="l"/>
              </a:tabLst>
              <a:defRPr sz="2400">
                <a:solidFill>
                  <a:schemeClr val="tx1"/>
                </a:solidFill>
                <a:latin typeface="Times New Roman" pitchFamily="18" charset="0"/>
              </a:defRPr>
            </a:lvl9pPr>
          </a:lstStyle>
          <a:p>
            <a:pPr lvl="0" algn="l" eaLnBrk="1" fontAlgn="auto" hangingPunct="1">
              <a:spcBef>
                <a:spcPct val="30000"/>
              </a:spcBef>
              <a:spcAft>
                <a:spcPts val="0"/>
              </a:spcAft>
              <a:tabLst>
                <a:tab pos="355600" algn="l"/>
                <a:tab pos="673100" algn="l"/>
              </a:tabLst>
            </a:pPr>
            <a:r>
              <a:rPr lang="en-US" altLang="de-DE" kern="0">
                <a:latin typeface="Arial" pitchFamily="34" charset="0"/>
              </a:rPr>
              <a:t>2	Descriptive Analytics</a:t>
            </a:r>
          </a:p>
          <a:p>
            <a:pPr marL="355600" lvl="0" algn="l" eaLnBrk="1" fontAlgn="auto" hangingPunct="1">
              <a:spcBef>
                <a:spcPct val="30000"/>
              </a:spcBef>
              <a:spcAft>
                <a:spcPts val="0"/>
              </a:spcAft>
              <a:tabLst>
                <a:tab pos="896938" algn="l"/>
              </a:tabLst>
            </a:pPr>
            <a:r>
              <a:rPr lang="en-US" altLang="de-DE" kern="0">
                <a:solidFill>
                  <a:srgbClr val="C00000"/>
                </a:solidFill>
                <a:latin typeface="Arial" pitchFamily="34" charset="0"/>
              </a:rPr>
              <a:t>2.1	Data Warehouse Systems</a:t>
            </a:r>
          </a:p>
          <a:p>
            <a:pPr marL="355600" lvl="0" algn="l" eaLnBrk="1" fontAlgn="auto" hangingPunct="1">
              <a:spcBef>
                <a:spcPct val="30000"/>
              </a:spcBef>
              <a:spcAft>
                <a:spcPts val="0"/>
              </a:spcAft>
              <a:tabLst>
                <a:tab pos="896938" algn="l"/>
              </a:tabLst>
            </a:pPr>
            <a:r>
              <a:rPr lang="en-US" altLang="de-DE" kern="0">
                <a:latin typeface="Arial" pitchFamily="34" charset="0"/>
              </a:rPr>
              <a:t>2.2	Online Analytical Processing (OLAP)</a:t>
            </a:r>
            <a:endParaRPr lang="en-US" altLang="de-DE" kern="0" dirty="0">
              <a:latin typeface="Arial" pitchFamily="34" charset="0"/>
            </a:endParaRP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259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Ensemble Methods</a:t>
            </a:r>
          </a:p>
        </p:txBody>
      </p:sp>
      <p:sp>
        <p:nvSpPr>
          <p:cNvPr id="23" name="Textfeld 22"/>
          <p:cNvSpPr txBox="1"/>
          <p:nvPr/>
        </p:nvSpPr>
        <p:spPr>
          <a:xfrm>
            <a:off x="503568" y="1477101"/>
            <a:ext cx="5449971" cy="4108817"/>
          </a:xfrm>
          <a:prstGeom prst="rect">
            <a:avLst/>
          </a:prstGeom>
          <a:noFill/>
        </p:spPr>
        <p:txBody>
          <a:bodyPr wrap="square" rtlCol="0">
            <a:spAutoFit/>
          </a:bodyPr>
          <a:lstStyle/>
          <a:p>
            <a:pPr algn="l"/>
            <a:r>
              <a:rPr lang="en-US" sz="1800" dirty="0"/>
              <a:t>Ensemble methods use different models (created via different data sets, feature sets or methods) that are simultaneously applied to the same problem. The results are sent to an aggregating operation that produces the final result.</a:t>
            </a:r>
          </a:p>
          <a:p>
            <a:pPr algn="l"/>
            <a:r>
              <a:rPr lang="en-US" sz="1800" dirty="0"/>
              <a:t>The most widely used classes of ensemble methods are:</a:t>
            </a:r>
          </a:p>
          <a:p>
            <a:pPr marL="357188" indent="-174625" algn="l">
              <a:buSzPct val="130000"/>
              <a:buFont typeface="Arial" panose="020B0604020202020204" pitchFamily="34" charset="0"/>
              <a:buChar char="•"/>
            </a:pPr>
            <a:r>
              <a:rPr lang="en-US" sz="1800" dirty="0"/>
              <a:t>Bagging</a:t>
            </a:r>
          </a:p>
          <a:p>
            <a:pPr marL="357188" indent="-174625" algn="l">
              <a:buSzPct val="130000"/>
              <a:buFont typeface="Arial" panose="020B0604020202020204" pitchFamily="34" charset="0"/>
              <a:buChar char="•"/>
            </a:pPr>
            <a:r>
              <a:rPr lang="en-US" sz="1800" dirty="0"/>
              <a:t>Boosting</a:t>
            </a:r>
          </a:p>
          <a:p>
            <a:pPr marL="357188" indent="-174625" algn="l">
              <a:buSzPct val="130000"/>
              <a:buFont typeface="Arial" panose="020B0604020202020204" pitchFamily="34" charset="0"/>
              <a:buChar char="•"/>
            </a:pPr>
            <a:r>
              <a:rPr lang="en-US" sz="1800" dirty="0"/>
              <a:t>Stacking</a:t>
            </a:r>
          </a:p>
          <a:p>
            <a:pPr algn="l"/>
            <a:endParaRPr lang="en-US" sz="1800" dirty="0"/>
          </a:p>
        </p:txBody>
      </p:sp>
      <p:grpSp>
        <p:nvGrpSpPr>
          <p:cNvPr id="24" name="Gruppieren 23"/>
          <p:cNvGrpSpPr/>
          <p:nvPr/>
        </p:nvGrpSpPr>
        <p:grpSpPr>
          <a:xfrm>
            <a:off x="3175460" y="3765621"/>
            <a:ext cx="4015582" cy="1879310"/>
            <a:chOff x="3591098" y="4122027"/>
            <a:chExt cx="4015582" cy="1879310"/>
          </a:xfrm>
        </p:grpSpPr>
        <p:sp>
          <p:nvSpPr>
            <p:cNvPr id="25" name="Rectangle 5"/>
            <p:cNvSpPr>
              <a:spLocks noChangeArrowheads="1"/>
            </p:cNvSpPr>
            <p:nvPr/>
          </p:nvSpPr>
          <p:spPr bwMode="auto">
            <a:xfrm>
              <a:off x="3591098" y="4122027"/>
              <a:ext cx="983970" cy="36549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27" name="Rectangle 6"/>
            <p:cNvSpPr>
              <a:spLocks noChangeArrowheads="1"/>
            </p:cNvSpPr>
            <p:nvPr/>
          </p:nvSpPr>
          <p:spPr bwMode="auto">
            <a:xfrm>
              <a:off x="3591098" y="4628479"/>
              <a:ext cx="983970" cy="36549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36" name="Rectangle 7"/>
            <p:cNvSpPr>
              <a:spLocks noChangeArrowheads="1"/>
            </p:cNvSpPr>
            <p:nvPr/>
          </p:nvSpPr>
          <p:spPr bwMode="auto">
            <a:xfrm>
              <a:off x="3591098" y="5131911"/>
              <a:ext cx="983970" cy="36549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41" name="Rectangle 8"/>
            <p:cNvSpPr>
              <a:spLocks noChangeArrowheads="1"/>
            </p:cNvSpPr>
            <p:nvPr/>
          </p:nvSpPr>
          <p:spPr bwMode="auto">
            <a:xfrm>
              <a:off x="3591098" y="5635845"/>
              <a:ext cx="983970" cy="36549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46" name="Text Box 9"/>
            <p:cNvSpPr txBox="1">
              <a:spLocks noChangeArrowheads="1"/>
            </p:cNvSpPr>
            <p:nvPr/>
          </p:nvSpPr>
          <p:spPr bwMode="auto">
            <a:xfrm>
              <a:off x="3623863" y="4149794"/>
              <a:ext cx="918441"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0"/>
                </a:spcBef>
                <a:defRPr sz="2400">
                  <a:solidFill>
                    <a:schemeClr val="tx1"/>
                  </a:solidFill>
                  <a:latin typeface="Times New Roman" pitchFamily="18" charset="0"/>
                </a:defRPr>
              </a:lvl1pPr>
              <a:lvl2pPr marL="571500">
                <a:spcBef>
                  <a:spcPct val="0"/>
                </a:spcBef>
                <a:defRPr sz="2400">
                  <a:solidFill>
                    <a:schemeClr val="tx1"/>
                  </a:solidFill>
                  <a:latin typeface="Times New Roman" pitchFamily="18" charset="0"/>
                </a:defRPr>
              </a:lvl2pPr>
              <a:lvl3pPr marL="1143000">
                <a:spcBef>
                  <a:spcPct val="0"/>
                </a:spcBef>
                <a:defRPr sz="2400">
                  <a:solidFill>
                    <a:schemeClr val="tx1"/>
                  </a:solidFill>
                  <a:latin typeface="Times New Roman" pitchFamily="18" charset="0"/>
                </a:defRPr>
              </a:lvl3pPr>
              <a:lvl4pPr marL="1714500">
                <a:spcBef>
                  <a:spcPct val="0"/>
                </a:spcBef>
                <a:defRPr sz="2400">
                  <a:solidFill>
                    <a:schemeClr val="tx1"/>
                  </a:solidFill>
                  <a:latin typeface="Times New Roman" pitchFamily="18" charset="0"/>
                </a:defRPr>
              </a:lvl4pPr>
              <a:lvl5pPr marL="2286000">
                <a:spcBef>
                  <a:spcPct val="0"/>
                </a:spcBef>
                <a:defRPr sz="2400">
                  <a:solidFill>
                    <a:schemeClr val="tx1"/>
                  </a:solidFill>
                  <a:latin typeface="Times New Roman" pitchFamily="18" charset="0"/>
                </a:defRPr>
              </a:lvl5pPr>
              <a:lvl6pPr marL="2743200" eaLnBrk="0" fontAlgn="base" hangingPunct="0">
                <a:spcBef>
                  <a:spcPct val="0"/>
                </a:spcBef>
                <a:spcAft>
                  <a:spcPct val="0"/>
                </a:spcAft>
                <a:defRPr sz="2400">
                  <a:solidFill>
                    <a:schemeClr val="tx1"/>
                  </a:solidFill>
                  <a:latin typeface="Times New Roman" pitchFamily="18" charset="0"/>
                </a:defRPr>
              </a:lvl6pPr>
              <a:lvl7pPr marL="3200400" eaLnBrk="0" fontAlgn="base" hangingPunct="0">
                <a:spcBef>
                  <a:spcPct val="0"/>
                </a:spcBef>
                <a:spcAft>
                  <a:spcPct val="0"/>
                </a:spcAft>
                <a:defRPr sz="2400">
                  <a:solidFill>
                    <a:schemeClr val="tx1"/>
                  </a:solidFill>
                  <a:latin typeface="Times New Roman" pitchFamily="18" charset="0"/>
                </a:defRPr>
              </a:lvl7pPr>
              <a:lvl8pPr marL="3657600" eaLnBrk="0" fontAlgn="base" hangingPunct="0">
                <a:spcBef>
                  <a:spcPct val="0"/>
                </a:spcBef>
                <a:spcAft>
                  <a:spcPct val="0"/>
                </a:spcAft>
                <a:defRPr sz="2400">
                  <a:solidFill>
                    <a:schemeClr val="tx1"/>
                  </a:solidFill>
                  <a:latin typeface="Times New Roman" pitchFamily="18" charset="0"/>
                </a:defRPr>
              </a:lvl8pPr>
              <a:lvl9pPr marL="41148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de-DE" sz="1400" dirty="0">
                  <a:latin typeface="Arial" pitchFamily="34" charset="0"/>
                </a:rPr>
                <a:t>model 1</a:t>
              </a:r>
            </a:p>
          </p:txBody>
        </p:sp>
        <p:sp>
          <p:nvSpPr>
            <p:cNvPr id="47" name="Text Box 10"/>
            <p:cNvSpPr txBox="1">
              <a:spLocks noChangeArrowheads="1"/>
            </p:cNvSpPr>
            <p:nvPr/>
          </p:nvSpPr>
          <p:spPr bwMode="auto">
            <a:xfrm>
              <a:off x="3612941" y="4656246"/>
              <a:ext cx="918441"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0"/>
                </a:spcBef>
                <a:defRPr sz="2400">
                  <a:solidFill>
                    <a:schemeClr val="tx1"/>
                  </a:solidFill>
                  <a:latin typeface="Times New Roman" pitchFamily="18" charset="0"/>
                </a:defRPr>
              </a:lvl1pPr>
              <a:lvl2pPr marL="571500">
                <a:spcBef>
                  <a:spcPct val="0"/>
                </a:spcBef>
                <a:defRPr sz="2400">
                  <a:solidFill>
                    <a:schemeClr val="tx1"/>
                  </a:solidFill>
                  <a:latin typeface="Times New Roman" pitchFamily="18" charset="0"/>
                </a:defRPr>
              </a:lvl2pPr>
              <a:lvl3pPr marL="1143000">
                <a:spcBef>
                  <a:spcPct val="0"/>
                </a:spcBef>
                <a:defRPr sz="2400">
                  <a:solidFill>
                    <a:schemeClr val="tx1"/>
                  </a:solidFill>
                  <a:latin typeface="Times New Roman" pitchFamily="18" charset="0"/>
                </a:defRPr>
              </a:lvl3pPr>
              <a:lvl4pPr marL="1714500">
                <a:spcBef>
                  <a:spcPct val="0"/>
                </a:spcBef>
                <a:defRPr sz="2400">
                  <a:solidFill>
                    <a:schemeClr val="tx1"/>
                  </a:solidFill>
                  <a:latin typeface="Times New Roman" pitchFamily="18" charset="0"/>
                </a:defRPr>
              </a:lvl4pPr>
              <a:lvl5pPr marL="2286000">
                <a:spcBef>
                  <a:spcPct val="0"/>
                </a:spcBef>
                <a:defRPr sz="2400">
                  <a:solidFill>
                    <a:schemeClr val="tx1"/>
                  </a:solidFill>
                  <a:latin typeface="Times New Roman" pitchFamily="18" charset="0"/>
                </a:defRPr>
              </a:lvl5pPr>
              <a:lvl6pPr marL="2743200" eaLnBrk="0" fontAlgn="base" hangingPunct="0">
                <a:spcBef>
                  <a:spcPct val="0"/>
                </a:spcBef>
                <a:spcAft>
                  <a:spcPct val="0"/>
                </a:spcAft>
                <a:defRPr sz="2400">
                  <a:solidFill>
                    <a:schemeClr val="tx1"/>
                  </a:solidFill>
                  <a:latin typeface="Times New Roman" pitchFamily="18" charset="0"/>
                </a:defRPr>
              </a:lvl6pPr>
              <a:lvl7pPr marL="3200400" eaLnBrk="0" fontAlgn="base" hangingPunct="0">
                <a:spcBef>
                  <a:spcPct val="0"/>
                </a:spcBef>
                <a:spcAft>
                  <a:spcPct val="0"/>
                </a:spcAft>
                <a:defRPr sz="2400">
                  <a:solidFill>
                    <a:schemeClr val="tx1"/>
                  </a:solidFill>
                  <a:latin typeface="Times New Roman" pitchFamily="18" charset="0"/>
                </a:defRPr>
              </a:lvl7pPr>
              <a:lvl8pPr marL="3657600" eaLnBrk="0" fontAlgn="base" hangingPunct="0">
                <a:spcBef>
                  <a:spcPct val="0"/>
                </a:spcBef>
                <a:spcAft>
                  <a:spcPct val="0"/>
                </a:spcAft>
                <a:defRPr sz="2400">
                  <a:solidFill>
                    <a:schemeClr val="tx1"/>
                  </a:solidFill>
                  <a:latin typeface="Times New Roman" pitchFamily="18" charset="0"/>
                </a:defRPr>
              </a:lvl8pPr>
              <a:lvl9pPr marL="41148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de-DE" sz="1400" dirty="0">
                  <a:latin typeface="Arial" pitchFamily="34" charset="0"/>
                </a:rPr>
                <a:t>model 2</a:t>
              </a:r>
            </a:p>
          </p:txBody>
        </p:sp>
        <p:sp>
          <p:nvSpPr>
            <p:cNvPr id="48" name="Text Box 11"/>
            <p:cNvSpPr txBox="1">
              <a:spLocks noChangeArrowheads="1"/>
            </p:cNvSpPr>
            <p:nvPr/>
          </p:nvSpPr>
          <p:spPr bwMode="auto">
            <a:xfrm>
              <a:off x="3612941" y="5159678"/>
              <a:ext cx="918441"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0"/>
                </a:spcBef>
                <a:defRPr sz="2400">
                  <a:solidFill>
                    <a:schemeClr val="tx1"/>
                  </a:solidFill>
                  <a:latin typeface="Times New Roman" pitchFamily="18" charset="0"/>
                </a:defRPr>
              </a:lvl1pPr>
              <a:lvl2pPr marL="571500">
                <a:spcBef>
                  <a:spcPct val="0"/>
                </a:spcBef>
                <a:defRPr sz="2400">
                  <a:solidFill>
                    <a:schemeClr val="tx1"/>
                  </a:solidFill>
                  <a:latin typeface="Times New Roman" pitchFamily="18" charset="0"/>
                </a:defRPr>
              </a:lvl2pPr>
              <a:lvl3pPr marL="1143000">
                <a:spcBef>
                  <a:spcPct val="0"/>
                </a:spcBef>
                <a:defRPr sz="2400">
                  <a:solidFill>
                    <a:schemeClr val="tx1"/>
                  </a:solidFill>
                  <a:latin typeface="Times New Roman" pitchFamily="18" charset="0"/>
                </a:defRPr>
              </a:lvl3pPr>
              <a:lvl4pPr marL="1714500">
                <a:spcBef>
                  <a:spcPct val="0"/>
                </a:spcBef>
                <a:defRPr sz="2400">
                  <a:solidFill>
                    <a:schemeClr val="tx1"/>
                  </a:solidFill>
                  <a:latin typeface="Times New Roman" pitchFamily="18" charset="0"/>
                </a:defRPr>
              </a:lvl4pPr>
              <a:lvl5pPr marL="2286000">
                <a:spcBef>
                  <a:spcPct val="0"/>
                </a:spcBef>
                <a:defRPr sz="2400">
                  <a:solidFill>
                    <a:schemeClr val="tx1"/>
                  </a:solidFill>
                  <a:latin typeface="Times New Roman" pitchFamily="18" charset="0"/>
                </a:defRPr>
              </a:lvl5pPr>
              <a:lvl6pPr marL="2743200" eaLnBrk="0" fontAlgn="base" hangingPunct="0">
                <a:spcBef>
                  <a:spcPct val="0"/>
                </a:spcBef>
                <a:spcAft>
                  <a:spcPct val="0"/>
                </a:spcAft>
                <a:defRPr sz="2400">
                  <a:solidFill>
                    <a:schemeClr val="tx1"/>
                  </a:solidFill>
                  <a:latin typeface="Times New Roman" pitchFamily="18" charset="0"/>
                </a:defRPr>
              </a:lvl6pPr>
              <a:lvl7pPr marL="3200400" eaLnBrk="0" fontAlgn="base" hangingPunct="0">
                <a:spcBef>
                  <a:spcPct val="0"/>
                </a:spcBef>
                <a:spcAft>
                  <a:spcPct val="0"/>
                </a:spcAft>
                <a:defRPr sz="2400">
                  <a:solidFill>
                    <a:schemeClr val="tx1"/>
                  </a:solidFill>
                  <a:latin typeface="Times New Roman" pitchFamily="18" charset="0"/>
                </a:defRPr>
              </a:lvl7pPr>
              <a:lvl8pPr marL="3657600" eaLnBrk="0" fontAlgn="base" hangingPunct="0">
                <a:spcBef>
                  <a:spcPct val="0"/>
                </a:spcBef>
                <a:spcAft>
                  <a:spcPct val="0"/>
                </a:spcAft>
                <a:defRPr sz="2400">
                  <a:solidFill>
                    <a:schemeClr val="tx1"/>
                  </a:solidFill>
                  <a:latin typeface="Times New Roman" pitchFamily="18" charset="0"/>
                </a:defRPr>
              </a:lvl8pPr>
              <a:lvl9pPr marL="41148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de-DE" sz="1400" dirty="0">
                  <a:latin typeface="Arial" pitchFamily="34" charset="0"/>
                </a:rPr>
                <a:t>model 3</a:t>
              </a:r>
            </a:p>
          </p:txBody>
        </p:sp>
        <p:sp>
          <p:nvSpPr>
            <p:cNvPr id="49" name="Text Box 12"/>
            <p:cNvSpPr txBox="1">
              <a:spLocks noChangeArrowheads="1"/>
            </p:cNvSpPr>
            <p:nvPr/>
          </p:nvSpPr>
          <p:spPr bwMode="auto">
            <a:xfrm>
              <a:off x="3612941" y="5663612"/>
              <a:ext cx="918441"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0"/>
                </a:spcBef>
                <a:defRPr sz="2400">
                  <a:solidFill>
                    <a:schemeClr val="tx1"/>
                  </a:solidFill>
                  <a:latin typeface="Times New Roman" pitchFamily="18" charset="0"/>
                </a:defRPr>
              </a:lvl1pPr>
              <a:lvl2pPr marL="571500">
                <a:spcBef>
                  <a:spcPct val="0"/>
                </a:spcBef>
                <a:defRPr sz="2400">
                  <a:solidFill>
                    <a:schemeClr val="tx1"/>
                  </a:solidFill>
                  <a:latin typeface="Times New Roman" pitchFamily="18" charset="0"/>
                </a:defRPr>
              </a:lvl2pPr>
              <a:lvl3pPr marL="1143000">
                <a:spcBef>
                  <a:spcPct val="0"/>
                </a:spcBef>
                <a:defRPr sz="2400">
                  <a:solidFill>
                    <a:schemeClr val="tx1"/>
                  </a:solidFill>
                  <a:latin typeface="Times New Roman" pitchFamily="18" charset="0"/>
                </a:defRPr>
              </a:lvl3pPr>
              <a:lvl4pPr marL="1714500">
                <a:spcBef>
                  <a:spcPct val="0"/>
                </a:spcBef>
                <a:defRPr sz="2400">
                  <a:solidFill>
                    <a:schemeClr val="tx1"/>
                  </a:solidFill>
                  <a:latin typeface="Times New Roman" pitchFamily="18" charset="0"/>
                </a:defRPr>
              </a:lvl4pPr>
              <a:lvl5pPr marL="2286000">
                <a:spcBef>
                  <a:spcPct val="0"/>
                </a:spcBef>
                <a:defRPr sz="2400">
                  <a:solidFill>
                    <a:schemeClr val="tx1"/>
                  </a:solidFill>
                  <a:latin typeface="Times New Roman" pitchFamily="18" charset="0"/>
                </a:defRPr>
              </a:lvl5pPr>
              <a:lvl6pPr marL="2743200" eaLnBrk="0" fontAlgn="base" hangingPunct="0">
                <a:spcBef>
                  <a:spcPct val="0"/>
                </a:spcBef>
                <a:spcAft>
                  <a:spcPct val="0"/>
                </a:spcAft>
                <a:defRPr sz="2400">
                  <a:solidFill>
                    <a:schemeClr val="tx1"/>
                  </a:solidFill>
                  <a:latin typeface="Times New Roman" pitchFamily="18" charset="0"/>
                </a:defRPr>
              </a:lvl6pPr>
              <a:lvl7pPr marL="3200400" eaLnBrk="0" fontAlgn="base" hangingPunct="0">
                <a:spcBef>
                  <a:spcPct val="0"/>
                </a:spcBef>
                <a:spcAft>
                  <a:spcPct val="0"/>
                </a:spcAft>
                <a:defRPr sz="2400">
                  <a:solidFill>
                    <a:schemeClr val="tx1"/>
                  </a:solidFill>
                  <a:latin typeface="Times New Roman" pitchFamily="18" charset="0"/>
                </a:defRPr>
              </a:lvl7pPr>
              <a:lvl8pPr marL="3657600" eaLnBrk="0" fontAlgn="base" hangingPunct="0">
                <a:spcBef>
                  <a:spcPct val="0"/>
                </a:spcBef>
                <a:spcAft>
                  <a:spcPct val="0"/>
                </a:spcAft>
                <a:defRPr sz="2400">
                  <a:solidFill>
                    <a:schemeClr val="tx1"/>
                  </a:solidFill>
                  <a:latin typeface="Times New Roman" pitchFamily="18" charset="0"/>
                </a:defRPr>
              </a:lvl8pPr>
              <a:lvl9pPr marL="41148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de-DE" sz="1400" dirty="0">
                  <a:latin typeface="Arial" pitchFamily="34" charset="0"/>
                </a:rPr>
                <a:t>model 4</a:t>
              </a:r>
            </a:p>
          </p:txBody>
        </p:sp>
        <p:sp>
          <p:nvSpPr>
            <p:cNvPr id="50" name="Oval 14"/>
            <p:cNvSpPr>
              <a:spLocks noChangeArrowheads="1"/>
            </p:cNvSpPr>
            <p:nvPr/>
          </p:nvSpPr>
          <p:spPr bwMode="auto">
            <a:xfrm>
              <a:off x="5539276" y="4695514"/>
              <a:ext cx="1210720" cy="73098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de-DE"/>
            </a:p>
          </p:txBody>
        </p:sp>
        <p:sp>
          <p:nvSpPr>
            <p:cNvPr id="51" name="Text Box 15"/>
            <p:cNvSpPr txBox="1">
              <a:spLocks noChangeArrowheads="1"/>
            </p:cNvSpPr>
            <p:nvPr/>
          </p:nvSpPr>
          <p:spPr bwMode="auto">
            <a:xfrm>
              <a:off x="5529915" y="4906026"/>
              <a:ext cx="1204479"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0"/>
                </a:spcBef>
                <a:defRPr sz="2400">
                  <a:solidFill>
                    <a:schemeClr val="tx1"/>
                  </a:solidFill>
                  <a:latin typeface="Times New Roman" pitchFamily="18" charset="0"/>
                </a:defRPr>
              </a:lvl1pPr>
              <a:lvl2pPr marL="571500">
                <a:spcBef>
                  <a:spcPct val="0"/>
                </a:spcBef>
                <a:defRPr sz="2400">
                  <a:solidFill>
                    <a:schemeClr val="tx1"/>
                  </a:solidFill>
                  <a:latin typeface="Times New Roman" pitchFamily="18" charset="0"/>
                </a:defRPr>
              </a:lvl2pPr>
              <a:lvl3pPr marL="1143000">
                <a:spcBef>
                  <a:spcPct val="0"/>
                </a:spcBef>
                <a:defRPr sz="2400">
                  <a:solidFill>
                    <a:schemeClr val="tx1"/>
                  </a:solidFill>
                  <a:latin typeface="Times New Roman" pitchFamily="18" charset="0"/>
                </a:defRPr>
              </a:lvl3pPr>
              <a:lvl4pPr marL="1714500">
                <a:spcBef>
                  <a:spcPct val="0"/>
                </a:spcBef>
                <a:defRPr sz="2400">
                  <a:solidFill>
                    <a:schemeClr val="tx1"/>
                  </a:solidFill>
                  <a:latin typeface="Times New Roman" pitchFamily="18" charset="0"/>
                </a:defRPr>
              </a:lvl4pPr>
              <a:lvl5pPr marL="2286000">
                <a:spcBef>
                  <a:spcPct val="0"/>
                </a:spcBef>
                <a:defRPr sz="2400">
                  <a:solidFill>
                    <a:schemeClr val="tx1"/>
                  </a:solidFill>
                  <a:latin typeface="Times New Roman" pitchFamily="18" charset="0"/>
                </a:defRPr>
              </a:lvl5pPr>
              <a:lvl6pPr marL="2743200" eaLnBrk="0" fontAlgn="base" hangingPunct="0">
                <a:spcBef>
                  <a:spcPct val="0"/>
                </a:spcBef>
                <a:spcAft>
                  <a:spcPct val="0"/>
                </a:spcAft>
                <a:defRPr sz="2400">
                  <a:solidFill>
                    <a:schemeClr val="tx1"/>
                  </a:solidFill>
                  <a:latin typeface="Times New Roman" pitchFamily="18" charset="0"/>
                </a:defRPr>
              </a:lvl6pPr>
              <a:lvl7pPr marL="3200400" eaLnBrk="0" fontAlgn="base" hangingPunct="0">
                <a:spcBef>
                  <a:spcPct val="0"/>
                </a:spcBef>
                <a:spcAft>
                  <a:spcPct val="0"/>
                </a:spcAft>
                <a:defRPr sz="2400">
                  <a:solidFill>
                    <a:schemeClr val="tx1"/>
                  </a:solidFill>
                  <a:latin typeface="Times New Roman" pitchFamily="18" charset="0"/>
                </a:defRPr>
              </a:lvl7pPr>
              <a:lvl8pPr marL="3657600" eaLnBrk="0" fontAlgn="base" hangingPunct="0">
                <a:spcBef>
                  <a:spcPct val="0"/>
                </a:spcBef>
                <a:spcAft>
                  <a:spcPct val="0"/>
                </a:spcAft>
                <a:defRPr sz="2400">
                  <a:solidFill>
                    <a:schemeClr val="tx1"/>
                  </a:solidFill>
                  <a:latin typeface="Times New Roman" pitchFamily="18" charset="0"/>
                </a:defRPr>
              </a:lvl8pPr>
              <a:lvl9pPr marL="41148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de-DE" sz="1400" dirty="0">
                  <a:latin typeface="Arial" pitchFamily="34" charset="0"/>
                </a:rPr>
                <a:t>aggregation</a:t>
              </a:r>
            </a:p>
          </p:txBody>
        </p:sp>
        <p:sp>
          <p:nvSpPr>
            <p:cNvPr id="52" name="Line 16"/>
            <p:cNvSpPr>
              <a:spLocks noChangeShapeType="1"/>
            </p:cNvSpPr>
            <p:nvPr/>
          </p:nvSpPr>
          <p:spPr bwMode="auto">
            <a:xfrm>
              <a:off x="4572987" y="4279679"/>
              <a:ext cx="1009973" cy="62324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de-DE"/>
            </a:p>
          </p:txBody>
        </p:sp>
        <p:sp>
          <p:nvSpPr>
            <p:cNvPr id="53" name="Line 17"/>
            <p:cNvSpPr>
              <a:spLocks noChangeShapeType="1"/>
            </p:cNvSpPr>
            <p:nvPr/>
          </p:nvSpPr>
          <p:spPr bwMode="auto">
            <a:xfrm>
              <a:off x="4571948" y="4788145"/>
              <a:ext cx="957966" cy="20741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de-DE"/>
            </a:p>
          </p:txBody>
        </p:sp>
        <p:sp>
          <p:nvSpPr>
            <p:cNvPr id="54" name="Line 19"/>
            <p:cNvSpPr>
              <a:spLocks noChangeShapeType="1"/>
            </p:cNvSpPr>
            <p:nvPr/>
          </p:nvSpPr>
          <p:spPr bwMode="auto">
            <a:xfrm flipV="1">
              <a:off x="4589630" y="5215055"/>
              <a:ext cx="1009973" cy="62324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de-DE"/>
            </a:p>
          </p:txBody>
        </p:sp>
        <p:sp>
          <p:nvSpPr>
            <p:cNvPr id="55" name="Line 20"/>
            <p:cNvSpPr>
              <a:spLocks noChangeShapeType="1"/>
            </p:cNvSpPr>
            <p:nvPr/>
          </p:nvSpPr>
          <p:spPr bwMode="auto">
            <a:xfrm flipV="1">
              <a:off x="4588590" y="5141554"/>
              <a:ext cx="951726" cy="18828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de-DE"/>
            </a:p>
          </p:txBody>
        </p:sp>
        <p:sp>
          <p:nvSpPr>
            <p:cNvPr id="56" name="Line 21"/>
            <p:cNvSpPr>
              <a:spLocks noChangeShapeType="1"/>
            </p:cNvSpPr>
            <p:nvPr/>
          </p:nvSpPr>
          <p:spPr bwMode="auto">
            <a:xfrm flipV="1">
              <a:off x="6758316" y="5051828"/>
              <a:ext cx="268355" cy="100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de-DE"/>
            </a:p>
          </p:txBody>
        </p:sp>
        <p:sp>
          <p:nvSpPr>
            <p:cNvPr id="57" name="Text Box 22"/>
            <p:cNvSpPr txBox="1">
              <a:spLocks noChangeArrowheads="1"/>
            </p:cNvSpPr>
            <p:nvPr/>
          </p:nvSpPr>
          <p:spPr bwMode="auto">
            <a:xfrm>
              <a:off x="6937608" y="4897352"/>
              <a:ext cx="669072"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0"/>
                </a:spcBef>
                <a:defRPr sz="2400">
                  <a:solidFill>
                    <a:schemeClr val="tx1"/>
                  </a:solidFill>
                  <a:latin typeface="Times New Roman" pitchFamily="18" charset="0"/>
                </a:defRPr>
              </a:lvl1pPr>
              <a:lvl2pPr marL="571500">
                <a:spcBef>
                  <a:spcPct val="0"/>
                </a:spcBef>
                <a:defRPr sz="2400">
                  <a:solidFill>
                    <a:schemeClr val="tx1"/>
                  </a:solidFill>
                  <a:latin typeface="Times New Roman" pitchFamily="18" charset="0"/>
                </a:defRPr>
              </a:lvl2pPr>
              <a:lvl3pPr marL="1143000">
                <a:spcBef>
                  <a:spcPct val="0"/>
                </a:spcBef>
                <a:defRPr sz="2400">
                  <a:solidFill>
                    <a:schemeClr val="tx1"/>
                  </a:solidFill>
                  <a:latin typeface="Times New Roman" pitchFamily="18" charset="0"/>
                </a:defRPr>
              </a:lvl3pPr>
              <a:lvl4pPr marL="1714500">
                <a:spcBef>
                  <a:spcPct val="0"/>
                </a:spcBef>
                <a:defRPr sz="2400">
                  <a:solidFill>
                    <a:schemeClr val="tx1"/>
                  </a:solidFill>
                  <a:latin typeface="Times New Roman" pitchFamily="18" charset="0"/>
                </a:defRPr>
              </a:lvl4pPr>
              <a:lvl5pPr marL="2286000">
                <a:spcBef>
                  <a:spcPct val="0"/>
                </a:spcBef>
                <a:defRPr sz="2400">
                  <a:solidFill>
                    <a:schemeClr val="tx1"/>
                  </a:solidFill>
                  <a:latin typeface="Times New Roman" pitchFamily="18" charset="0"/>
                </a:defRPr>
              </a:lvl5pPr>
              <a:lvl6pPr marL="2743200" eaLnBrk="0" fontAlgn="base" hangingPunct="0">
                <a:spcBef>
                  <a:spcPct val="0"/>
                </a:spcBef>
                <a:spcAft>
                  <a:spcPct val="0"/>
                </a:spcAft>
                <a:defRPr sz="2400">
                  <a:solidFill>
                    <a:schemeClr val="tx1"/>
                  </a:solidFill>
                  <a:latin typeface="Times New Roman" pitchFamily="18" charset="0"/>
                </a:defRPr>
              </a:lvl6pPr>
              <a:lvl7pPr marL="3200400" eaLnBrk="0" fontAlgn="base" hangingPunct="0">
                <a:spcBef>
                  <a:spcPct val="0"/>
                </a:spcBef>
                <a:spcAft>
                  <a:spcPct val="0"/>
                </a:spcAft>
                <a:defRPr sz="2400">
                  <a:solidFill>
                    <a:schemeClr val="tx1"/>
                  </a:solidFill>
                  <a:latin typeface="Times New Roman" pitchFamily="18" charset="0"/>
                </a:defRPr>
              </a:lvl7pPr>
              <a:lvl8pPr marL="3657600" eaLnBrk="0" fontAlgn="base" hangingPunct="0">
                <a:spcBef>
                  <a:spcPct val="0"/>
                </a:spcBef>
                <a:spcAft>
                  <a:spcPct val="0"/>
                </a:spcAft>
                <a:defRPr sz="2400">
                  <a:solidFill>
                    <a:schemeClr val="tx1"/>
                  </a:solidFill>
                  <a:latin typeface="Times New Roman" pitchFamily="18" charset="0"/>
                </a:defRPr>
              </a:lvl8pPr>
              <a:lvl9pPr marL="41148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de-DE" sz="1400">
                  <a:latin typeface="Arial" pitchFamily="34" charset="0"/>
                </a:rPr>
                <a:t>result</a:t>
              </a:r>
            </a:p>
          </p:txBody>
        </p:sp>
      </p:grpSp>
      <p:pic>
        <p:nvPicPr>
          <p:cNvPr id="133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8722" y="1588378"/>
            <a:ext cx="27495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6033505"/>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260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Bagging </a:t>
            </a:r>
          </a:p>
        </p:txBody>
      </p:sp>
      <p:sp>
        <p:nvSpPr>
          <p:cNvPr id="5" name="Textfeld 4"/>
          <p:cNvSpPr txBox="1"/>
          <p:nvPr/>
        </p:nvSpPr>
        <p:spPr>
          <a:xfrm>
            <a:off x="457239" y="1332634"/>
            <a:ext cx="8204620" cy="4647426"/>
          </a:xfrm>
          <a:prstGeom prst="rect">
            <a:avLst/>
          </a:prstGeom>
          <a:noFill/>
        </p:spPr>
        <p:txBody>
          <a:bodyPr wrap="square" rtlCol="0">
            <a:spAutoFit/>
          </a:bodyPr>
          <a:lstStyle/>
          <a:p>
            <a:pPr algn="l">
              <a:spcBef>
                <a:spcPts val="1200"/>
              </a:spcBef>
            </a:pPr>
            <a:r>
              <a:rPr lang="en-US" sz="1800" dirty="0">
                <a:solidFill>
                  <a:srgbClr val="FF0000"/>
                </a:solidFill>
                <a:latin typeface="Arial" pitchFamily="34" charset="0"/>
                <a:ea typeface="+mn-ea"/>
              </a:rPr>
              <a:t>Bagging</a:t>
            </a:r>
            <a:r>
              <a:rPr lang="en-US" sz="1800" dirty="0">
                <a:solidFill>
                  <a:srgbClr val="000000"/>
                </a:solidFill>
                <a:latin typeface="Arial" pitchFamily="34" charset="0"/>
                <a:ea typeface="+mn-ea"/>
              </a:rPr>
              <a:t> means to build multiple models from different subsamples of the training dataset and/or with different methods. The results are sent to an (weighted) voting operation that produces the final result.</a:t>
            </a: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2800" dirty="0">
              <a:solidFill>
                <a:srgbClr val="000000"/>
              </a:solidFill>
              <a:latin typeface="Arial" pitchFamily="34" charset="0"/>
            </a:endParaRPr>
          </a:p>
          <a:p>
            <a:pPr algn="l">
              <a:spcBef>
                <a:spcPts val="1200"/>
              </a:spcBef>
            </a:pPr>
            <a:endParaRPr lang="en-US" sz="2800" dirty="0">
              <a:solidFill>
                <a:srgbClr val="000000"/>
              </a:solidFill>
              <a:latin typeface="Arial" pitchFamily="34" charset="0"/>
            </a:endParaRPr>
          </a:p>
          <a:p>
            <a:pPr algn="l">
              <a:spcBef>
                <a:spcPts val="1200"/>
              </a:spcBef>
            </a:pPr>
            <a:endParaRPr lang="en-US" sz="2800" dirty="0">
              <a:solidFill>
                <a:srgbClr val="000000"/>
              </a:solidFill>
              <a:latin typeface="Arial" pitchFamily="34" charset="0"/>
            </a:endParaRPr>
          </a:p>
          <a:p>
            <a:pPr algn="l">
              <a:spcBef>
                <a:spcPts val="1200"/>
              </a:spcBef>
            </a:pPr>
            <a:endParaRPr lang="en-US" sz="2800" dirty="0">
              <a:solidFill>
                <a:srgbClr val="000000"/>
              </a:solidFill>
              <a:latin typeface="Arial" pitchFamily="34" charset="0"/>
            </a:endParaRPr>
          </a:p>
          <a:p>
            <a:pPr algn="l">
              <a:spcBef>
                <a:spcPts val="1200"/>
              </a:spcBef>
            </a:pPr>
            <a:r>
              <a:rPr lang="en-US" sz="1200" b="0" dirty="0">
                <a:solidFill>
                  <a:srgbClr val="000000"/>
                </a:solidFill>
                <a:latin typeface="Arial" pitchFamily="34" charset="0"/>
              </a:rPr>
              <a:t>Source: http://rasbt.github.io/mlxtend/</a:t>
            </a:r>
            <a:br>
              <a:rPr lang="en-US" sz="1200" b="0" dirty="0">
                <a:solidFill>
                  <a:srgbClr val="000000"/>
                </a:solidFill>
                <a:latin typeface="Arial" pitchFamily="34" charset="0"/>
              </a:rPr>
            </a:br>
            <a:r>
              <a:rPr lang="en-US" sz="1200" b="0" dirty="0" err="1">
                <a:solidFill>
                  <a:srgbClr val="000000"/>
                </a:solidFill>
                <a:latin typeface="Arial" pitchFamily="34" charset="0"/>
              </a:rPr>
              <a:t>user_guide</a:t>
            </a:r>
            <a:r>
              <a:rPr lang="en-US" sz="1200" b="0" dirty="0">
                <a:solidFill>
                  <a:srgbClr val="000000"/>
                </a:solidFill>
                <a:latin typeface="Arial" pitchFamily="34" charset="0"/>
              </a:rPr>
              <a:t>/classifier/</a:t>
            </a:r>
            <a:r>
              <a:rPr lang="en-US" sz="1200" b="0" dirty="0" err="1">
                <a:solidFill>
                  <a:srgbClr val="000000"/>
                </a:solidFill>
                <a:latin typeface="Arial" pitchFamily="34" charset="0"/>
              </a:rPr>
              <a:t>EnsembleVoteClassifier</a:t>
            </a:r>
            <a:r>
              <a:rPr lang="en-US" sz="1200" b="0" dirty="0">
                <a:solidFill>
                  <a:srgbClr val="000000"/>
                </a:solidFill>
                <a:latin typeface="Arial" pitchFamily="34" charset="0"/>
              </a:rPr>
              <a:t>/</a:t>
            </a:r>
            <a:endParaRPr lang="de-DE" sz="1200" b="0" dirty="0">
              <a:solidFill>
                <a:srgbClr val="000000"/>
              </a:solidFill>
              <a:latin typeface="Arial" pitchFamily="34" charset="0"/>
            </a:endParaRPr>
          </a:p>
        </p:txBody>
      </p:sp>
      <p:pic>
        <p:nvPicPr>
          <p:cNvPr id="132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1766" y="2267735"/>
            <a:ext cx="3981209" cy="4093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0293891"/>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96" y="2630097"/>
            <a:ext cx="8266113" cy="309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261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Boosting </a:t>
            </a:r>
          </a:p>
        </p:txBody>
      </p:sp>
      <p:sp>
        <p:nvSpPr>
          <p:cNvPr id="22" name="Textfeld 21"/>
          <p:cNvSpPr txBox="1"/>
          <p:nvPr/>
        </p:nvSpPr>
        <p:spPr>
          <a:xfrm>
            <a:off x="177799" y="1280060"/>
            <a:ext cx="8799945" cy="4832092"/>
          </a:xfrm>
          <a:prstGeom prst="rect">
            <a:avLst/>
          </a:prstGeom>
          <a:noFill/>
        </p:spPr>
        <p:txBody>
          <a:bodyPr wrap="square" rtlCol="0">
            <a:spAutoFit/>
          </a:bodyPr>
          <a:lstStyle/>
          <a:p>
            <a:pPr algn="l">
              <a:spcBef>
                <a:spcPts val="1200"/>
              </a:spcBef>
            </a:pPr>
            <a:r>
              <a:rPr lang="en-US" sz="1800" dirty="0">
                <a:solidFill>
                  <a:srgbClr val="FF0000"/>
                </a:solidFill>
                <a:latin typeface="Arial" pitchFamily="34" charset="0"/>
                <a:ea typeface="+mn-ea"/>
              </a:rPr>
              <a:t>Boosting</a:t>
            </a:r>
            <a:r>
              <a:rPr lang="en-US" sz="1800" dirty="0">
                <a:solidFill>
                  <a:srgbClr val="000000"/>
                </a:solidFill>
                <a:latin typeface="Arial" pitchFamily="34" charset="0"/>
                <a:ea typeface="+mn-ea"/>
              </a:rPr>
              <a:t> involves sequentially building an ensemble by training each new model instance to emphasize the training instances that previous models </a:t>
            </a:r>
            <a:r>
              <a:rPr lang="en-US" sz="1800" dirty="0" err="1">
                <a:solidFill>
                  <a:srgbClr val="000000"/>
                </a:solidFill>
                <a:latin typeface="Arial" pitchFamily="34" charset="0"/>
                <a:ea typeface="+mn-ea"/>
              </a:rPr>
              <a:t>mispredict</a:t>
            </a:r>
            <a:r>
              <a:rPr lang="en-US" sz="1800" dirty="0">
                <a:solidFill>
                  <a:srgbClr val="000000"/>
                </a:solidFill>
                <a:latin typeface="Arial" pitchFamily="34" charset="0"/>
                <a:ea typeface="+mn-ea"/>
              </a:rPr>
              <a:t>. Different variants exist, mostly based on tree methods. In general, any method can be used. This involves the usage of different methods at the different iterations when building the sequence of models. </a:t>
            </a: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r>
              <a:rPr lang="en-US" sz="1200" b="0" dirty="0">
                <a:solidFill>
                  <a:srgbClr val="000000"/>
                </a:solidFill>
                <a:latin typeface="Arial" pitchFamily="34" charset="0"/>
                <a:ea typeface="+mn-ea"/>
              </a:rPr>
              <a:t>Source: https://blog.bigml.com/2017/03/14/introduction-to-boosted-trees/</a:t>
            </a:r>
          </a:p>
        </p:txBody>
      </p:sp>
    </p:spTree>
    <p:extLst>
      <p:ext uri="{BB962C8B-B14F-4D97-AF65-F5344CB8AC3E}">
        <p14:creationId xmlns:p14="http://schemas.microsoft.com/office/powerpoint/2010/main" val="1645804279"/>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410973" y="1219246"/>
            <a:ext cx="8204620" cy="5416868"/>
          </a:xfrm>
          <a:prstGeom prst="rect">
            <a:avLst/>
          </a:prstGeom>
          <a:noFill/>
        </p:spPr>
        <p:txBody>
          <a:bodyPr wrap="square" rtlCol="0">
            <a:spAutoFit/>
          </a:bodyPr>
          <a:lstStyle/>
          <a:p>
            <a:pPr algn="l">
              <a:spcBef>
                <a:spcPts val="1200"/>
              </a:spcBef>
            </a:pPr>
            <a:r>
              <a:rPr lang="en-US" sz="1800" dirty="0">
                <a:solidFill>
                  <a:srgbClr val="FF0000"/>
                </a:solidFill>
                <a:latin typeface="Arial" pitchFamily="34" charset="0"/>
                <a:ea typeface="+mn-ea"/>
              </a:rPr>
              <a:t>Stacking</a:t>
            </a:r>
            <a:r>
              <a:rPr lang="en-US" sz="1800" dirty="0">
                <a:solidFill>
                  <a:srgbClr val="000000"/>
                </a:solidFill>
                <a:latin typeface="Arial" pitchFamily="34" charset="0"/>
                <a:ea typeface="+mn-ea"/>
              </a:rPr>
              <a:t> </a:t>
            </a:r>
            <a:r>
              <a:rPr lang="en-US" sz="1800" dirty="0">
                <a:solidFill>
                  <a:srgbClr val="000000"/>
                </a:solidFill>
                <a:latin typeface="Arial" pitchFamily="34" charset="0"/>
              </a:rPr>
              <a:t>means to build </a:t>
            </a:r>
            <a:r>
              <a:rPr lang="en-US" sz="1800" dirty="0">
                <a:solidFill>
                  <a:srgbClr val="000000"/>
                </a:solidFill>
                <a:latin typeface="Arial" pitchFamily="34" charset="0"/>
                <a:ea typeface="+mn-ea"/>
              </a:rPr>
              <a:t>multiple models (typically of differing types) and a supervisor model that learns how to best combine the predictions of the primary models. </a:t>
            </a:r>
            <a:br>
              <a:rPr lang="en-US" sz="1800" dirty="0">
                <a:solidFill>
                  <a:srgbClr val="000000"/>
                </a:solidFill>
                <a:latin typeface="Arial" pitchFamily="34" charset="0"/>
                <a:ea typeface="+mn-ea"/>
              </a:rPr>
            </a:br>
            <a:r>
              <a:rPr lang="en-US" sz="1800" dirty="0">
                <a:solidFill>
                  <a:srgbClr val="000000"/>
                </a:solidFill>
                <a:latin typeface="Arial" pitchFamily="34" charset="0"/>
                <a:ea typeface="+mn-ea"/>
              </a:rPr>
              <a:t>The inputs of the </a:t>
            </a:r>
            <a:br>
              <a:rPr lang="en-US" sz="1800" dirty="0">
                <a:solidFill>
                  <a:srgbClr val="000000"/>
                </a:solidFill>
                <a:latin typeface="Arial" pitchFamily="34" charset="0"/>
                <a:ea typeface="+mn-ea"/>
              </a:rPr>
            </a:br>
            <a:r>
              <a:rPr lang="en-US" sz="1800" dirty="0">
                <a:solidFill>
                  <a:srgbClr val="000000"/>
                </a:solidFill>
                <a:latin typeface="Arial" pitchFamily="34" charset="0"/>
                <a:ea typeface="+mn-ea"/>
              </a:rPr>
              <a:t>supervisor model </a:t>
            </a:r>
            <a:br>
              <a:rPr lang="en-US" sz="1800" dirty="0">
                <a:solidFill>
                  <a:srgbClr val="000000"/>
                </a:solidFill>
                <a:latin typeface="Arial" pitchFamily="34" charset="0"/>
                <a:ea typeface="+mn-ea"/>
              </a:rPr>
            </a:br>
            <a:r>
              <a:rPr lang="en-US" sz="1800" dirty="0">
                <a:solidFill>
                  <a:srgbClr val="000000"/>
                </a:solidFill>
                <a:latin typeface="Arial" pitchFamily="34" charset="0"/>
                <a:ea typeface="+mn-ea"/>
              </a:rPr>
              <a:t>(meta-classifier)</a:t>
            </a:r>
            <a:br>
              <a:rPr lang="en-US" sz="1800" dirty="0">
                <a:solidFill>
                  <a:srgbClr val="000000"/>
                </a:solidFill>
                <a:latin typeface="Arial" pitchFamily="34" charset="0"/>
                <a:ea typeface="+mn-ea"/>
              </a:rPr>
            </a:br>
            <a:r>
              <a:rPr lang="en-US" sz="1800" dirty="0">
                <a:solidFill>
                  <a:srgbClr val="000000"/>
                </a:solidFill>
                <a:latin typeface="Arial" pitchFamily="34" charset="0"/>
                <a:ea typeface="+mn-ea"/>
              </a:rPr>
              <a:t>are the outputs of </a:t>
            </a:r>
            <a:br>
              <a:rPr lang="en-US" sz="1800" dirty="0">
                <a:solidFill>
                  <a:srgbClr val="000000"/>
                </a:solidFill>
                <a:latin typeface="Arial" pitchFamily="34" charset="0"/>
                <a:ea typeface="+mn-ea"/>
              </a:rPr>
            </a:br>
            <a:r>
              <a:rPr lang="en-US" sz="1800" dirty="0">
                <a:solidFill>
                  <a:srgbClr val="000000"/>
                </a:solidFill>
                <a:latin typeface="Arial" pitchFamily="34" charset="0"/>
                <a:ea typeface="+mn-ea"/>
              </a:rPr>
              <a:t>the other models:</a:t>
            </a: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r>
              <a:rPr lang="en-US" sz="1200" b="0" dirty="0">
                <a:solidFill>
                  <a:srgbClr val="000000"/>
                </a:solidFill>
                <a:latin typeface="Arial" pitchFamily="34" charset="0"/>
                <a:ea typeface="+mn-ea"/>
              </a:rPr>
              <a:t>Source: http://rasbt.github.io/mlxtend/</a:t>
            </a:r>
            <a:br>
              <a:rPr lang="en-US" sz="1200" b="0" dirty="0">
                <a:solidFill>
                  <a:srgbClr val="000000"/>
                </a:solidFill>
                <a:latin typeface="Arial" pitchFamily="34" charset="0"/>
                <a:ea typeface="+mn-ea"/>
              </a:rPr>
            </a:br>
            <a:r>
              <a:rPr lang="en-US" sz="1200" b="0" dirty="0" err="1">
                <a:solidFill>
                  <a:srgbClr val="000000"/>
                </a:solidFill>
                <a:latin typeface="Arial" pitchFamily="34" charset="0"/>
                <a:ea typeface="+mn-ea"/>
              </a:rPr>
              <a:t>user_guide</a:t>
            </a:r>
            <a:r>
              <a:rPr lang="en-US" sz="1200" b="0" dirty="0">
                <a:solidFill>
                  <a:srgbClr val="000000"/>
                </a:solidFill>
                <a:latin typeface="Arial" pitchFamily="34" charset="0"/>
                <a:ea typeface="+mn-ea"/>
              </a:rPr>
              <a:t>/classifier/</a:t>
            </a:r>
            <a:r>
              <a:rPr lang="en-US" sz="1200" b="0" dirty="0" err="1">
                <a:solidFill>
                  <a:srgbClr val="000000"/>
                </a:solidFill>
                <a:latin typeface="Arial" pitchFamily="34" charset="0"/>
                <a:ea typeface="+mn-ea"/>
              </a:rPr>
              <a:t>StackingClassifier</a:t>
            </a:r>
            <a:r>
              <a:rPr lang="en-US" sz="1200" b="0" dirty="0">
                <a:solidFill>
                  <a:srgbClr val="000000"/>
                </a:solidFill>
                <a:latin typeface="Arial" pitchFamily="34" charset="0"/>
                <a:ea typeface="+mn-ea"/>
              </a:rPr>
              <a:t>/</a:t>
            </a:r>
            <a:endParaRPr lang="de-DE" sz="1200" b="0" dirty="0">
              <a:solidFill>
                <a:srgbClr val="000000"/>
              </a:solidFill>
              <a:latin typeface="Arial" pitchFamily="34" charset="0"/>
              <a:ea typeface="+mn-ea"/>
            </a:endParaRPr>
          </a:p>
        </p:txBody>
      </p:sp>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262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Stacking </a:t>
            </a:r>
          </a:p>
        </p:txBody>
      </p:sp>
      <p:pic>
        <p:nvPicPr>
          <p:cNvPr id="133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3677" y="1837112"/>
            <a:ext cx="4561480" cy="4703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9042740"/>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263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Types of Ensembles</a:t>
            </a:r>
          </a:p>
        </p:txBody>
      </p:sp>
      <p:sp>
        <p:nvSpPr>
          <p:cNvPr id="6" name="Textfeld 5"/>
          <p:cNvSpPr txBox="1"/>
          <p:nvPr/>
        </p:nvSpPr>
        <p:spPr>
          <a:xfrm>
            <a:off x="513039" y="1241822"/>
            <a:ext cx="3866014" cy="4178067"/>
          </a:xfrm>
          <a:prstGeom prst="rect">
            <a:avLst/>
          </a:prstGeom>
          <a:noFill/>
        </p:spPr>
        <p:txBody>
          <a:bodyPr wrap="square" rtlCol="0">
            <a:spAutoFit/>
          </a:bodyPr>
          <a:lstStyle/>
          <a:p>
            <a:pPr algn="l">
              <a:spcBef>
                <a:spcPts val="900"/>
              </a:spcBef>
            </a:pPr>
            <a:r>
              <a:rPr lang="en-US" sz="1800" dirty="0">
                <a:latin typeface="Arial" pitchFamily="34" charset="0"/>
                <a:ea typeface="+mn-ea"/>
              </a:rPr>
              <a:t>Type 1:</a:t>
            </a:r>
          </a:p>
          <a:p>
            <a:pPr marL="363538" indent="-171450" algn="l">
              <a:spcBef>
                <a:spcPts val="900"/>
              </a:spcBef>
              <a:buFont typeface="Wingdings" panose="05000000000000000000" pitchFamily="2" charset="2"/>
              <a:buChar char="§"/>
            </a:pPr>
            <a:r>
              <a:rPr lang="en-US" sz="1800" b="0" dirty="0">
                <a:latin typeface="Arial" pitchFamily="34" charset="0"/>
                <a:ea typeface="+mn-ea"/>
              </a:rPr>
              <a:t>consists of only a few models</a:t>
            </a:r>
          </a:p>
          <a:p>
            <a:pPr marL="363538" indent="-171450" algn="l">
              <a:spcBef>
                <a:spcPts val="900"/>
              </a:spcBef>
              <a:buFont typeface="Wingdings" panose="05000000000000000000" pitchFamily="2" charset="2"/>
              <a:buChar char="§"/>
            </a:pPr>
            <a:r>
              <a:rPr lang="en-US" sz="1800" b="0" dirty="0">
                <a:latin typeface="Arial" pitchFamily="34" charset="0"/>
                <a:ea typeface="+mn-ea"/>
              </a:rPr>
              <a:t>each is a strong model</a:t>
            </a:r>
          </a:p>
          <a:p>
            <a:pPr marL="363538" indent="-171450" algn="l">
              <a:spcBef>
                <a:spcPts val="900"/>
              </a:spcBef>
              <a:buFont typeface="Wingdings" panose="05000000000000000000" pitchFamily="2" charset="2"/>
              <a:buChar char="§"/>
            </a:pPr>
            <a:r>
              <a:rPr lang="en-US" sz="1800" b="0" dirty="0">
                <a:latin typeface="Arial" pitchFamily="34" charset="0"/>
                <a:ea typeface="+mn-ea"/>
              </a:rPr>
              <a:t>like few professional experts</a:t>
            </a:r>
          </a:p>
          <a:p>
            <a:pPr marL="192088" algn="l">
              <a:spcBef>
                <a:spcPts val="900"/>
              </a:spcBef>
            </a:pPr>
            <a:endParaRPr lang="en-US" sz="1800" b="0" dirty="0">
              <a:latin typeface="Arial" pitchFamily="34" charset="0"/>
              <a:ea typeface="+mn-ea"/>
            </a:endParaRPr>
          </a:p>
          <a:p>
            <a:pPr marL="192088" algn="l">
              <a:spcBef>
                <a:spcPts val="900"/>
              </a:spcBef>
            </a:pPr>
            <a:endParaRPr lang="en-US" sz="1800" b="0" dirty="0">
              <a:latin typeface="Arial" pitchFamily="34" charset="0"/>
              <a:ea typeface="+mn-ea"/>
            </a:endParaRPr>
          </a:p>
          <a:p>
            <a:pPr marL="192088" algn="l">
              <a:spcBef>
                <a:spcPts val="900"/>
              </a:spcBef>
            </a:pPr>
            <a:endParaRPr lang="en-US" sz="1800" b="0" dirty="0">
              <a:latin typeface="Arial" pitchFamily="34" charset="0"/>
              <a:ea typeface="+mn-ea"/>
            </a:endParaRPr>
          </a:p>
          <a:p>
            <a:pPr marL="192088" algn="l">
              <a:spcBef>
                <a:spcPts val="900"/>
              </a:spcBef>
            </a:pPr>
            <a:endParaRPr lang="en-US" sz="1800" b="0" dirty="0">
              <a:latin typeface="Arial" pitchFamily="34" charset="0"/>
              <a:ea typeface="+mn-ea"/>
            </a:endParaRPr>
          </a:p>
          <a:p>
            <a:pPr marL="363538" indent="-171450" algn="l">
              <a:spcBef>
                <a:spcPts val="900"/>
              </a:spcBef>
              <a:buFont typeface="Wingdings" panose="05000000000000000000" pitchFamily="2" charset="2"/>
              <a:buChar char="§"/>
            </a:pPr>
            <a:r>
              <a:rPr lang="de-DE" sz="1800" b="0" dirty="0" err="1">
                <a:latin typeface="Arial" pitchFamily="34" charset="0"/>
                <a:ea typeface="+mn-ea"/>
              </a:rPr>
              <a:t>risk</a:t>
            </a:r>
            <a:r>
              <a:rPr lang="de-DE" sz="1800" b="0" dirty="0">
                <a:latin typeface="Arial" pitchFamily="34" charset="0"/>
                <a:ea typeface="+mn-ea"/>
              </a:rPr>
              <a:t> </a:t>
            </a:r>
            <a:r>
              <a:rPr lang="de-DE" sz="1800" b="0" dirty="0" err="1">
                <a:latin typeface="Arial" pitchFamily="34" charset="0"/>
                <a:ea typeface="+mn-ea"/>
              </a:rPr>
              <a:t>of</a:t>
            </a:r>
            <a:r>
              <a:rPr lang="de-DE" sz="1800" b="0" dirty="0">
                <a:latin typeface="Arial" pitchFamily="34" charset="0"/>
                <a:ea typeface="+mn-ea"/>
              </a:rPr>
              <a:t> </a:t>
            </a:r>
            <a:r>
              <a:rPr lang="de-DE" sz="1800" b="0" dirty="0" err="1">
                <a:latin typeface="Arial" pitchFamily="34" charset="0"/>
                <a:ea typeface="+mn-ea"/>
              </a:rPr>
              <a:t>diverging</a:t>
            </a:r>
            <a:r>
              <a:rPr lang="de-DE" sz="1800" b="0" dirty="0">
                <a:latin typeface="Arial" pitchFamily="34" charset="0"/>
                <a:ea typeface="+mn-ea"/>
              </a:rPr>
              <a:t> </a:t>
            </a:r>
            <a:r>
              <a:rPr lang="de-DE" sz="1800" b="0" dirty="0" err="1">
                <a:latin typeface="Arial" pitchFamily="34" charset="0"/>
                <a:ea typeface="+mn-ea"/>
              </a:rPr>
              <a:t>opinions</a:t>
            </a:r>
            <a:endParaRPr lang="de-DE" sz="1800" b="0" dirty="0">
              <a:latin typeface="Arial" pitchFamily="34" charset="0"/>
              <a:ea typeface="+mn-ea"/>
            </a:endParaRPr>
          </a:p>
          <a:p>
            <a:pPr marL="363538" indent="-171450" algn="l">
              <a:spcBef>
                <a:spcPts val="900"/>
              </a:spcBef>
              <a:buFont typeface="Wingdings" panose="05000000000000000000" pitchFamily="2" charset="2"/>
              <a:buChar char="§"/>
            </a:pPr>
            <a:r>
              <a:rPr lang="de-DE" sz="1800" b="0" dirty="0" err="1">
                <a:latin typeface="Arial" pitchFamily="34" charset="0"/>
                <a:ea typeface="+mn-ea"/>
              </a:rPr>
              <a:t>risk</a:t>
            </a:r>
            <a:r>
              <a:rPr lang="de-DE" sz="1800" b="0" dirty="0">
                <a:latin typeface="Arial" pitchFamily="34" charset="0"/>
                <a:ea typeface="+mn-ea"/>
              </a:rPr>
              <a:t> </a:t>
            </a:r>
            <a:r>
              <a:rPr lang="de-DE" sz="1800" b="0" dirty="0" err="1">
                <a:latin typeface="Arial" pitchFamily="34" charset="0"/>
                <a:ea typeface="+mn-ea"/>
              </a:rPr>
              <a:t>of</a:t>
            </a:r>
            <a:r>
              <a:rPr lang="de-DE" sz="1800" b="0" dirty="0">
                <a:latin typeface="Arial" pitchFamily="34" charset="0"/>
                <a:ea typeface="+mn-ea"/>
              </a:rPr>
              <a:t> </a:t>
            </a:r>
            <a:r>
              <a:rPr lang="de-DE" sz="1800" b="0" dirty="0" err="1">
                <a:latin typeface="Arial" pitchFamily="34" charset="0"/>
                <a:ea typeface="+mn-ea"/>
              </a:rPr>
              <a:t>experts</a:t>
            </a:r>
            <a:r>
              <a:rPr lang="de-DE" sz="1800" b="0" dirty="0">
                <a:latin typeface="Arial" pitchFamily="34" charset="0"/>
                <a:ea typeface="+mn-ea"/>
              </a:rPr>
              <a:t> </a:t>
            </a:r>
            <a:r>
              <a:rPr lang="de-DE" sz="1800" b="0" dirty="0" err="1">
                <a:latin typeface="Arial" pitchFamily="34" charset="0"/>
                <a:ea typeface="+mn-ea"/>
              </a:rPr>
              <a:t>being</a:t>
            </a:r>
            <a:r>
              <a:rPr lang="de-DE" sz="1800" b="0" dirty="0">
                <a:latin typeface="Arial" pitchFamily="34" charset="0"/>
                <a:ea typeface="+mn-ea"/>
              </a:rPr>
              <a:t> </a:t>
            </a:r>
            <a:r>
              <a:rPr lang="de-DE" sz="1800" b="0" dirty="0" err="1">
                <a:latin typeface="Arial" pitchFamily="34" charset="0"/>
                <a:ea typeface="+mn-ea"/>
              </a:rPr>
              <a:t>biased</a:t>
            </a:r>
            <a:r>
              <a:rPr lang="de-DE" sz="1800" b="0" dirty="0">
                <a:latin typeface="Arial" pitchFamily="34" charset="0"/>
                <a:ea typeface="+mn-ea"/>
              </a:rPr>
              <a:t> to </a:t>
            </a:r>
            <a:r>
              <a:rPr lang="de-DE" sz="1800" b="0" dirty="0" err="1">
                <a:latin typeface="Arial" pitchFamily="34" charset="0"/>
                <a:ea typeface="+mn-ea"/>
              </a:rPr>
              <a:t>their</a:t>
            </a:r>
            <a:r>
              <a:rPr lang="de-DE" sz="1800" b="0" dirty="0">
                <a:latin typeface="Arial" pitchFamily="34" charset="0"/>
                <a:ea typeface="+mn-ea"/>
              </a:rPr>
              <a:t> </a:t>
            </a:r>
            <a:r>
              <a:rPr lang="de-DE" sz="1800" b="0" dirty="0" err="1">
                <a:latin typeface="Arial" pitchFamily="34" charset="0"/>
                <a:ea typeface="+mn-ea"/>
              </a:rPr>
              <a:t>experiences</a:t>
            </a:r>
            <a:endParaRPr lang="de-DE" sz="1800" b="0" dirty="0">
              <a:latin typeface="Arial" pitchFamily="34" charset="0"/>
              <a:ea typeface="+mn-ea"/>
            </a:endParaRPr>
          </a:p>
        </p:txBody>
      </p:sp>
      <p:sp>
        <p:nvSpPr>
          <p:cNvPr id="7" name="Textfeld 6"/>
          <p:cNvSpPr txBox="1"/>
          <p:nvPr/>
        </p:nvSpPr>
        <p:spPr>
          <a:xfrm>
            <a:off x="4379053" y="1241822"/>
            <a:ext cx="4313339" cy="5239896"/>
          </a:xfrm>
          <a:prstGeom prst="rect">
            <a:avLst/>
          </a:prstGeom>
          <a:noFill/>
        </p:spPr>
        <p:txBody>
          <a:bodyPr wrap="square" rtlCol="0">
            <a:spAutoFit/>
          </a:bodyPr>
          <a:lstStyle/>
          <a:p>
            <a:pPr algn="l">
              <a:spcBef>
                <a:spcPts val="1200"/>
              </a:spcBef>
            </a:pPr>
            <a:r>
              <a:rPr lang="en-US" sz="1800" dirty="0">
                <a:latin typeface="Arial" pitchFamily="34" charset="0"/>
                <a:ea typeface="+mn-ea"/>
              </a:rPr>
              <a:t>Type 2:</a:t>
            </a:r>
          </a:p>
          <a:p>
            <a:pPr marL="363538" indent="-171450" algn="l">
              <a:spcBef>
                <a:spcPts val="900"/>
              </a:spcBef>
              <a:buFont typeface="Wingdings" panose="05000000000000000000" pitchFamily="2" charset="2"/>
              <a:buChar char="§"/>
            </a:pPr>
            <a:r>
              <a:rPr lang="en-US" sz="1800" b="0" dirty="0">
                <a:latin typeface="Arial" pitchFamily="34" charset="0"/>
                <a:ea typeface="+mn-ea"/>
              </a:rPr>
              <a:t>consists of many models</a:t>
            </a:r>
          </a:p>
          <a:p>
            <a:pPr marL="363538" indent="-171450" algn="l">
              <a:spcBef>
                <a:spcPts val="900"/>
              </a:spcBef>
              <a:buFont typeface="Wingdings" panose="05000000000000000000" pitchFamily="2" charset="2"/>
              <a:buChar char="§"/>
            </a:pPr>
            <a:r>
              <a:rPr lang="en-US" sz="1800" b="0" dirty="0">
                <a:latin typeface="Arial" pitchFamily="34" charset="0"/>
              </a:rPr>
              <a:t>each is a weak model as a </a:t>
            </a:r>
            <a:r>
              <a:rPr lang="en-US" sz="1800" b="0" dirty="0">
                <a:latin typeface="Arial" pitchFamily="34" charset="0"/>
                <a:ea typeface="+mn-ea"/>
              </a:rPr>
              <a:t>principle </a:t>
            </a:r>
          </a:p>
          <a:p>
            <a:pPr marL="363538" indent="-171450" algn="l">
              <a:spcBef>
                <a:spcPts val="900"/>
              </a:spcBef>
              <a:buFont typeface="Wingdings" panose="05000000000000000000" pitchFamily="2" charset="2"/>
              <a:buChar char="§"/>
            </a:pPr>
            <a:r>
              <a:rPr lang="en-US" sz="1800" b="0" dirty="0">
                <a:latin typeface="Arial" pitchFamily="34" charset="0"/>
                <a:ea typeface="+mn-ea"/>
              </a:rPr>
              <a:t>based on the idea of the wisdom of the masses</a:t>
            </a:r>
          </a:p>
          <a:p>
            <a:pPr marL="363538" indent="-171450" algn="l">
              <a:spcBef>
                <a:spcPts val="900"/>
              </a:spcBef>
              <a:buFont typeface="Wingdings" panose="05000000000000000000" pitchFamily="2" charset="2"/>
              <a:buChar char="§"/>
            </a:pPr>
            <a:endParaRPr lang="en-US" sz="1800" b="0" dirty="0">
              <a:latin typeface="Arial" pitchFamily="34" charset="0"/>
              <a:ea typeface="+mn-ea"/>
            </a:endParaRPr>
          </a:p>
          <a:p>
            <a:pPr marL="192088" algn="l">
              <a:spcBef>
                <a:spcPts val="900"/>
              </a:spcBef>
            </a:pPr>
            <a:endParaRPr lang="en-US" sz="1800" b="0" dirty="0">
              <a:latin typeface="Arial" pitchFamily="34" charset="0"/>
              <a:ea typeface="+mn-ea"/>
            </a:endParaRPr>
          </a:p>
          <a:p>
            <a:pPr marL="192088" algn="l">
              <a:spcBef>
                <a:spcPts val="900"/>
              </a:spcBef>
            </a:pPr>
            <a:endParaRPr lang="en-US" sz="1800" b="0" dirty="0">
              <a:latin typeface="Arial" pitchFamily="34" charset="0"/>
              <a:ea typeface="+mn-ea"/>
            </a:endParaRPr>
          </a:p>
          <a:p>
            <a:pPr marL="192088" algn="l">
              <a:spcBef>
                <a:spcPts val="900"/>
              </a:spcBef>
            </a:pPr>
            <a:endParaRPr lang="en-US" sz="1800" b="0" dirty="0">
              <a:latin typeface="Arial" pitchFamily="34" charset="0"/>
              <a:ea typeface="+mn-ea"/>
            </a:endParaRPr>
          </a:p>
          <a:p>
            <a:pPr marL="192088" algn="l">
              <a:spcBef>
                <a:spcPts val="900"/>
              </a:spcBef>
            </a:pPr>
            <a:endParaRPr lang="en-US" sz="1800" b="0" dirty="0">
              <a:latin typeface="Arial" pitchFamily="34" charset="0"/>
              <a:ea typeface="+mn-ea"/>
            </a:endParaRPr>
          </a:p>
          <a:p>
            <a:pPr marL="192088" algn="l">
              <a:spcBef>
                <a:spcPts val="900"/>
              </a:spcBef>
            </a:pPr>
            <a:endParaRPr lang="en-US" sz="1800" b="0" dirty="0">
              <a:latin typeface="Arial" pitchFamily="34" charset="0"/>
              <a:ea typeface="+mn-ea"/>
            </a:endParaRPr>
          </a:p>
          <a:p>
            <a:pPr marL="192088" algn="l">
              <a:spcBef>
                <a:spcPts val="900"/>
              </a:spcBef>
            </a:pPr>
            <a:endParaRPr lang="en-US" sz="1800" b="0" dirty="0">
              <a:latin typeface="Arial" pitchFamily="34" charset="0"/>
              <a:ea typeface="+mn-ea"/>
            </a:endParaRPr>
          </a:p>
          <a:p>
            <a:pPr marL="363538" indent="-171450" algn="l">
              <a:spcBef>
                <a:spcPts val="900"/>
              </a:spcBef>
              <a:buFont typeface="Wingdings" panose="05000000000000000000" pitchFamily="2" charset="2"/>
              <a:buChar char="§"/>
            </a:pPr>
            <a:r>
              <a:rPr lang="de-DE" sz="1800" b="0" dirty="0">
                <a:latin typeface="Arial" pitchFamily="34" charset="0"/>
                <a:ea typeface="+mn-ea"/>
              </a:rPr>
              <a:t>Random </a:t>
            </a:r>
            <a:r>
              <a:rPr lang="de-DE" sz="1800" b="0" dirty="0" err="1">
                <a:latin typeface="Arial" pitchFamily="34" charset="0"/>
                <a:ea typeface="+mn-ea"/>
              </a:rPr>
              <a:t>Forest</a:t>
            </a:r>
            <a:r>
              <a:rPr lang="de-DE" sz="1800" b="0" dirty="0">
                <a:latin typeface="Arial" pitchFamily="34" charset="0"/>
                <a:ea typeface="+mn-ea"/>
              </a:rPr>
              <a:t> </a:t>
            </a:r>
            <a:r>
              <a:rPr lang="de-DE" sz="1800" b="0" dirty="0" err="1">
                <a:latin typeface="Arial" pitchFamily="34" charset="0"/>
                <a:ea typeface="+mn-ea"/>
              </a:rPr>
              <a:t>and</a:t>
            </a:r>
            <a:r>
              <a:rPr lang="de-DE" sz="1800" b="0" dirty="0">
                <a:latin typeface="Arial" pitchFamily="34" charset="0"/>
                <a:ea typeface="+mn-ea"/>
              </a:rPr>
              <a:t> Gradient </a:t>
            </a:r>
            <a:r>
              <a:rPr lang="de-DE" sz="1800" b="0" dirty="0" err="1">
                <a:latin typeface="Arial" pitchFamily="34" charset="0"/>
                <a:ea typeface="+mn-ea"/>
              </a:rPr>
              <a:t>Boosted</a:t>
            </a:r>
            <a:r>
              <a:rPr lang="de-DE" sz="1800" b="0" dirty="0">
                <a:latin typeface="Arial" pitchFamily="34" charset="0"/>
                <a:ea typeface="+mn-ea"/>
              </a:rPr>
              <a:t> </a:t>
            </a:r>
            <a:r>
              <a:rPr lang="de-DE" sz="1800" b="0" dirty="0" err="1">
                <a:latin typeface="Arial" pitchFamily="34" charset="0"/>
                <a:ea typeface="+mn-ea"/>
              </a:rPr>
              <a:t>Trees</a:t>
            </a:r>
            <a:r>
              <a:rPr lang="de-DE" sz="1800" b="0" dirty="0">
                <a:latin typeface="Arial" pitchFamily="34" charset="0"/>
                <a:ea typeface="+mn-ea"/>
              </a:rPr>
              <a:t> </a:t>
            </a:r>
            <a:r>
              <a:rPr lang="de-DE" sz="1800" b="0" dirty="0" err="1">
                <a:latin typeface="Arial" pitchFamily="34" charset="0"/>
                <a:ea typeface="+mn-ea"/>
              </a:rPr>
              <a:t>are</a:t>
            </a:r>
            <a:r>
              <a:rPr lang="de-DE" sz="1800" b="0" dirty="0">
                <a:latin typeface="Arial" pitchFamily="34" charset="0"/>
                <a:ea typeface="+mn-ea"/>
              </a:rPr>
              <a:t> </a:t>
            </a:r>
            <a:r>
              <a:rPr lang="de-DE" sz="1800" b="0" dirty="0" err="1">
                <a:latin typeface="Arial" pitchFamily="34" charset="0"/>
                <a:ea typeface="+mn-ea"/>
              </a:rPr>
              <a:t>examples</a:t>
            </a:r>
            <a:endParaRPr lang="de-DE" sz="1800" b="0" dirty="0">
              <a:latin typeface="Arial" pitchFamily="34" charset="0"/>
              <a:ea typeface="+mn-ea"/>
            </a:endParaRPr>
          </a:p>
        </p:txBody>
      </p:sp>
      <p:pic>
        <p:nvPicPr>
          <p:cNvPr id="136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944" y="3023176"/>
            <a:ext cx="3238500"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4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694" y="3031489"/>
            <a:ext cx="3584922" cy="2751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3689604"/>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264</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5" name="Rectangle 3"/>
          <p:cNvSpPr>
            <a:spLocks noChangeArrowheads="1"/>
          </p:cNvSpPr>
          <p:nvPr/>
        </p:nvSpPr>
        <p:spPr bwMode="auto">
          <a:xfrm>
            <a:off x="917576" y="1194992"/>
            <a:ext cx="7145546" cy="518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a:t>
            </a:r>
            <a:r>
              <a:rPr lang="en-US" sz="2400">
                <a:solidFill>
                  <a:srgbClr val="FF0000"/>
                </a:solidFill>
              </a:rPr>
              <a:t>4.4.2	Regression</a:t>
            </a:r>
          </a:p>
          <a:p>
            <a:pPr marL="1795463" algn="l" defTabSz="1795463">
              <a:lnSpc>
                <a:spcPts val="2500"/>
              </a:lnSpc>
              <a:spcBef>
                <a:spcPts val="600"/>
              </a:spcBef>
              <a:tabLst>
                <a:tab pos="269875" algn="l"/>
                <a:tab pos="2963863" algn="l"/>
              </a:tabLst>
            </a:pPr>
            <a:r>
              <a:rPr lang="de-DE" sz="2400"/>
              <a:t>4.4.2.1	OLS</a:t>
            </a:r>
          </a:p>
          <a:p>
            <a:pPr marL="1795463" algn="l" defTabSz="1795463">
              <a:lnSpc>
                <a:spcPts val="2500"/>
              </a:lnSpc>
              <a:spcBef>
                <a:spcPts val="600"/>
              </a:spcBef>
              <a:tabLst>
                <a:tab pos="269875" algn="l"/>
                <a:tab pos="2963863" algn="l"/>
              </a:tabLst>
            </a:pPr>
            <a:r>
              <a:rPr lang="de-DE" sz="2400"/>
              <a:t>4.4.2.2	Ridge Regression</a:t>
            </a:r>
          </a:p>
          <a:p>
            <a:pPr marL="1795463" algn="l" defTabSz="1795463">
              <a:lnSpc>
                <a:spcPts val="2500"/>
              </a:lnSpc>
              <a:spcBef>
                <a:spcPts val="600"/>
              </a:spcBef>
              <a:tabLst>
                <a:tab pos="269875" algn="l"/>
                <a:tab pos="2963863" algn="l"/>
              </a:tabLst>
            </a:pPr>
            <a:r>
              <a:rPr lang="de-DE" sz="2400"/>
              <a:t>4.4.2.3	Support Vector Regression</a:t>
            </a:r>
          </a:p>
          <a:p>
            <a:pPr marL="1795463" algn="l" defTabSz="1795463">
              <a:lnSpc>
                <a:spcPts val="2500"/>
              </a:lnSpc>
              <a:spcBef>
                <a:spcPts val="600"/>
              </a:spcBef>
              <a:tabLst>
                <a:tab pos="269875" algn="l"/>
                <a:tab pos="2963863" algn="l"/>
              </a:tabLst>
            </a:pPr>
            <a:r>
              <a:rPr lang="de-DE" sz="2400"/>
              <a:t>4.4.2.4	Neural Networks</a:t>
            </a:r>
          </a:p>
          <a:p>
            <a:pPr marL="1795463" algn="l" defTabSz="1795463">
              <a:lnSpc>
                <a:spcPts val="2500"/>
              </a:lnSpc>
              <a:spcBef>
                <a:spcPts val="600"/>
              </a:spcBef>
              <a:tabLst>
                <a:tab pos="269875" algn="l"/>
                <a:tab pos="2963863" algn="l"/>
              </a:tabLst>
            </a:pPr>
            <a:r>
              <a:rPr lang="de-DE" sz="2400"/>
              <a:t>4.4.2.5	Decision Trees</a:t>
            </a:r>
          </a:p>
          <a:p>
            <a:pPr marL="1795463" algn="l" defTabSz="1795463">
              <a:lnSpc>
                <a:spcPts val="2500"/>
              </a:lnSpc>
              <a:spcBef>
                <a:spcPts val="600"/>
              </a:spcBef>
              <a:tabLst>
                <a:tab pos="269875" algn="l"/>
                <a:tab pos="2963863" algn="l"/>
              </a:tabLst>
            </a:pPr>
            <a:r>
              <a:rPr lang="de-DE" sz="2400"/>
              <a:t>4.4.2.6	K-Nearest Neighbors</a:t>
            </a:r>
          </a:p>
        </p:txBody>
      </p:sp>
    </p:spTree>
    <p:extLst>
      <p:ext uri="{BB962C8B-B14F-4D97-AF65-F5344CB8AC3E}">
        <p14:creationId xmlns:p14="http://schemas.microsoft.com/office/powerpoint/2010/main" val="275933958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523" y="1109991"/>
            <a:ext cx="712470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265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Predicting using Regression Methods</a:t>
            </a:r>
          </a:p>
        </p:txBody>
      </p:sp>
      <p:sp>
        <p:nvSpPr>
          <p:cNvPr id="2" name="Textfeld 1"/>
          <p:cNvSpPr txBox="1"/>
          <p:nvPr/>
        </p:nvSpPr>
        <p:spPr>
          <a:xfrm>
            <a:off x="415635" y="1230284"/>
            <a:ext cx="6982691" cy="369332"/>
          </a:xfrm>
          <a:prstGeom prst="rect">
            <a:avLst/>
          </a:prstGeom>
          <a:noFill/>
        </p:spPr>
        <p:txBody>
          <a:bodyPr wrap="square" rtlCol="0">
            <a:spAutoFit/>
          </a:bodyPr>
          <a:lstStyle/>
          <a:p>
            <a:pPr algn="l"/>
            <a:r>
              <a:rPr lang="de-DE" sz="1800" dirty="0" err="1"/>
              <a:t>Example</a:t>
            </a:r>
            <a:r>
              <a:rPr lang="de-DE" sz="1800" dirty="0"/>
              <a:t>: </a:t>
            </a:r>
            <a:r>
              <a:rPr lang="de-DE" sz="1800" dirty="0" err="1"/>
              <a:t>Predicting</a:t>
            </a:r>
            <a:r>
              <a:rPr lang="de-DE" sz="1800" dirty="0"/>
              <a:t> House Prices</a:t>
            </a:r>
          </a:p>
        </p:txBody>
      </p:sp>
      <p:sp>
        <p:nvSpPr>
          <p:cNvPr id="8" name="Textfeld 7"/>
          <p:cNvSpPr txBox="1"/>
          <p:nvPr/>
        </p:nvSpPr>
        <p:spPr>
          <a:xfrm>
            <a:off x="415635" y="5738554"/>
            <a:ext cx="7875217" cy="369332"/>
          </a:xfrm>
          <a:prstGeom prst="rect">
            <a:avLst/>
          </a:prstGeom>
          <a:noFill/>
        </p:spPr>
        <p:txBody>
          <a:bodyPr wrap="square" rtlCol="0">
            <a:spAutoFit/>
          </a:bodyPr>
          <a:lstStyle/>
          <a:p>
            <a:pPr algn="l"/>
            <a:r>
              <a:rPr lang="de-DE" sz="1800" dirty="0" err="1"/>
              <a:t>Function</a:t>
            </a:r>
            <a:r>
              <a:rPr lang="de-DE" sz="1800" dirty="0"/>
              <a:t>:  Price = f(</a:t>
            </a:r>
            <a:r>
              <a:rPr lang="de-DE" sz="1800" dirty="0" err="1"/>
              <a:t>SquareFootage</a:t>
            </a:r>
            <a:r>
              <a:rPr lang="de-DE" sz="1800" dirty="0"/>
              <a:t>, </a:t>
            </a:r>
            <a:r>
              <a:rPr lang="de-DE" sz="1800" dirty="0" err="1"/>
              <a:t>Bedrooms</a:t>
            </a:r>
            <a:r>
              <a:rPr lang="de-DE" sz="1800" dirty="0"/>
              <a:t>, Age, </a:t>
            </a:r>
            <a:r>
              <a:rPr lang="de-DE" sz="1800" dirty="0" err="1"/>
              <a:t>SchoolRating</a:t>
            </a:r>
            <a:r>
              <a:rPr lang="de-DE" sz="1800" dirty="0"/>
              <a:t>)</a:t>
            </a:r>
          </a:p>
        </p:txBody>
      </p:sp>
      <p:sp>
        <p:nvSpPr>
          <p:cNvPr id="9" name="Textfeld 8"/>
          <p:cNvSpPr txBox="1"/>
          <p:nvPr/>
        </p:nvSpPr>
        <p:spPr>
          <a:xfrm>
            <a:off x="1537858" y="6292887"/>
            <a:ext cx="7007629" cy="276999"/>
          </a:xfrm>
          <a:prstGeom prst="rect">
            <a:avLst/>
          </a:prstGeom>
          <a:noFill/>
        </p:spPr>
        <p:txBody>
          <a:bodyPr wrap="square" rtlCol="0">
            <a:spAutoFit/>
          </a:bodyPr>
          <a:lstStyle/>
          <a:p>
            <a:pPr algn="l"/>
            <a:r>
              <a:rPr lang="de-DE" sz="1200" b="0" dirty="0"/>
              <a:t>Source: http://www.sclgsummit.org/uploads/presentation/8934b2d0be055a2261f5d0320f5b59bb.pdf</a:t>
            </a:r>
          </a:p>
        </p:txBody>
      </p:sp>
    </p:spTree>
    <p:extLst>
      <p:ext uri="{BB962C8B-B14F-4D97-AF65-F5344CB8AC3E}">
        <p14:creationId xmlns:p14="http://schemas.microsoft.com/office/powerpoint/2010/main" val="3975392573"/>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266</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917576" y="1194992"/>
            <a:ext cx="7145546" cy="518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4.4.2	Regression</a:t>
            </a:r>
          </a:p>
          <a:p>
            <a:pPr marL="1795463" algn="l" defTabSz="1795463">
              <a:lnSpc>
                <a:spcPts val="2500"/>
              </a:lnSpc>
              <a:spcBef>
                <a:spcPts val="600"/>
              </a:spcBef>
              <a:tabLst>
                <a:tab pos="269875" algn="l"/>
                <a:tab pos="2963863" algn="l"/>
              </a:tabLst>
            </a:pPr>
            <a:r>
              <a:rPr lang="de-DE" sz="2400">
                <a:solidFill>
                  <a:srgbClr val="C00000"/>
                </a:solidFill>
              </a:rPr>
              <a:t>4.4.2.1	OLS</a:t>
            </a:r>
          </a:p>
          <a:p>
            <a:pPr marL="1795463" algn="l" defTabSz="1795463">
              <a:lnSpc>
                <a:spcPts val="2500"/>
              </a:lnSpc>
              <a:spcBef>
                <a:spcPts val="600"/>
              </a:spcBef>
              <a:tabLst>
                <a:tab pos="269875" algn="l"/>
                <a:tab pos="2963863" algn="l"/>
              </a:tabLst>
            </a:pPr>
            <a:r>
              <a:rPr lang="de-DE" sz="2400"/>
              <a:t>4.4.2.2	Ridge Regression</a:t>
            </a:r>
          </a:p>
          <a:p>
            <a:pPr marL="1795463" algn="l" defTabSz="1795463">
              <a:lnSpc>
                <a:spcPts val="2500"/>
              </a:lnSpc>
              <a:spcBef>
                <a:spcPts val="600"/>
              </a:spcBef>
              <a:tabLst>
                <a:tab pos="269875" algn="l"/>
                <a:tab pos="2963863" algn="l"/>
              </a:tabLst>
            </a:pPr>
            <a:r>
              <a:rPr lang="de-DE" sz="2400"/>
              <a:t>4.4.2.3	Support Vector Regression</a:t>
            </a:r>
          </a:p>
          <a:p>
            <a:pPr marL="1795463" algn="l" defTabSz="1795463">
              <a:lnSpc>
                <a:spcPts val="2500"/>
              </a:lnSpc>
              <a:spcBef>
                <a:spcPts val="600"/>
              </a:spcBef>
              <a:tabLst>
                <a:tab pos="269875" algn="l"/>
                <a:tab pos="2963863" algn="l"/>
              </a:tabLst>
            </a:pPr>
            <a:r>
              <a:rPr lang="de-DE" sz="2400"/>
              <a:t>4.4.2.4	Neural Networks</a:t>
            </a:r>
          </a:p>
          <a:p>
            <a:pPr marL="1795463" algn="l" defTabSz="1795463">
              <a:lnSpc>
                <a:spcPts val="2500"/>
              </a:lnSpc>
              <a:spcBef>
                <a:spcPts val="600"/>
              </a:spcBef>
              <a:tabLst>
                <a:tab pos="269875" algn="l"/>
                <a:tab pos="2963863" algn="l"/>
              </a:tabLst>
            </a:pPr>
            <a:r>
              <a:rPr lang="de-DE" sz="2400"/>
              <a:t>4.4.2.5	Decision Trees</a:t>
            </a:r>
          </a:p>
          <a:p>
            <a:pPr marL="1795463" algn="l" defTabSz="1795463">
              <a:lnSpc>
                <a:spcPts val="2500"/>
              </a:lnSpc>
              <a:spcBef>
                <a:spcPts val="600"/>
              </a:spcBef>
              <a:tabLst>
                <a:tab pos="269875" algn="l"/>
                <a:tab pos="2963863" algn="l"/>
              </a:tabLst>
            </a:pPr>
            <a:r>
              <a:rPr lang="de-DE" sz="2400"/>
              <a:t>4.4.2.6	K-Nearest Neighbors</a:t>
            </a:r>
          </a:p>
        </p:txBody>
      </p:sp>
    </p:spTree>
    <p:extLst>
      <p:ext uri="{BB962C8B-B14F-4D97-AF65-F5344CB8AC3E}">
        <p14:creationId xmlns:p14="http://schemas.microsoft.com/office/powerpoint/2010/main" val="2635817893"/>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267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Traditional OLS Regression Approach</a:t>
            </a:r>
          </a:p>
        </p:txBody>
      </p:sp>
      <p:sp>
        <p:nvSpPr>
          <p:cNvPr id="4" name="Textfeld 3"/>
          <p:cNvSpPr txBox="1"/>
          <p:nvPr/>
        </p:nvSpPr>
        <p:spPr>
          <a:xfrm>
            <a:off x="1429789" y="6151566"/>
            <a:ext cx="7007629" cy="276999"/>
          </a:xfrm>
          <a:prstGeom prst="rect">
            <a:avLst/>
          </a:prstGeom>
          <a:noFill/>
        </p:spPr>
        <p:txBody>
          <a:bodyPr wrap="square" rtlCol="0">
            <a:spAutoFit/>
          </a:bodyPr>
          <a:lstStyle/>
          <a:p>
            <a:pPr algn="l"/>
            <a:r>
              <a:rPr lang="de-DE" sz="1200" b="0" dirty="0"/>
              <a:t>Source: http://www.sclgsummit.org/uploads/presentation/8934b2d0be055a2261f5d0320f5b59bb.pdf</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11" y="1323858"/>
            <a:ext cx="3624147" cy="4757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Gruppieren 8"/>
          <p:cNvGrpSpPr/>
          <p:nvPr/>
        </p:nvGrpSpPr>
        <p:grpSpPr>
          <a:xfrm>
            <a:off x="5246004" y="1670779"/>
            <a:ext cx="2429541" cy="1274285"/>
            <a:chOff x="1000125" y="1154113"/>
            <a:chExt cx="6642100" cy="4067175"/>
          </a:xfrm>
        </p:grpSpPr>
        <p:sp>
          <p:nvSpPr>
            <p:cNvPr id="11" name="Freeform 21"/>
            <p:cNvSpPr>
              <a:spLocks/>
            </p:cNvSpPr>
            <p:nvPr/>
          </p:nvSpPr>
          <p:spPr bwMode="auto">
            <a:xfrm>
              <a:off x="4252618"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000496957 w 234"/>
                <a:gd name="T31" fmla="*/ 2147483647 h 217"/>
                <a:gd name="T32" fmla="*/ 0 w 234"/>
                <a:gd name="T33" fmla="*/ 2147483647 h 217"/>
                <a:gd name="T34" fmla="*/ 1000496957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1" y="87"/>
                  </a:lnTo>
                  <a:lnTo>
                    <a:pt x="225" y="67"/>
                  </a:lnTo>
                  <a:lnTo>
                    <a:pt x="214" y="48"/>
                  </a:lnTo>
                  <a:lnTo>
                    <a:pt x="200" y="33"/>
                  </a:lnTo>
                  <a:lnTo>
                    <a:pt x="182" y="18"/>
                  </a:lnTo>
                  <a:lnTo>
                    <a:pt x="163" y="9"/>
                  </a:lnTo>
                  <a:lnTo>
                    <a:pt x="140" y="3"/>
                  </a:lnTo>
                  <a:lnTo>
                    <a:pt x="116" y="0"/>
                  </a:lnTo>
                  <a:lnTo>
                    <a:pt x="93" y="3"/>
                  </a:lnTo>
                  <a:lnTo>
                    <a:pt x="71" y="9"/>
                  </a:lnTo>
                  <a:lnTo>
                    <a:pt x="51" y="18"/>
                  </a:lnTo>
                  <a:lnTo>
                    <a:pt x="34" y="33"/>
                  </a:lnTo>
                  <a:lnTo>
                    <a:pt x="20" y="48"/>
                  </a:lnTo>
                  <a:lnTo>
                    <a:pt x="9" y="67"/>
                  </a:lnTo>
                  <a:lnTo>
                    <a:pt x="2" y="87"/>
                  </a:lnTo>
                  <a:lnTo>
                    <a:pt x="0" y="108"/>
                  </a:lnTo>
                  <a:lnTo>
                    <a:pt x="2" y="130"/>
                  </a:lnTo>
                  <a:lnTo>
                    <a:pt x="9" y="150"/>
                  </a:lnTo>
                  <a:lnTo>
                    <a:pt x="20" y="168"/>
                  </a:lnTo>
                  <a:lnTo>
                    <a:pt x="34" y="184"/>
                  </a:lnTo>
                  <a:lnTo>
                    <a:pt x="51" y="198"/>
                  </a:lnTo>
                  <a:lnTo>
                    <a:pt x="71" y="208"/>
                  </a:lnTo>
                  <a:lnTo>
                    <a:pt x="93" y="214"/>
                  </a:lnTo>
                  <a:lnTo>
                    <a:pt x="116" y="217"/>
                  </a:lnTo>
                  <a:lnTo>
                    <a:pt x="140" y="214"/>
                  </a:lnTo>
                  <a:lnTo>
                    <a:pt x="163" y="208"/>
                  </a:lnTo>
                  <a:lnTo>
                    <a:pt x="182" y="198"/>
                  </a:lnTo>
                  <a:lnTo>
                    <a:pt x="200" y="184"/>
                  </a:lnTo>
                  <a:lnTo>
                    <a:pt x="214" y="168"/>
                  </a:lnTo>
                  <a:lnTo>
                    <a:pt x="225" y="150"/>
                  </a:lnTo>
                  <a:lnTo>
                    <a:pt x="231" y="130"/>
                  </a:lnTo>
                  <a:lnTo>
                    <a:pt x="234"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12" name="Freeform 22"/>
            <p:cNvSpPr>
              <a:spLocks/>
            </p:cNvSpPr>
            <p:nvPr/>
          </p:nvSpPr>
          <p:spPr bwMode="auto">
            <a:xfrm>
              <a:off x="4252618"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000496957 w 234"/>
                <a:gd name="T31" fmla="*/ 2147483647 h 217"/>
                <a:gd name="T32" fmla="*/ 0 w 234"/>
                <a:gd name="T33" fmla="*/ 2147483647 h 217"/>
                <a:gd name="T34" fmla="*/ 1000496957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1" y="87"/>
                  </a:lnTo>
                  <a:lnTo>
                    <a:pt x="225" y="67"/>
                  </a:lnTo>
                  <a:lnTo>
                    <a:pt x="214" y="48"/>
                  </a:lnTo>
                  <a:lnTo>
                    <a:pt x="200" y="33"/>
                  </a:lnTo>
                  <a:lnTo>
                    <a:pt x="182" y="18"/>
                  </a:lnTo>
                  <a:lnTo>
                    <a:pt x="163" y="9"/>
                  </a:lnTo>
                  <a:lnTo>
                    <a:pt x="140" y="3"/>
                  </a:lnTo>
                  <a:lnTo>
                    <a:pt x="116" y="0"/>
                  </a:lnTo>
                  <a:lnTo>
                    <a:pt x="93" y="3"/>
                  </a:lnTo>
                  <a:lnTo>
                    <a:pt x="71" y="9"/>
                  </a:lnTo>
                  <a:lnTo>
                    <a:pt x="51" y="18"/>
                  </a:lnTo>
                  <a:lnTo>
                    <a:pt x="34" y="33"/>
                  </a:lnTo>
                  <a:lnTo>
                    <a:pt x="20" y="48"/>
                  </a:lnTo>
                  <a:lnTo>
                    <a:pt x="9" y="67"/>
                  </a:lnTo>
                  <a:lnTo>
                    <a:pt x="2" y="87"/>
                  </a:lnTo>
                  <a:lnTo>
                    <a:pt x="0" y="108"/>
                  </a:lnTo>
                  <a:lnTo>
                    <a:pt x="2" y="130"/>
                  </a:lnTo>
                  <a:lnTo>
                    <a:pt x="9" y="150"/>
                  </a:lnTo>
                  <a:lnTo>
                    <a:pt x="20" y="168"/>
                  </a:lnTo>
                  <a:lnTo>
                    <a:pt x="34" y="184"/>
                  </a:lnTo>
                  <a:lnTo>
                    <a:pt x="51" y="198"/>
                  </a:lnTo>
                  <a:lnTo>
                    <a:pt x="71" y="208"/>
                  </a:lnTo>
                  <a:lnTo>
                    <a:pt x="93" y="214"/>
                  </a:lnTo>
                  <a:lnTo>
                    <a:pt x="116" y="217"/>
                  </a:lnTo>
                  <a:lnTo>
                    <a:pt x="140" y="214"/>
                  </a:lnTo>
                  <a:lnTo>
                    <a:pt x="163" y="208"/>
                  </a:lnTo>
                  <a:lnTo>
                    <a:pt x="182" y="198"/>
                  </a:lnTo>
                  <a:lnTo>
                    <a:pt x="200" y="184"/>
                  </a:lnTo>
                  <a:lnTo>
                    <a:pt x="214" y="168"/>
                  </a:lnTo>
                  <a:lnTo>
                    <a:pt x="225" y="150"/>
                  </a:lnTo>
                  <a:lnTo>
                    <a:pt x="231" y="130"/>
                  </a:lnTo>
                  <a:lnTo>
                    <a:pt x="234" y="108"/>
                  </a:lnTo>
                </a:path>
              </a:pathLst>
            </a:custGeom>
            <a:solidFill>
              <a:schemeClr val="tx1"/>
            </a:solidFill>
            <a:ln w="8">
              <a:solidFill>
                <a:srgbClr val="000000"/>
              </a:solidFill>
              <a:prstDash val="solid"/>
              <a:round/>
              <a:headEnd/>
              <a:tailEnd/>
            </a:ln>
          </p:spPr>
          <p:txBody>
            <a:bodyPr/>
            <a:lstStyle/>
            <a:p>
              <a:endParaRPr lang="de-DE" sz="1200"/>
            </a:p>
          </p:txBody>
        </p:sp>
        <p:sp>
          <p:nvSpPr>
            <p:cNvPr id="13" name="Freeform 23"/>
            <p:cNvSpPr>
              <a:spLocks/>
            </p:cNvSpPr>
            <p:nvPr/>
          </p:nvSpPr>
          <p:spPr bwMode="auto">
            <a:xfrm>
              <a:off x="3690626"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500115199 w 234"/>
                <a:gd name="T31" fmla="*/ 2147483647 h 217"/>
                <a:gd name="T32" fmla="*/ 0 w 234"/>
                <a:gd name="T33" fmla="*/ 2147483647 h 217"/>
                <a:gd name="T34" fmla="*/ 1500115199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2" y="87"/>
                  </a:lnTo>
                  <a:lnTo>
                    <a:pt x="226" y="67"/>
                  </a:lnTo>
                  <a:lnTo>
                    <a:pt x="215" y="48"/>
                  </a:lnTo>
                  <a:lnTo>
                    <a:pt x="200" y="33"/>
                  </a:lnTo>
                  <a:lnTo>
                    <a:pt x="183" y="18"/>
                  </a:lnTo>
                  <a:lnTo>
                    <a:pt x="162" y="9"/>
                  </a:lnTo>
                  <a:lnTo>
                    <a:pt x="141" y="3"/>
                  </a:lnTo>
                  <a:lnTo>
                    <a:pt x="117" y="0"/>
                  </a:lnTo>
                  <a:lnTo>
                    <a:pt x="94" y="3"/>
                  </a:lnTo>
                  <a:lnTo>
                    <a:pt x="71" y="9"/>
                  </a:lnTo>
                  <a:lnTo>
                    <a:pt x="52" y="18"/>
                  </a:lnTo>
                  <a:lnTo>
                    <a:pt x="34" y="33"/>
                  </a:lnTo>
                  <a:lnTo>
                    <a:pt x="20" y="48"/>
                  </a:lnTo>
                  <a:lnTo>
                    <a:pt x="9" y="67"/>
                  </a:lnTo>
                  <a:lnTo>
                    <a:pt x="3" y="87"/>
                  </a:lnTo>
                  <a:lnTo>
                    <a:pt x="0" y="108"/>
                  </a:lnTo>
                  <a:lnTo>
                    <a:pt x="3" y="130"/>
                  </a:lnTo>
                  <a:lnTo>
                    <a:pt x="9" y="150"/>
                  </a:lnTo>
                  <a:lnTo>
                    <a:pt x="20" y="168"/>
                  </a:lnTo>
                  <a:lnTo>
                    <a:pt x="34" y="184"/>
                  </a:lnTo>
                  <a:lnTo>
                    <a:pt x="52" y="198"/>
                  </a:lnTo>
                  <a:lnTo>
                    <a:pt x="71" y="208"/>
                  </a:lnTo>
                  <a:lnTo>
                    <a:pt x="94" y="214"/>
                  </a:lnTo>
                  <a:lnTo>
                    <a:pt x="117" y="217"/>
                  </a:lnTo>
                  <a:lnTo>
                    <a:pt x="141" y="214"/>
                  </a:lnTo>
                  <a:lnTo>
                    <a:pt x="162" y="208"/>
                  </a:lnTo>
                  <a:lnTo>
                    <a:pt x="183" y="198"/>
                  </a:lnTo>
                  <a:lnTo>
                    <a:pt x="200" y="184"/>
                  </a:lnTo>
                  <a:lnTo>
                    <a:pt x="215" y="168"/>
                  </a:lnTo>
                  <a:lnTo>
                    <a:pt x="226" y="150"/>
                  </a:lnTo>
                  <a:lnTo>
                    <a:pt x="232" y="130"/>
                  </a:lnTo>
                  <a:lnTo>
                    <a:pt x="234"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14" name="Freeform 24"/>
            <p:cNvSpPr>
              <a:spLocks/>
            </p:cNvSpPr>
            <p:nvPr/>
          </p:nvSpPr>
          <p:spPr bwMode="auto">
            <a:xfrm>
              <a:off x="3690626"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500115199 w 234"/>
                <a:gd name="T31" fmla="*/ 2147483647 h 217"/>
                <a:gd name="T32" fmla="*/ 0 w 234"/>
                <a:gd name="T33" fmla="*/ 2147483647 h 217"/>
                <a:gd name="T34" fmla="*/ 1500115199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2" y="87"/>
                  </a:lnTo>
                  <a:lnTo>
                    <a:pt x="226" y="67"/>
                  </a:lnTo>
                  <a:lnTo>
                    <a:pt x="215" y="48"/>
                  </a:lnTo>
                  <a:lnTo>
                    <a:pt x="200" y="33"/>
                  </a:lnTo>
                  <a:lnTo>
                    <a:pt x="183" y="18"/>
                  </a:lnTo>
                  <a:lnTo>
                    <a:pt x="162" y="9"/>
                  </a:lnTo>
                  <a:lnTo>
                    <a:pt x="141" y="3"/>
                  </a:lnTo>
                  <a:lnTo>
                    <a:pt x="117" y="0"/>
                  </a:lnTo>
                  <a:lnTo>
                    <a:pt x="94" y="3"/>
                  </a:lnTo>
                  <a:lnTo>
                    <a:pt x="71" y="9"/>
                  </a:lnTo>
                  <a:lnTo>
                    <a:pt x="52" y="18"/>
                  </a:lnTo>
                  <a:lnTo>
                    <a:pt x="34" y="33"/>
                  </a:lnTo>
                  <a:lnTo>
                    <a:pt x="20" y="48"/>
                  </a:lnTo>
                  <a:lnTo>
                    <a:pt x="9" y="67"/>
                  </a:lnTo>
                  <a:lnTo>
                    <a:pt x="3" y="87"/>
                  </a:lnTo>
                  <a:lnTo>
                    <a:pt x="0" y="108"/>
                  </a:lnTo>
                  <a:lnTo>
                    <a:pt x="3" y="130"/>
                  </a:lnTo>
                  <a:lnTo>
                    <a:pt x="9" y="150"/>
                  </a:lnTo>
                  <a:lnTo>
                    <a:pt x="20" y="168"/>
                  </a:lnTo>
                  <a:lnTo>
                    <a:pt x="34" y="184"/>
                  </a:lnTo>
                  <a:lnTo>
                    <a:pt x="52" y="198"/>
                  </a:lnTo>
                  <a:lnTo>
                    <a:pt x="71" y="208"/>
                  </a:lnTo>
                  <a:lnTo>
                    <a:pt x="94" y="214"/>
                  </a:lnTo>
                  <a:lnTo>
                    <a:pt x="117" y="217"/>
                  </a:lnTo>
                  <a:lnTo>
                    <a:pt x="141" y="214"/>
                  </a:lnTo>
                  <a:lnTo>
                    <a:pt x="162" y="208"/>
                  </a:lnTo>
                  <a:lnTo>
                    <a:pt x="183" y="198"/>
                  </a:lnTo>
                  <a:lnTo>
                    <a:pt x="200" y="184"/>
                  </a:lnTo>
                  <a:lnTo>
                    <a:pt x="215" y="168"/>
                  </a:lnTo>
                  <a:lnTo>
                    <a:pt x="226" y="150"/>
                  </a:lnTo>
                  <a:lnTo>
                    <a:pt x="232" y="130"/>
                  </a:lnTo>
                  <a:lnTo>
                    <a:pt x="234"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sz="1200"/>
            </a:p>
          </p:txBody>
        </p:sp>
        <p:sp>
          <p:nvSpPr>
            <p:cNvPr id="15" name="Freeform 25"/>
            <p:cNvSpPr>
              <a:spLocks/>
            </p:cNvSpPr>
            <p:nvPr/>
          </p:nvSpPr>
          <p:spPr bwMode="auto">
            <a:xfrm>
              <a:off x="1576534" y="3895740"/>
              <a:ext cx="172129"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481144365 w 235"/>
                <a:gd name="T31" fmla="*/ 2147483647 h 215"/>
                <a:gd name="T32" fmla="*/ 0 w 235"/>
                <a:gd name="T33" fmla="*/ 2147483647 h 215"/>
                <a:gd name="T34" fmla="*/ 1481144365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3" y="86"/>
                  </a:lnTo>
                  <a:lnTo>
                    <a:pt x="227" y="66"/>
                  </a:lnTo>
                  <a:lnTo>
                    <a:pt x="216" y="47"/>
                  </a:lnTo>
                  <a:lnTo>
                    <a:pt x="201" y="31"/>
                  </a:lnTo>
                  <a:lnTo>
                    <a:pt x="183" y="19"/>
                  </a:lnTo>
                  <a:lnTo>
                    <a:pt x="163" y="9"/>
                  </a:lnTo>
                  <a:lnTo>
                    <a:pt x="142" y="1"/>
                  </a:lnTo>
                  <a:lnTo>
                    <a:pt x="118" y="0"/>
                  </a:lnTo>
                  <a:lnTo>
                    <a:pt x="95" y="1"/>
                  </a:lnTo>
                  <a:lnTo>
                    <a:pt x="72" y="9"/>
                  </a:lnTo>
                  <a:lnTo>
                    <a:pt x="53" y="19"/>
                  </a:lnTo>
                  <a:lnTo>
                    <a:pt x="34" y="31"/>
                  </a:lnTo>
                  <a:lnTo>
                    <a:pt x="21" y="47"/>
                  </a:lnTo>
                  <a:lnTo>
                    <a:pt x="10" y="66"/>
                  </a:lnTo>
                  <a:lnTo>
                    <a:pt x="3" y="86"/>
                  </a:lnTo>
                  <a:lnTo>
                    <a:pt x="0" y="107"/>
                  </a:lnTo>
                  <a:lnTo>
                    <a:pt x="3" y="130"/>
                  </a:lnTo>
                  <a:lnTo>
                    <a:pt x="10" y="150"/>
                  </a:lnTo>
                  <a:lnTo>
                    <a:pt x="21" y="168"/>
                  </a:lnTo>
                  <a:lnTo>
                    <a:pt x="34" y="184"/>
                  </a:lnTo>
                  <a:lnTo>
                    <a:pt x="53" y="197"/>
                  </a:lnTo>
                  <a:lnTo>
                    <a:pt x="72" y="207"/>
                  </a:lnTo>
                  <a:lnTo>
                    <a:pt x="95" y="214"/>
                  </a:lnTo>
                  <a:lnTo>
                    <a:pt x="118" y="215"/>
                  </a:lnTo>
                  <a:lnTo>
                    <a:pt x="142" y="214"/>
                  </a:lnTo>
                  <a:lnTo>
                    <a:pt x="163" y="207"/>
                  </a:lnTo>
                  <a:lnTo>
                    <a:pt x="183" y="197"/>
                  </a:lnTo>
                  <a:lnTo>
                    <a:pt x="201" y="184"/>
                  </a:lnTo>
                  <a:lnTo>
                    <a:pt x="216" y="168"/>
                  </a:lnTo>
                  <a:lnTo>
                    <a:pt x="227" y="150"/>
                  </a:lnTo>
                  <a:lnTo>
                    <a:pt x="233" y="130"/>
                  </a:lnTo>
                  <a:lnTo>
                    <a:pt x="235" y="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16" name="Freeform 26"/>
            <p:cNvSpPr>
              <a:spLocks/>
            </p:cNvSpPr>
            <p:nvPr/>
          </p:nvSpPr>
          <p:spPr bwMode="auto">
            <a:xfrm>
              <a:off x="1576534" y="3895740"/>
              <a:ext cx="172129"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481144365 w 235"/>
                <a:gd name="T31" fmla="*/ 2147483647 h 215"/>
                <a:gd name="T32" fmla="*/ 0 w 235"/>
                <a:gd name="T33" fmla="*/ 2147483647 h 215"/>
                <a:gd name="T34" fmla="*/ 1481144365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3" y="86"/>
                  </a:lnTo>
                  <a:lnTo>
                    <a:pt x="227" y="66"/>
                  </a:lnTo>
                  <a:lnTo>
                    <a:pt x="216" y="47"/>
                  </a:lnTo>
                  <a:lnTo>
                    <a:pt x="201" y="31"/>
                  </a:lnTo>
                  <a:lnTo>
                    <a:pt x="183" y="19"/>
                  </a:lnTo>
                  <a:lnTo>
                    <a:pt x="163" y="9"/>
                  </a:lnTo>
                  <a:lnTo>
                    <a:pt x="142" y="1"/>
                  </a:lnTo>
                  <a:lnTo>
                    <a:pt x="118" y="0"/>
                  </a:lnTo>
                  <a:lnTo>
                    <a:pt x="95" y="1"/>
                  </a:lnTo>
                  <a:lnTo>
                    <a:pt x="72" y="9"/>
                  </a:lnTo>
                  <a:lnTo>
                    <a:pt x="53" y="19"/>
                  </a:lnTo>
                  <a:lnTo>
                    <a:pt x="34" y="31"/>
                  </a:lnTo>
                  <a:lnTo>
                    <a:pt x="21" y="47"/>
                  </a:lnTo>
                  <a:lnTo>
                    <a:pt x="10" y="66"/>
                  </a:lnTo>
                  <a:lnTo>
                    <a:pt x="3" y="86"/>
                  </a:lnTo>
                  <a:lnTo>
                    <a:pt x="0" y="107"/>
                  </a:lnTo>
                  <a:lnTo>
                    <a:pt x="3" y="130"/>
                  </a:lnTo>
                  <a:lnTo>
                    <a:pt x="10" y="150"/>
                  </a:lnTo>
                  <a:lnTo>
                    <a:pt x="21" y="168"/>
                  </a:lnTo>
                  <a:lnTo>
                    <a:pt x="34" y="184"/>
                  </a:lnTo>
                  <a:lnTo>
                    <a:pt x="53" y="197"/>
                  </a:lnTo>
                  <a:lnTo>
                    <a:pt x="72" y="207"/>
                  </a:lnTo>
                  <a:lnTo>
                    <a:pt x="95" y="214"/>
                  </a:lnTo>
                  <a:lnTo>
                    <a:pt x="118" y="215"/>
                  </a:lnTo>
                  <a:lnTo>
                    <a:pt x="142" y="214"/>
                  </a:lnTo>
                  <a:lnTo>
                    <a:pt x="163" y="207"/>
                  </a:lnTo>
                  <a:lnTo>
                    <a:pt x="183" y="197"/>
                  </a:lnTo>
                  <a:lnTo>
                    <a:pt x="201" y="184"/>
                  </a:lnTo>
                  <a:lnTo>
                    <a:pt x="216" y="168"/>
                  </a:lnTo>
                  <a:lnTo>
                    <a:pt x="227" y="150"/>
                  </a:lnTo>
                  <a:lnTo>
                    <a:pt x="233" y="130"/>
                  </a:lnTo>
                  <a:lnTo>
                    <a:pt x="235" y="10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sz="1200"/>
            </a:p>
          </p:txBody>
        </p:sp>
        <p:sp>
          <p:nvSpPr>
            <p:cNvPr id="17" name="Freeform 27"/>
            <p:cNvSpPr>
              <a:spLocks/>
            </p:cNvSpPr>
            <p:nvPr/>
          </p:nvSpPr>
          <p:spPr bwMode="auto">
            <a:xfrm>
              <a:off x="2310655" y="3979241"/>
              <a:ext cx="172128" cy="167003"/>
            </a:xfrm>
            <a:custGeom>
              <a:avLst/>
              <a:gdLst>
                <a:gd name="T0" fmla="*/ 2147483647 w 235"/>
                <a:gd name="T1" fmla="*/ 2147483647 h 217"/>
                <a:gd name="T2" fmla="*/ 2147483647 w 235"/>
                <a:gd name="T3" fmla="*/ 2147483647 h 217"/>
                <a:gd name="T4" fmla="*/ 2147483647 w 235"/>
                <a:gd name="T5" fmla="*/ 2147483647 h 217"/>
                <a:gd name="T6" fmla="*/ 2147483647 w 235"/>
                <a:gd name="T7" fmla="*/ 2147483647 h 217"/>
                <a:gd name="T8" fmla="*/ 2147483647 w 235"/>
                <a:gd name="T9" fmla="*/ 2147483647 h 217"/>
                <a:gd name="T10" fmla="*/ 2147483647 w 235"/>
                <a:gd name="T11" fmla="*/ 2147483647 h 217"/>
                <a:gd name="T12" fmla="*/ 2147483647 w 235"/>
                <a:gd name="T13" fmla="*/ 2147483647 h 217"/>
                <a:gd name="T14" fmla="*/ 2147483647 w 235"/>
                <a:gd name="T15" fmla="*/ 1479461802 h 217"/>
                <a:gd name="T16" fmla="*/ 2147483647 w 235"/>
                <a:gd name="T17" fmla="*/ 0 h 217"/>
                <a:gd name="T18" fmla="*/ 2147483647 w 235"/>
                <a:gd name="T19" fmla="*/ 1479461802 h 217"/>
                <a:gd name="T20" fmla="*/ 2147483647 w 235"/>
                <a:gd name="T21" fmla="*/ 2147483647 h 217"/>
                <a:gd name="T22" fmla="*/ 2147483647 w 235"/>
                <a:gd name="T23" fmla="*/ 2147483647 h 217"/>
                <a:gd name="T24" fmla="*/ 2147483647 w 235"/>
                <a:gd name="T25" fmla="*/ 2147483647 h 217"/>
                <a:gd name="T26" fmla="*/ 2147483647 w 235"/>
                <a:gd name="T27" fmla="*/ 2147483647 h 217"/>
                <a:gd name="T28" fmla="*/ 2147483647 w 235"/>
                <a:gd name="T29" fmla="*/ 2147483647 h 217"/>
                <a:gd name="T30" fmla="*/ 987626859 w 235"/>
                <a:gd name="T31" fmla="*/ 2147483647 h 217"/>
                <a:gd name="T32" fmla="*/ 0 w 235"/>
                <a:gd name="T33" fmla="*/ 2147483647 h 217"/>
                <a:gd name="T34" fmla="*/ 987626859 w 235"/>
                <a:gd name="T35" fmla="*/ 2147483647 h 217"/>
                <a:gd name="T36" fmla="*/ 2147483647 w 235"/>
                <a:gd name="T37" fmla="*/ 2147483647 h 217"/>
                <a:gd name="T38" fmla="*/ 2147483647 w 235"/>
                <a:gd name="T39" fmla="*/ 2147483647 h 217"/>
                <a:gd name="T40" fmla="*/ 2147483647 w 235"/>
                <a:gd name="T41" fmla="*/ 2147483647 h 217"/>
                <a:gd name="T42" fmla="*/ 2147483647 w 235"/>
                <a:gd name="T43" fmla="*/ 2147483647 h 217"/>
                <a:gd name="T44" fmla="*/ 2147483647 w 235"/>
                <a:gd name="T45" fmla="*/ 2147483647 h 217"/>
                <a:gd name="T46" fmla="*/ 2147483647 w 235"/>
                <a:gd name="T47" fmla="*/ 2147483647 h 217"/>
                <a:gd name="T48" fmla="*/ 2147483647 w 235"/>
                <a:gd name="T49" fmla="*/ 2147483647 h 217"/>
                <a:gd name="T50" fmla="*/ 2147483647 w 235"/>
                <a:gd name="T51" fmla="*/ 2147483647 h 217"/>
                <a:gd name="T52" fmla="*/ 2147483647 w 235"/>
                <a:gd name="T53" fmla="*/ 2147483647 h 217"/>
                <a:gd name="T54" fmla="*/ 2147483647 w 235"/>
                <a:gd name="T55" fmla="*/ 2147483647 h 217"/>
                <a:gd name="T56" fmla="*/ 2147483647 w 235"/>
                <a:gd name="T57" fmla="*/ 2147483647 h 217"/>
                <a:gd name="T58" fmla="*/ 2147483647 w 235"/>
                <a:gd name="T59" fmla="*/ 2147483647 h 217"/>
                <a:gd name="T60" fmla="*/ 2147483647 w 235"/>
                <a:gd name="T61" fmla="*/ 2147483647 h 217"/>
                <a:gd name="T62" fmla="*/ 2147483647 w 235"/>
                <a:gd name="T63" fmla="*/ 2147483647 h 217"/>
                <a:gd name="T64" fmla="*/ 2147483647 w 235"/>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7"/>
                <a:gd name="T101" fmla="*/ 235 w 235"/>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7">
                  <a:moveTo>
                    <a:pt x="235" y="108"/>
                  </a:moveTo>
                  <a:lnTo>
                    <a:pt x="231" y="87"/>
                  </a:lnTo>
                  <a:lnTo>
                    <a:pt x="225" y="67"/>
                  </a:lnTo>
                  <a:lnTo>
                    <a:pt x="214" y="48"/>
                  </a:lnTo>
                  <a:lnTo>
                    <a:pt x="200" y="33"/>
                  </a:lnTo>
                  <a:lnTo>
                    <a:pt x="183" y="19"/>
                  </a:lnTo>
                  <a:lnTo>
                    <a:pt x="163" y="9"/>
                  </a:lnTo>
                  <a:lnTo>
                    <a:pt x="141" y="3"/>
                  </a:lnTo>
                  <a:lnTo>
                    <a:pt x="117" y="0"/>
                  </a:lnTo>
                  <a:lnTo>
                    <a:pt x="93" y="3"/>
                  </a:lnTo>
                  <a:lnTo>
                    <a:pt x="72" y="9"/>
                  </a:lnTo>
                  <a:lnTo>
                    <a:pt x="51" y="19"/>
                  </a:lnTo>
                  <a:lnTo>
                    <a:pt x="34" y="33"/>
                  </a:lnTo>
                  <a:lnTo>
                    <a:pt x="20" y="48"/>
                  </a:lnTo>
                  <a:lnTo>
                    <a:pt x="10" y="67"/>
                  </a:lnTo>
                  <a:lnTo>
                    <a:pt x="2" y="87"/>
                  </a:lnTo>
                  <a:lnTo>
                    <a:pt x="0" y="108"/>
                  </a:lnTo>
                  <a:lnTo>
                    <a:pt x="2" y="130"/>
                  </a:lnTo>
                  <a:lnTo>
                    <a:pt x="10" y="151"/>
                  </a:lnTo>
                  <a:lnTo>
                    <a:pt x="20" y="168"/>
                  </a:lnTo>
                  <a:lnTo>
                    <a:pt x="34" y="185"/>
                  </a:lnTo>
                  <a:lnTo>
                    <a:pt x="51" y="198"/>
                  </a:lnTo>
                  <a:lnTo>
                    <a:pt x="72" y="208"/>
                  </a:lnTo>
                  <a:lnTo>
                    <a:pt x="93" y="214"/>
                  </a:lnTo>
                  <a:lnTo>
                    <a:pt x="117" y="217"/>
                  </a:lnTo>
                  <a:lnTo>
                    <a:pt x="141" y="214"/>
                  </a:lnTo>
                  <a:lnTo>
                    <a:pt x="163" y="208"/>
                  </a:lnTo>
                  <a:lnTo>
                    <a:pt x="183" y="198"/>
                  </a:lnTo>
                  <a:lnTo>
                    <a:pt x="200" y="185"/>
                  </a:lnTo>
                  <a:lnTo>
                    <a:pt x="214" y="168"/>
                  </a:lnTo>
                  <a:lnTo>
                    <a:pt x="225" y="151"/>
                  </a:lnTo>
                  <a:lnTo>
                    <a:pt x="231" y="130"/>
                  </a:lnTo>
                  <a:lnTo>
                    <a:pt x="235"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18" name="Freeform 28"/>
            <p:cNvSpPr>
              <a:spLocks/>
            </p:cNvSpPr>
            <p:nvPr/>
          </p:nvSpPr>
          <p:spPr bwMode="auto">
            <a:xfrm>
              <a:off x="2310655" y="3979241"/>
              <a:ext cx="172128" cy="167003"/>
            </a:xfrm>
            <a:custGeom>
              <a:avLst/>
              <a:gdLst>
                <a:gd name="T0" fmla="*/ 2147483647 w 235"/>
                <a:gd name="T1" fmla="*/ 2147483647 h 217"/>
                <a:gd name="T2" fmla="*/ 2147483647 w 235"/>
                <a:gd name="T3" fmla="*/ 2147483647 h 217"/>
                <a:gd name="T4" fmla="*/ 2147483647 w 235"/>
                <a:gd name="T5" fmla="*/ 2147483647 h 217"/>
                <a:gd name="T6" fmla="*/ 2147483647 w 235"/>
                <a:gd name="T7" fmla="*/ 2147483647 h 217"/>
                <a:gd name="T8" fmla="*/ 2147483647 w 235"/>
                <a:gd name="T9" fmla="*/ 2147483647 h 217"/>
                <a:gd name="T10" fmla="*/ 2147483647 w 235"/>
                <a:gd name="T11" fmla="*/ 2147483647 h 217"/>
                <a:gd name="T12" fmla="*/ 2147483647 w 235"/>
                <a:gd name="T13" fmla="*/ 2147483647 h 217"/>
                <a:gd name="T14" fmla="*/ 2147483647 w 235"/>
                <a:gd name="T15" fmla="*/ 1479461802 h 217"/>
                <a:gd name="T16" fmla="*/ 2147483647 w 235"/>
                <a:gd name="T17" fmla="*/ 0 h 217"/>
                <a:gd name="T18" fmla="*/ 2147483647 w 235"/>
                <a:gd name="T19" fmla="*/ 1479461802 h 217"/>
                <a:gd name="T20" fmla="*/ 2147483647 w 235"/>
                <a:gd name="T21" fmla="*/ 2147483647 h 217"/>
                <a:gd name="T22" fmla="*/ 2147483647 w 235"/>
                <a:gd name="T23" fmla="*/ 2147483647 h 217"/>
                <a:gd name="T24" fmla="*/ 2147483647 w 235"/>
                <a:gd name="T25" fmla="*/ 2147483647 h 217"/>
                <a:gd name="T26" fmla="*/ 2147483647 w 235"/>
                <a:gd name="T27" fmla="*/ 2147483647 h 217"/>
                <a:gd name="T28" fmla="*/ 2147483647 w 235"/>
                <a:gd name="T29" fmla="*/ 2147483647 h 217"/>
                <a:gd name="T30" fmla="*/ 987626859 w 235"/>
                <a:gd name="T31" fmla="*/ 2147483647 h 217"/>
                <a:gd name="T32" fmla="*/ 0 w 235"/>
                <a:gd name="T33" fmla="*/ 2147483647 h 217"/>
                <a:gd name="T34" fmla="*/ 987626859 w 235"/>
                <a:gd name="T35" fmla="*/ 2147483647 h 217"/>
                <a:gd name="T36" fmla="*/ 2147483647 w 235"/>
                <a:gd name="T37" fmla="*/ 2147483647 h 217"/>
                <a:gd name="T38" fmla="*/ 2147483647 w 235"/>
                <a:gd name="T39" fmla="*/ 2147483647 h 217"/>
                <a:gd name="T40" fmla="*/ 2147483647 w 235"/>
                <a:gd name="T41" fmla="*/ 2147483647 h 217"/>
                <a:gd name="T42" fmla="*/ 2147483647 w 235"/>
                <a:gd name="T43" fmla="*/ 2147483647 h 217"/>
                <a:gd name="T44" fmla="*/ 2147483647 w 235"/>
                <a:gd name="T45" fmla="*/ 2147483647 h 217"/>
                <a:gd name="T46" fmla="*/ 2147483647 w 235"/>
                <a:gd name="T47" fmla="*/ 2147483647 h 217"/>
                <a:gd name="T48" fmla="*/ 2147483647 w 235"/>
                <a:gd name="T49" fmla="*/ 2147483647 h 217"/>
                <a:gd name="T50" fmla="*/ 2147483647 w 235"/>
                <a:gd name="T51" fmla="*/ 2147483647 h 217"/>
                <a:gd name="T52" fmla="*/ 2147483647 w 235"/>
                <a:gd name="T53" fmla="*/ 2147483647 h 217"/>
                <a:gd name="T54" fmla="*/ 2147483647 w 235"/>
                <a:gd name="T55" fmla="*/ 2147483647 h 217"/>
                <a:gd name="T56" fmla="*/ 2147483647 w 235"/>
                <a:gd name="T57" fmla="*/ 2147483647 h 217"/>
                <a:gd name="T58" fmla="*/ 2147483647 w 235"/>
                <a:gd name="T59" fmla="*/ 2147483647 h 217"/>
                <a:gd name="T60" fmla="*/ 2147483647 w 235"/>
                <a:gd name="T61" fmla="*/ 2147483647 h 217"/>
                <a:gd name="T62" fmla="*/ 2147483647 w 235"/>
                <a:gd name="T63" fmla="*/ 2147483647 h 217"/>
                <a:gd name="T64" fmla="*/ 2147483647 w 235"/>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7"/>
                <a:gd name="T101" fmla="*/ 235 w 235"/>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7">
                  <a:moveTo>
                    <a:pt x="235" y="108"/>
                  </a:moveTo>
                  <a:lnTo>
                    <a:pt x="231" y="87"/>
                  </a:lnTo>
                  <a:lnTo>
                    <a:pt x="225" y="67"/>
                  </a:lnTo>
                  <a:lnTo>
                    <a:pt x="214" y="48"/>
                  </a:lnTo>
                  <a:lnTo>
                    <a:pt x="200" y="33"/>
                  </a:lnTo>
                  <a:lnTo>
                    <a:pt x="183" y="19"/>
                  </a:lnTo>
                  <a:lnTo>
                    <a:pt x="163" y="9"/>
                  </a:lnTo>
                  <a:lnTo>
                    <a:pt x="141" y="3"/>
                  </a:lnTo>
                  <a:lnTo>
                    <a:pt x="117" y="0"/>
                  </a:lnTo>
                  <a:lnTo>
                    <a:pt x="93" y="3"/>
                  </a:lnTo>
                  <a:lnTo>
                    <a:pt x="72" y="9"/>
                  </a:lnTo>
                  <a:lnTo>
                    <a:pt x="51" y="19"/>
                  </a:lnTo>
                  <a:lnTo>
                    <a:pt x="34" y="33"/>
                  </a:lnTo>
                  <a:lnTo>
                    <a:pt x="20" y="48"/>
                  </a:lnTo>
                  <a:lnTo>
                    <a:pt x="10" y="67"/>
                  </a:lnTo>
                  <a:lnTo>
                    <a:pt x="2" y="87"/>
                  </a:lnTo>
                  <a:lnTo>
                    <a:pt x="0" y="108"/>
                  </a:lnTo>
                  <a:lnTo>
                    <a:pt x="2" y="130"/>
                  </a:lnTo>
                  <a:lnTo>
                    <a:pt x="10" y="151"/>
                  </a:lnTo>
                  <a:lnTo>
                    <a:pt x="20" y="168"/>
                  </a:lnTo>
                  <a:lnTo>
                    <a:pt x="34" y="185"/>
                  </a:lnTo>
                  <a:lnTo>
                    <a:pt x="51" y="198"/>
                  </a:lnTo>
                  <a:lnTo>
                    <a:pt x="72" y="208"/>
                  </a:lnTo>
                  <a:lnTo>
                    <a:pt x="93" y="214"/>
                  </a:lnTo>
                  <a:lnTo>
                    <a:pt x="117" y="217"/>
                  </a:lnTo>
                  <a:lnTo>
                    <a:pt x="141" y="214"/>
                  </a:lnTo>
                  <a:lnTo>
                    <a:pt x="163" y="208"/>
                  </a:lnTo>
                  <a:lnTo>
                    <a:pt x="183" y="198"/>
                  </a:lnTo>
                  <a:lnTo>
                    <a:pt x="200" y="185"/>
                  </a:lnTo>
                  <a:lnTo>
                    <a:pt x="214" y="168"/>
                  </a:lnTo>
                  <a:lnTo>
                    <a:pt x="225" y="151"/>
                  </a:lnTo>
                  <a:lnTo>
                    <a:pt x="231" y="130"/>
                  </a:lnTo>
                  <a:lnTo>
                    <a:pt x="235"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sz="1200"/>
            </a:p>
          </p:txBody>
        </p:sp>
        <p:sp>
          <p:nvSpPr>
            <p:cNvPr id="19" name="Freeform 29"/>
            <p:cNvSpPr>
              <a:spLocks/>
            </p:cNvSpPr>
            <p:nvPr/>
          </p:nvSpPr>
          <p:spPr bwMode="auto">
            <a:xfrm>
              <a:off x="2440120" y="3521530"/>
              <a:ext cx="172128" cy="167003"/>
            </a:xfrm>
            <a:custGeom>
              <a:avLst/>
              <a:gdLst>
                <a:gd name="T0" fmla="*/ 2147483647 w 234"/>
                <a:gd name="T1" fmla="*/ 2147483647 h 215"/>
                <a:gd name="T2" fmla="*/ 2147483647 w 234"/>
                <a:gd name="T3" fmla="*/ 2147483647 h 215"/>
                <a:gd name="T4" fmla="*/ 2147483647 w 234"/>
                <a:gd name="T5" fmla="*/ 2147483647 h 215"/>
                <a:gd name="T6" fmla="*/ 2147483647 w 234"/>
                <a:gd name="T7" fmla="*/ 2147483647 h 215"/>
                <a:gd name="T8" fmla="*/ 2147483647 w 234"/>
                <a:gd name="T9" fmla="*/ 2147483647 h 215"/>
                <a:gd name="T10" fmla="*/ 2147483647 w 234"/>
                <a:gd name="T11" fmla="*/ 2147483647 h 215"/>
                <a:gd name="T12" fmla="*/ 2147483647 w 234"/>
                <a:gd name="T13" fmla="*/ 2147483647 h 215"/>
                <a:gd name="T14" fmla="*/ 2147483647 w 234"/>
                <a:gd name="T15" fmla="*/ 506822946 h 215"/>
                <a:gd name="T16" fmla="*/ 2147483647 w 234"/>
                <a:gd name="T17" fmla="*/ 0 h 215"/>
                <a:gd name="T18" fmla="*/ 2147483647 w 234"/>
                <a:gd name="T19" fmla="*/ 506822946 h 215"/>
                <a:gd name="T20" fmla="*/ 2147483647 w 234"/>
                <a:gd name="T21" fmla="*/ 2147483647 h 215"/>
                <a:gd name="T22" fmla="*/ 2147483647 w 234"/>
                <a:gd name="T23" fmla="*/ 2147483647 h 215"/>
                <a:gd name="T24" fmla="*/ 2147483647 w 234"/>
                <a:gd name="T25" fmla="*/ 2147483647 h 215"/>
                <a:gd name="T26" fmla="*/ 2147483647 w 234"/>
                <a:gd name="T27" fmla="*/ 2147483647 h 215"/>
                <a:gd name="T28" fmla="*/ 2147483647 w 234"/>
                <a:gd name="T29" fmla="*/ 2147483647 h 215"/>
                <a:gd name="T30" fmla="*/ 1500115199 w 234"/>
                <a:gd name="T31" fmla="*/ 2147483647 h 215"/>
                <a:gd name="T32" fmla="*/ 0 w 234"/>
                <a:gd name="T33" fmla="*/ 2147483647 h 215"/>
                <a:gd name="T34" fmla="*/ 1500115199 w 234"/>
                <a:gd name="T35" fmla="*/ 2147483647 h 215"/>
                <a:gd name="T36" fmla="*/ 2147483647 w 234"/>
                <a:gd name="T37" fmla="*/ 2147483647 h 215"/>
                <a:gd name="T38" fmla="*/ 2147483647 w 234"/>
                <a:gd name="T39" fmla="*/ 2147483647 h 215"/>
                <a:gd name="T40" fmla="*/ 2147483647 w 234"/>
                <a:gd name="T41" fmla="*/ 2147483647 h 215"/>
                <a:gd name="T42" fmla="*/ 2147483647 w 234"/>
                <a:gd name="T43" fmla="*/ 2147483647 h 215"/>
                <a:gd name="T44" fmla="*/ 2147483647 w 234"/>
                <a:gd name="T45" fmla="*/ 2147483647 h 215"/>
                <a:gd name="T46" fmla="*/ 2147483647 w 234"/>
                <a:gd name="T47" fmla="*/ 2147483647 h 215"/>
                <a:gd name="T48" fmla="*/ 2147483647 w 234"/>
                <a:gd name="T49" fmla="*/ 2147483647 h 215"/>
                <a:gd name="T50" fmla="*/ 2147483647 w 234"/>
                <a:gd name="T51" fmla="*/ 2147483647 h 215"/>
                <a:gd name="T52" fmla="*/ 2147483647 w 234"/>
                <a:gd name="T53" fmla="*/ 2147483647 h 215"/>
                <a:gd name="T54" fmla="*/ 2147483647 w 234"/>
                <a:gd name="T55" fmla="*/ 2147483647 h 215"/>
                <a:gd name="T56" fmla="*/ 2147483647 w 234"/>
                <a:gd name="T57" fmla="*/ 2147483647 h 215"/>
                <a:gd name="T58" fmla="*/ 2147483647 w 234"/>
                <a:gd name="T59" fmla="*/ 2147483647 h 215"/>
                <a:gd name="T60" fmla="*/ 2147483647 w 234"/>
                <a:gd name="T61" fmla="*/ 2147483647 h 215"/>
                <a:gd name="T62" fmla="*/ 2147483647 w 234"/>
                <a:gd name="T63" fmla="*/ 2147483647 h 215"/>
                <a:gd name="T64" fmla="*/ 2147483647 w 234"/>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5"/>
                <a:gd name="T101" fmla="*/ 234 w 234"/>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5">
                  <a:moveTo>
                    <a:pt x="234" y="107"/>
                  </a:moveTo>
                  <a:lnTo>
                    <a:pt x="232" y="85"/>
                  </a:lnTo>
                  <a:lnTo>
                    <a:pt x="225" y="66"/>
                  </a:lnTo>
                  <a:lnTo>
                    <a:pt x="214" y="47"/>
                  </a:lnTo>
                  <a:lnTo>
                    <a:pt x="200" y="31"/>
                  </a:lnTo>
                  <a:lnTo>
                    <a:pt x="183" y="18"/>
                  </a:lnTo>
                  <a:lnTo>
                    <a:pt x="163" y="8"/>
                  </a:lnTo>
                  <a:lnTo>
                    <a:pt x="141" y="1"/>
                  </a:lnTo>
                  <a:lnTo>
                    <a:pt x="118" y="0"/>
                  </a:lnTo>
                  <a:lnTo>
                    <a:pt x="93" y="1"/>
                  </a:lnTo>
                  <a:lnTo>
                    <a:pt x="71" y="8"/>
                  </a:lnTo>
                  <a:lnTo>
                    <a:pt x="51" y="18"/>
                  </a:lnTo>
                  <a:lnTo>
                    <a:pt x="34" y="31"/>
                  </a:lnTo>
                  <a:lnTo>
                    <a:pt x="20" y="47"/>
                  </a:lnTo>
                  <a:lnTo>
                    <a:pt x="9" y="66"/>
                  </a:lnTo>
                  <a:lnTo>
                    <a:pt x="3" y="85"/>
                  </a:lnTo>
                  <a:lnTo>
                    <a:pt x="0" y="107"/>
                  </a:lnTo>
                  <a:lnTo>
                    <a:pt x="3" y="128"/>
                  </a:lnTo>
                  <a:lnTo>
                    <a:pt x="9" y="150"/>
                  </a:lnTo>
                  <a:lnTo>
                    <a:pt x="20" y="167"/>
                  </a:lnTo>
                  <a:lnTo>
                    <a:pt x="34" y="184"/>
                  </a:lnTo>
                  <a:lnTo>
                    <a:pt x="51" y="197"/>
                  </a:lnTo>
                  <a:lnTo>
                    <a:pt x="71" y="207"/>
                  </a:lnTo>
                  <a:lnTo>
                    <a:pt x="93" y="212"/>
                  </a:lnTo>
                  <a:lnTo>
                    <a:pt x="118" y="215"/>
                  </a:lnTo>
                  <a:lnTo>
                    <a:pt x="141" y="212"/>
                  </a:lnTo>
                  <a:lnTo>
                    <a:pt x="163" y="207"/>
                  </a:lnTo>
                  <a:lnTo>
                    <a:pt x="183" y="197"/>
                  </a:lnTo>
                  <a:lnTo>
                    <a:pt x="200" y="184"/>
                  </a:lnTo>
                  <a:lnTo>
                    <a:pt x="214" y="167"/>
                  </a:lnTo>
                  <a:lnTo>
                    <a:pt x="225" y="150"/>
                  </a:lnTo>
                  <a:lnTo>
                    <a:pt x="232" y="128"/>
                  </a:lnTo>
                  <a:lnTo>
                    <a:pt x="234" y="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20" name="Freeform 30"/>
            <p:cNvSpPr>
              <a:spLocks/>
            </p:cNvSpPr>
            <p:nvPr/>
          </p:nvSpPr>
          <p:spPr bwMode="auto">
            <a:xfrm>
              <a:off x="2440120" y="3521530"/>
              <a:ext cx="172128" cy="167003"/>
            </a:xfrm>
            <a:custGeom>
              <a:avLst/>
              <a:gdLst>
                <a:gd name="T0" fmla="*/ 2147483647 w 234"/>
                <a:gd name="T1" fmla="*/ 2147483647 h 215"/>
                <a:gd name="T2" fmla="*/ 2147483647 w 234"/>
                <a:gd name="T3" fmla="*/ 2147483647 h 215"/>
                <a:gd name="T4" fmla="*/ 2147483647 w 234"/>
                <a:gd name="T5" fmla="*/ 2147483647 h 215"/>
                <a:gd name="T6" fmla="*/ 2147483647 w 234"/>
                <a:gd name="T7" fmla="*/ 2147483647 h 215"/>
                <a:gd name="T8" fmla="*/ 2147483647 w 234"/>
                <a:gd name="T9" fmla="*/ 2147483647 h 215"/>
                <a:gd name="T10" fmla="*/ 2147483647 w 234"/>
                <a:gd name="T11" fmla="*/ 2147483647 h 215"/>
                <a:gd name="T12" fmla="*/ 2147483647 w 234"/>
                <a:gd name="T13" fmla="*/ 2147483647 h 215"/>
                <a:gd name="T14" fmla="*/ 2147483647 w 234"/>
                <a:gd name="T15" fmla="*/ 506822946 h 215"/>
                <a:gd name="T16" fmla="*/ 2147483647 w 234"/>
                <a:gd name="T17" fmla="*/ 0 h 215"/>
                <a:gd name="T18" fmla="*/ 2147483647 w 234"/>
                <a:gd name="T19" fmla="*/ 506822946 h 215"/>
                <a:gd name="T20" fmla="*/ 2147483647 w 234"/>
                <a:gd name="T21" fmla="*/ 2147483647 h 215"/>
                <a:gd name="T22" fmla="*/ 2147483647 w 234"/>
                <a:gd name="T23" fmla="*/ 2147483647 h 215"/>
                <a:gd name="T24" fmla="*/ 2147483647 w 234"/>
                <a:gd name="T25" fmla="*/ 2147483647 h 215"/>
                <a:gd name="T26" fmla="*/ 2147483647 w 234"/>
                <a:gd name="T27" fmla="*/ 2147483647 h 215"/>
                <a:gd name="T28" fmla="*/ 2147483647 w 234"/>
                <a:gd name="T29" fmla="*/ 2147483647 h 215"/>
                <a:gd name="T30" fmla="*/ 1500115199 w 234"/>
                <a:gd name="T31" fmla="*/ 2147483647 h 215"/>
                <a:gd name="T32" fmla="*/ 0 w 234"/>
                <a:gd name="T33" fmla="*/ 2147483647 h 215"/>
                <a:gd name="T34" fmla="*/ 1500115199 w 234"/>
                <a:gd name="T35" fmla="*/ 2147483647 h 215"/>
                <a:gd name="T36" fmla="*/ 2147483647 w 234"/>
                <a:gd name="T37" fmla="*/ 2147483647 h 215"/>
                <a:gd name="T38" fmla="*/ 2147483647 w 234"/>
                <a:gd name="T39" fmla="*/ 2147483647 h 215"/>
                <a:gd name="T40" fmla="*/ 2147483647 w 234"/>
                <a:gd name="T41" fmla="*/ 2147483647 h 215"/>
                <a:gd name="T42" fmla="*/ 2147483647 w 234"/>
                <a:gd name="T43" fmla="*/ 2147483647 h 215"/>
                <a:gd name="T44" fmla="*/ 2147483647 w 234"/>
                <a:gd name="T45" fmla="*/ 2147483647 h 215"/>
                <a:gd name="T46" fmla="*/ 2147483647 w 234"/>
                <a:gd name="T47" fmla="*/ 2147483647 h 215"/>
                <a:gd name="T48" fmla="*/ 2147483647 w 234"/>
                <a:gd name="T49" fmla="*/ 2147483647 h 215"/>
                <a:gd name="T50" fmla="*/ 2147483647 w 234"/>
                <a:gd name="T51" fmla="*/ 2147483647 h 215"/>
                <a:gd name="T52" fmla="*/ 2147483647 w 234"/>
                <a:gd name="T53" fmla="*/ 2147483647 h 215"/>
                <a:gd name="T54" fmla="*/ 2147483647 w 234"/>
                <a:gd name="T55" fmla="*/ 2147483647 h 215"/>
                <a:gd name="T56" fmla="*/ 2147483647 w 234"/>
                <a:gd name="T57" fmla="*/ 2147483647 h 215"/>
                <a:gd name="T58" fmla="*/ 2147483647 w 234"/>
                <a:gd name="T59" fmla="*/ 2147483647 h 215"/>
                <a:gd name="T60" fmla="*/ 2147483647 w 234"/>
                <a:gd name="T61" fmla="*/ 2147483647 h 215"/>
                <a:gd name="T62" fmla="*/ 2147483647 w 234"/>
                <a:gd name="T63" fmla="*/ 2147483647 h 215"/>
                <a:gd name="T64" fmla="*/ 2147483647 w 234"/>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5"/>
                <a:gd name="T101" fmla="*/ 234 w 234"/>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5">
                  <a:moveTo>
                    <a:pt x="234" y="107"/>
                  </a:moveTo>
                  <a:lnTo>
                    <a:pt x="232" y="85"/>
                  </a:lnTo>
                  <a:lnTo>
                    <a:pt x="225" y="66"/>
                  </a:lnTo>
                  <a:lnTo>
                    <a:pt x="214" y="47"/>
                  </a:lnTo>
                  <a:lnTo>
                    <a:pt x="200" y="31"/>
                  </a:lnTo>
                  <a:lnTo>
                    <a:pt x="183" y="18"/>
                  </a:lnTo>
                  <a:lnTo>
                    <a:pt x="163" y="8"/>
                  </a:lnTo>
                  <a:lnTo>
                    <a:pt x="141" y="1"/>
                  </a:lnTo>
                  <a:lnTo>
                    <a:pt x="118" y="0"/>
                  </a:lnTo>
                  <a:lnTo>
                    <a:pt x="93" y="1"/>
                  </a:lnTo>
                  <a:lnTo>
                    <a:pt x="71" y="8"/>
                  </a:lnTo>
                  <a:lnTo>
                    <a:pt x="51" y="18"/>
                  </a:lnTo>
                  <a:lnTo>
                    <a:pt x="34" y="31"/>
                  </a:lnTo>
                  <a:lnTo>
                    <a:pt x="20" y="47"/>
                  </a:lnTo>
                  <a:lnTo>
                    <a:pt x="9" y="66"/>
                  </a:lnTo>
                  <a:lnTo>
                    <a:pt x="3" y="85"/>
                  </a:lnTo>
                  <a:lnTo>
                    <a:pt x="0" y="107"/>
                  </a:lnTo>
                  <a:lnTo>
                    <a:pt x="3" y="128"/>
                  </a:lnTo>
                  <a:lnTo>
                    <a:pt x="9" y="150"/>
                  </a:lnTo>
                  <a:lnTo>
                    <a:pt x="20" y="167"/>
                  </a:lnTo>
                  <a:lnTo>
                    <a:pt x="34" y="184"/>
                  </a:lnTo>
                  <a:lnTo>
                    <a:pt x="51" y="197"/>
                  </a:lnTo>
                  <a:lnTo>
                    <a:pt x="71" y="207"/>
                  </a:lnTo>
                  <a:lnTo>
                    <a:pt x="93" y="212"/>
                  </a:lnTo>
                  <a:lnTo>
                    <a:pt x="118" y="215"/>
                  </a:lnTo>
                  <a:lnTo>
                    <a:pt x="141" y="212"/>
                  </a:lnTo>
                  <a:lnTo>
                    <a:pt x="163" y="207"/>
                  </a:lnTo>
                  <a:lnTo>
                    <a:pt x="183" y="197"/>
                  </a:lnTo>
                  <a:lnTo>
                    <a:pt x="200" y="184"/>
                  </a:lnTo>
                  <a:lnTo>
                    <a:pt x="214" y="167"/>
                  </a:lnTo>
                  <a:lnTo>
                    <a:pt x="225" y="150"/>
                  </a:lnTo>
                  <a:lnTo>
                    <a:pt x="232" y="128"/>
                  </a:lnTo>
                  <a:lnTo>
                    <a:pt x="234" y="10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sz="1200"/>
            </a:p>
          </p:txBody>
        </p:sp>
        <p:sp>
          <p:nvSpPr>
            <p:cNvPr id="21" name="Freeform 31"/>
            <p:cNvSpPr>
              <a:spLocks/>
            </p:cNvSpPr>
            <p:nvPr/>
          </p:nvSpPr>
          <p:spPr bwMode="auto">
            <a:xfrm>
              <a:off x="3677384" y="3521530"/>
              <a:ext cx="173600"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519271114 w 235"/>
                <a:gd name="T31" fmla="*/ 2147483647 h 215"/>
                <a:gd name="T32" fmla="*/ 0 w 235"/>
                <a:gd name="T33" fmla="*/ 2147483647 h 215"/>
                <a:gd name="T34" fmla="*/ 1519271114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2" y="85"/>
                  </a:lnTo>
                  <a:lnTo>
                    <a:pt x="226" y="66"/>
                  </a:lnTo>
                  <a:lnTo>
                    <a:pt x="215" y="47"/>
                  </a:lnTo>
                  <a:lnTo>
                    <a:pt x="200" y="31"/>
                  </a:lnTo>
                  <a:lnTo>
                    <a:pt x="183" y="18"/>
                  </a:lnTo>
                  <a:lnTo>
                    <a:pt x="163" y="8"/>
                  </a:lnTo>
                  <a:lnTo>
                    <a:pt x="141" y="1"/>
                  </a:lnTo>
                  <a:lnTo>
                    <a:pt x="118" y="0"/>
                  </a:lnTo>
                  <a:lnTo>
                    <a:pt x="94" y="1"/>
                  </a:lnTo>
                  <a:lnTo>
                    <a:pt x="73" y="8"/>
                  </a:lnTo>
                  <a:lnTo>
                    <a:pt x="52" y="18"/>
                  </a:lnTo>
                  <a:lnTo>
                    <a:pt x="35" y="31"/>
                  </a:lnTo>
                  <a:lnTo>
                    <a:pt x="20" y="47"/>
                  </a:lnTo>
                  <a:lnTo>
                    <a:pt x="9" y="66"/>
                  </a:lnTo>
                  <a:lnTo>
                    <a:pt x="3" y="85"/>
                  </a:lnTo>
                  <a:lnTo>
                    <a:pt x="0" y="107"/>
                  </a:lnTo>
                  <a:lnTo>
                    <a:pt x="3" y="130"/>
                  </a:lnTo>
                  <a:lnTo>
                    <a:pt x="9" y="150"/>
                  </a:lnTo>
                  <a:lnTo>
                    <a:pt x="20" y="168"/>
                  </a:lnTo>
                  <a:lnTo>
                    <a:pt x="35" y="184"/>
                  </a:lnTo>
                  <a:lnTo>
                    <a:pt x="52" y="197"/>
                  </a:lnTo>
                  <a:lnTo>
                    <a:pt x="73" y="207"/>
                  </a:lnTo>
                  <a:lnTo>
                    <a:pt x="94" y="212"/>
                  </a:lnTo>
                  <a:lnTo>
                    <a:pt x="118" y="215"/>
                  </a:lnTo>
                  <a:lnTo>
                    <a:pt x="141" y="212"/>
                  </a:lnTo>
                  <a:lnTo>
                    <a:pt x="163" y="207"/>
                  </a:lnTo>
                  <a:lnTo>
                    <a:pt x="183" y="197"/>
                  </a:lnTo>
                  <a:lnTo>
                    <a:pt x="200" y="184"/>
                  </a:lnTo>
                  <a:lnTo>
                    <a:pt x="215" y="168"/>
                  </a:lnTo>
                  <a:lnTo>
                    <a:pt x="226" y="150"/>
                  </a:lnTo>
                  <a:lnTo>
                    <a:pt x="232" y="130"/>
                  </a:lnTo>
                  <a:lnTo>
                    <a:pt x="235" y="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22" name="Freeform 33"/>
            <p:cNvSpPr>
              <a:spLocks/>
            </p:cNvSpPr>
            <p:nvPr/>
          </p:nvSpPr>
          <p:spPr bwMode="auto">
            <a:xfrm>
              <a:off x="3000640" y="3827701"/>
              <a:ext cx="173600" cy="167003"/>
            </a:xfrm>
            <a:custGeom>
              <a:avLst/>
              <a:gdLst>
                <a:gd name="T0" fmla="*/ 2147483647 w 236"/>
                <a:gd name="T1" fmla="*/ 2147483647 h 215"/>
                <a:gd name="T2" fmla="*/ 2147483647 w 236"/>
                <a:gd name="T3" fmla="*/ 2147483647 h 215"/>
                <a:gd name="T4" fmla="*/ 2147483647 w 236"/>
                <a:gd name="T5" fmla="*/ 2147483647 h 215"/>
                <a:gd name="T6" fmla="*/ 2147483647 w 236"/>
                <a:gd name="T7" fmla="*/ 2147483647 h 215"/>
                <a:gd name="T8" fmla="*/ 2147483647 w 236"/>
                <a:gd name="T9" fmla="*/ 2147483647 h 215"/>
                <a:gd name="T10" fmla="*/ 2147483647 w 236"/>
                <a:gd name="T11" fmla="*/ 2147483647 h 215"/>
                <a:gd name="T12" fmla="*/ 2147483647 w 236"/>
                <a:gd name="T13" fmla="*/ 2147483647 h 215"/>
                <a:gd name="T14" fmla="*/ 2147483647 w 236"/>
                <a:gd name="T15" fmla="*/ 1014282251 h 215"/>
                <a:gd name="T16" fmla="*/ 2147483647 w 236"/>
                <a:gd name="T17" fmla="*/ 0 h 215"/>
                <a:gd name="T18" fmla="*/ 2147483647 w 236"/>
                <a:gd name="T19" fmla="*/ 1014282251 h 215"/>
                <a:gd name="T20" fmla="*/ 2147483647 w 236"/>
                <a:gd name="T21" fmla="*/ 2147483647 h 215"/>
                <a:gd name="T22" fmla="*/ 2147483647 w 236"/>
                <a:gd name="T23" fmla="*/ 2147483647 h 215"/>
                <a:gd name="T24" fmla="*/ 2147483647 w 236"/>
                <a:gd name="T25" fmla="*/ 2147483647 h 215"/>
                <a:gd name="T26" fmla="*/ 2147483647 w 236"/>
                <a:gd name="T27" fmla="*/ 2147483647 h 215"/>
                <a:gd name="T28" fmla="*/ 2147483647 w 236"/>
                <a:gd name="T29" fmla="*/ 2147483647 h 215"/>
                <a:gd name="T30" fmla="*/ 1500123206 w 236"/>
                <a:gd name="T31" fmla="*/ 2147483647 h 215"/>
                <a:gd name="T32" fmla="*/ 0 w 236"/>
                <a:gd name="T33" fmla="*/ 2147483647 h 215"/>
                <a:gd name="T34" fmla="*/ 1500123206 w 236"/>
                <a:gd name="T35" fmla="*/ 2147483647 h 215"/>
                <a:gd name="T36" fmla="*/ 2147483647 w 236"/>
                <a:gd name="T37" fmla="*/ 2147483647 h 215"/>
                <a:gd name="T38" fmla="*/ 2147483647 w 236"/>
                <a:gd name="T39" fmla="*/ 2147483647 h 215"/>
                <a:gd name="T40" fmla="*/ 2147483647 w 236"/>
                <a:gd name="T41" fmla="*/ 2147483647 h 215"/>
                <a:gd name="T42" fmla="*/ 2147483647 w 236"/>
                <a:gd name="T43" fmla="*/ 2147483647 h 215"/>
                <a:gd name="T44" fmla="*/ 2147483647 w 236"/>
                <a:gd name="T45" fmla="*/ 2147483647 h 215"/>
                <a:gd name="T46" fmla="*/ 2147483647 w 236"/>
                <a:gd name="T47" fmla="*/ 2147483647 h 215"/>
                <a:gd name="T48" fmla="*/ 2147483647 w 236"/>
                <a:gd name="T49" fmla="*/ 2147483647 h 215"/>
                <a:gd name="T50" fmla="*/ 2147483647 w 236"/>
                <a:gd name="T51" fmla="*/ 2147483647 h 215"/>
                <a:gd name="T52" fmla="*/ 2147483647 w 236"/>
                <a:gd name="T53" fmla="*/ 2147483647 h 215"/>
                <a:gd name="T54" fmla="*/ 2147483647 w 236"/>
                <a:gd name="T55" fmla="*/ 2147483647 h 215"/>
                <a:gd name="T56" fmla="*/ 2147483647 w 236"/>
                <a:gd name="T57" fmla="*/ 2147483647 h 215"/>
                <a:gd name="T58" fmla="*/ 2147483647 w 236"/>
                <a:gd name="T59" fmla="*/ 2147483647 h 215"/>
                <a:gd name="T60" fmla="*/ 2147483647 w 236"/>
                <a:gd name="T61" fmla="*/ 2147483647 h 215"/>
                <a:gd name="T62" fmla="*/ 2147483647 w 236"/>
                <a:gd name="T63" fmla="*/ 2147483647 h 215"/>
                <a:gd name="T64" fmla="*/ 2147483647 w 236"/>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6"/>
                <a:gd name="T100" fmla="*/ 0 h 215"/>
                <a:gd name="T101" fmla="*/ 236 w 236"/>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6" h="215">
                  <a:moveTo>
                    <a:pt x="236" y="108"/>
                  </a:moveTo>
                  <a:lnTo>
                    <a:pt x="232" y="87"/>
                  </a:lnTo>
                  <a:lnTo>
                    <a:pt x="226" y="65"/>
                  </a:lnTo>
                  <a:lnTo>
                    <a:pt x="215" y="48"/>
                  </a:lnTo>
                  <a:lnTo>
                    <a:pt x="201" y="31"/>
                  </a:lnTo>
                  <a:lnTo>
                    <a:pt x="183" y="18"/>
                  </a:lnTo>
                  <a:lnTo>
                    <a:pt x="164" y="8"/>
                  </a:lnTo>
                  <a:lnTo>
                    <a:pt x="141" y="2"/>
                  </a:lnTo>
                  <a:lnTo>
                    <a:pt x="118" y="0"/>
                  </a:lnTo>
                  <a:lnTo>
                    <a:pt x="94" y="2"/>
                  </a:lnTo>
                  <a:lnTo>
                    <a:pt x="73" y="8"/>
                  </a:lnTo>
                  <a:lnTo>
                    <a:pt x="52" y="18"/>
                  </a:lnTo>
                  <a:lnTo>
                    <a:pt x="35" y="31"/>
                  </a:lnTo>
                  <a:lnTo>
                    <a:pt x="20" y="48"/>
                  </a:lnTo>
                  <a:lnTo>
                    <a:pt x="9" y="65"/>
                  </a:lnTo>
                  <a:lnTo>
                    <a:pt x="3" y="87"/>
                  </a:lnTo>
                  <a:lnTo>
                    <a:pt x="0" y="108"/>
                  </a:lnTo>
                  <a:lnTo>
                    <a:pt x="3" y="129"/>
                  </a:lnTo>
                  <a:lnTo>
                    <a:pt x="9" y="149"/>
                  </a:lnTo>
                  <a:lnTo>
                    <a:pt x="20" y="168"/>
                  </a:lnTo>
                  <a:lnTo>
                    <a:pt x="35" y="184"/>
                  </a:lnTo>
                  <a:lnTo>
                    <a:pt x="52" y="198"/>
                  </a:lnTo>
                  <a:lnTo>
                    <a:pt x="73" y="208"/>
                  </a:lnTo>
                  <a:lnTo>
                    <a:pt x="94" y="214"/>
                  </a:lnTo>
                  <a:lnTo>
                    <a:pt x="118" y="215"/>
                  </a:lnTo>
                  <a:lnTo>
                    <a:pt x="141" y="214"/>
                  </a:lnTo>
                  <a:lnTo>
                    <a:pt x="164" y="208"/>
                  </a:lnTo>
                  <a:lnTo>
                    <a:pt x="183" y="198"/>
                  </a:lnTo>
                  <a:lnTo>
                    <a:pt x="201" y="184"/>
                  </a:lnTo>
                  <a:lnTo>
                    <a:pt x="215" y="168"/>
                  </a:lnTo>
                  <a:lnTo>
                    <a:pt x="226" y="149"/>
                  </a:lnTo>
                  <a:lnTo>
                    <a:pt x="232" y="129"/>
                  </a:lnTo>
                  <a:lnTo>
                    <a:pt x="236"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23" name="Freeform 35"/>
            <p:cNvSpPr>
              <a:spLocks/>
            </p:cNvSpPr>
            <p:nvPr/>
          </p:nvSpPr>
          <p:spPr bwMode="auto">
            <a:xfrm>
              <a:off x="6755100" y="2187055"/>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000502031 h 216"/>
                <a:gd name="T16" fmla="*/ 2147483647 w 234"/>
                <a:gd name="T17" fmla="*/ 0 h 216"/>
                <a:gd name="T18" fmla="*/ 2147483647 w 234"/>
                <a:gd name="T19" fmla="*/ 1000502031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500253553 w 234"/>
                <a:gd name="T31" fmla="*/ 2147483647 h 216"/>
                <a:gd name="T32" fmla="*/ 0 w 234"/>
                <a:gd name="T33" fmla="*/ 2147483647 h 216"/>
                <a:gd name="T34" fmla="*/ 50025355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8"/>
                  </a:moveTo>
                  <a:lnTo>
                    <a:pt x="231" y="87"/>
                  </a:lnTo>
                  <a:lnTo>
                    <a:pt x="225" y="65"/>
                  </a:lnTo>
                  <a:lnTo>
                    <a:pt x="214" y="48"/>
                  </a:lnTo>
                  <a:lnTo>
                    <a:pt x="200" y="32"/>
                  </a:lnTo>
                  <a:lnTo>
                    <a:pt x="183" y="18"/>
                  </a:lnTo>
                  <a:lnTo>
                    <a:pt x="163" y="8"/>
                  </a:lnTo>
                  <a:lnTo>
                    <a:pt x="141" y="2"/>
                  </a:lnTo>
                  <a:lnTo>
                    <a:pt x="116" y="0"/>
                  </a:lnTo>
                  <a:lnTo>
                    <a:pt x="93" y="2"/>
                  </a:lnTo>
                  <a:lnTo>
                    <a:pt x="71" y="8"/>
                  </a:lnTo>
                  <a:lnTo>
                    <a:pt x="51" y="18"/>
                  </a:lnTo>
                  <a:lnTo>
                    <a:pt x="34" y="32"/>
                  </a:lnTo>
                  <a:lnTo>
                    <a:pt x="20" y="48"/>
                  </a:lnTo>
                  <a:lnTo>
                    <a:pt x="9" y="65"/>
                  </a:lnTo>
                  <a:lnTo>
                    <a:pt x="1" y="87"/>
                  </a:lnTo>
                  <a:lnTo>
                    <a:pt x="0" y="108"/>
                  </a:lnTo>
                  <a:lnTo>
                    <a:pt x="1" y="129"/>
                  </a:lnTo>
                  <a:lnTo>
                    <a:pt x="9" y="149"/>
                  </a:lnTo>
                  <a:lnTo>
                    <a:pt x="20" y="168"/>
                  </a:lnTo>
                  <a:lnTo>
                    <a:pt x="34" y="184"/>
                  </a:lnTo>
                  <a:lnTo>
                    <a:pt x="51" y="198"/>
                  </a:lnTo>
                  <a:lnTo>
                    <a:pt x="71" y="208"/>
                  </a:lnTo>
                  <a:lnTo>
                    <a:pt x="93" y="214"/>
                  </a:lnTo>
                  <a:lnTo>
                    <a:pt x="116" y="216"/>
                  </a:lnTo>
                  <a:lnTo>
                    <a:pt x="141" y="214"/>
                  </a:lnTo>
                  <a:lnTo>
                    <a:pt x="163" y="208"/>
                  </a:lnTo>
                  <a:lnTo>
                    <a:pt x="183" y="198"/>
                  </a:lnTo>
                  <a:lnTo>
                    <a:pt x="200" y="184"/>
                  </a:lnTo>
                  <a:lnTo>
                    <a:pt x="214" y="168"/>
                  </a:lnTo>
                  <a:lnTo>
                    <a:pt x="225" y="149"/>
                  </a:lnTo>
                  <a:lnTo>
                    <a:pt x="231" y="129"/>
                  </a:lnTo>
                  <a:lnTo>
                    <a:pt x="234"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24" name="Freeform 36"/>
            <p:cNvSpPr>
              <a:spLocks/>
            </p:cNvSpPr>
            <p:nvPr/>
          </p:nvSpPr>
          <p:spPr bwMode="auto">
            <a:xfrm>
              <a:off x="6755100" y="2187055"/>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000502031 h 216"/>
                <a:gd name="T16" fmla="*/ 2147483647 w 234"/>
                <a:gd name="T17" fmla="*/ 0 h 216"/>
                <a:gd name="T18" fmla="*/ 2147483647 w 234"/>
                <a:gd name="T19" fmla="*/ 1000502031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500253553 w 234"/>
                <a:gd name="T31" fmla="*/ 2147483647 h 216"/>
                <a:gd name="T32" fmla="*/ 0 w 234"/>
                <a:gd name="T33" fmla="*/ 2147483647 h 216"/>
                <a:gd name="T34" fmla="*/ 50025355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8"/>
                  </a:moveTo>
                  <a:lnTo>
                    <a:pt x="231" y="87"/>
                  </a:lnTo>
                  <a:lnTo>
                    <a:pt x="225" y="65"/>
                  </a:lnTo>
                  <a:lnTo>
                    <a:pt x="214" y="48"/>
                  </a:lnTo>
                  <a:lnTo>
                    <a:pt x="200" y="32"/>
                  </a:lnTo>
                  <a:lnTo>
                    <a:pt x="183" y="18"/>
                  </a:lnTo>
                  <a:lnTo>
                    <a:pt x="163" y="8"/>
                  </a:lnTo>
                  <a:lnTo>
                    <a:pt x="141" y="2"/>
                  </a:lnTo>
                  <a:lnTo>
                    <a:pt x="116" y="0"/>
                  </a:lnTo>
                  <a:lnTo>
                    <a:pt x="93" y="2"/>
                  </a:lnTo>
                  <a:lnTo>
                    <a:pt x="71" y="8"/>
                  </a:lnTo>
                  <a:lnTo>
                    <a:pt x="51" y="18"/>
                  </a:lnTo>
                  <a:lnTo>
                    <a:pt x="34" y="32"/>
                  </a:lnTo>
                  <a:lnTo>
                    <a:pt x="20" y="48"/>
                  </a:lnTo>
                  <a:lnTo>
                    <a:pt x="9" y="65"/>
                  </a:lnTo>
                  <a:lnTo>
                    <a:pt x="1" y="87"/>
                  </a:lnTo>
                  <a:lnTo>
                    <a:pt x="0" y="108"/>
                  </a:lnTo>
                  <a:lnTo>
                    <a:pt x="1" y="129"/>
                  </a:lnTo>
                  <a:lnTo>
                    <a:pt x="9" y="149"/>
                  </a:lnTo>
                  <a:lnTo>
                    <a:pt x="20" y="168"/>
                  </a:lnTo>
                  <a:lnTo>
                    <a:pt x="34" y="184"/>
                  </a:lnTo>
                  <a:lnTo>
                    <a:pt x="51" y="198"/>
                  </a:lnTo>
                  <a:lnTo>
                    <a:pt x="71" y="208"/>
                  </a:lnTo>
                  <a:lnTo>
                    <a:pt x="93" y="214"/>
                  </a:lnTo>
                  <a:lnTo>
                    <a:pt x="116" y="216"/>
                  </a:lnTo>
                  <a:lnTo>
                    <a:pt x="141" y="214"/>
                  </a:lnTo>
                  <a:lnTo>
                    <a:pt x="163" y="208"/>
                  </a:lnTo>
                  <a:lnTo>
                    <a:pt x="183" y="198"/>
                  </a:lnTo>
                  <a:lnTo>
                    <a:pt x="200" y="184"/>
                  </a:lnTo>
                  <a:lnTo>
                    <a:pt x="214" y="168"/>
                  </a:lnTo>
                  <a:lnTo>
                    <a:pt x="225" y="149"/>
                  </a:lnTo>
                  <a:lnTo>
                    <a:pt x="231" y="129"/>
                  </a:lnTo>
                  <a:lnTo>
                    <a:pt x="234"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sz="1200"/>
            </a:p>
          </p:txBody>
        </p:sp>
        <p:sp>
          <p:nvSpPr>
            <p:cNvPr id="25" name="Freeform 37"/>
            <p:cNvSpPr>
              <a:spLocks/>
            </p:cNvSpPr>
            <p:nvPr/>
          </p:nvSpPr>
          <p:spPr bwMode="auto">
            <a:xfrm>
              <a:off x="6237244" y="2646312"/>
              <a:ext cx="172129" cy="165457"/>
            </a:xfrm>
            <a:custGeom>
              <a:avLst/>
              <a:gdLst>
                <a:gd name="T0" fmla="*/ 2147483647 w 235"/>
                <a:gd name="T1" fmla="*/ 2147483647 h 216"/>
                <a:gd name="T2" fmla="*/ 2147483647 w 235"/>
                <a:gd name="T3" fmla="*/ 2147483647 h 216"/>
                <a:gd name="T4" fmla="*/ 2147483647 w 235"/>
                <a:gd name="T5" fmla="*/ 2147483647 h 216"/>
                <a:gd name="T6" fmla="*/ 2147483647 w 235"/>
                <a:gd name="T7" fmla="*/ 2147483647 h 216"/>
                <a:gd name="T8" fmla="*/ 2147483647 w 235"/>
                <a:gd name="T9" fmla="*/ 2147483647 h 216"/>
                <a:gd name="T10" fmla="*/ 2147483647 w 235"/>
                <a:gd name="T11" fmla="*/ 2147483647 h 216"/>
                <a:gd name="T12" fmla="*/ 2147483647 w 235"/>
                <a:gd name="T13" fmla="*/ 2147483647 h 216"/>
                <a:gd name="T14" fmla="*/ 2147483647 w 235"/>
                <a:gd name="T15" fmla="*/ 1458874667 h 216"/>
                <a:gd name="T16" fmla="*/ 2147483647 w 235"/>
                <a:gd name="T17" fmla="*/ 0 h 216"/>
                <a:gd name="T18" fmla="*/ 2147483647 w 235"/>
                <a:gd name="T19" fmla="*/ 1458874667 h 216"/>
                <a:gd name="T20" fmla="*/ 2147483647 w 235"/>
                <a:gd name="T21" fmla="*/ 2147483647 h 216"/>
                <a:gd name="T22" fmla="*/ 2147483647 w 235"/>
                <a:gd name="T23" fmla="*/ 2147483647 h 216"/>
                <a:gd name="T24" fmla="*/ 2147483647 w 235"/>
                <a:gd name="T25" fmla="*/ 2147483647 h 216"/>
                <a:gd name="T26" fmla="*/ 2147483647 w 235"/>
                <a:gd name="T27" fmla="*/ 2147483647 h 216"/>
                <a:gd name="T28" fmla="*/ 2147483647 w 235"/>
                <a:gd name="T29" fmla="*/ 2147483647 h 216"/>
                <a:gd name="T30" fmla="*/ 1481144365 w 235"/>
                <a:gd name="T31" fmla="*/ 2147483647 h 216"/>
                <a:gd name="T32" fmla="*/ 0 w 235"/>
                <a:gd name="T33" fmla="*/ 2147483647 h 216"/>
                <a:gd name="T34" fmla="*/ 1481144365 w 235"/>
                <a:gd name="T35" fmla="*/ 2147483647 h 216"/>
                <a:gd name="T36" fmla="*/ 2147483647 w 235"/>
                <a:gd name="T37" fmla="*/ 2147483647 h 216"/>
                <a:gd name="T38" fmla="*/ 2147483647 w 235"/>
                <a:gd name="T39" fmla="*/ 2147483647 h 216"/>
                <a:gd name="T40" fmla="*/ 2147483647 w 235"/>
                <a:gd name="T41" fmla="*/ 2147483647 h 216"/>
                <a:gd name="T42" fmla="*/ 2147483647 w 235"/>
                <a:gd name="T43" fmla="*/ 2147483647 h 216"/>
                <a:gd name="T44" fmla="*/ 2147483647 w 235"/>
                <a:gd name="T45" fmla="*/ 2147483647 h 216"/>
                <a:gd name="T46" fmla="*/ 2147483647 w 235"/>
                <a:gd name="T47" fmla="*/ 2147483647 h 216"/>
                <a:gd name="T48" fmla="*/ 2147483647 w 235"/>
                <a:gd name="T49" fmla="*/ 2147483647 h 216"/>
                <a:gd name="T50" fmla="*/ 2147483647 w 235"/>
                <a:gd name="T51" fmla="*/ 2147483647 h 216"/>
                <a:gd name="T52" fmla="*/ 2147483647 w 235"/>
                <a:gd name="T53" fmla="*/ 2147483647 h 216"/>
                <a:gd name="T54" fmla="*/ 2147483647 w 235"/>
                <a:gd name="T55" fmla="*/ 2147483647 h 216"/>
                <a:gd name="T56" fmla="*/ 2147483647 w 235"/>
                <a:gd name="T57" fmla="*/ 2147483647 h 216"/>
                <a:gd name="T58" fmla="*/ 2147483647 w 235"/>
                <a:gd name="T59" fmla="*/ 2147483647 h 216"/>
                <a:gd name="T60" fmla="*/ 2147483647 w 235"/>
                <a:gd name="T61" fmla="*/ 2147483647 h 216"/>
                <a:gd name="T62" fmla="*/ 2147483647 w 235"/>
                <a:gd name="T63" fmla="*/ 2147483647 h 216"/>
                <a:gd name="T64" fmla="*/ 2147483647 w 235"/>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6"/>
                <a:gd name="T101" fmla="*/ 235 w 235"/>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6">
                  <a:moveTo>
                    <a:pt x="235" y="109"/>
                  </a:moveTo>
                  <a:lnTo>
                    <a:pt x="233" y="86"/>
                  </a:lnTo>
                  <a:lnTo>
                    <a:pt x="225" y="66"/>
                  </a:lnTo>
                  <a:lnTo>
                    <a:pt x="216" y="47"/>
                  </a:lnTo>
                  <a:lnTo>
                    <a:pt x="201" y="31"/>
                  </a:lnTo>
                  <a:lnTo>
                    <a:pt x="183" y="19"/>
                  </a:lnTo>
                  <a:lnTo>
                    <a:pt x="163" y="9"/>
                  </a:lnTo>
                  <a:lnTo>
                    <a:pt x="142" y="3"/>
                  </a:lnTo>
                  <a:lnTo>
                    <a:pt x="118" y="0"/>
                  </a:lnTo>
                  <a:lnTo>
                    <a:pt x="95" y="3"/>
                  </a:lnTo>
                  <a:lnTo>
                    <a:pt x="72" y="9"/>
                  </a:lnTo>
                  <a:lnTo>
                    <a:pt x="53" y="19"/>
                  </a:lnTo>
                  <a:lnTo>
                    <a:pt x="34" y="31"/>
                  </a:lnTo>
                  <a:lnTo>
                    <a:pt x="21" y="47"/>
                  </a:lnTo>
                  <a:lnTo>
                    <a:pt x="10" y="66"/>
                  </a:lnTo>
                  <a:lnTo>
                    <a:pt x="3" y="86"/>
                  </a:lnTo>
                  <a:lnTo>
                    <a:pt x="0" y="109"/>
                  </a:lnTo>
                  <a:lnTo>
                    <a:pt x="3" y="130"/>
                  </a:lnTo>
                  <a:lnTo>
                    <a:pt x="10" y="150"/>
                  </a:lnTo>
                  <a:lnTo>
                    <a:pt x="21" y="168"/>
                  </a:lnTo>
                  <a:lnTo>
                    <a:pt x="34" y="184"/>
                  </a:lnTo>
                  <a:lnTo>
                    <a:pt x="53" y="197"/>
                  </a:lnTo>
                  <a:lnTo>
                    <a:pt x="72" y="207"/>
                  </a:lnTo>
                  <a:lnTo>
                    <a:pt x="95" y="214"/>
                  </a:lnTo>
                  <a:lnTo>
                    <a:pt x="118" y="216"/>
                  </a:lnTo>
                  <a:lnTo>
                    <a:pt x="142" y="214"/>
                  </a:lnTo>
                  <a:lnTo>
                    <a:pt x="163" y="207"/>
                  </a:lnTo>
                  <a:lnTo>
                    <a:pt x="183" y="197"/>
                  </a:lnTo>
                  <a:lnTo>
                    <a:pt x="201" y="184"/>
                  </a:lnTo>
                  <a:lnTo>
                    <a:pt x="216" y="168"/>
                  </a:lnTo>
                  <a:lnTo>
                    <a:pt x="225" y="150"/>
                  </a:lnTo>
                  <a:lnTo>
                    <a:pt x="233" y="130"/>
                  </a:lnTo>
                  <a:lnTo>
                    <a:pt x="235" y="1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26" name="Freeform 38"/>
            <p:cNvSpPr>
              <a:spLocks/>
            </p:cNvSpPr>
            <p:nvPr/>
          </p:nvSpPr>
          <p:spPr bwMode="auto">
            <a:xfrm>
              <a:off x="6237244" y="2646312"/>
              <a:ext cx="172129" cy="165457"/>
            </a:xfrm>
            <a:custGeom>
              <a:avLst/>
              <a:gdLst>
                <a:gd name="T0" fmla="*/ 2147483647 w 235"/>
                <a:gd name="T1" fmla="*/ 2147483647 h 216"/>
                <a:gd name="T2" fmla="*/ 2147483647 w 235"/>
                <a:gd name="T3" fmla="*/ 2147483647 h 216"/>
                <a:gd name="T4" fmla="*/ 2147483647 w 235"/>
                <a:gd name="T5" fmla="*/ 2147483647 h 216"/>
                <a:gd name="T6" fmla="*/ 2147483647 w 235"/>
                <a:gd name="T7" fmla="*/ 2147483647 h 216"/>
                <a:gd name="T8" fmla="*/ 2147483647 w 235"/>
                <a:gd name="T9" fmla="*/ 2147483647 h 216"/>
                <a:gd name="T10" fmla="*/ 2147483647 w 235"/>
                <a:gd name="T11" fmla="*/ 2147483647 h 216"/>
                <a:gd name="T12" fmla="*/ 2147483647 w 235"/>
                <a:gd name="T13" fmla="*/ 2147483647 h 216"/>
                <a:gd name="T14" fmla="*/ 2147483647 w 235"/>
                <a:gd name="T15" fmla="*/ 1458874667 h 216"/>
                <a:gd name="T16" fmla="*/ 2147483647 w 235"/>
                <a:gd name="T17" fmla="*/ 0 h 216"/>
                <a:gd name="T18" fmla="*/ 2147483647 w 235"/>
                <a:gd name="T19" fmla="*/ 1458874667 h 216"/>
                <a:gd name="T20" fmla="*/ 2147483647 w 235"/>
                <a:gd name="T21" fmla="*/ 2147483647 h 216"/>
                <a:gd name="T22" fmla="*/ 2147483647 w 235"/>
                <a:gd name="T23" fmla="*/ 2147483647 h 216"/>
                <a:gd name="T24" fmla="*/ 2147483647 w 235"/>
                <a:gd name="T25" fmla="*/ 2147483647 h 216"/>
                <a:gd name="T26" fmla="*/ 2147483647 w 235"/>
                <a:gd name="T27" fmla="*/ 2147483647 h 216"/>
                <a:gd name="T28" fmla="*/ 2147483647 w 235"/>
                <a:gd name="T29" fmla="*/ 2147483647 h 216"/>
                <a:gd name="T30" fmla="*/ 1481144365 w 235"/>
                <a:gd name="T31" fmla="*/ 2147483647 h 216"/>
                <a:gd name="T32" fmla="*/ 0 w 235"/>
                <a:gd name="T33" fmla="*/ 2147483647 h 216"/>
                <a:gd name="T34" fmla="*/ 1481144365 w 235"/>
                <a:gd name="T35" fmla="*/ 2147483647 h 216"/>
                <a:gd name="T36" fmla="*/ 2147483647 w 235"/>
                <a:gd name="T37" fmla="*/ 2147483647 h 216"/>
                <a:gd name="T38" fmla="*/ 2147483647 w 235"/>
                <a:gd name="T39" fmla="*/ 2147483647 h 216"/>
                <a:gd name="T40" fmla="*/ 2147483647 w 235"/>
                <a:gd name="T41" fmla="*/ 2147483647 h 216"/>
                <a:gd name="T42" fmla="*/ 2147483647 w 235"/>
                <a:gd name="T43" fmla="*/ 2147483647 h 216"/>
                <a:gd name="T44" fmla="*/ 2147483647 w 235"/>
                <a:gd name="T45" fmla="*/ 2147483647 h 216"/>
                <a:gd name="T46" fmla="*/ 2147483647 w 235"/>
                <a:gd name="T47" fmla="*/ 2147483647 h 216"/>
                <a:gd name="T48" fmla="*/ 2147483647 w 235"/>
                <a:gd name="T49" fmla="*/ 2147483647 h 216"/>
                <a:gd name="T50" fmla="*/ 2147483647 w 235"/>
                <a:gd name="T51" fmla="*/ 2147483647 h 216"/>
                <a:gd name="T52" fmla="*/ 2147483647 w 235"/>
                <a:gd name="T53" fmla="*/ 2147483647 h 216"/>
                <a:gd name="T54" fmla="*/ 2147483647 w 235"/>
                <a:gd name="T55" fmla="*/ 2147483647 h 216"/>
                <a:gd name="T56" fmla="*/ 2147483647 w 235"/>
                <a:gd name="T57" fmla="*/ 2147483647 h 216"/>
                <a:gd name="T58" fmla="*/ 2147483647 w 235"/>
                <a:gd name="T59" fmla="*/ 2147483647 h 216"/>
                <a:gd name="T60" fmla="*/ 2147483647 w 235"/>
                <a:gd name="T61" fmla="*/ 2147483647 h 216"/>
                <a:gd name="T62" fmla="*/ 2147483647 w 235"/>
                <a:gd name="T63" fmla="*/ 2147483647 h 216"/>
                <a:gd name="T64" fmla="*/ 2147483647 w 235"/>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6"/>
                <a:gd name="T101" fmla="*/ 235 w 235"/>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6">
                  <a:moveTo>
                    <a:pt x="235" y="109"/>
                  </a:moveTo>
                  <a:lnTo>
                    <a:pt x="233" y="86"/>
                  </a:lnTo>
                  <a:lnTo>
                    <a:pt x="225" y="66"/>
                  </a:lnTo>
                  <a:lnTo>
                    <a:pt x="216" y="47"/>
                  </a:lnTo>
                  <a:lnTo>
                    <a:pt x="201" y="31"/>
                  </a:lnTo>
                  <a:lnTo>
                    <a:pt x="183" y="19"/>
                  </a:lnTo>
                  <a:lnTo>
                    <a:pt x="163" y="9"/>
                  </a:lnTo>
                  <a:lnTo>
                    <a:pt x="142" y="3"/>
                  </a:lnTo>
                  <a:lnTo>
                    <a:pt x="118" y="0"/>
                  </a:lnTo>
                  <a:lnTo>
                    <a:pt x="95" y="3"/>
                  </a:lnTo>
                  <a:lnTo>
                    <a:pt x="72" y="9"/>
                  </a:lnTo>
                  <a:lnTo>
                    <a:pt x="53" y="19"/>
                  </a:lnTo>
                  <a:lnTo>
                    <a:pt x="34" y="31"/>
                  </a:lnTo>
                  <a:lnTo>
                    <a:pt x="21" y="47"/>
                  </a:lnTo>
                  <a:lnTo>
                    <a:pt x="10" y="66"/>
                  </a:lnTo>
                  <a:lnTo>
                    <a:pt x="3" y="86"/>
                  </a:lnTo>
                  <a:lnTo>
                    <a:pt x="0" y="109"/>
                  </a:lnTo>
                  <a:lnTo>
                    <a:pt x="3" y="130"/>
                  </a:lnTo>
                  <a:lnTo>
                    <a:pt x="10" y="150"/>
                  </a:lnTo>
                  <a:lnTo>
                    <a:pt x="21" y="168"/>
                  </a:lnTo>
                  <a:lnTo>
                    <a:pt x="34" y="184"/>
                  </a:lnTo>
                  <a:lnTo>
                    <a:pt x="53" y="197"/>
                  </a:lnTo>
                  <a:lnTo>
                    <a:pt x="72" y="207"/>
                  </a:lnTo>
                  <a:lnTo>
                    <a:pt x="95" y="214"/>
                  </a:lnTo>
                  <a:lnTo>
                    <a:pt x="118" y="216"/>
                  </a:lnTo>
                  <a:lnTo>
                    <a:pt x="142" y="214"/>
                  </a:lnTo>
                  <a:lnTo>
                    <a:pt x="163" y="207"/>
                  </a:lnTo>
                  <a:lnTo>
                    <a:pt x="183" y="197"/>
                  </a:lnTo>
                  <a:lnTo>
                    <a:pt x="201" y="184"/>
                  </a:lnTo>
                  <a:lnTo>
                    <a:pt x="216" y="168"/>
                  </a:lnTo>
                  <a:lnTo>
                    <a:pt x="225" y="150"/>
                  </a:lnTo>
                  <a:lnTo>
                    <a:pt x="233" y="130"/>
                  </a:lnTo>
                  <a:lnTo>
                    <a:pt x="235"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sz="1200"/>
            </a:p>
          </p:txBody>
        </p:sp>
        <p:sp>
          <p:nvSpPr>
            <p:cNvPr id="27" name="Freeform 39"/>
            <p:cNvSpPr>
              <a:spLocks/>
            </p:cNvSpPr>
            <p:nvPr/>
          </p:nvSpPr>
          <p:spPr bwMode="auto">
            <a:xfrm>
              <a:off x="5460459" y="2646312"/>
              <a:ext cx="172129" cy="165457"/>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458874667 h 216"/>
                <a:gd name="T16" fmla="*/ 2147483647 w 234"/>
                <a:gd name="T17" fmla="*/ 0 h 216"/>
                <a:gd name="T18" fmla="*/ 2147483647 w 234"/>
                <a:gd name="T19" fmla="*/ 1458874667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000507106 w 234"/>
                <a:gd name="T31" fmla="*/ 2147483647 h 216"/>
                <a:gd name="T32" fmla="*/ 0 w 234"/>
                <a:gd name="T33" fmla="*/ 2147483647 h 216"/>
                <a:gd name="T34" fmla="*/ 1000507106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6"/>
                  </a:lnTo>
                  <a:lnTo>
                    <a:pt x="225" y="66"/>
                  </a:lnTo>
                  <a:lnTo>
                    <a:pt x="214" y="47"/>
                  </a:lnTo>
                  <a:lnTo>
                    <a:pt x="200" y="31"/>
                  </a:lnTo>
                  <a:lnTo>
                    <a:pt x="183" y="19"/>
                  </a:lnTo>
                  <a:lnTo>
                    <a:pt x="163" y="9"/>
                  </a:lnTo>
                  <a:lnTo>
                    <a:pt x="141" y="3"/>
                  </a:lnTo>
                  <a:lnTo>
                    <a:pt x="118" y="0"/>
                  </a:lnTo>
                  <a:lnTo>
                    <a:pt x="93" y="3"/>
                  </a:lnTo>
                  <a:lnTo>
                    <a:pt x="71" y="9"/>
                  </a:lnTo>
                  <a:lnTo>
                    <a:pt x="51" y="19"/>
                  </a:lnTo>
                  <a:lnTo>
                    <a:pt x="34" y="31"/>
                  </a:lnTo>
                  <a:lnTo>
                    <a:pt x="20" y="47"/>
                  </a:lnTo>
                  <a:lnTo>
                    <a:pt x="9" y="66"/>
                  </a:lnTo>
                  <a:lnTo>
                    <a:pt x="2" y="86"/>
                  </a:lnTo>
                  <a:lnTo>
                    <a:pt x="0" y="109"/>
                  </a:lnTo>
                  <a:lnTo>
                    <a:pt x="2" y="130"/>
                  </a:lnTo>
                  <a:lnTo>
                    <a:pt x="9" y="150"/>
                  </a:lnTo>
                  <a:lnTo>
                    <a:pt x="20" y="168"/>
                  </a:lnTo>
                  <a:lnTo>
                    <a:pt x="34" y="184"/>
                  </a:lnTo>
                  <a:lnTo>
                    <a:pt x="51" y="197"/>
                  </a:lnTo>
                  <a:lnTo>
                    <a:pt x="71" y="207"/>
                  </a:lnTo>
                  <a:lnTo>
                    <a:pt x="93" y="214"/>
                  </a:lnTo>
                  <a:lnTo>
                    <a:pt x="118" y="216"/>
                  </a:lnTo>
                  <a:lnTo>
                    <a:pt x="141" y="214"/>
                  </a:lnTo>
                  <a:lnTo>
                    <a:pt x="163" y="207"/>
                  </a:lnTo>
                  <a:lnTo>
                    <a:pt x="183" y="197"/>
                  </a:lnTo>
                  <a:lnTo>
                    <a:pt x="200" y="184"/>
                  </a:lnTo>
                  <a:lnTo>
                    <a:pt x="214" y="168"/>
                  </a:lnTo>
                  <a:lnTo>
                    <a:pt x="225" y="150"/>
                  </a:lnTo>
                  <a:lnTo>
                    <a:pt x="233" y="130"/>
                  </a:lnTo>
                  <a:lnTo>
                    <a:pt x="234" y="1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28" name="Freeform 40"/>
            <p:cNvSpPr>
              <a:spLocks/>
            </p:cNvSpPr>
            <p:nvPr/>
          </p:nvSpPr>
          <p:spPr bwMode="auto">
            <a:xfrm>
              <a:off x="5460459" y="2646312"/>
              <a:ext cx="172129" cy="165457"/>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458874667 h 216"/>
                <a:gd name="T16" fmla="*/ 2147483647 w 234"/>
                <a:gd name="T17" fmla="*/ 0 h 216"/>
                <a:gd name="T18" fmla="*/ 2147483647 w 234"/>
                <a:gd name="T19" fmla="*/ 1458874667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000507106 w 234"/>
                <a:gd name="T31" fmla="*/ 2147483647 h 216"/>
                <a:gd name="T32" fmla="*/ 0 w 234"/>
                <a:gd name="T33" fmla="*/ 2147483647 h 216"/>
                <a:gd name="T34" fmla="*/ 1000507106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6"/>
                  </a:lnTo>
                  <a:lnTo>
                    <a:pt x="225" y="66"/>
                  </a:lnTo>
                  <a:lnTo>
                    <a:pt x="214" y="47"/>
                  </a:lnTo>
                  <a:lnTo>
                    <a:pt x="200" y="31"/>
                  </a:lnTo>
                  <a:lnTo>
                    <a:pt x="183" y="19"/>
                  </a:lnTo>
                  <a:lnTo>
                    <a:pt x="163" y="9"/>
                  </a:lnTo>
                  <a:lnTo>
                    <a:pt x="141" y="3"/>
                  </a:lnTo>
                  <a:lnTo>
                    <a:pt x="118" y="0"/>
                  </a:lnTo>
                  <a:lnTo>
                    <a:pt x="93" y="3"/>
                  </a:lnTo>
                  <a:lnTo>
                    <a:pt x="71" y="9"/>
                  </a:lnTo>
                  <a:lnTo>
                    <a:pt x="51" y="19"/>
                  </a:lnTo>
                  <a:lnTo>
                    <a:pt x="34" y="31"/>
                  </a:lnTo>
                  <a:lnTo>
                    <a:pt x="20" y="47"/>
                  </a:lnTo>
                  <a:lnTo>
                    <a:pt x="9" y="66"/>
                  </a:lnTo>
                  <a:lnTo>
                    <a:pt x="2" y="86"/>
                  </a:lnTo>
                  <a:lnTo>
                    <a:pt x="0" y="109"/>
                  </a:lnTo>
                  <a:lnTo>
                    <a:pt x="2" y="130"/>
                  </a:lnTo>
                  <a:lnTo>
                    <a:pt x="9" y="150"/>
                  </a:lnTo>
                  <a:lnTo>
                    <a:pt x="20" y="168"/>
                  </a:lnTo>
                  <a:lnTo>
                    <a:pt x="34" y="184"/>
                  </a:lnTo>
                  <a:lnTo>
                    <a:pt x="51" y="197"/>
                  </a:lnTo>
                  <a:lnTo>
                    <a:pt x="71" y="207"/>
                  </a:lnTo>
                  <a:lnTo>
                    <a:pt x="93" y="214"/>
                  </a:lnTo>
                  <a:lnTo>
                    <a:pt x="118" y="216"/>
                  </a:lnTo>
                  <a:lnTo>
                    <a:pt x="141" y="214"/>
                  </a:lnTo>
                  <a:lnTo>
                    <a:pt x="163" y="207"/>
                  </a:lnTo>
                  <a:lnTo>
                    <a:pt x="183" y="197"/>
                  </a:lnTo>
                  <a:lnTo>
                    <a:pt x="200" y="184"/>
                  </a:lnTo>
                  <a:lnTo>
                    <a:pt x="214" y="168"/>
                  </a:lnTo>
                  <a:lnTo>
                    <a:pt x="225" y="150"/>
                  </a:lnTo>
                  <a:lnTo>
                    <a:pt x="233" y="130"/>
                  </a:lnTo>
                  <a:lnTo>
                    <a:pt x="234"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sz="1200"/>
            </a:p>
          </p:txBody>
        </p:sp>
        <p:sp>
          <p:nvSpPr>
            <p:cNvPr id="29" name="Freeform 41"/>
            <p:cNvSpPr>
              <a:spLocks/>
            </p:cNvSpPr>
            <p:nvPr/>
          </p:nvSpPr>
          <p:spPr bwMode="auto">
            <a:xfrm>
              <a:off x="4813138" y="3020522"/>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500123206 h 216"/>
                <a:gd name="T16" fmla="*/ 2147483647 w 234"/>
                <a:gd name="T17" fmla="*/ 0 h 216"/>
                <a:gd name="T18" fmla="*/ 2147483647 w 234"/>
                <a:gd name="T19" fmla="*/ 1500123206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500131213 w 234"/>
                <a:gd name="T31" fmla="*/ 2147483647 h 216"/>
                <a:gd name="T32" fmla="*/ 0 w 234"/>
                <a:gd name="T33" fmla="*/ 2147483647 h 216"/>
                <a:gd name="T34" fmla="*/ 150013121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7"/>
                  </a:lnTo>
                  <a:lnTo>
                    <a:pt x="225" y="66"/>
                  </a:lnTo>
                  <a:lnTo>
                    <a:pt x="214" y="49"/>
                  </a:lnTo>
                  <a:lnTo>
                    <a:pt x="200" y="32"/>
                  </a:lnTo>
                  <a:lnTo>
                    <a:pt x="183" y="19"/>
                  </a:lnTo>
                  <a:lnTo>
                    <a:pt x="163" y="9"/>
                  </a:lnTo>
                  <a:lnTo>
                    <a:pt x="141" y="3"/>
                  </a:lnTo>
                  <a:lnTo>
                    <a:pt x="116" y="0"/>
                  </a:lnTo>
                  <a:lnTo>
                    <a:pt x="93" y="3"/>
                  </a:lnTo>
                  <a:lnTo>
                    <a:pt x="71" y="9"/>
                  </a:lnTo>
                  <a:lnTo>
                    <a:pt x="51" y="19"/>
                  </a:lnTo>
                  <a:lnTo>
                    <a:pt x="34" y="32"/>
                  </a:lnTo>
                  <a:lnTo>
                    <a:pt x="20" y="49"/>
                  </a:lnTo>
                  <a:lnTo>
                    <a:pt x="9" y="66"/>
                  </a:lnTo>
                  <a:lnTo>
                    <a:pt x="3" y="87"/>
                  </a:lnTo>
                  <a:lnTo>
                    <a:pt x="0" y="109"/>
                  </a:lnTo>
                  <a:lnTo>
                    <a:pt x="3" y="130"/>
                  </a:lnTo>
                  <a:lnTo>
                    <a:pt x="9" y="150"/>
                  </a:lnTo>
                  <a:lnTo>
                    <a:pt x="20" y="169"/>
                  </a:lnTo>
                  <a:lnTo>
                    <a:pt x="34" y="184"/>
                  </a:lnTo>
                  <a:lnTo>
                    <a:pt x="51" y="197"/>
                  </a:lnTo>
                  <a:lnTo>
                    <a:pt x="71" y="207"/>
                  </a:lnTo>
                  <a:lnTo>
                    <a:pt x="93" y="214"/>
                  </a:lnTo>
                  <a:lnTo>
                    <a:pt x="116" y="216"/>
                  </a:lnTo>
                  <a:lnTo>
                    <a:pt x="141" y="214"/>
                  </a:lnTo>
                  <a:lnTo>
                    <a:pt x="163" y="207"/>
                  </a:lnTo>
                  <a:lnTo>
                    <a:pt x="183" y="197"/>
                  </a:lnTo>
                  <a:lnTo>
                    <a:pt x="200" y="184"/>
                  </a:lnTo>
                  <a:lnTo>
                    <a:pt x="214" y="169"/>
                  </a:lnTo>
                  <a:lnTo>
                    <a:pt x="225" y="150"/>
                  </a:lnTo>
                  <a:lnTo>
                    <a:pt x="233" y="130"/>
                  </a:lnTo>
                  <a:lnTo>
                    <a:pt x="234" y="1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30" name="Freeform 42"/>
            <p:cNvSpPr>
              <a:spLocks/>
            </p:cNvSpPr>
            <p:nvPr/>
          </p:nvSpPr>
          <p:spPr bwMode="auto">
            <a:xfrm>
              <a:off x="4813138" y="3020522"/>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500123206 h 216"/>
                <a:gd name="T16" fmla="*/ 2147483647 w 234"/>
                <a:gd name="T17" fmla="*/ 0 h 216"/>
                <a:gd name="T18" fmla="*/ 2147483647 w 234"/>
                <a:gd name="T19" fmla="*/ 1500123206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500131213 w 234"/>
                <a:gd name="T31" fmla="*/ 2147483647 h 216"/>
                <a:gd name="T32" fmla="*/ 0 w 234"/>
                <a:gd name="T33" fmla="*/ 2147483647 h 216"/>
                <a:gd name="T34" fmla="*/ 150013121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7"/>
                  </a:lnTo>
                  <a:lnTo>
                    <a:pt x="225" y="66"/>
                  </a:lnTo>
                  <a:lnTo>
                    <a:pt x="214" y="49"/>
                  </a:lnTo>
                  <a:lnTo>
                    <a:pt x="200" y="32"/>
                  </a:lnTo>
                  <a:lnTo>
                    <a:pt x="183" y="19"/>
                  </a:lnTo>
                  <a:lnTo>
                    <a:pt x="163" y="9"/>
                  </a:lnTo>
                  <a:lnTo>
                    <a:pt x="141" y="3"/>
                  </a:lnTo>
                  <a:lnTo>
                    <a:pt x="116" y="0"/>
                  </a:lnTo>
                  <a:lnTo>
                    <a:pt x="93" y="3"/>
                  </a:lnTo>
                  <a:lnTo>
                    <a:pt x="71" y="9"/>
                  </a:lnTo>
                  <a:lnTo>
                    <a:pt x="51" y="19"/>
                  </a:lnTo>
                  <a:lnTo>
                    <a:pt x="34" y="32"/>
                  </a:lnTo>
                  <a:lnTo>
                    <a:pt x="20" y="49"/>
                  </a:lnTo>
                  <a:lnTo>
                    <a:pt x="9" y="66"/>
                  </a:lnTo>
                  <a:lnTo>
                    <a:pt x="3" y="87"/>
                  </a:lnTo>
                  <a:lnTo>
                    <a:pt x="0" y="109"/>
                  </a:lnTo>
                  <a:lnTo>
                    <a:pt x="3" y="130"/>
                  </a:lnTo>
                  <a:lnTo>
                    <a:pt x="9" y="150"/>
                  </a:lnTo>
                  <a:lnTo>
                    <a:pt x="20" y="169"/>
                  </a:lnTo>
                  <a:lnTo>
                    <a:pt x="34" y="184"/>
                  </a:lnTo>
                  <a:lnTo>
                    <a:pt x="51" y="197"/>
                  </a:lnTo>
                  <a:lnTo>
                    <a:pt x="71" y="207"/>
                  </a:lnTo>
                  <a:lnTo>
                    <a:pt x="93" y="214"/>
                  </a:lnTo>
                  <a:lnTo>
                    <a:pt x="116" y="216"/>
                  </a:lnTo>
                  <a:lnTo>
                    <a:pt x="141" y="214"/>
                  </a:lnTo>
                  <a:lnTo>
                    <a:pt x="163" y="207"/>
                  </a:lnTo>
                  <a:lnTo>
                    <a:pt x="183" y="197"/>
                  </a:lnTo>
                  <a:lnTo>
                    <a:pt x="200" y="184"/>
                  </a:lnTo>
                  <a:lnTo>
                    <a:pt x="214" y="169"/>
                  </a:lnTo>
                  <a:lnTo>
                    <a:pt x="225" y="150"/>
                  </a:lnTo>
                  <a:lnTo>
                    <a:pt x="233" y="130"/>
                  </a:lnTo>
                  <a:lnTo>
                    <a:pt x="234"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sz="1200"/>
            </a:p>
          </p:txBody>
        </p:sp>
        <p:cxnSp>
          <p:nvCxnSpPr>
            <p:cNvPr id="31" name="Gerade Verbindung 58"/>
            <p:cNvCxnSpPr>
              <a:cxnSpLocks noChangeShapeType="1"/>
            </p:cNvCxnSpPr>
            <p:nvPr/>
          </p:nvCxnSpPr>
          <p:spPr bwMode="auto">
            <a:xfrm flipV="1">
              <a:off x="1007187" y="1803568"/>
              <a:ext cx="5527236" cy="29472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2" name="Gerade Verbindung mit Pfeil 31"/>
            <p:cNvCxnSpPr/>
            <p:nvPr/>
          </p:nvCxnSpPr>
          <p:spPr bwMode="auto">
            <a:xfrm flipV="1">
              <a:off x="1006475" y="1154113"/>
              <a:ext cx="0" cy="4067175"/>
            </a:xfrm>
            <a:prstGeom prst="straightConnector1">
              <a:avLst/>
            </a:prstGeom>
            <a:ln w="28575">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bwMode="auto">
            <a:xfrm>
              <a:off x="1000125" y="5213350"/>
              <a:ext cx="6642100" cy="0"/>
            </a:xfrm>
            <a:prstGeom prst="straightConnector1">
              <a:avLst/>
            </a:prstGeom>
            <a:ln w="28575">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grpSp>
      <p:sp>
        <p:nvSpPr>
          <p:cNvPr id="3" name="Rechteck 2"/>
          <p:cNvSpPr/>
          <p:nvPr/>
        </p:nvSpPr>
        <p:spPr bwMode="auto">
          <a:xfrm>
            <a:off x="2141783" y="2412513"/>
            <a:ext cx="405036" cy="318413"/>
          </a:xfrm>
          <a:prstGeom prst="rect">
            <a:avLst/>
          </a:prstGeom>
          <a:solidFill>
            <a:schemeClr val="bg1"/>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4" name="Rechteck 33"/>
          <p:cNvSpPr/>
          <p:nvPr/>
        </p:nvSpPr>
        <p:spPr bwMode="auto">
          <a:xfrm>
            <a:off x="2009181" y="3580471"/>
            <a:ext cx="405036" cy="318413"/>
          </a:xfrm>
          <a:prstGeom prst="rect">
            <a:avLst/>
          </a:prstGeom>
          <a:solidFill>
            <a:schemeClr val="bg1"/>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5" name="Rechteck 34"/>
          <p:cNvSpPr/>
          <p:nvPr/>
        </p:nvSpPr>
        <p:spPr bwMode="auto">
          <a:xfrm>
            <a:off x="2129509" y="4264587"/>
            <a:ext cx="287118" cy="318413"/>
          </a:xfrm>
          <a:prstGeom prst="rect">
            <a:avLst/>
          </a:prstGeom>
          <a:solidFill>
            <a:schemeClr val="bg1"/>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6" name="Rechteck 35"/>
          <p:cNvSpPr/>
          <p:nvPr/>
        </p:nvSpPr>
        <p:spPr bwMode="auto">
          <a:xfrm>
            <a:off x="2156466" y="5071229"/>
            <a:ext cx="405036" cy="318413"/>
          </a:xfrm>
          <a:prstGeom prst="rect">
            <a:avLst/>
          </a:prstGeom>
          <a:solidFill>
            <a:schemeClr val="bg1"/>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7" name="Textfeld 36"/>
          <p:cNvSpPr txBox="1"/>
          <p:nvPr/>
        </p:nvSpPr>
        <p:spPr>
          <a:xfrm>
            <a:off x="4736728" y="3855257"/>
            <a:ext cx="4148051" cy="1200329"/>
          </a:xfrm>
          <a:prstGeom prst="rect">
            <a:avLst/>
          </a:prstGeom>
          <a:noFill/>
        </p:spPr>
        <p:txBody>
          <a:bodyPr wrap="square" rtlCol="0">
            <a:spAutoFit/>
          </a:bodyPr>
          <a:lstStyle/>
          <a:p>
            <a:pPr marL="806450" indent="-806450" algn="l">
              <a:spcBef>
                <a:spcPts val="0"/>
              </a:spcBef>
            </a:pPr>
            <a:r>
              <a:rPr lang="de-DE" sz="1800" dirty="0" err="1"/>
              <a:t>Function</a:t>
            </a:r>
            <a:r>
              <a:rPr lang="de-DE" sz="1800" dirty="0"/>
              <a:t>: </a:t>
            </a:r>
          </a:p>
          <a:p>
            <a:pPr marL="623888" indent="-623888" algn="l">
              <a:spcBef>
                <a:spcPts val="0"/>
              </a:spcBef>
            </a:pPr>
            <a:r>
              <a:rPr lang="de-DE" sz="1800" dirty="0"/>
              <a:t>Price	= ß</a:t>
            </a:r>
            <a:r>
              <a:rPr lang="de-DE" sz="1800" baseline="-25000" dirty="0"/>
              <a:t>0</a:t>
            </a:r>
            <a:r>
              <a:rPr lang="de-DE" sz="1800" dirty="0"/>
              <a:t> + ß</a:t>
            </a:r>
            <a:r>
              <a:rPr lang="de-DE" sz="1800" baseline="-25000" dirty="0"/>
              <a:t>1</a:t>
            </a:r>
            <a:r>
              <a:rPr lang="de-DE" sz="1800" dirty="0"/>
              <a:t> * </a:t>
            </a:r>
            <a:r>
              <a:rPr lang="de-DE" sz="1800" dirty="0" err="1"/>
              <a:t>SquareFootage</a:t>
            </a:r>
            <a:r>
              <a:rPr lang="de-DE" sz="1800" dirty="0"/>
              <a:t/>
            </a:r>
            <a:br>
              <a:rPr lang="de-DE" sz="1800" dirty="0"/>
            </a:br>
            <a:r>
              <a:rPr lang="de-DE" sz="1800" dirty="0"/>
              <a:t>+ ß</a:t>
            </a:r>
            <a:r>
              <a:rPr lang="de-DE" sz="1800" baseline="-25000" dirty="0"/>
              <a:t>2</a:t>
            </a:r>
            <a:r>
              <a:rPr lang="de-DE" sz="1800" dirty="0"/>
              <a:t> * </a:t>
            </a:r>
            <a:r>
              <a:rPr lang="de-DE" sz="1800" dirty="0" err="1"/>
              <a:t>Bedrooms</a:t>
            </a:r>
            <a:r>
              <a:rPr lang="de-DE" sz="1800" dirty="0"/>
              <a:t> + ß</a:t>
            </a:r>
            <a:r>
              <a:rPr lang="de-DE" sz="1800" baseline="-25000" dirty="0"/>
              <a:t>3</a:t>
            </a:r>
            <a:r>
              <a:rPr lang="de-DE" sz="1800" dirty="0"/>
              <a:t> * Age </a:t>
            </a:r>
            <a:br>
              <a:rPr lang="de-DE" sz="1800" dirty="0"/>
            </a:br>
            <a:r>
              <a:rPr lang="de-DE" sz="1800" dirty="0"/>
              <a:t>+ ß</a:t>
            </a:r>
            <a:r>
              <a:rPr lang="de-DE" sz="1800" baseline="-25000" dirty="0"/>
              <a:t>4</a:t>
            </a:r>
            <a:r>
              <a:rPr lang="de-DE" sz="1800" dirty="0"/>
              <a:t> * </a:t>
            </a:r>
            <a:r>
              <a:rPr lang="de-DE" sz="1800" dirty="0" err="1"/>
              <a:t>SchoolRating</a:t>
            </a:r>
            <a:endParaRPr lang="de-DE" sz="1800" dirty="0"/>
          </a:p>
        </p:txBody>
      </p:sp>
      <p:sp>
        <p:nvSpPr>
          <p:cNvPr id="5" name="Textfeld 4"/>
          <p:cNvSpPr txBox="1"/>
          <p:nvPr/>
        </p:nvSpPr>
        <p:spPr>
          <a:xfrm>
            <a:off x="2181289" y="2240682"/>
            <a:ext cx="459473" cy="2385268"/>
          </a:xfrm>
          <a:prstGeom prst="rect">
            <a:avLst/>
          </a:prstGeom>
          <a:noFill/>
        </p:spPr>
        <p:txBody>
          <a:bodyPr wrap="square" rtlCol="0">
            <a:spAutoFit/>
          </a:bodyPr>
          <a:lstStyle/>
          <a:p>
            <a:pPr marL="806450" indent="-806450" algn="l">
              <a:lnSpc>
                <a:spcPct val="250000"/>
              </a:lnSpc>
              <a:spcBef>
                <a:spcPts val="0"/>
              </a:spcBef>
            </a:pPr>
            <a:r>
              <a:rPr lang="de-DE" sz="1800" dirty="0"/>
              <a:t>ß</a:t>
            </a:r>
            <a:r>
              <a:rPr lang="de-DE" sz="1800" baseline="-25000" dirty="0"/>
              <a:t>1</a:t>
            </a:r>
            <a:endParaRPr lang="de-DE" sz="1800" dirty="0"/>
          </a:p>
          <a:p>
            <a:pPr marL="806450" indent="-806450" algn="l">
              <a:lnSpc>
                <a:spcPct val="250000"/>
              </a:lnSpc>
              <a:spcBef>
                <a:spcPts val="0"/>
              </a:spcBef>
            </a:pPr>
            <a:r>
              <a:rPr lang="de-DE" sz="1800" dirty="0"/>
              <a:t>ß</a:t>
            </a:r>
            <a:r>
              <a:rPr lang="de-DE" sz="1800" baseline="-25000" dirty="0"/>
              <a:t>2</a:t>
            </a:r>
            <a:r>
              <a:rPr lang="de-DE" sz="1800" dirty="0"/>
              <a:t> </a:t>
            </a:r>
          </a:p>
          <a:p>
            <a:pPr marL="806450" indent="-806450" algn="l">
              <a:lnSpc>
                <a:spcPct val="150000"/>
              </a:lnSpc>
              <a:spcBef>
                <a:spcPts val="0"/>
              </a:spcBef>
            </a:pPr>
            <a:r>
              <a:rPr lang="de-DE" sz="1800" dirty="0"/>
              <a:t>ß</a:t>
            </a:r>
            <a:r>
              <a:rPr lang="de-DE" sz="1800" baseline="-25000" dirty="0"/>
              <a:t>3</a:t>
            </a:r>
            <a:r>
              <a:rPr lang="de-DE" sz="1800" dirty="0"/>
              <a:t> </a:t>
            </a:r>
          </a:p>
          <a:p>
            <a:pPr marL="806450" indent="-806450" algn="l">
              <a:lnSpc>
                <a:spcPct val="150000"/>
              </a:lnSpc>
              <a:spcBef>
                <a:spcPts val="600"/>
              </a:spcBef>
            </a:pPr>
            <a:r>
              <a:rPr lang="de-DE" sz="1800" dirty="0"/>
              <a:t>ß</a:t>
            </a:r>
            <a:r>
              <a:rPr lang="de-DE" sz="1800" baseline="-25000" dirty="0"/>
              <a:t>4</a:t>
            </a:r>
            <a:endParaRPr lang="de-DE" sz="1800" dirty="0"/>
          </a:p>
        </p:txBody>
      </p:sp>
    </p:spTree>
    <p:extLst>
      <p:ext uri="{BB962C8B-B14F-4D97-AF65-F5344CB8AC3E}">
        <p14:creationId xmlns:p14="http://schemas.microsoft.com/office/powerpoint/2010/main" val="4242416681"/>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C0FB9958-E6E8-48DC-A41E-700D06EDAED9}" type="slidenum">
              <a:rPr lang="de-DE" sz="800" smtClean="0">
                <a:solidFill>
                  <a:schemeClr val="bg1"/>
                </a:solidFill>
              </a:rPr>
              <a:pPr/>
              <a:t>268</a:t>
            </a:fld>
            <a:endParaRPr lang="de-DE" sz="800">
              <a:solidFill>
                <a:schemeClr val="bg1"/>
              </a:solidFill>
            </a:endParaRPr>
          </a:p>
        </p:txBody>
      </p:sp>
      <p:sp>
        <p:nvSpPr>
          <p:cNvPr id="196611" name="Rectangle 2"/>
          <p:cNvSpPr>
            <a:spLocks noChangeArrowheads="1"/>
          </p:cNvSpPr>
          <p:nvPr/>
        </p:nvSpPr>
        <p:spPr bwMode="auto">
          <a:xfrm>
            <a:off x="125413" y="530225"/>
            <a:ext cx="5419753"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de-DE" sz="2400" dirty="0" err="1"/>
              <a:t>Ordinary</a:t>
            </a:r>
            <a:r>
              <a:rPr lang="de-DE" sz="2400" dirty="0"/>
              <a:t> Least </a:t>
            </a:r>
            <a:r>
              <a:rPr lang="de-DE" sz="2400" dirty="0" err="1"/>
              <a:t>Squares</a:t>
            </a:r>
            <a:r>
              <a:rPr lang="de-DE" sz="2400" dirty="0"/>
              <a:t> Regression</a:t>
            </a:r>
          </a:p>
        </p:txBody>
      </p:sp>
      <mc:AlternateContent xmlns:mc="http://schemas.openxmlformats.org/markup-compatibility/2006" xmlns:a14="http://schemas.microsoft.com/office/drawing/2010/main">
        <mc:Choice Requires="a14">
          <p:sp>
            <p:nvSpPr>
              <p:cNvPr id="196612" name="Text Box 3"/>
              <p:cNvSpPr txBox="1">
                <a:spLocks noChangeArrowheads="1"/>
              </p:cNvSpPr>
              <p:nvPr/>
            </p:nvSpPr>
            <p:spPr bwMode="auto">
              <a:xfrm>
                <a:off x="207818" y="1304218"/>
                <a:ext cx="8778240" cy="5301004"/>
              </a:xfrm>
              <a:prstGeom prst="rect">
                <a:avLst/>
              </a:prstGeom>
              <a:noFill/>
              <a:ln>
                <a:noFill/>
              </a:ln>
              <a:effectLst/>
              <a:extLst>
                <a:ext uri="{909E8E84-426E-40DD-AFC4-6F175D3DCCD1}">
                  <a14:hiddenFill>
                    <a:solidFill>
                      <a:schemeClr val="accent1"/>
                    </a:solidFill>
                  </a14:hiddenFill>
                </a:ext>
                <a:ext uri="{91240B29-F687-4F45-9708-019B960494DF}">
                  <a14:hiddenLine w="2540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90000" tIns="46800" rIns="90000" bIns="46800">
                <a:spAutoFit/>
              </a:bodyPr>
              <a:lstStyle>
                <a:lvl1pPr defTabSz="762000">
                  <a:tabLst>
                    <a:tab pos="673100" algn="l"/>
                    <a:tab pos="4572000" algn="l"/>
                    <a:tab pos="4864100" algn="l"/>
                  </a:tabLst>
                  <a:defRPr sz="1600" b="1">
                    <a:solidFill>
                      <a:schemeClr val="tx1"/>
                    </a:solidFill>
                    <a:latin typeface="Arial" charset="0"/>
                    <a:ea typeface="MS PGothic" pitchFamily="34" charset="-128"/>
                  </a:defRPr>
                </a:lvl1pPr>
                <a:lvl2pPr marL="673100" indent="-381000" defTabSz="762000">
                  <a:tabLst>
                    <a:tab pos="673100" algn="l"/>
                    <a:tab pos="4572000" algn="l"/>
                    <a:tab pos="4864100" algn="l"/>
                  </a:tabLst>
                  <a:defRPr sz="1600" b="1">
                    <a:solidFill>
                      <a:schemeClr val="tx1"/>
                    </a:solidFill>
                    <a:latin typeface="Arial" charset="0"/>
                    <a:ea typeface="MS PGothic" pitchFamily="34" charset="-128"/>
                  </a:defRPr>
                </a:lvl2pPr>
                <a:lvl3pPr marL="1054100" indent="-190500" defTabSz="762000">
                  <a:tabLst>
                    <a:tab pos="673100" algn="l"/>
                    <a:tab pos="4572000" algn="l"/>
                    <a:tab pos="4864100" algn="l"/>
                  </a:tabLst>
                  <a:defRPr sz="1600" b="1">
                    <a:solidFill>
                      <a:schemeClr val="tx1"/>
                    </a:solidFill>
                    <a:latin typeface="Arial" charset="0"/>
                    <a:ea typeface="MS PGothic" pitchFamily="34" charset="-128"/>
                  </a:defRPr>
                </a:lvl3pPr>
                <a:lvl4pPr marL="1600200" indent="-228600" defTabSz="762000">
                  <a:tabLst>
                    <a:tab pos="673100" algn="l"/>
                    <a:tab pos="4572000" algn="l"/>
                    <a:tab pos="4864100" algn="l"/>
                  </a:tabLst>
                  <a:defRPr sz="1600" b="1">
                    <a:solidFill>
                      <a:schemeClr val="tx1"/>
                    </a:solidFill>
                    <a:latin typeface="Arial" charset="0"/>
                    <a:ea typeface="MS PGothic" pitchFamily="34" charset="-128"/>
                  </a:defRPr>
                </a:lvl4pPr>
                <a:lvl5pPr marL="2057400" indent="-228600" defTabSz="762000">
                  <a:tabLst>
                    <a:tab pos="673100" algn="l"/>
                    <a:tab pos="4572000" algn="l"/>
                    <a:tab pos="4864100" algn="l"/>
                  </a:tabLst>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tabLst>
                    <a:tab pos="673100" algn="l"/>
                    <a:tab pos="4572000" algn="l"/>
                    <a:tab pos="4864100" algn="l"/>
                  </a:tabLs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tabLst>
                    <a:tab pos="673100" algn="l"/>
                    <a:tab pos="4572000" algn="l"/>
                    <a:tab pos="4864100" algn="l"/>
                  </a:tabLs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tabLst>
                    <a:tab pos="673100" algn="l"/>
                    <a:tab pos="4572000" algn="l"/>
                    <a:tab pos="4864100" algn="l"/>
                  </a:tabLs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tabLst>
                    <a:tab pos="673100" algn="l"/>
                    <a:tab pos="4572000" algn="l"/>
                    <a:tab pos="4864100" algn="l"/>
                  </a:tabLst>
                  <a:defRPr sz="1600" b="1">
                    <a:solidFill>
                      <a:schemeClr val="tx1"/>
                    </a:solidFill>
                    <a:latin typeface="Arial" charset="0"/>
                    <a:ea typeface="MS PGothic" pitchFamily="34" charset="-128"/>
                  </a:defRPr>
                </a:lvl9pPr>
              </a:lstStyle>
              <a:p>
                <a:pPr algn="l">
                  <a:spcBef>
                    <a:spcPts val="600"/>
                  </a:spcBef>
                </a:pPr>
                <a:r>
                  <a:rPr lang="de-DE" sz="1800" dirty="0"/>
                  <a:t>OLS </a:t>
                </a:r>
                <a:r>
                  <a:rPr lang="en-US" sz="1800" dirty="0"/>
                  <a:t>is a linear approach for predicting a quantitative response Y on the basis of a set of predictor variables </a:t>
                </a:r>
                <a:r>
                  <a:rPr lang="en-US" sz="1800" dirty="0" err="1"/>
                  <a:t>X</a:t>
                </a:r>
                <a:r>
                  <a:rPr lang="en-US" sz="1800" baseline="-25000" dirty="0" err="1"/>
                  <a:t>j</a:t>
                </a:r>
                <a:endParaRPr lang="en-US" sz="1800" dirty="0"/>
              </a:p>
              <a:p>
                <a:pPr algn="l">
                  <a:spcBef>
                    <a:spcPts val="600"/>
                  </a:spcBef>
                </a:pPr>
                <a:r>
                  <a:rPr lang="de-DE" sz="1800" dirty="0"/>
                  <a:t>	</a:t>
                </a:r>
                <a14:m>
                  <m:oMath xmlns:m="http://schemas.openxmlformats.org/officeDocument/2006/math">
                    <m:r>
                      <m:rPr>
                        <m:nor/>
                      </m:rPr>
                      <a:rPr lang="en-US" sz="1800" dirty="0"/>
                      <m:t> </m:t>
                    </m:r>
                    <m:sSub>
                      <m:sSubPr>
                        <m:ctrlPr>
                          <a:rPr lang="en-US" sz="1800" i="1">
                            <a:latin typeface="Cambria Math"/>
                          </a:rPr>
                        </m:ctrlPr>
                      </m:sSubPr>
                      <m:e>
                        <m:r>
                          <a:rPr lang="en-US" sz="1800" i="1">
                            <a:latin typeface="Cambria Math"/>
                          </a:rPr>
                          <m:t>𝑦</m:t>
                        </m:r>
                      </m:e>
                      <m:sub>
                        <m:r>
                          <a:rPr lang="en-US" sz="1800" i="1">
                            <a:latin typeface="Cambria Math"/>
                          </a:rPr>
                          <m:t>𝑖</m:t>
                        </m:r>
                      </m:sub>
                    </m:sSub>
                    <m:r>
                      <a:rPr lang="en-US" sz="1800" i="1">
                        <a:latin typeface="Cambria Math"/>
                      </a:rPr>
                      <m:t>=</m:t>
                    </m:r>
                    <m:sSub>
                      <m:sSubPr>
                        <m:ctrlPr>
                          <a:rPr lang="de-DE" sz="1800" b="0" i="1">
                            <a:latin typeface="Cambria Math"/>
                          </a:rPr>
                        </m:ctrlPr>
                      </m:sSubPr>
                      <m:e>
                        <m:r>
                          <a:rPr lang="pt-BR" sz="1800" b="0" i="1">
                            <a:latin typeface="Cambria Math"/>
                          </a:rPr>
                          <m:t>𝛽</m:t>
                        </m:r>
                      </m:e>
                      <m:sub>
                        <m:r>
                          <a:rPr lang="pt-BR" sz="1800" b="0" i="1">
                            <a:latin typeface="Cambria Math"/>
                          </a:rPr>
                          <m:t>0</m:t>
                        </m:r>
                      </m:sub>
                    </m:sSub>
                    <m:r>
                      <a:rPr lang="de-DE" sz="1800" b="0" i="1">
                        <a:latin typeface="Cambria Math"/>
                      </a:rPr>
                      <m:t>+</m:t>
                    </m:r>
                    <m:sSub>
                      <m:sSubPr>
                        <m:ctrlPr>
                          <a:rPr lang="de-DE" sz="1800" b="0" i="1">
                            <a:latin typeface="Cambria Math"/>
                          </a:rPr>
                        </m:ctrlPr>
                      </m:sSubPr>
                      <m:e>
                        <m:r>
                          <a:rPr lang="pt-BR" sz="1800" b="0" i="1">
                            <a:latin typeface="Cambria Math"/>
                          </a:rPr>
                          <m:t>𝛽</m:t>
                        </m:r>
                      </m:e>
                      <m:sub>
                        <m:r>
                          <a:rPr lang="pt-BR" sz="1800" b="0" i="1">
                            <a:latin typeface="Cambria Math"/>
                          </a:rPr>
                          <m:t>1</m:t>
                        </m:r>
                      </m:sub>
                    </m:sSub>
                    <m:r>
                      <a:rPr lang="pt-BR" sz="1800" b="0" i="1">
                        <a:latin typeface="Cambria Math"/>
                      </a:rPr>
                      <m:t>∙</m:t>
                    </m:r>
                    <m:sSub>
                      <m:sSubPr>
                        <m:ctrlPr>
                          <a:rPr lang="de-DE" sz="1800" b="0" i="1">
                            <a:latin typeface="Cambria Math"/>
                          </a:rPr>
                        </m:ctrlPr>
                      </m:sSubPr>
                      <m:e>
                        <m:r>
                          <a:rPr lang="en-US" sz="1800" b="0" i="1">
                            <a:latin typeface="Cambria Math"/>
                          </a:rPr>
                          <m:t>𝑥</m:t>
                        </m:r>
                      </m:e>
                      <m:sub>
                        <m:r>
                          <a:rPr lang="de-DE" sz="1800" b="0" i="1" smtClean="0">
                            <a:latin typeface="Cambria Math"/>
                          </a:rPr>
                          <m:t>1,</m:t>
                        </m:r>
                        <m:r>
                          <a:rPr lang="de-DE" sz="1800" b="0" i="1" smtClean="0">
                            <a:latin typeface="Cambria Math"/>
                          </a:rPr>
                          <m:t>𝑖</m:t>
                        </m:r>
                      </m:sub>
                    </m:sSub>
                    <m:r>
                      <a:rPr lang="de-DE" sz="1800" b="0" i="1">
                        <a:latin typeface="Cambria Math"/>
                      </a:rPr>
                      <m:t>+</m:t>
                    </m:r>
                    <m:sSub>
                      <m:sSubPr>
                        <m:ctrlPr>
                          <a:rPr lang="de-DE" sz="1800" b="0" i="1">
                            <a:latin typeface="Cambria Math"/>
                          </a:rPr>
                        </m:ctrlPr>
                      </m:sSubPr>
                      <m:e>
                        <m:r>
                          <a:rPr lang="pt-BR" sz="1800" b="0" i="1">
                            <a:latin typeface="Cambria Math"/>
                          </a:rPr>
                          <m:t>𝛽</m:t>
                        </m:r>
                      </m:e>
                      <m:sub>
                        <m:r>
                          <a:rPr lang="pt-BR" sz="1800" b="0" i="1">
                            <a:latin typeface="Cambria Math"/>
                          </a:rPr>
                          <m:t>2</m:t>
                        </m:r>
                      </m:sub>
                    </m:sSub>
                    <m:r>
                      <a:rPr lang="pt-BR" sz="1800" b="0" i="1">
                        <a:latin typeface="Cambria Math"/>
                      </a:rPr>
                      <m:t>∙</m:t>
                    </m:r>
                    <m:sSub>
                      <m:sSubPr>
                        <m:ctrlPr>
                          <a:rPr lang="de-DE" sz="1800" b="0" i="1">
                            <a:latin typeface="Cambria Math"/>
                          </a:rPr>
                        </m:ctrlPr>
                      </m:sSubPr>
                      <m:e>
                        <m:r>
                          <a:rPr lang="en-US" sz="1800" b="0" i="1">
                            <a:latin typeface="Cambria Math"/>
                          </a:rPr>
                          <m:t>𝑥</m:t>
                        </m:r>
                      </m:e>
                      <m:sub>
                        <m:r>
                          <a:rPr lang="de-DE" sz="1800" b="0" i="1">
                            <a:latin typeface="Cambria Math"/>
                          </a:rPr>
                          <m:t>2</m:t>
                        </m:r>
                        <m:r>
                          <a:rPr lang="de-DE" sz="1800" b="0" i="1" smtClean="0">
                            <a:latin typeface="Cambria Math"/>
                          </a:rPr>
                          <m:t>,1</m:t>
                        </m:r>
                      </m:sub>
                    </m:sSub>
                    <m:r>
                      <a:rPr lang="de-DE" sz="1800" b="0" i="1">
                        <a:latin typeface="Cambria Math"/>
                      </a:rPr>
                      <m:t>+</m:t>
                    </m:r>
                    <m:r>
                      <a:rPr lang="de-DE" sz="1800" b="0" i="1" smtClean="0">
                        <a:latin typeface="Cambria Math"/>
                      </a:rPr>
                      <m:t>…</m:t>
                    </m:r>
                    <m:r>
                      <a:rPr lang="de-DE" sz="1800" b="0" i="1">
                        <a:latin typeface="Cambria Math"/>
                      </a:rPr>
                      <m:t>+</m:t>
                    </m:r>
                    <m:sSub>
                      <m:sSubPr>
                        <m:ctrlPr>
                          <a:rPr lang="de-DE" sz="1800" b="0" i="1">
                            <a:latin typeface="Cambria Math"/>
                          </a:rPr>
                        </m:ctrlPr>
                      </m:sSubPr>
                      <m:e>
                        <m:r>
                          <a:rPr lang="pt-BR" sz="1800" b="0" i="1">
                            <a:latin typeface="Cambria Math"/>
                          </a:rPr>
                          <m:t>𝛽</m:t>
                        </m:r>
                      </m:e>
                      <m:sub>
                        <m:r>
                          <a:rPr lang="de-DE" sz="1800" b="0" i="1" smtClean="0">
                            <a:latin typeface="Cambria Math"/>
                          </a:rPr>
                          <m:t>𝑝</m:t>
                        </m:r>
                      </m:sub>
                    </m:sSub>
                    <m:r>
                      <a:rPr lang="pt-BR" sz="1800" b="0" i="1">
                        <a:latin typeface="Cambria Math"/>
                      </a:rPr>
                      <m:t>∙</m:t>
                    </m:r>
                    <m:sSub>
                      <m:sSubPr>
                        <m:ctrlPr>
                          <a:rPr lang="de-DE" sz="1800" b="0" i="1">
                            <a:latin typeface="Cambria Math"/>
                          </a:rPr>
                        </m:ctrlPr>
                      </m:sSubPr>
                      <m:e>
                        <m:r>
                          <a:rPr lang="en-US" sz="1800" b="0" i="1">
                            <a:latin typeface="Cambria Math"/>
                          </a:rPr>
                          <m:t>𝑥</m:t>
                        </m:r>
                      </m:e>
                      <m:sub>
                        <m:r>
                          <a:rPr lang="de-DE" sz="1800" b="0" i="1" smtClean="0">
                            <a:latin typeface="Cambria Math"/>
                          </a:rPr>
                          <m:t>𝑝</m:t>
                        </m:r>
                        <m:r>
                          <a:rPr lang="de-DE" sz="1800" b="0" i="1" smtClean="0">
                            <a:latin typeface="Cambria Math"/>
                          </a:rPr>
                          <m:t>,</m:t>
                        </m:r>
                        <m:r>
                          <a:rPr lang="de-DE" sz="1800" b="0" i="1" smtClean="0">
                            <a:latin typeface="Cambria Math"/>
                          </a:rPr>
                          <m:t>𝑖</m:t>
                        </m:r>
                      </m:sub>
                    </m:sSub>
                    <m:r>
                      <a:rPr lang="de-DE" sz="1800" b="0" i="1">
                        <a:latin typeface="Cambria Math"/>
                      </a:rPr>
                      <m:t>+</m:t>
                    </m:r>
                    <m:sSub>
                      <m:sSubPr>
                        <m:ctrlPr>
                          <a:rPr lang="en-US" sz="1800" i="1">
                            <a:latin typeface="Cambria Math"/>
                          </a:rPr>
                        </m:ctrlPr>
                      </m:sSubPr>
                      <m:e>
                        <m:r>
                          <a:rPr lang="en-US" sz="1800" i="1">
                            <a:latin typeface="Cambria Math"/>
                          </a:rPr>
                          <m:t>𝜐</m:t>
                        </m:r>
                      </m:e>
                      <m:sub>
                        <m:r>
                          <a:rPr lang="en-US" sz="1800" i="1">
                            <a:latin typeface="Cambria Math"/>
                          </a:rPr>
                          <m:t>𝑖</m:t>
                        </m:r>
                      </m:sub>
                    </m:sSub>
                    <m:r>
                      <a:rPr lang="de-DE" sz="1800" b="1" i="1" smtClean="0">
                        <a:latin typeface="Cambria Math"/>
                      </a:rPr>
                      <m:t>=</m:t>
                    </m:r>
                    <m:sSub>
                      <m:sSubPr>
                        <m:ctrlPr>
                          <a:rPr lang="en-US" sz="1800" i="1">
                            <a:latin typeface="Cambria Math"/>
                          </a:rPr>
                        </m:ctrlPr>
                      </m:sSubPr>
                      <m:e>
                        <m:r>
                          <a:rPr lang="en-US" sz="1800" i="1">
                            <a:latin typeface="Cambria Math"/>
                          </a:rPr>
                          <m:t>𝛽</m:t>
                        </m:r>
                      </m:e>
                      <m:sub>
                        <m:r>
                          <a:rPr lang="en-US" sz="1800" b="0" i="1">
                            <a:latin typeface="Cambria Math"/>
                          </a:rPr>
                          <m:t>0</m:t>
                        </m:r>
                      </m:sub>
                    </m:sSub>
                    <m:r>
                      <a:rPr lang="en-US" sz="1800" i="1">
                        <a:latin typeface="Cambria Math"/>
                      </a:rPr>
                      <m:t>+</m:t>
                    </m:r>
                    <m:r>
                      <a:rPr lang="en-US" sz="1800" b="0" i="1">
                        <a:latin typeface="Cambria Math"/>
                      </a:rPr>
                      <m:t>𝜷</m:t>
                    </m:r>
                    <m:r>
                      <a:rPr lang="en-US" sz="1800" i="1">
                        <a:latin typeface="Cambria Math"/>
                      </a:rPr>
                      <m:t>′</m:t>
                    </m:r>
                    <m:sSub>
                      <m:sSubPr>
                        <m:ctrlPr>
                          <a:rPr lang="en-US" sz="1800" i="1">
                            <a:latin typeface="Cambria Math"/>
                          </a:rPr>
                        </m:ctrlPr>
                      </m:sSubPr>
                      <m:e>
                        <m:r>
                          <a:rPr lang="en-US" sz="1800" i="1">
                            <a:latin typeface="Cambria Math"/>
                          </a:rPr>
                          <m:t>𝒙</m:t>
                        </m:r>
                      </m:e>
                      <m:sub>
                        <m:r>
                          <a:rPr lang="en-US" sz="1800" i="1">
                            <a:latin typeface="Cambria Math"/>
                          </a:rPr>
                          <m:t>𝑖</m:t>
                        </m:r>
                      </m:sub>
                    </m:sSub>
                    <m:r>
                      <a:rPr lang="en-US" sz="1800" i="1">
                        <a:latin typeface="Cambria Math"/>
                      </a:rPr>
                      <m:t>+</m:t>
                    </m:r>
                    <m:sSub>
                      <m:sSubPr>
                        <m:ctrlPr>
                          <a:rPr lang="en-US" sz="1800" i="1">
                            <a:latin typeface="Cambria Math"/>
                          </a:rPr>
                        </m:ctrlPr>
                      </m:sSubPr>
                      <m:e>
                        <m:r>
                          <a:rPr lang="en-US" sz="1800" i="1">
                            <a:latin typeface="Cambria Math"/>
                          </a:rPr>
                          <m:t>𝜐</m:t>
                        </m:r>
                      </m:e>
                      <m:sub>
                        <m:r>
                          <a:rPr lang="en-US" sz="1800" i="1">
                            <a:latin typeface="Cambria Math"/>
                          </a:rPr>
                          <m:t>𝑖</m:t>
                        </m:r>
                      </m:sub>
                    </m:sSub>
                  </m:oMath>
                </a14:m>
                <a:endParaRPr lang="en-US" sz="1800" dirty="0"/>
              </a:p>
              <a:p>
                <a:pPr algn="l">
                  <a:spcBef>
                    <a:spcPts val="1200"/>
                  </a:spcBef>
                </a:pPr>
                <a:r>
                  <a:rPr lang="en-US" sz="1800" dirty="0"/>
                  <a:t>It assumes that there is approximately a linear relationship between X and Y.</a:t>
                </a:r>
              </a:p>
              <a:p>
                <a:pPr algn="l">
                  <a:spcBef>
                    <a:spcPts val="1200"/>
                  </a:spcBef>
                </a:pPr>
                <a:r>
                  <a:rPr lang="en-US" sz="1800" dirty="0"/>
                  <a:t>The optimal regression line is found where the sum of squared residuals (RSS)</a:t>
                </a:r>
              </a:p>
              <a:p>
                <a:pPr marL="714375" algn="l">
                  <a:spcBef>
                    <a:spcPts val="1200"/>
                  </a:spcBef>
                </a:pPr>
                <a14:m>
                  <m:oMathPara xmlns:m="http://schemas.openxmlformats.org/officeDocument/2006/math">
                    <m:oMathParaPr>
                      <m:jc m:val="left"/>
                    </m:oMathParaPr>
                    <m:oMath xmlns:m="http://schemas.openxmlformats.org/officeDocument/2006/math">
                      <m:r>
                        <a:rPr lang="de-DE" sz="1800" i="1">
                          <a:latin typeface="Cambria Math"/>
                        </a:rPr>
                        <m:t>𝑹𝑺𝑺</m:t>
                      </m:r>
                      <m:r>
                        <a:rPr lang="pt-BR" sz="1800" i="1">
                          <a:latin typeface="Cambria Math"/>
                        </a:rPr>
                        <m:t>=</m:t>
                      </m:r>
                      <m:nary>
                        <m:naryPr>
                          <m:chr m:val="∑"/>
                          <m:ctrlPr>
                            <a:rPr lang="de-DE" sz="1800" b="0" i="1">
                              <a:latin typeface="Cambria Math"/>
                            </a:rPr>
                          </m:ctrlPr>
                        </m:naryPr>
                        <m:sub>
                          <m:r>
                            <a:rPr lang="de-DE" sz="1800" b="0" i="1">
                              <a:latin typeface="Cambria Math"/>
                            </a:rPr>
                            <m:t>𝑖</m:t>
                          </m:r>
                          <m:r>
                            <a:rPr lang="pt-BR" sz="1800" b="0" i="1">
                              <a:latin typeface="Cambria Math"/>
                            </a:rPr>
                            <m:t>=1</m:t>
                          </m:r>
                        </m:sub>
                        <m:sup>
                          <m:r>
                            <a:rPr lang="de-DE" sz="1800" b="0" i="1">
                              <a:latin typeface="Cambria Math"/>
                            </a:rPr>
                            <m:t>𝑛</m:t>
                          </m:r>
                        </m:sup>
                        <m:e>
                          <m:sSup>
                            <m:sSupPr>
                              <m:ctrlPr>
                                <a:rPr lang="de-DE" sz="1800" b="0" i="1">
                                  <a:latin typeface="Cambria Math"/>
                                </a:rPr>
                              </m:ctrlPr>
                            </m:sSupPr>
                            <m:e>
                              <m:sSub>
                                <m:sSubPr>
                                  <m:ctrlPr>
                                    <a:rPr lang="en-US" sz="1800" i="1">
                                      <a:latin typeface="Cambria Math"/>
                                    </a:rPr>
                                  </m:ctrlPr>
                                </m:sSubPr>
                                <m:e>
                                  <m:r>
                                    <a:rPr lang="en-US" sz="1800" i="1">
                                      <a:latin typeface="Cambria Math"/>
                                    </a:rPr>
                                    <m:t>𝜐</m:t>
                                  </m:r>
                                </m:e>
                                <m:sub>
                                  <m:r>
                                    <a:rPr lang="en-US" sz="1800" i="1">
                                      <a:latin typeface="Cambria Math"/>
                                    </a:rPr>
                                    <m:t>𝑖</m:t>
                                  </m:r>
                                </m:sub>
                              </m:sSub>
                            </m:e>
                            <m:sup>
                              <m:r>
                                <a:rPr lang="de-DE" sz="1800" b="0" i="1">
                                  <a:latin typeface="Cambria Math"/>
                                </a:rPr>
                                <m:t>2</m:t>
                              </m:r>
                            </m:sup>
                          </m:sSup>
                        </m:e>
                      </m:nary>
                      <m:r>
                        <a:rPr lang="de-DE" sz="1800" b="0" i="1" smtClean="0">
                          <a:latin typeface="Cambria Math"/>
                        </a:rPr>
                        <m:t>=</m:t>
                      </m:r>
                      <m:nary>
                        <m:naryPr>
                          <m:chr m:val="∑"/>
                          <m:ctrlPr>
                            <a:rPr lang="de-DE" sz="1800" b="0" i="1">
                              <a:latin typeface="Cambria Math"/>
                            </a:rPr>
                          </m:ctrlPr>
                        </m:naryPr>
                        <m:sub>
                          <m:r>
                            <a:rPr lang="de-DE" sz="1800" b="0" i="1">
                              <a:latin typeface="Cambria Math"/>
                            </a:rPr>
                            <m:t>𝑖</m:t>
                          </m:r>
                          <m:r>
                            <a:rPr lang="pt-BR" sz="1800" b="0" i="1">
                              <a:latin typeface="Cambria Math"/>
                            </a:rPr>
                            <m:t>=1</m:t>
                          </m:r>
                        </m:sub>
                        <m:sup>
                          <m:r>
                            <a:rPr lang="de-DE" sz="1800" b="0" i="1">
                              <a:latin typeface="Cambria Math"/>
                            </a:rPr>
                            <m:t>𝑛</m:t>
                          </m:r>
                        </m:sup>
                        <m:e>
                          <m:sSup>
                            <m:sSupPr>
                              <m:ctrlPr>
                                <a:rPr lang="de-DE" sz="1800" b="0" i="1">
                                  <a:latin typeface="Cambria Math"/>
                                </a:rPr>
                              </m:ctrlPr>
                            </m:sSupPr>
                            <m:e>
                              <m:d>
                                <m:dPr>
                                  <m:ctrlPr>
                                    <a:rPr lang="de-DE" sz="1800" b="0" i="1">
                                      <a:latin typeface="Cambria Math"/>
                                    </a:rPr>
                                  </m:ctrlPr>
                                </m:dPr>
                                <m:e>
                                  <m:sSub>
                                    <m:sSubPr>
                                      <m:ctrlPr>
                                        <a:rPr lang="en-US" sz="1800" i="1">
                                          <a:latin typeface="Cambria Math"/>
                                        </a:rPr>
                                      </m:ctrlPr>
                                    </m:sSubPr>
                                    <m:e>
                                      <m:r>
                                        <a:rPr lang="en-US" sz="1800" i="1">
                                          <a:latin typeface="Cambria Math"/>
                                        </a:rPr>
                                        <m:t>𝑦</m:t>
                                      </m:r>
                                    </m:e>
                                    <m:sub>
                                      <m:r>
                                        <a:rPr lang="en-US" sz="1800" i="1">
                                          <a:latin typeface="Cambria Math"/>
                                        </a:rPr>
                                        <m:t>𝑖</m:t>
                                      </m:r>
                                    </m:sub>
                                  </m:sSub>
                                  <m:r>
                                    <a:rPr lang="de-DE" sz="1800" b="0" i="1">
                                      <a:latin typeface="Cambria Math"/>
                                    </a:rPr>
                                    <m:t>−</m:t>
                                  </m:r>
                                  <m:sSub>
                                    <m:sSubPr>
                                      <m:ctrlPr>
                                        <a:rPr lang="de-DE" sz="1800" b="0" i="1">
                                          <a:latin typeface="Cambria Math"/>
                                        </a:rPr>
                                      </m:ctrlPr>
                                    </m:sSubPr>
                                    <m:e>
                                      <m:acc>
                                        <m:accPr>
                                          <m:chr m:val="̂"/>
                                          <m:ctrlPr>
                                            <a:rPr lang="de-DE" sz="1800" b="0" i="1">
                                              <a:latin typeface="Cambria Math"/>
                                            </a:rPr>
                                          </m:ctrlPr>
                                        </m:accPr>
                                        <m:e>
                                          <m:r>
                                            <a:rPr lang="en-US" sz="1800" i="1">
                                              <a:latin typeface="Cambria Math"/>
                                            </a:rPr>
                                            <m:t>𝑦</m:t>
                                          </m:r>
                                        </m:e>
                                      </m:acc>
                                    </m:e>
                                    <m:sub>
                                      <m:r>
                                        <a:rPr lang="de-DE" sz="1800" b="0" i="1">
                                          <a:latin typeface="Cambria Math"/>
                                        </a:rPr>
                                        <m:t>𝑖</m:t>
                                      </m:r>
                                    </m:sub>
                                  </m:sSub>
                                </m:e>
                              </m:d>
                            </m:e>
                            <m:sup>
                              <m:r>
                                <a:rPr lang="de-DE" sz="1800" b="0" i="1">
                                  <a:latin typeface="Cambria Math"/>
                                </a:rPr>
                                <m:t>2</m:t>
                              </m:r>
                            </m:sup>
                          </m:sSup>
                        </m:e>
                      </m:nary>
                      <m:r>
                        <a:rPr lang="de-DE" sz="1800" b="0" i="1" smtClean="0">
                          <a:latin typeface="Cambria Math"/>
                        </a:rPr>
                        <m:t>=</m:t>
                      </m:r>
                      <m:nary>
                        <m:naryPr>
                          <m:chr m:val="∑"/>
                          <m:ctrlPr>
                            <a:rPr lang="de-DE" sz="1800" b="0" i="1">
                              <a:latin typeface="Cambria Math"/>
                            </a:rPr>
                          </m:ctrlPr>
                        </m:naryPr>
                        <m:sub>
                          <m:r>
                            <a:rPr lang="de-DE" sz="1800" b="0" i="1">
                              <a:latin typeface="Cambria Math"/>
                            </a:rPr>
                            <m:t>𝑖</m:t>
                          </m:r>
                          <m:r>
                            <a:rPr lang="pt-BR" sz="1800" b="0" i="1">
                              <a:latin typeface="Cambria Math"/>
                            </a:rPr>
                            <m:t>=1</m:t>
                          </m:r>
                        </m:sub>
                        <m:sup>
                          <m:r>
                            <a:rPr lang="de-DE" sz="1800" b="0" i="1">
                              <a:latin typeface="Cambria Math"/>
                            </a:rPr>
                            <m:t>𝑛</m:t>
                          </m:r>
                        </m:sup>
                        <m:e>
                          <m:sSup>
                            <m:sSupPr>
                              <m:ctrlPr>
                                <a:rPr lang="de-DE" sz="1800" b="0" i="1">
                                  <a:latin typeface="Cambria Math"/>
                                </a:rPr>
                              </m:ctrlPr>
                            </m:sSupPr>
                            <m:e>
                              <m:d>
                                <m:dPr>
                                  <m:ctrlPr>
                                    <a:rPr lang="de-DE" sz="1800" b="0" i="1">
                                      <a:latin typeface="Cambria Math"/>
                                    </a:rPr>
                                  </m:ctrlPr>
                                </m:dPr>
                                <m:e>
                                  <m:sSub>
                                    <m:sSubPr>
                                      <m:ctrlPr>
                                        <a:rPr lang="en-US" sz="1800" i="1">
                                          <a:latin typeface="Cambria Math"/>
                                        </a:rPr>
                                      </m:ctrlPr>
                                    </m:sSubPr>
                                    <m:e>
                                      <m:r>
                                        <a:rPr lang="en-US" sz="1800" i="1">
                                          <a:latin typeface="Cambria Math"/>
                                        </a:rPr>
                                        <m:t>𝑦</m:t>
                                      </m:r>
                                    </m:e>
                                    <m:sub>
                                      <m:r>
                                        <a:rPr lang="en-US" sz="1800" i="1">
                                          <a:latin typeface="Cambria Math"/>
                                        </a:rPr>
                                        <m:t>𝑖</m:t>
                                      </m:r>
                                    </m:sub>
                                  </m:sSub>
                                  <m:r>
                                    <a:rPr lang="de-DE" sz="1800" b="0" i="1">
                                      <a:latin typeface="Cambria Math"/>
                                    </a:rPr>
                                    <m:t>−</m:t>
                                  </m:r>
                                  <m:sSub>
                                    <m:sSubPr>
                                      <m:ctrlPr>
                                        <a:rPr lang="en-US" sz="1800" i="1">
                                          <a:latin typeface="Cambria Math"/>
                                        </a:rPr>
                                      </m:ctrlPr>
                                    </m:sSubPr>
                                    <m:e>
                                      <m:r>
                                        <a:rPr lang="en-US" sz="1800" i="1">
                                          <a:latin typeface="Cambria Math"/>
                                        </a:rPr>
                                        <m:t>𝛽</m:t>
                                      </m:r>
                                    </m:e>
                                    <m:sub>
                                      <m:r>
                                        <a:rPr lang="en-US" sz="1800" b="0" i="1">
                                          <a:latin typeface="Cambria Math"/>
                                        </a:rPr>
                                        <m:t>0</m:t>
                                      </m:r>
                                    </m:sub>
                                  </m:sSub>
                                  <m:r>
                                    <a:rPr lang="de-DE" sz="1800" b="1" i="1" smtClean="0">
                                      <a:latin typeface="Cambria Math"/>
                                    </a:rPr>
                                    <m:t>−</m:t>
                                  </m:r>
                                  <m:r>
                                    <a:rPr lang="en-US" sz="1800" b="0" i="1">
                                      <a:latin typeface="Cambria Math"/>
                                    </a:rPr>
                                    <m:t>𝜷</m:t>
                                  </m:r>
                                  <m:r>
                                    <a:rPr lang="en-US" sz="1800" i="1">
                                      <a:latin typeface="Cambria Math"/>
                                    </a:rPr>
                                    <m:t>′</m:t>
                                  </m:r>
                                  <m:sSub>
                                    <m:sSubPr>
                                      <m:ctrlPr>
                                        <a:rPr lang="en-US" sz="1800" i="1">
                                          <a:latin typeface="Cambria Math"/>
                                        </a:rPr>
                                      </m:ctrlPr>
                                    </m:sSubPr>
                                    <m:e>
                                      <m:r>
                                        <a:rPr lang="en-US" sz="1800" i="1">
                                          <a:latin typeface="Cambria Math"/>
                                        </a:rPr>
                                        <m:t>𝒙</m:t>
                                      </m:r>
                                    </m:e>
                                    <m:sub>
                                      <m:r>
                                        <a:rPr lang="en-US" sz="1800" i="1">
                                          <a:latin typeface="Cambria Math"/>
                                        </a:rPr>
                                        <m:t>𝑖</m:t>
                                      </m:r>
                                    </m:sub>
                                  </m:sSub>
                                </m:e>
                              </m:d>
                            </m:e>
                            <m:sup>
                              <m:r>
                                <a:rPr lang="de-DE" sz="1800" b="0" i="1">
                                  <a:latin typeface="Cambria Math"/>
                                </a:rPr>
                                <m:t>2</m:t>
                              </m:r>
                            </m:sup>
                          </m:sSup>
                        </m:e>
                      </m:nary>
                    </m:oMath>
                  </m:oMathPara>
                </a14:m>
                <a:endParaRPr lang="de-DE" sz="1800" dirty="0"/>
              </a:p>
              <a:p>
                <a:pPr algn="l">
                  <a:spcBef>
                    <a:spcPts val="1200"/>
                  </a:spcBef>
                </a:pPr>
                <a:r>
                  <a:rPr lang="en-US" sz="1800" dirty="0"/>
                  <a:t>is minimal. Rewriting</a:t>
                </a:r>
              </a:p>
              <a:p>
                <a:pPr algn="l">
                  <a:spcBef>
                    <a:spcPts val="1200"/>
                  </a:spcBef>
                </a:pPr>
                <a:endParaRPr lang="en-US" sz="1800" dirty="0"/>
              </a:p>
              <a:p>
                <a:pPr algn="l">
                  <a:spcBef>
                    <a:spcPts val="1200"/>
                  </a:spcBef>
                </a:pPr>
                <a:endParaRPr lang="en-US" sz="1800" dirty="0"/>
              </a:p>
              <a:p>
                <a:pPr algn="l">
                  <a:spcBef>
                    <a:spcPts val="1200"/>
                  </a:spcBef>
                </a:pPr>
                <a:endParaRPr lang="en-US" sz="1800" dirty="0"/>
              </a:p>
              <a:p>
                <a:pPr algn="l">
                  <a:spcBef>
                    <a:spcPts val="1200"/>
                  </a:spcBef>
                </a:pPr>
                <a:endParaRPr lang="en-US" sz="1800" dirty="0"/>
              </a:p>
              <a:p>
                <a:pPr lvl="0" algn="l">
                  <a:spcBef>
                    <a:spcPts val="1200"/>
                  </a:spcBef>
                </a:pPr>
                <a:r>
                  <a:rPr lang="en-US" sz="1800" dirty="0">
                    <a:solidFill>
                      <a:srgbClr val="1A1A1A"/>
                    </a:solidFill>
                    <a:latin typeface="Arial" pitchFamily="34" charset="0"/>
                  </a:rPr>
                  <a:t>the parameter vector b can be calculated via: </a:t>
                </a:r>
                <a14:m>
                  <m:oMath xmlns:m="http://schemas.openxmlformats.org/officeDocument/2006/math">
                    <m:r>
                      <a:rPr lang="de-DE" sz="1800" b="1" i="0" smtClean="0">
                        <a:latin typeface="Cambria Math"/>
                      </a:rPr>
                      <m:t>  </m:t>
                    </m:r>
                    <m:r>
                      <a:rPr lang="en-US" sz="1800" b="0" i="1">
                        <a:latin typeface="Cambria Math"/>
                      </a:rPr>
                      <m:t>𝜷</m:t>
                    </m:r>
                    <m:r>
                      <a:rPr lang="de-DE" sz="1800" b="0" i="1" smtClean="0">
                        <a:latin typeface="Cambria Math"/>
                      </a:rPr>
                      <m:t>=</m:t>
                    </m:r>
                    <m:sSup>
                      <m:sSupPr>
                        <m:ctrlPr>
                          <a:rPr lang="de-DE" sz="1800" b="1" i="1" smtClean="0">
                            <a:latin typeface="Cambria Math"/>
                          </a:rPr>
                        </m:ctrlPr>
                      </m:sSupPr>
                      <m:e>
                        <m:r>
                          <a:rPr lang="de-DE" sz="1800" b="0" i="1">
                            <a:latin typeface="Cambria Math"/>
                          </a:rPr>
                          <m:t>(</m:t>
                        </m:r>
                        <m:sSup>
                          <m:sSupPr>
                            <m:ctrlPr>
                              <a:rPr lang="en-US" sz="1800" b="0" i="1">
                                <a:latin typeface="Cambria Math"/>
                              </a:rPr>
                            </m:ctrlPr>
                          </m:sSupPr>
                          <m:e>
                            <m:r>
                              <a:rPr lang="de-DE" sz="1800" i="1">
                                <a:latin typeface="Cambria Math"/>
                              </a:rPr>
                              <m:t>𝑿</m:t>
                            </m:r>
                          </m:e>
                          <m:sup>
                            <m:r>
                              <a:rPr lang="en-US" sz="1800" b="0" i="1">
                                <a:latin typeface="Cambria Math"/>
                              </a:rPr>
                              <m:t>′</m:t>
                            </m:r>
                          </m:sup>
                        </m:sSup>
                        <m:r>
                          <a:rPr lang="de-DE" sz="1800" i="1">
                            <a:latin typeface="Cambria Math"/>
                          </a:rPr>
                          <m:t>𝑿</m:t>
                        </m:r>
                        <m:r>
                          <a:rPr lang="de-DE" sz="1800" i="1">
                            <a:latin typeface="Cambria Math"/>
                          </a:rPr>
                          <m:t>)</m:t>
                        </m:r>
                      </m:e>
                      <m:sup>
                        <m:r>
                          <a:rPr lang="de-DE" sz="1800" b="1" i="1" smtClean="0">
                            <a:latin typeface="Cambria Math"/>
                          </a:rPr>
                          <m:t>−</m:t>
                        </m:r>
                        <m:r>
                          <a:rPr lang="de-DE" sz="1800" b="1" i="1" smtClean="0">
                            <a:latin typeface="Cambria Math"/>
                          </a:rPr>
                          <m:t>𝟏</m:t>
                        </m:r>
                      </m:sup>
                    </m:sSup>
                    <m:sSup>
                      <m:sSupPr>
                        <m:ctrlPr>
                          <a:rPr lang="en-US" sz="1800" b="0" i="1">
                            <a:latin typeface="Cambria Math"/>
                          </a:rPr>
                        </m:ctrlPr>
                      </m:sSupPr>
                      <m:e>
                        <m:r>
                          <a:rPr lang="de-DE" sz="1800" i="1">
                            <a:latin typeface="Cambria Math"/>
                          </a:rPr>
                          <m:t>𝑿</m:t>
                        </m:r>
                      </m:e>
                      <m:sup>
                        <m:r>
                          <a:rPr lang="en-US" sz="1800" b="0" i="1">
                            <a:latin typeface="Cambria Math"/>
                          </a:rPr>
                          <m:t>′</m:t>
                        </m:r>
                      </m:sup>
                    </m:sSup>
                    <m:r>
                      <a:rPr lang="en-US" sz="1800" b="1" i="1">
                        <a:latin typeface="Cambria Math"/>
                      </a:rPr>
                      <m:t>𝒚</m:t>
                    </m:r>
                  </m:oMath>
                </a14:m>
                <a:endParaRPr lang="en-US" sz="1800" dirty="0">
                  <a:solidFill>
                    <a:srgbClr val="1A1A1A"/>
                  </a:solidFill>
                  <a:latin typeface="Arial" pitchFamily="34" charset="0"/>
                </a:endParaRPr>
              </a:p>
            </p:txBody>
          </p:sp>
        </mc:Choice>
        <mc:Fallback xmlns="">
          <p:sp>
            <p:nvSpPr>
              <p:cNvPr id="196612" name="Text Box 3"/>
              <p:cNvSpPr txBox="1">
                <a:spLocks noRot="1" noChangeAspect="1" noMove="1" noResize="1" noEditPoints="1" noAdjustHandles="1" noChangeArrowheads="1" noChangeShapeType="1" noTextEdit="1"/>
              </p:cNvSpPr>
              <p:nvPr/>
            </p:nvSpPr>
            <p:spPr bwMode="auto">
              <a:xfrm>
                <a:off x="207818" y="1304218"/>
                <a:ext cx="8778240" cy="5301004"/>
              </a:xfrm>
              <a:prstGeom prst="rect">
                <a:avLst/>
              </a:prstGeom>
              <a:blipFill rotWithShape="1">
                <a:blip r:embed="rId3"/>
                <a:stretch>
                  <a:fillRect l="-625" t="-575" r="-347" b="-23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de-DE">
                    <a:noFill/>
                  </a:rPr>
                  <a:t> </a:t>
                </a:r>
              </a:p>
            </p:txBody>
          </p:sp>
        </mc:Fallback>
      </mc:AlternateContent>
      <p:graphicFrame>
        <p:nvGraphicFramePr>
          <p:cNvPr id="6" name="Objekt 5"/>
          <p:cNvGraphicFramePr>
            <a:graphicFrameLocks noChangeAspect="1"/>
          </p:cNvGraphicFramePr>
          <p:nvPr>
            <p:extLst>
              <p:ext uri="{D42A27DB-BD31-4B8C-83A1-F6EECF244321}">
                <p14:modId xmlns:p14="http://schemas.microsoft.com/office/powerpoint/2010/main" val="2802959250"/>
              </p:ext>
            </p:extLst>
          </p:nvPr>
        </p:nvGraphicFramePr>
        <p:xfrm>
          <a:off x="897948" y="4467101"/>
          <a:ext cx="5695950" cy="1514475"/>
        </p:xfrm>
        <a:graphic>
          <a:graphicData uri="http://schemas.openxmlformats.org/presentationml/2006/ole">
            <mc:AlternateContent xmlns:mc="http://schemas.openxmlformats.org/markup-compatibility/2006">
              <mc:Choice xmlns:v="urn:schemas-microsoft-com:vml" Requires="v">
                <p:oleObj spid="_x0000_s25603" name="Formel" r:id="rId4" imgW="3530520" imgH="939600" progId="Equation.3">
                  <p:embed/>
                </p:oleObj>
              </mc:Choice>
              <mc:Fallback>
                <p:oleObj name="Formel" r:id="rId4" imgW="3530520" imgH="939600" progId="Equation.3">
                  <p:embed/>
                  <p:pic>
                    <p:nvPicPr>
                      <p:cNvPr id="2" name="Objekt 1"/>
                      <p:cNvPicPr>
                        <a:picLocks noChangeAspect="1" noChangeArrowheads="1"/>
                      </p:cNvPicPr>
                      <p:nvPr/>
                    </p:nvPicPr>
                    <p:blipFill>
                      <a:blip r:embed="rId5"/>
                      <a:srcRect/>
                      <a:stretch>
                        <a:fillRect/>
                      </a:stretch>
                    </p:blipFill>
                    <p:spPr bwMode="auto">
                      <a:xfrm>
                        <a:off x="897948" y="4467101"/>
                        <a:ext cx="5695950" cy="151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3473893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26</a:t>
            </a:fld>
            <a:endParaRPr lang="de-DE" sz="800">
              <a:solidFill>
                <a:schemeClr val="bg1"/>
              </a:solidFill>
            </a:endParaRPr>
          </a:p>
        </p:txBody>
      </p:sp>
      <p:pic>
        <p:nvPicPr>
          <p:cNvPr id="280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507" y="1129993"/>
            <a:ext cx="7007939" cy="5403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Box 167"/>
          <p:cNvSpPr txBox="1">
            <a:spLocks noChangeArrowheads="1"/>
          </p:cNvSpPr>
          <p:nvPr/>
        </p:nvSpPr>
        <p:spPr bwMode="auto">
          <a:xfrm>
            <a:off x="311150" y="410582"/>
            <a:ext cx="818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de-DE" altLang="de-DE" sz="2400"/>
              <a:t>Application Systems Pyramid</a:t>
            </a:r>
            <a:endParaRPr lang="de-DE" altLang="de-DE" sz="2400" dirty="0"/>
          </a:p>
        </p:txBody>
      </p:sp>
    </p:spTree>
    <p:extLst>
      <p:ext uri="{BB962C8B-B14F-4D97-AF65-F5344CB8AC3E}">
        <p14:creationId xmlns:p14="http://schemas.microsoft.com/office/powerpoint/2010/main" val="2987871055"/>
      </p:ext>
    </p:extLst>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liennummernplatzhalter 1"/>
          <p:cNvSpPr>
            <a:spLocks noGrp="1"/>
          </p:cNvSpPr>
          <p:nvPr>
            <p:ph type="sldNum" sz="quarter" idx="10"/>
          </p:nvPr>
        </p:nvSpPr>
        <p:spPr/>
        <p:txBody>
          <a:bodyPr/>
          <a:lstStyle>
            <a:lvl1pPr>
              <a:defRPr sz="1400">
                <a:solidFill>
                  <a:schemeClr val="tx1"/>
                </a:solidFill>
                <a:latin typeface="Arial" pitchFamily="34" charset="0"/>
                <a:ea typeface="MS PGothic" pitchFamily="34" charset="-128"/>
              </a:defRPr>
            </a:lvl1pPr>
            <a:lvl2pPr marL="742950" indent="-285750">
              <a:defRPr sz="1400">
                <a:solidFill>
                  <a:schemeClr val="tx1"/>
                </a:solidFill>
                <a:latin typeface="Arial" pitchFamily="34" charset="0"/>
                <a:ea typeface="MS PGothic" pitchFamily="34" charset="-128"/>
              </a:defRPr>
            </a:lvl2pPr>
            <a:lvl3pPr marL="1143000" indent="-228600">
              <a:defRPr sz="1400">
                <a:solidFill>
                  <a:schemeClr val="tx1"/>
                </a:solidFill>
                <a:latin typeface="Arial" pitchFamily="34" charset="0"/>
                <a:ea typeface="MS PGothic" pitchFamily="34" charset="-128"/>
              </a:defRPr>
            </a:lvl3pPr>
            <a:lvl4pPr marL="1600200" indent="-228600">
              <a:defRPr sz="1400">
                <a:solidFill>
                  <a:schemeClr val="tx1"/>
                </a:solidFill>
                <a:latin typeface="Arial" pitchFamily="34" charset="0"/>
                <a:ea typeface="MS PGothic" pitchFamily="34" charset="-128"/>
              </a:defRPr>
            </a:lvl4pPr>
            <a:lvl5pPr marL="2057400" indent="-228600">
              <a:defRPr sz="1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Arial" pitchFamily="34" charset="0"/>
                <a:ea typeface="MS PGothic" pitchFamily="34" charset="-128"/>
              </a:defRPr>
            </a:lvl9pPr>
          </a:lstStyle>
          <a:p>
            <a:fld id="{F8889ACD-8BFC-4FC2-9B67-788902BE68CC}" type="slidenum">
              <a:rPr lang="de-DE" sz="800" smtClean="0">
                <a:solidFill>
                  <a:schemeClr val="bg1"/>
                </a:solidFill>
              </a:rPr>
              <a:pPr/>
              <a:t>269</a:t>
            </a:fld>
            <a:endParaRPr lang="de-DE" sz="800">
              <a:solidFill>
                <a:schemeClr val="bg1"/>
              </a:solidFill>
            </a:endParaRPr>
          </a:p>
        </p:txBody>
      </p:sp>
      <p:sp>
        <p:nvSpPr>
          <p:cNvPr id="55299" name="Rectangle 2"/>
          <p:cNvSpPr>
            <a:spLocks noChangeArrowheads="1"/>
          </p:cNvSpPr>
          <p:nvPr/>
        </p:nvSpPr>
        <p:spPr bwMode="auto">
          <a:xfrm>
            <a:off x="107950" y="576263"/>
            <a:ext cx="4608634"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lnSpc>
                <a:spcPct val="90000"/>
              </a:lnSpc>
            </a:pPr>
            <a:r>
              <a:rPr lang="en-US" sz="2400" dirty="0"/>
              <a:t>Measuring the Quality of Fit (I)</a:t>
            </a:r>
            <a:endParaRPr lang="en-US" sz="2400" b="1" dirty="0"/>
          </a:p>
        </p:txBody>
      </p:sp>
      <p:sp>
        <p:nvSpPr>
          <p:cNvPr id="55300" name="Rectangle 3"/>
          <p:cNvSpPr>
            <a:spLocks noChangeArrowheads="1"/>
          </p:cNvSpPr>
          <p:nvPr/>
        </p:nvSpPr>
        <p:spPr bwMode="auto">
          <a:xfrm>
            <a:off x="321204" y="1100109"/>
            <a:ext cx="8564793" cy="5005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spcBef>
                <a:spcPct val="30000"/>
              </a:spcBef>
            </a:pPr>
            <a:r>
              <a:rPr lang="en-US" sz="1800" dirty="0"/>
              <a:t>Measuring the quality of fit means to measure how well the predictions of a model match the observed data. </a:t>
            </a:r>
          </a:p>
          <a:p>
            <a:pPr algn="l" defTabSz="762000">
              <a:spcBef>
                <a:spcPct val="30000"/>
              </a:spcBef>
            </a:pPr>
            <a:r>
              <a:rPr lang="en-US" sz="1800" dirty="0"/>
              <a:t>A commonly-used measure is the Mean Absolute Error (MAE) which can be calculated for the training and the test set</a:t>
            </a:r>
          </a:p>
          <a:p>
            <a:pPr algn="l" defTabSz="762000">
              <a:spcBef>
                <a:spcPct val="30000"/>
              </a:spcBef>
            </a:pPr>
            <a:endParaRPr lang="en-US" sz="1800" dirty="0"/>
          </a:p>
          <a:p>
            <a:pPr algn="l" defTabSz="762000">
              <a:spcBef>
                <a:spcPts val="1800"/>
              </a:spcBef>
            </a:pPr>
            <a:r>
              <a:rPr lang="en-US" sz="1800" dirty="0"/>
              <a:t>A variant is the Mean Absolute Percentage Error (MAPE) which expresses the error in percent  </a:t>
            </a:r>
            <a:endParaRPr lang="en-US" sz="1800" b="1" dirty="0"/>
          </a:p>
          <a:p>
            <a:pPr algn="l" defTabSz="762000">
              <a:spcBef>
                <a:spcPct val="30000"/>
              </a:spcBef>
            </a:pPr>
            <a:endParaRPr lang="en-US" sz="1800" dirty="0"/>
          </a:p>
          <a:p>
            <a:pPr algn="l" defTabSz="762000">
              <a:spcBef>
                <a:spcPts val="1200"/>
              </a:spcBef>
            </a:pPr>
            <a:r>
              <a:rPr lang="en-US" sz="1800" dirty="0"/>
              <a:t>While MAE and MAPE are easily interpretable, using the absolute value of the error often is not as desirable as squaring this difference. Depending on how you want your model to treat outliers, or extreme values, in your data, you may want to bring more attention to these outliers or downplay them. </a:t>
            </a:r>
          </a:p>
          <a:p>
            <a:pPr algn="l" defTabSz="762000">
              <a:spcBef>
                <a:spcPts val="1200"/>
              </a:spcBef>
            </a:pPr>
            <a:r>
              <a:rPr lang="en-US" sz="1800" dirty="0"/>
              <a:t>Consequently, the most used measure in regression is the Mean Squared Error (MSE) or its variant the Root Mean Squared Error  (RMSE), which is the square root of the MSE.</a:t>
            </a:r>
            <a:endParaRPr lang="en-US" sz="1800" b="1" dirty="0">
              <a:solidFill>
                <a:srgbClr val="FF0000"/>
              </a:solidFill>
            </a:endParaRPr>
          </a:p>
        </p:txBody>
      </p:sp>
      <mc:AlternateContent xmlns:mc="http://schemas.openxmlformats.org/markup-compatibility/2006" xmlns:a14="http://schemas.microsoft.com/office/drawing/2010/main">
        <mc:Choice Requires="a14">
          <p:sp>
            <p:nvSpPr>
              <p:cNvPr id="6" name="Textfeld 5"/>
              <p:cNvSpPr txBox="1"/>
              <p:nvPr/>
            </p:nvSpPr>
            <p:spPr>
              <a:xfrm>
                <a:off x="1143984" y="2362886"/>
                <a:ext cx="3640632" cy="502445"/>
              </a:xfrm>
              <a:prstGeom prst="rect">
                <a:avLst/>
              </a:prstGeom>
              <a:noFill/>
            </p:spPr>
            <p:txBody>
              <a:bodyPr wrap="square" rtlCol="0">
                <a:spAutoFit/>
              </a:bodyPr>
              <a:lstStyle/>
              <a:p>
                <a:r>
                  <a:rPr lang="de-DE" sz="1800" b="1" dirty="0"/>
                  <a:t>	</a:t>
                </a:r>
                <a14:m>
                  <m:oMath xmlns:m="http://schemas.openxmlformats.org/officeDocument/2006/math">
                    <m:r>
                      <a:rPr lang="de-DE" sz="1800" b="1" i="1" smtClean="0">
                        <a:latin typeface="Cambria Math"/>
                      </a:rPr>
                      <m:t>𝑴</m:t>
                    </m:r>
                    <m:r>
                      <a:rPr lang="de-DE" sz="1800" b="1" i="1" smtClean="0">
                        <a:latin typeface="Cambria Math" panose="02040503050406030204" pitchFamily="18" charset="0"/>
                      </a:rPr>
                      <m:t>𝑨</m:t>
                    </m:r>
                    <m:r>
                      <a:rPr lang="de-DE" sz="1800" b="1" i="1" smtClean="0">
                        <a:latin typeface="Cambria Math"/>
                      </a:rPr>
                      <m:t>𝑬</m:t>
                    </m:r>
                    <m:r>
                      <a:rPr lang="pt-BR" sz="1800" i="1" smtClean="0">
                        <a:latin typeface="Cambria Math"/>
                      </a:rPr>
                      <m:t>=</m:t>
                    </m:r>
                    <m:f>
                      <m:fPr>
                        <m:ctrlPr>
                          <a:rPr lang="pt-BR" sz="1800" b="0" i="1">
                            <a:latin typeface="Cambria Math"/>
                          </a:rPr>
                        </m:ctrlPr>
                      </m:fPr>
                      <m:num>
                        <m:r>
                          <a:rPr lang="de-DE" sz="1800" b="0" i="1">
                            <a:latin typeface="Cambria Math"/>
                          </a:rPr>
                          <m:t>1</m:t>
                        </m:r>
                      </m:num>
                      <m:den>
                        <m:r>
                          <a:rPr lang="de-DE" sz="1800" b="0" i="1">
                            <a:latin typeface="Cambria Math"/>
                          </a:rPr>
                          <m:t>𝑛</m:t>
                        </m:r>
                      </m:den>
                    </m:f>
                    <m:r>
                      <a:rPr lang="de-DE" sz="1800" b="0" i="1" smtClean="0">
                        <a:latin typeface="Cambria Math"/>
                        <a:ea typeface="Cambria Math"/>
                      </a:rPr>
                      <m:t>∙</m:t>
                    </m:r>
                    <m:nary>
                      <m:naryPr>
                        <m:chr m:val="∑"/>
                        <m:ctrlPr>
                          <a:rPr lang="pt-BR" sz="1800" b="0" i="1">
                            <a:latin typeface="Cambria Math"/>
                          </a:rPr>
                        </m:ctrlPr>
                      </m:naryPr>
                      <m:sub>
                        <m:r>
                          <a:rPr lang="de-DE" sz="1800" b="0" i="1">
                            <a:latin typeface="Cambria Math"/>
                          </a:rPr>
                          <m:t>𝑖</m:t>
                        </m:r>
                        <m:r>
                          <a:rPr lang="pt-BR" sz="1800" b="0" i="1">
                            <a:latin typeface="Cambria Math"/>
                          </a:rPr>
                          <m:t>=1</m:t>
                        </m:r>
                      </m:sub>
                      <m:sup>
                        <m:r>
                          <a:rPr lang="de-DE" sz="1800" b="0" i="1">
                            <a:latin typeface="Cambria Math"/>
                          </a:rPr>
                          <m:t>𝑛</m:t>
                        </m:r>
                      </m:sup>
                      <m:e>
                        <m:d>
                          <m:dPr>
                            <m:begChr m:val="|"/>
                            <m:endChr m:val="|"/>
                            <m:ctrlPr>
                              <a:rPr lang="pt-BR" sz="1800" b="0" i="1">
                                <a:latin typeface="Cambria Math"/>
                              </a:rPr>
                            </m:ctrlPr>
                          </m:dPr>
                          <m:e>
                            <m:sSub>
                              <m:sSubPr>
                                <m:ctrlPr>
                                  <a:rPr lang="en-US" sz="1800" b="0" i="1">
                                    <a:latin typeface="Cambria Math"/>
                                  </a:rPr>
                                </m:ctrlPr>
                              </m:sSubPr>
                              <m:e>
                                <m:r>
                                  <a:rPr lang="en-US" sz="1800" b="0" i="1">
                                    <a:latin typeface="Cambria Math"/>
                                  </a:rPr>
                                  <m:t>𝑦</m:t>
                                </m:r>
                              </m:e>
                              <m:sub>
                                <m:r>
                                  <a:rPr lang="en-US" sz="1800" b="0" i="1">
                                    <a:latin typeface="Cambria Math"/>
                                  </a:rPr>
                                  <m:t>𝑖</m:t>
                                </m:r>
                              </m:sub>
                            </m:sSub>
                            <m:r>
                              <a:rPr lang="de-DE" sz="1800" b="0" i="1">
                                <a:latin typeface="Cambria Math"/>
                              </a:rPr>
                              <m:t>−</m:t>
                            </m:r>
                            <m:sSub>
                              <m:sSubPr>
                                <m:ctrlPr>
                                  <a:rPr lang="de-DE" sz="1800" b="0" i="1">
                                    <a:latin typeface="Cambria Math"/>
                                  </a:rPr>
                                </m:ctrlPr>
                              </m:sSubPr>
                              <m:e>
                                <m:acc>
                                  <m:accPr>
                                    <m:chr m:val="̂"/>
                                    <m:ctrlPr>
                                      <a:rPr lang="de-DE" sz="1800" b="0" i="1">
                                        <a:latin typeface="Cambria Math"/>
                                      </a:rPr>
                                    </m:ctrlPr>
                                  </m:accPr>
                                  <m:e>
                                    <m:r>
                                      <a:rPr lang="en-US" sz="1800" b="0" i="1">
                                        <a:latin typeface="Cambria Math"/>
                                      </a:rPr>
                                      <m:t>𝑦</m:t>
                                    </m:r>
                                  </m:e>
                                </m:acc>
                              </m:e>
                              <m:sub>
                                <m:r>
                                  <a:rPr lang="de-DE" sz="1800" b="0" i="1">
                                    <a:latin typeface="Cambria Math"/>
                                  </a:rPr>
                                  <m:t>𝑖</m:t>
                                </m:r>
                              </m:sub>
                            </m:sSub>
                          </m:e>
                        </m:d>
                      </m:e>
                    </m:nary>
                  </m:oMath>
                </a14:m>
                <a:endParaRPr lang="de-DE" sz="1800" b="0" i="1" dirty="0">
                  <a:latin typeface="Arial" pitchFamily="34" charset="0"/>
                  <a:cs typeface="Arial" pitchFamily="34" charset="0"/>
                </a:endParaRPr>
              </a:p>
            </p:txBody>
          </p:sp>
        </mc:Choice>
        <mc:Fallback xmlns="">
          <p:sp>
            <p:nvSpPr>
              <p:cNvPr id="6" name="Textfeld 5"/>
              <p:cNvSpPr txBox="1">
                <a:spLocks noRot="1" noChangeAspect="1" noMove="1" noResize="1" noEditPoints="1" noAdjustHandles="1" noChangeArrowheads="1" noChangeShapeType="1" noTextEdit="1"/>
              </p:cNvSpPr>
              <p:nvPr/>
            </p:nvSpPr>
            <p:spPr>
              <a:xfrm>
                <a:off x="1143984" y="2362886"/>
                <a:ext cx="3640632" cy="502445"/>
              </a:xfrm>
              <a:prstGeom prst="rect">
                <a:avLst/>
              </a:prstGeom>
              <a:blipFill>
                <a:blip r:embed="rId2"/>
                <a:stretch>
                  <a:fillRect t="-76829" r="-670" b="-12317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feld 7"/>
              <p:cNvSpPr txBox="1"/>
              <p:nvPr/>
            </p:nvSpPr>
            <p:spPr>
              <a:xfrm>
                <a:off x="1143984" y="3411934"/>
                <a:ext cx="3640632" cy="537711"/>
              </a:xfrm>
              <a:prstGeom prst="rect">
                <a:avLst/>
              </a:prstGeom>
              <a:noFill/>
            </p:spPr>
            <p:txBody>
              <a:bodyPr wrap="square" rtlCol="0">
                <a:spAutoFit/>
              </a:bodyPr>
              <a:lstStyle/>
              <a:p>
                <a:r>
                  <a:rPr lang="de-DE" sz="1800" b="1" dirty="0"/>
                  <a:t>	</a:t>
                </a:r>
                <a14:m>
                  <m:oMath xmlns:m="http://schemas.openxmlformats.org/officeDocument/2006/math">
                    <m:r>
                      <a:rPr lang="de-DE" sz="1800" b="1" i="1" smtClean="0">
                        <a:latin typeface="Cambria Math"/>
                      </a:rPr>
                      <m:t>𝑴</m:t>
                    </m:r>
                    <m:r>
                      <a:rPr lang="de-DE" sz="1800" b="1" i="1" smtClean="0">
                        <a:latin typeface="Cambria Math" panose="02040503050406030204" pitchFamily="18" charset="0"/>
                      </a:rPr>
                      <m:t>𝑨𝑷</m:t>
                    </m:r>
                    <m:r>
                      <a:rPr lang="de-DE" sz="1800" b="1" i="1" smtClean="0">
                        <a:latin typeface="Cambria Math"/>
                      </a:rPr>
                      <m:t>𝑬</m:t>
                    </m:r>
                    <m:r>
                      <a:rPr lang="pt-BR" sz="1800" i="1" smtClean="0">
                        <a:latin typeface="Cambria Math"/>
                      </a:rPr>
                      <m:t>=</m:t>
                    </m:r>
                    <m:f>
                      <m:fPr>
                        <m:ctrlPr>
                          <a:rPr lang="pt-BR" sz="1800" b="0" i="1">
                            <a:latin typeface="Cambria Math"/>
                          </a:rPr>
                        </m:ctrlPr>
                      </m:fPr>
                      <m:num>
                        <m:r>
                          <a:rPr lang="de-DE" sz="1800" b="0" i="1">
                            <a:latin typeface="Cambria Math"/>
                          </a:rPr>
                          <m:t>1</m:t>
                        </m:r>
                      </m:num>
                      <m:den>
                        <m:r>
                          <a:rPr lang="de-DE" sz="1800" b="0" i="1">
                            <a:latin typeface="Cambria Math"/>
                          </a:rPr>
                          <m:t>𝑛</m:t>
                        </m:r>
                      </m:den>
                    </m:f>
                    <m:r>
                      <a:rPr lang="de-DE" sz="1800" b="0" i="1" smtClean="0">
                        <a:latin typeface="Cambria Math"/>
                        <a:ea typeface="Cambria Math"/>
                      </a:rPr>
                      <m:t>∙</m:t>
                    </m:r>
                    <m:nary>
                      <m:naryPr>
                        <m:chr m:val="∑"/>
                        <m:ctrlPr>
                          <a:rPr lang="pt-BR" sz="1800" b="0" i="1">
                            <a:latin typeface="Cambria Math"/>
                          </a:rPr>
                        </m:ctrlPr>
                      </m:naryPr>
                      <m:sub>
                        <m:r>
                          <a:rPr lang="de-DE" sz="1800" b="0" i="1">
                            <a:latin typeface="Cambria Math"/>
                          </a:rPr>
                          <m:t>𝑖</m:t>
                        </m:r>
                        <m:r>
                          <a:rPr lang="pt-BR" sz="1800" b="0" i="1">
                            <a:latin typeface="Cambria Math"/>
                          </a:rPr>
                          <m:t>=1</m:t>
                        </m:r>
                      </m:sub>
                      <m:sup>
                        <m:r>
                          <a:rPr lang="de-DE" sz="1800" b="0" i="1">
                            <a:latin typeface="Cambria Math"/>
                          </a:rPr>
                          <m:t>𝑛</m:t>
                        </m:r>
                      </m:sup>
                      <m:e>
                        <m:d>
                          <m:dPr>
                            <m:begChr m:val="|"/>
                            <m:endChr m:val="|"/>
                            <m:ctrlPr>
                              <a:rPr lang="pt-BR" sz="1800" b="0" i="1">
                                <a:latin typeface="Cambria Math"/>
                              </a:rPr>
                            </m:ctrlPr>
                          </m:dPr>
                          <m:e>
                            <m:f>
                              <m:fPr>
                                <m:ctrlPr>
                                  <a:rPr lang="pt-BR" sz="1800" b="0" i="1" smtClean="0">
                                    <a:latin typeface="Cambria Math"/>
                                  </a:rPr>
                                </m:ctrlPr>
                              </m:fPr>
                              <m:num>
                                <m:sSub>
                                  <m:sSubPr>
                                    <m:ctrlPr>
                                      <a:rPr lang="en-US" sz="1800" b="0" i="1">
                                        <a:latin typeface="Cambria Math"/>
                                      </a:rPr>
                                    </m:ctrlPr>
                                  </m:sSubPr>
                                  <m:e>
                                    <m:r>
                                      <a:rPr lang="en-US" sz="1800" b="0" i="1">
                                        <a:latin typeface="Cambria Math"/>
                                      </a:rPr>
                                      <m:t>𝑦</m:t>
                                    </m:r>
                                  </m:e>
                                  <m:sub>
                                    <m:r>
                                      <a:rPr lang="en-US" sz="1800" b="0" i="1">
                                        <a:latin typeface="Cambria Math"/>
                                      </a:rPr>
                                      <m:t>𝑖</m:t>
                                    </m:r>
                                  </m:sub>
                                </m:sSub>
                                <m:r>
                                  <a:rPr lang="de-DE" sz="1800" b="0" i="1">
                                    <a:latin typeface="Cambria Math"/>
                                  </a:rPr>
                                  <m:t>−</m:t>
                                </m:r>
                                <m:sSub>
                                  <m:sSubPr>
                                    <m:ctrlPr>
                                      <a:rPr lang="de-DE" sz="1800" b="0" i="1">
                                        <a:latin typeface="Cambria Math"/>
                                      </a:rPr>
                                    </m:ctrlPr>
                                  </m:sSubPr>
                                  <m:e>
                                    <m:acc>
                                      <m:accPr>
                                        <m:chr m:val="̂"/>
                                        <m:ctrlPr>
                                          <a:rPr lang="de-DE" sz="1800" b="0" i="1">
                                            <a:latin typeface="Cambria Math"/>
                                          </a:rPr>
                                        </m:ctrlPr>
                                      </m:accPr>
                                      <m:e>
                                        <m:r>
                                          <a:rPr lang="en-US" sz="1800" b="0" i="1">
                                            <a:latin typeface="Cambria Math"/>
                                          </a:rPr>
                                          <m:t>𝑦</m:t>
                                        </m:r>
                                      </m:e>
                                    </m:acc>
                                  </m:e>
                                  <m:sub>
                                    <m:r>
                                      <a:rPr lang="de-DE" sz="1800" b="0" i="1">
                                        <a:latin typeface="Cambria Math"/>
                                      </a:rPr>
                                      <m:t>𝑖</m:t>
                                    </m:r>
                                  </m:sub>
                                </m:sSub>
                              </m:num>
                              <m:den>
                                <m:sSub>
                                  <m:sSubPr>
                                    <m:ctrlPr>
                                      <a:rPr lang="en-US" sz="1800" b="0" i="1">
                                        <a:latin typeface="Cambria Math"/>
                                      </a:rPr>
                                    </m:ctrlPr>
                                  </m:sSubPr>
                                  <m:e>
                                    <m:r>
                                      <a:rPr lang="en-US" sz="1800" b="0" i="1">
                                        <a:latin typeface="Cambria Math"/>
                                      </a:rPr>
                                      <m:t>𝑦</m:t>
                                    </m:r>
                                  </m:e>
                                  <m:sub>
                                    <m:r>
                                      <a:rPr lang="en-US" sz="1800" b="0" i="1">
                                        <a:latin typeface="Cambria Math"/>
                                      </a:rPr>
                                      <m:t>𝑖</m:t>
                                    </m:r>
                                  </m:sub>
                                </m:sSub>
                              </m:den>
                            </m:f>
                          </m:e>
                        </m:d>
                      </m:e>
                    </m:nary>
                  </m:oMath>
                </a14:m>
                <a:endParaRPr lang="de-DE" sz="1800" b="0" i="1" dirty="0">
                  <a:latin typeface="Arial" pitchFamily="34" charset="0"/>
                  <a:cs typeface="Arial" pitchFamily="34" charset="0"/>
                </a:endParaRPr>
              </a:p>
            </p:txBody>
          </p:sp>
        </mc:Choice>
        <mc:Fallback xmlns="">
          <p:sp>
            <p:nvSpPr>
              <p:cNvPr id="8" name="Textfeld 7"/>
              <p:cNvSpPr txBox="1">
                <a:spLocks noRot="1" noChangeAspect="1" noMove="1" noResize="1" noEditPoints="1" noAdjustHandles="1" noChangeArrowheads="1" noChangeShapeType="1" noTextEdit="1"/>
              </p:cNvSpPr>
              <p:nvPr/>
            </p:nvSpPr>
            <p:spPr>
              <a:xfrm>
                <a:off x="1143984" y="3411934"/>
                <a:ext cx="3640632" cy="537711"/>
              </a:xfrm>
              <a:prstGeom prst="rect">
                <a:avLst/>
              </a:prstGeom>
              <a:blipFill>
                <a:blip r:embed="rId3"/>
                <a:stretch>
                  <a:fillRect t="-69318" b="-11022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feld 8"/>
              <p:cNvSpPr txBox="1"/>
              <p:nvPr/>
            </p:nvSpPr>
            <p:spPr>
              <a:xfrm>
                <a:off x="1143984" y="6058948"/>
                <a:ext cx="3640632" cy="484941"/>
              </a:xfrm>
              <a:prstGeom prst="rect">
                <a:avLst/>
              </a:prstGeom>
              <a:noFill/>
            </p:spPr>
            <p:txBody>
              <a:bodyPr wrap="square" rtlCol="0">
                <a:spAutoFit/>
              </a:bodyPr>
              <a:lstStyle/>
              <a:p>
                <a:r>
                  <a:rPr lang="de-DE" sz="1800" b="1" dirty="0"/>
                  <a:t>	</a:t>
                </a:r>
                <a14:m>
                  <m:oMath xmlns:m="http://schemas.openxmlformats.org/officeDocument/2006/math">
                    <m:r>
                      <a:rPr lang="de-DE" sz="1800" b="1" i="1" smtClean="0">
                        <a:latin typeface="Cambria Math"/>
                      </a:rPr>
                      <m:t>𝑴𝑺𝑬</m:t>
                    </m:r>
                    <m:r>
                      <a:rPr lang="pt-BR" sz="1800" i="1" smtClean="0">
                        <a:latin typeface="Cambria Math"/>
                      </a:rPr>
                      <m:t>=</m:t>
                    </m:r>
                    <m:f>
                      <m:fPr>
                        <m:ctrlPr>
                          <a:rPr lang="pt-BR" sz="1800" b="0" i="1">
                            <a:latin typeface="Cambria Math"/>
                          </a:rPr>
                        </m:ctrlPr>
                      </m:fPr>
                      <m:num>
                        <m:r>
                          <a:rPr lang="de-DE" sz="1800" b="0" i="1">
                            <a:latin typeface="Cambria Math"/>
                          </a:rPr>
                          <m:t>1</m:t>
                        </m:r>
                      </m:num>
                      <m:den>
                        <m:r>
                          <a:rPr lang="de-DE" sz="1800" b="0" i="1">
                            <a:latin typeface="Cambria Math"/>
                          </a:rPr>
                          <m:t>𝑛</m:t>
                        </m:r>
                      </m:den>
                    </m:f>
                    <m:r>
                      <a:rPr lang="de-DE" sz="1800" b="0" i="1" smtClean="0">
                        <a:latin typeface="Cambria Math"/>
                        <a:ea typeface="Cambria Math"/>
                      </a:rPr>
                      <m:t>∙</m:t>
                    </m:r>
                    <m:nary>
                      <m:naryPr>
                        <m:chr m:val="∑"/>
                        <m:ctrlPr>
                          <a:rPr lang="pt-BR" sz="1800" b="0" i="1">
                            <a:latin typeface="Cambria Math"/>
                          </a:rPr>
                        </m:ctrlPr>
                      </m:naryPr>
                      <m:sub>
                        <m:r>
                          <a:rPr lang="de-DE" sz="1800" b="0" i="1">
                            <a:latin typeface="Cambria Math"/>
                          </a:rPr>
                          <m:t>𝑖</m:t>
                        </m:r>
                        <m:r>
                          <a:rPr lang="pt-BR" sz="1800" b="0" i="1">
                            <a:latin typeface="Cambria Math"/>
                          </a:rPr>
                          <m:t>=1</m:t>
                        </m:r>
                      </m:sub>
                      <m:sup>
                        <m:r>
                          <a:rPr lang="de-DE" sz="1800" b="0" i="1">
                            <a:latin typeface="Cambria Math"/>
                          </a:rPr>
                          <m:t>𝑛</m:t>
                        </m:r>
                      </m:sup>
                      <m:e>
                        <m:sSup>
                          <m:sSupPr>
                            <m:ctrlPr>
                              <a:rPr lang="pt-BR" sz="1800" b="0" i="1">
                                <a:latin typeface="Cambria Math"/>
                              </a:rPr>
                            </m:ctrlPr>
                          </m:sSupPr>
                          <m:e>
                            <m:d>
                              <m:dPr>
                                <m:ctrlPr>
                                  <a:rPr lang="pt-BR" sz="1800" b="0" i="1">
                                    <a:latin typeface="Cambria Math"/>
                                  </a:rPr>
                                </m:ctrlPr>
                              </m:dPr>
                              <m:e>
                                <m:sSub>
                                  <m:sSubPr>
                                    <m:ctrlPr>
                                      <a:rPr lang="en-US" sz="1800" b="0" i="1">
                                        <a:latin typeface="Cambria Math"/>
                                      </a:rPr>
                                    </m:ctrlPr>
                                  </m:sSubPr>
                                  <m:e>
                                    <m:r>
                                      <a:rPr lang="en-US" sz="1800" b="0" i="1">
                                        <a:latin typeface="Cambria Math"/>
                                      </a:rPr>
                                      <m:t>𝑦</m:t>
                                    </m:r>
                                  </m:e>
                                  <m:sub>
                                    <m:r>
                                      <a:rPr lang="en-US" sz="1800" b="0" i="1">
                                        <a:latin typeface="Cambria Math"/>
                                      </a:rPr>
                                      <m:t>𝑖</m:t>
                                    </m:r>
                                  </m:sub>
                                </m:sSub>
                                <m:r>
                                  <a:rPr lang="de-DE" sz="1800" b="0" i="1">
                                    <a:latin typeface="Cambria Math"/>
                                  </a:rPr>
                                  <m:t>−</m:t>
                                </m:r>
                                <m:sSub>
                                  <m:sSubPr>
                                    <m:ctrlPr>
                                      <a:rPr lang="de-DE" sz="1800" b="0" i="1">
                                        <a:latin typeface="Cambria Math"/>
                                      </a:rPr>
                                    </m:ctrlPr>
                                  </m:sSubPr>
                                  <m:e>
                                    <m:acc>
                                      <m:accPr>
                                        <m:chr m:val="̂"/>
                                        <m:ctrlPr>
                                          <a:rPr lang="de-DE" sz="1800" b="0" i="1">
                                            <a:latin typeface="Cambria Math"/>
                                          </a:rPr>
                                        </m:ctrlPr>
                                      </m:accPr>
                                      <m:e>
                                        <m:r>
                                          <a:rPr lang="en-US" sz="1800" b="0" i="1">
                                            <a:latin typeface="Cambria Math"/>
                                          </a:rPr>
                                          <m:t>𝑦</m:t>
                                        </m:r>
                                      </m:e>
                                    </m:acc>
                                  </m:e>
                                  <m:sub>
                                    <m:r>
                                      <a:rPr lang="de-DE" sz="1800" b="0" i="1">
                                        <a:latin typeface="Cambria Math"/>
                                      </a:rPr>
                                      <m:t>𝑖</m:t>
                                    </m:r>
                                  </m:sub>
                                </m:sSub>
                              </m:e>
                            </m:d>
                          </m:e>
                          <m:sup>
                            <m:r>
                              <a:rPr lang="de-DE" sz="1800" b="0" i="1">
                                <a:latin typeface="Cambria Math"/>
                              </a:rPr>
                              <m:t>2</m:t>
                            </m:r>
                          </m:sup>
                        </m:sSup>
                      </m:e>
                    </m:nary>
                  </m:oMath>
                </a14:m>
                <a:endParaRPr lang="de-DE" sz="1800" b="0" i="1" dirty="0">
                  <a:latin typeface="Arial" pitchFamily="34" charset="0"/>
                  <a:cs typeface="Arial" pitchFamily="34" charset="0"/>
                </a:endParaRPr>
              </a:p>
            </p:txBody>
          </p:sp>
        </mc:Choice>
        <mc:Fallback xmlns="">
          <p:sp>
            <p:nvSpPr>
              <p:cNvPr id="9" name="Textfeld 8"/>
              <p:cNvSpPr txBox="1">
                <a:spLocks noRot="1" noChangeAspect="1" noMove="1" noResize="1" noEditPoints="1" noAdjustHandles="1" noChangeArrowheads="1" noChangeShapeType="1" noTextEdit="1"/>
              </p:cNvSpPr>
              <p:nvPr/>
            </p:nvSpPr>
            <p:spPr>
              <a:xfrm>
                <a:off x="1143984" y="6058948"/>
                <a:ext cx="3640632" cy="484941"/>
              </a:xfrm>
              <a:prstGeom prst="rect">
                <a:avLst/>
              </a:prstGeom>
              <a:blipFill>
                <a:blip r:embed="rId4"/>
                <a:stretch>
                  <a:fillRect t="-79747" b="-131646"/>
                </a:stretch>
              </a:blipFill>
            </p:spPr>
            <p:txBody>
              <a:bodyPr/>
              <a:lstStyle/>
              <a:p>
                <a:r>
                  <a:rPr lang="de-DE">
                    <a:noFill/>
                  </a:rPr>
                  <a:t> </a:t>
                </a:r>
              </a:p>
            </p:txBody>
          </p:sp>
        </mc:Fallback>
      </mc:AlternateContent>
    </p:spTree>
    <p:extLst>
      <p:ext uri="{BB962C8B-B14F-4D97-AF65-F5344CB8AC3E}">
        <p14:creationId xmlns:p14="http://schemas.microsoft.com/office/powerpoint/2010/main" val="4029051660"/>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liennummernplatzhalter 1"/>
          <p:cNvSpPr>
            <a:spLocks noGrp="1"/>
          </p:cNvSpPr>
          <p:nvPr>
            <p:ph type="sldNum" sz="quarter" idx="10"/>
          </p:nvPr>
        </p:nvSpPr>
        <p:spPr/>
        <p:txBody>
          <a:bodyPr/>
          <a:lstStyle>
            <a:lvl1pPr>
              <a:defRPr sz="1400">
                <a:solidFill>
                  <a:schemeClr val="tx1"/>
                </a:solidFill>
                <a:latin typeface="Arial" pitchFamily="34" charset="0"/>
                <a:ea typeface="MS PGothic" pitchFamily="34" charset="-128"/>
              </a:defRPr>
            </a:lvl1pPr>
            <a:lvl2pPr marL="742950" indent="-285750">
              <a:defRPr sz="1400">
                <a:solidFill>
                  <a:schemeClr val="tx1"/>
                </a:solidFill>
                <a:latin typeface="Arial" pitchFamily="34" charset="0"/>
                <a:ea typeface="MS PGothic" pitchFamily="34" charset="-128"/>
              </a:defRPr>
            </a:lvl2pPr>
            <a:lvl3pPr marL="1143000" indent="-228600">
              <a:defRPr sz="1400">
                <a:solidFill>
                  <a:schemeClr val="tx1"/>
                </a:solidFill>
                <a:latin typeface="Arial" pitchFamily="34" charset="0"/>
                <a:ea typeface="MS PGothic" pitchFamily="34" charset="-128"/>
              </a:defRPr>
            </a:lvl3pPr>
            <a:lvl4pPr marL="1600200" indent="-228600">
              <a:defRPr sz="1400">
                <a:solidFill>
                  <a:schemeClr val="tx1"/>
                </a:solidFill>
                <a:latin typeface="Arial" pitchFamily="34" charset="0"/>
                <a:ea typeface="MS PGothic" pitchFamily="34" charset="-128"/>
              </a:defRPr>
            </a:lvl4pPr>
            <a:lvl5pPr marL="2057400" indent="-228600">
              <a:defRPr sz="1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Arial" pitchFamily="34" charset="0"/>
                <a:ea typeface="MS PGothic" pitchFamily="34" charset="-128"/>
              </a:defRPr>
            </a:lvl9pPr>
          </a:lstStyle>
          <a:p>
            <a:fld id="{F8889ACD-8BFC-4FC2-9B67-788902BE68CC}" type="slidenum">
              <a:rPr lang="de-DE" sz="800" smtClean="0">
                <a:solidFill>
                  <a:schemeClr val="bg1"/>
                </a:solidFill>
              </a:rPr>
              <a:pPr/>
              <a:t>270</a:t>
            </a:fld>
            <a:endParaRPr lang="de-DE" sz="800">
              <a:solidFill>
                <a:schemeClr val="bg1"/>
              </a:solidFill>
            </a:endParaRPr>
          </a:p>
        </p:txBody>
      </p:sp>
      <p:sp>
        <p:nvSpPr>
          <p:cNvPr id="55299" name="Rectangle 2"/>
          <p:cNvSpPr>
            <a:spLocks noChangeArrowheads="1"/>
          </p:cNvSpPr>
          <p:nvPr/>
        </p:nvSpPr>
        <p:spPr bwMode="auto">
          <a:xfrm>
            <a:off x="107950" y="576263"/>
            <a:ext cx="4693593"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lnSpc>
                <a:spcPct val="90000"/>
              </a:lnSpc>
            </a:pPr>
            <a:r>
              <a:rPr lang="en-US" sz="2400" dirty="0"/>
              <a:t>Measuring the Quality </a:t>
            </a:r>
            <a:r>
              <a:rPr lang="en-US" sz="2400"/>
              <a:t>of Fit (II)</a:t>
            </a:r>
            <a:endParaRPr lang="en-US" sz="2400" b="1" dirty="0"/>
          </a:p>
        </p:txBody>
      </p:sp>
      <mc:AlternateContent xmlns:mc="http://schemas.openxmlformats.org/markup-compatibility/2006" xmlns:a14="http://schemas.microsoft.com/office/drawing/2010/main">
        <mc:Choice Requires="a14">
          <p:sp>
            <p:nvSpPr>
              <p:cNvPr id="2" name="Textfeld 1"/>
              <p:cNvSpPr txBox="1"/>
              <p:nvPr/>
            </p:nvSpPr>
            <p:spPr>
              <a:xfrm>
                <a:off x="1363165" y="1969280"/>
                <a:ext cx="3640632" cy="7267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de-DE" sz="1800" b="1" i="1" smtClean="0">
                              <a:latin typeface="Cambria Math"/>
                            </a:rPr>
                          </m:ctrlPr>
                        </m:sSupPr>
                        <m:e>
                          <m:r>
                            <a:rPr lang="de-DE" sz="1800" b="1" i="1" smtClean="0">
                              <a:latin typeface="Cambria Math"/>
                            </a:rPr>
                            <m:t>𝑹</m:t>
                          </m:r>
                        </m:e>
                        <m:sup>
                          <m:r>
                            <a:rPr lang="de-DE" sz="1800" b="1" i="1" smtClean="0">
                              <a:latin typeface="Cambria Math"/>
                            </a:rPr>
                            <m:t>𝟐</m:t>
                          </m:r>
                        </m:sup>
                      </m:sSup>
                      <m:r>
                        <a:rPr lang="pt-BR" sz="1800" b="0" i="1" smtClean="0">
                          <a:latin typeface="Cambria Math"/>
                        </a:rPr>
                        <m:t>=</m:t>
                      </m:r>
                      <m:r>
                        <a:rPr lang="de-DE" sz="1800" b="0" i="1" smtClean="0">
                          <a:latin typeface="Cambria Math"/>
                        </a:rPr>
                        <m:t>1−</m:t>
                      </m:r>
                      <m:f>
                        <m:fPr>
                          <m:ctrlPr>
                            <a:rPr lang="pt-BR" sz="1800" b="0" i="1" smtClean="0">
                              <a:latin typeface="Cambria Math"/>
                            </a:rPr>
                          </m:ctrlPr>
                        </m:fPr>
                        <m:num>
                          <m:nary>
                            <m:naryPr>
                              <m:chr m:val="∑"/>
                              <m:ctrlPr>
                                <a:rPr lang="pt-BR" sz="1800" b="0" i="1">
                                  <a:latin typeface="Cambria Math"/>
                                </a:rPr>
                              </m:ctrlPr>
                            </m:naryPr>
                            <m:sub>
                              <m:r>
                                <a:rPr lang="de-DE" sz="1800" b="0" i="1" smtClean="0">
                                  <a:latin typeface="Cambria Math"/>
                                </a:rPr>
                                <m:t>𝑖</m:t>
                              </m:r>
                              <m:r>
                                <a:rPr lang="pt-BR" sz="1800" b="0" i="1">
                                  <a:latin typeface="Cambria Math"/>
                                </a:rPr>
                                <m:t>=1</m:t>
                              </m:r>
                            </m:sub>
                            <m:sup>
                              <m:r>
                                <a:rPr lang="de-DE" sz="1800" b="0" i="1" smtClean="0">
                                  <a:latin typeface="Cambria Math"/>
                                </a:rPr>
                                <m:t>𝑛</m:t>
                              </m:r>
                            </m:sup>
                            <m:e>
                              <m:sSup>
                                <m:sSupPr>
                                  <m:ctrlPr>
                                    <a:rPr lang="pt-BR" sz="1800" b="0" i="1" smtClean="0">
                                      <a:latin typeface="Cambria Math"/>
                                    </a:rPr>
                                  </m:ctrlPr>
                                </m:sSupPr>
                                <m:e>
                                  <m:d>
                                    <m:dPr>
                                      <m:ctrlPr>
                                        <a:rPr lang="pt-BR" sz="1800" b="0" i="1" smtClean="0">
                                          <a:latin typeface="Cambria Math"/>
                                        </a:rPr>
                                      </m:ctrlPr>
                                    </m:dPr>
                                    <m:e>
                                      <m:sSub>
                                        <m:sSubPr>
                                          <m:ctrlPr>
                                            <a:rPr lang="en-US" sz="1800" b="0" i="1">
                                              <a:latin typeface="Cambria Math"/>
                                            </a:rPr>
                                          </m:ctrlPr>
                                        </m:sSubPr>
                                        <m:e>
                                          <m:r>
                                            <a:rPr lang="en-US" sz="1800" b="0" i="1">
                                              <a:latin typeface="Cambria Math"/>
                                            </a:rPr>
                                            <m:t>𝑦</m:t>
                                          </m:r>
                                        </m:e>
                                        <m:sub>
                                          <m:r>
                                            <a:rPr lang="en-US" sz="1800" b="0" i="1">
                                              <a:latin typeface="Cambria Math"/>
                                            </a:rPr>
                                            <m:t>𝑖</m:t>
                                          </m:r>
                                        </m:sub>
                                      </m:sSub>
                                      <m:r>
                                        <a:rPr lang="de-DE" sz="1800" b="0" i="1">
                                          <a:latin typeface="Cambria Math"/>
                                        </a:rPr>
                                        <m:t>−</m:t>
                                      </m:r>
                                      <m:sSub>
                                        <m:sSubPr>
                                          <m:ctrlPr>
                                            <a:rPr lang="de-DE" sz="1800" b="0" i="1">
                                              <a:latin typeface="Cambria Math"/>
                                            </a:rPr>
                                          </m:ctrlPr>
                                        </m:sSubPr>
                                        <m:e>
                                          <m:acc>
                                            <m:accPr>
                                              <m:chr m:val="̂"/>
                                              <m:ctrlPr>
                                                <a:rPr lang="de-DE" sz="1800" b="0" i="1">
                                                  <a:latin typeface="Cambria Math"/>
                                                </a:rPr>
                                              </m:ctrlPr>
                                            </m:accPr>
                                            <m:e>
                                              <m:r>
                                                <a:rPr lang="en-US" sz="1800" b="0" i="1">
                                                  <a:latin typeface="Cambria Math"/>
                                                </a:rPr>
                                                <m:t>𝑦</m:t>
                                              </m:r>
                                            </m:e>
                                          </m:acc>
                                        </m:e>
                                        <m:sub>
                                          <m:r>
                                            <a:rPr lang="de-DE" sz="1800" b="0" i="1">
                                              <a:latin typeface="Cambria Math"/>
                                            </a:rPr>
                                            <m:t>𝑖</m:t>
                                          </m:r>
                                        </m:sub>
                                      </m:sSub>
                                    </m:e>
                                  </m:d>
                                </m:e>
                                <m:sup>
                                  <m:r>
                                    <a:rPr lang="de-DE" sz="1800" b="0" i="1" smtClean="0">
                                      <a:latin typeface="Cambria Math"/>
                                    </a:rPr>
                                    <m:t>2</m:t>
                                  </m:r>
                                </m:sup>
                              </m:sSup>
                            </m:e>
                          </m:nary>
                        </m:num>
                        <m:den>
                          <m:nary>
                            <m:naryPr>
                              <m:chr m:val="∑"/>
                              <m:ctrlPr>
                                <a:rPr lang="pt-BR" sz="1800" b="0" i="1">
                                  <a:latin typeface="Cambria Math"/>
                                </a:rPr>
                              </m:ctrlPr>
                            </m:naryPr>
                            <m:sub>
                              <m:r>
                                <a:rPr lang="de-DE" sz="1800" b="0" i="1">
                                  <a:latin typeface="Cambria Math"/>
                                </a:rPr>
                                <m:t>𝑖</m:t>
                              </m:r>
                              <m:r>
                                <a:rPr lang="pt-BR" sz="1800" b="0" i="1">
                                  <a:latin typeface="Cambria Math"/>
                                </a:rPr>
                                <m:t>=1</m:t>
                              </m:r>
                            </m:sub>
                            <m:sup>
                              <m:r>
                                <a:rPr lang="de-DE" sz="1800" b="0" i="1">
                                  <a:latin typeface="Cambria Math"/>
                                </a:rPr>
                                <m:t>𝑛</m:t>
                              </m:r>
                            </m:sup>
                            <m:e>
                              <m:sSup>
                                <m:sSupPr>
                                  <m:ctrlPr>
                                    <a:rPr lang="de-DE" sz="1800" b="0" i="1" smtClean="0">
                                      <a:latin typeface="Cambria Math"/>
                                    </a:rPr>
                                  </m:ctrlPr>
                                </m:sSupPr>
                                <m:e>
                                  <m:d>
                                    <m:dPr>
                                      <m:ctrlPr>
                                        <a:rPr lang="de-DE" sz="1800" b="0" i="1" smtClean="0">
                                          <a:latin typeface="Cambria Math"/>
                                        </a:rPr>
                                      </m:ctrlPr>
                                    </m:dPr>
                                    <m:e>
                                      <m:sSub>
                                        <m:sSubPr>
                                          <m:ctrlPr>
                                            <a:rPr lang="en-US" sz="1800" b="0" i="1">
                                              <a:latin typeface="Cambria Math"/>
                                            </a:rPr>
                                          </m:ctrlPr>
                                        </m:sSubPr>
                                        <m:e>
                                          <m:r>
                                            <a:rPr lang="en-US" sz="1800" b="0" i="1">
                                              <a:latin typeface="Cambria Math"/>
                                            </a:rPr>
                                            <m:t>𝑦</m:t>
                                          </m:r>
                                        </m:e>
                                        <m:sub>
                                          <m:r>
                                            <a:rPr lang="en-US" sz="1800" b="0" i="1">
                                              <a:latin typeface="Cambria Math"/>
                                            </a:rPr>
                                            <m:t>𝑖</m:t>
                                          </m:r>
                                        </m:sub>
                                      </m:sSub>
                                      <m:r>
                                        <a:rPr lang="de-DE" sz="1800" b="0" i="1">
                                          <a:latin typeface="Cambria Math"/>
                                        </a:rPr>
                                        <m:t>−</m:t>
                                      </m:r>
                                      <m:acc>
                                        <m:accPr>
                                          <m:chr m:val="̅"/>
                                          <m:ctrlPr>
                                            <a:rPr lang="de-DE" sz="1800" b="0" i="1" smtClean="0">
                                              <a:latin typeface="Cambria Math"/>
                                            </a:rPr>
                                          </m:ctrlPr>
                                        </m:accPr>
                                        <m:e>
                                          <m:r>
                                            <a:rPr lang="en-US" sz="1800" b="0" i="1">
                                              <a:latin typeface="Cambria Math"/>
                                            </a:rPr>
                                            <m:t>𝑦</m:t>
                                          </m:r>
                                        </m:e>
                                      </m:acc>
                                    </m:e>
                                  </m:d>
                                </m:e>
                                <m:sup>
                                  <m:r>
                                    <a:rPr lang="de-DE" sz="1800" b="0" i="1" smtClean="0">
                                      <a:latin typeface="Cambria Math"/>
                                    </a:rPr>
                                    <m:t>2</m:t>
                                  </m:r>
                                </m:sup>
                              </m:sSup>
                            </m:e>
                          </m:nary>
                        </m:den>
                      </m:f>
                    </m:oMath>
                  </m:oMathPara>
                </a14:m>
                <a:endParaRPr lang="de-DE" sz="1800" b="0" i="1" dirty="0">
                  <a:latin typeface="Arial" pitchFamily="34" charset="0"/>
                  <a:cs typeface="Arial" pitchFamily="34" charset="0"/>
                </a:endParaRPr>
              </a:p>
            </p:txBody>
          </p:sp>
        </mc:Choice>
        <mc:Fallback xmlns="">
          <p:sp>
            <p:nvSpPr>
              <p:cNvPr id="2" name="Textfeld 1"/>
              <p:cNvSpPr txBox="1">
                <a:spLocks noRot="1" noChangeAspect="1" noMove="1" noResize="1" noEditPoints="1" noAdjustHandles="1" noChangeArrowheads="1" noChangeShapeType="1" noTextEdit="1"/>
              </p:cNvSpPr>
              <p:nvPr/>
            </p:nvSpPr>
            <p:spPr>
              <a:xfrm>
                <a:off x="1363165" y="1969280"/>
                <a:ext cx="3640632" cy="726737"/>
              </a:xfrm>
              <a:prstGeom prst="rect">
                <a:avLst/>
              </a:prstGeom>
              <a:blipFill>
                <a:blip r:embed="rId2"/>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1"/>
              <p:cNvSpPr txBox="1"/>
              <p:nvPr/>
            </p:nvSpPr>
            <p:spPr>
              <a:xfrm>
                <a:off x="1452971" y="4889442"/>
                <a:ext cx="4369782" cy="796372"/>
              </a:xfrm>
              <a:prstGeom prst="rect">
                <a:avLst/>
              </a:prstGeom>
              <a:noFill/>
            </p:spPr>
            <p:txBody>
              <a:bodyPr wrap="square" rtlCol="0">
                <a:spAutoFit/>
              </a:bodyPr>
              <a:lstStyle/>
              <a:p>
                <a:pPr>
                  <a:spcBef>
                    <a:spcPts val="1080"/>
                  </a:spcBef>
                  <a:spcAft>
                    <a:spcPts val="0"/>
                  </a:spcAft>
                </a:pPr>
                <a14:m>
                  <m:oMathPara xmlns:m="http://schemas.openxmlformats.org/officeDocument/2006/math">
                    <m:oMathParaPr>
                      <m:jc m:val="centerGroup"/>
                    </m:oMathParaPr>
                    <m:oMath xmlns:m="http://schemas.openxmlformats.org/officeDocument/2006/math">
                      <m:sSup>
                        <m:sSupPr>
                          <m:ctrlPr>
                            <a:rPr lang="de-DE" sz="1800" b="1" i="1" kern="1200">
                              <a:solidFill>
                                <a:srgbClr val="000000"/>
                              </a:solidFill>
                              <a:effectLst/>
                              <a:latin typeface="Cambria Math"/>
                              <a:ea typeface="MS PGothic"/>
                              <a:cs typeface="Times New Roman"/>
                            </a:rPr>
                          </m:ctrlPr>
                        </m:sSupPr>
                        <m:e>
                          <m:r>
                            <a:rPr lang="de-DE" sz="1800" b="1" i="1" kern="1200">
                              <a:solidFill>
                                <a:srgbClr val="000000"/>
                              </a:solidFill>
                              <a:effectLst/>
                              <a:latin typeface="Cambria Math"/>
                              <a:ea typeface="MS PGothic"/>
                              <a:cs typeface="Times New Roman"/>
                            </a:rPr>
                            <m:t>𝑷𝒔𝒆𝒖𝒅𝒐</m:t>
                          </m:r>
                          <m:r>
                            <m:rPr>
                              <m:nor/>
                            </m:rPr>
                            <a:rPr lang="de-DE" sz="1800" b="1" i="1" kern="1200">
                              <a:solidFill>
                                <a:srgbClr val="000000"/>
                              </a:solidFill>
                              <a:effectLst/>
                              <a:latin typeface="Cambria Math"/>
                              <a:ea typeface="MS PGothic"/>
                              <a:cs typeface="Times New Roman"/>
                            </a:rPr>
                            <m:t>−</m:t>
                          </m:r>
                          <m:r>
                            <a:rPr lang="de-DE" sz="1800" b="1" i="1" kern="1200">
                              <a:solidFill>
                                <a:srgbClr val="000000"/>
                              </a:solidFill>
                              <a:effectLst/>
                              <a:latin typeface="Cambria Math"/>
                              <a:ea typeface="MS PGothic"/>
                              <a:cs typeface="Times New Roman"/>
                            </a:rPr>
                            <m:t>𝑹</m:t>
                          </m:r>
                        </m:e>
                        <m:sup>
                          <m:r>
                            <a:rPr lang="de-DE" sz="1800" b="1" i="1" kern="1200">
                              <a:solidFill>
                                <a:srgbClr val="000000"/>
                              </a:solidFill>
                              <a:effectLst/>
                              <a:latin typeface="Cambria Math"/>
                              <a:ea typeface="MS PGothic"/>
                              <a:cs typeface="Times New Roman"/>
                            </a:rPr>
                            <m:t>𝟐</m:t>
                          </m:r>
                        </m:sup>
                      </m:sSup>
                      <m:r>
                        <a:rPr lang="pt-BR" sz="1800" b="0" i="1" kern="1200">
                          <a:solidFill>
                            <a:srgbClr val="000000"/>
                          </a:solidFill>
                          <a:effectLst/>
                          <a:latin typeface="Cambria Math"/>
                          <a:ea typeface="MS PGothic"/>
                          <a:cs typeface="Times New Roman"/>
                        </a:rPr>
                        <m:t>=</m:t>
                      </m:r>
                      <m:r>
                        <a:rPr lang="de-DE" sz="1800" b="0" i="1" kern="1200">
                          <a:solidFill>
                            <a:srgbClr val="000000"/>
                          </a:solidFill>
                          <a:effectLst/>
                          <a:latin typeface="Cambria Math"/>
                          <a:ea typeface="MS PGothic"/>
                          <a:cs typeface="Times New Roman"/>
                        </a:rPr>
                        <m:t>1−</m:t>
                      </m:r>
                      <m:f>
                        <m:fPr>
                          <m:ctrlPr>
                            <a:rPr lang="de-DE" sz="1800" b="0" i="1" kern="1200">
                              <a:solidFill>
                                <a:srgbClr val="000000"/>
                              </a:solidFill>
                              <a:effectLst/>
                              <a:latin typeface="Cambria Math"/>
                              <a:ea typeface="MS PGothic"/>
                              <a:cs typeface="Times New Roman"/>
                            </a:rPr>
                          </m:ctrlPr>
                        </m:fPr>
                        <m:num>
                          <m:nary>
                            <m:naryPr>
                              <m:chr m:val="∑"/>
                              <m:ctrlPr>
                                <a:rPr lang="de-DE" sz="1800" b="0" i="1" kern="1200">
                                  <a:solidFill>
                                    <a:srgbClr val="000000"/>
                                  </a:solidFill>
                                  <a:effectLst/>
                                  <a:latin typeface="Cambria Math"/>
                                  <a:ea typeface="MS PGothic"/>
                                  <a:cs typeface="Times New Roman"/>
                                </a:rPr>
                              </m:ctrlPr>
                            </m:naryPr>
                            <m:sub>
                              <m:r>
                                <a:rPr lang="de-DE" sz="1800" b="0" i="1" kern="1200">
                                  <a:solidFill>
                                    <a:srgbClr val="000000"/>
                                  </a:solidFill>
                                  <a:effectLst/>
                                  <a:latin typeface="Cambria Math"/>
                                  <a:ea typeface="MS PGothic"/>
                                  <a:cs typeface="Times New Roman"/>
                                </a:rPr>
                                <m:t>𝑖</m:t>
                              </m:r>
                              <m:r>
                                <a:rPr lang="pt-BR" sz="1800" b="0" i="1" kern="1200">
                                  <a:solidFill>
                                    <a:srgbClr val="000000"/>
                                  </a:solidFill>
                                  <a:effectLst/>
                                  <a:latin typeface="Cambria Math"/>
                                  <a:ea typeface="MS PGothic"/>
                                  <a:cs typeface="Times New Roman"/>
                                </a:rPr>
                                <m:t>=1</m:t>
                              </m:r>
                            </m:sub>
                            <m:sup>
                              <m:r>
                                <a:rPr lang="de-DE" sz="1800" b="0" i="1" kern="1200">
                                  <a:solidFill>
                                    <a:srgbClr val="000000"/>
                                  </a:solidFill>
                                  <a:effectLst/>
                                  <a:latin typeface="Cambria Math"/>
                                  <a:ea typeface="MS PGothic"/>
                                  <a:cs typeface="Times New Roman"/>
                                </a:rPr>
                                <m:t>𝑚</m:t>
                              </m:r>
                            </m:sup>
                            <m:e>
                              <m:sSup>
                                <m:sSupPr>
                                  <m:ctrlPr>
                                    <a:rPr lang="de-DE" sz="1800" b="0" i="1" kern="1200">
                                      <a:solidFill>
                                        <a:srgbClr val="000000"/>
                                      </a:solidFill>
                                      <a:effectLst/>
                                      <a:latin typeface="Cambria Math"/>
                                      <a:ea typeface="MS PGothic"/>
                                      <a:cs typeface="Times New Roman"/>
                                    </a:rPr>
                                  </m:ctrlPr>
                                </m:sSupPr>
                                <m:e>
                                  <m:d>
                                    <m:dPr>
                                      <m:ctrlPr>
                                        <a:rPr lang="de-DE" sz="1800" b="0" i="1" kern="1200">
                                          <a:solidFill>
                                            <a:srgbClr val="000000"/>
                                          </a:solidFill>
                                          <a:effectLst/>
                                          <a:latin typeface="Cambria Math"/>
                                          <a:ea typeface="MS PGothic"/>
                                          <a:cs typeface="Times New Roman"/>
                                        </a:rPr>
                                      </m:ctrlPr>
                                    </m:dPr>
                                    <m:e>
                                      <m:sSubSup>
                                        <m:sSubSupPr>
                                          <m:ctrlPr>
                                            <a:rPr lang="de-DE" sz="1800" b="0" i="1" kern="1200">
                                              <a:solidFill>
                                                <a:srgbClr val="000000"/>
                                              </a:solidFill>
                                              <a:effectLst/>
                                              <a:latin typeface="Cambria Math"/>
                                              <a:ea typeface="MS PGothic"/>
                                              <a:cs typeface="Times New Roman"/>
                                            </a:rPr>
                                          </m:ctrlPr>
                                        </m:sSubSupPr>
                                        <m:e>
                                          <m:r>
                                            <a:rPr lang="en-US" sz="1800" b="0" i="1">
                                              <a:latin typeface="Cambria Math"/>
                                            </a:rPr>
                                            <m:t>𝑦</m:t>
                                          </m:r>
                                        </m:e>
                                        <m:sub>
                                          <m:r>
                                            <a:rPr lang="de-DE" sz="1800" b="0" i="1" kern="1200">
                                              <a:solidFill>
                                                <a:srgbClr val="000000"/>
                                              </a:solidFill>
                                              <a:effectLst/>
                                              <a:latin typeface="Cambria Math"/>
                                              <a:ea typeface="MS PGothic"/>
                                              <a:cs typeface="Times New Roman"/>
                                            </a:rPr>
                                            <m:t>𝑖</m:t>
                                          </m:r>
                                        </m:sub>
                                        <m:sup>
                                          <m:r>
                                            <a:rPr lang="de-DE" sz="1800" b="0" i="1" kern="1200">
                                              <a:solidFill>
                                                <a:srgbClr val="000000"/>
                                              </a:solidFill>
                                              <a:effectLst/>
                                              <a:latin typeface="Cambria Math"/>
                                              <a:ea typeface="MS PGothic"/>
                                              <a:cs typeface="Times New Roman"/>
                                            </a:rPr>
                                            <m:t>∗</m:t>
                                          </m:r>
                                        </m:sup>
                                      </m:sSubSup>
                                      <m:r>
                                        <a:rPr lang="de-DE" sz="1800" b="0" i="1" kern="1200">
                                          <a:solidFill>
                                            <a:srgbClr val="000000"/>
                                          </a:solidFill>
                                          <a:effectLst/>
                                          <a:latin typeface="Cambria Math"/>
                                          <a:ea typeface="MS PGothic"/>
                                          <a:cs typeface="Times New Roman"/>
                                        </a:rPr>
                                        <m:t>−</m:t>
                                      </m:r>
                                      <m:sSubSup>
                                        <m:sSubSupPr>
                                          <m:ctrlPr>
                                            <a:rPr lang="de-DE" sz="1800" b="0" i="1" kern="1200">
                                              <a:solidFill>
                                                <a:srgbClr val="000000"/>
                                              </a:solidFill>
                                              <a:effectLst/>
                                              <a:latin typeface="Cambria Math"/>
                                              <a:ea typeface="MS PGothic"/>
                                              <a:cs typeface="Times New Roman"/>
                                            </a:rPr>
                                          </m:ctrlPr>
                                        </m:sSubSupPr>
                                        <m:e>
                                          <m:acc>
                                            <m:accPr>
                                              <m:chr m:val="̂"/>
                                              <m:ctrlPr>
                                                <a:rPr lang="de-DE" sz="1800" b="0" i="1" kern="1200">
                                                  <a:solidFill>
                                                    <a:srgbClr val="000000"/>
                                                  </a:solidFill>
                                                  <a:effectLst/>
                                                  <a:latin typeface="Cambria Math"/>
                                                  <a:ea typeface="MS PGothic"/>
                                                  <a:cs typeface="Times New Roman"/>
                                                </a:rPr>
                                              </m:ctrlPr>
                                            </m:accPr>
                                            <m:e>
                                              <m:r>
                                                <a:rPr lang="en-US" sz="1800" b="0" i="1">
                                                  <a:latin typeface="Cambria Math"/>
                                                </a:rPr>
                                                <m:t>𝑦</m:t>
                                              </m:r>
                                            </m:e>
                                          </m:acc>
                                        </m:e>
                                        <m:sub>
                                          <m:r>
                                            <a:rPr lang="de-DE" sz="1800" b="0" i="1" kern="1200">
                                              <a:solidFill>
                                                <a:srgbClr val="000000"/>
                                              </a:solidFill>
                                              <a:effectLst/>
                                              <a:latin typeface="Cambria Math"/>
                                              <a:ea typeface="MS PGothic"/>
                                              <a:cs typeface="Times New Roman"/>
                                            </a:rPr>
                                            <m:t>𝑖</m:t>
                                          </m:r>
                                        </m:sub>
                                        <m:sup>
                                          <m:r>
                                            <a:rPr lang="de-DE" sz="1800" b="0" i="1" kern="1200">
                                              <a:solidFill>
                                                <a:srgbClr val="000000"/>
                                              </a:solidFill>
                                              <a:effectLst/>
                                              <a:latin typeface="Cambria Math"/>
                                              <a:ea typeface="MS PGothic"/>
                                              <a:cs typeface="Times New Roman"/>
                                            </a:rPr>
                                            <m:t>∗</m:t>
                                          </m:r>
                                        </m:sup>
                                      </m:sSubSup>
                                    </m:e>
                                  </m:d>
                                </m:e>
                                <m:sup>
                                  <m:r>
                                    <a:rPr lang="de-DE" sz="1800" b="0" i="1" kern="1200">
                                      <a:solidFill>
                                        <a:srgbClr val="000000"/>
                                      </a:solidFill>
                                      <a:effectLst/>
                                      <a:latin typeface="Cambria Math"/>
                                      <a:ea typeface="MS PGothic"/>
                                      <a:cs typeface="Times New Roman"/>
                                    </a:rPr>
                                    <m:t>2</m:t>
                                  </m:r>
                                </m:sup>
                              </m:sSup>
                            </m:e>
                          </m:nary>
                        </m:num>
                        <m:den>
                          <m:nary>
                            <m:naryPr>
                              <m:chr m:val="∑"/>
                              <m:ctrlPr>
                                <a:rPr lang="de-DE" sz="1800" b="0" i="1" kern="1200">
                                  <a:solidFill>
                                    <a:srgbClr val="000000"/>
                                  </a:solidFill>
                                  <a:effectLst/>
                                  <a:latin typeface="Cambria Math"/>
                                  <a:ea typeface="MS PGothic"/>
                                  <a:cs typeface="Times New Roman"/>
                                </a:rPr>
                              </m:ctrlPr>
                            </m:naryPr>
                            <m:sub>
                              <m:r>
                                <a:rPr lang="de-DE" sz="1800" b="0" i="1" kern="1200">
                                  <a:solidFill>
                                    <a:srgbClr val="000000"/>
                                  </a:solidFill>
                                  <a:effectLst/>
                                  <a:latin typeface="Cambria Math"/>
                                  <a:ea typeface="MS PGothic"/>
                                  <a:cs typeface="Times New Roman"/>
                                </a:rPr>
                                <m:t>𝑖</m:t>
                              </m:r>
                              <m:r>
                                <a:rPr lang="pt-BR" sz="1800" b="0" i="1" kern="1200">
                                  <a:solidFill>
                                    <a:srgbClr val="000000"/>
                                  </a:solidFill>
                                  <a:effectLst/>
                                  <a:latin typeface="Cambria Math"/>
                                  <a:ea typeface="MS PGothic"/>
                                  <a:cs typeface="Times New Roman"/>
                                </a:rPr>
                                <m:t>=1</m:t>
                              </m:r>
                            </m:sub>
                            <m:sup>
                              <m:r>
                                <a:rPr lang="de-DE" sz="1800" b="0" i="1" kern="1200">
                                  <a:solidFill>
                                    <a:srgbClr val="000000"/>
                                  </a:solidFill>
                                  <a:effectLst/>
                                  <a:latin typeface="Cambria Math"/>
                                  <a:ea typeface="MS PGothic"/>
                                  <a:cs typeface="Times New Roman"/>
                                </a:rPr>
                                <m:t>𝑚</m:t>
                              </m:r>
                            </m:sup>
                            <m:e>
                              <m:sSup>
                                <m:sSupPr>
                                  <m:ctrlPr>
                                    <a:rPr lang="de-DE" sz="1800" b="0" i="1" kern="1200">
                                      <a:solidFill>
                                        <a:srgbClr val="000000"/>
                                      </a:solidFill>
                                      <a:effectLst/>
                                      <a:latin typeface="Cambria Math"/>
                                      <a:ea typeface="MS PGothic"/>
                                      <a:cs typeface="Times New Roman"/>
                                    </a:rPr>
                                  </m:ctrlPr>
                                </m:sSupPr>
                                <m:e>
                                  <m:d>
                                    <m:dPr>
                                      <m:ctrlPr>
                                        <a:rPr lang="de-DE" sz="1800" b="0" i="1" kern="1200">
                                          <a:solidFill>
                                            <a:srgbClr val="000000"/>
                                          </a:solidFill>
                                          <a:effectLst/>
                                          <a:latin typeface="Cambria Math"/>
                                          <a:ea typeface="MS PGothic"/>
                                          <a:cs typeface="Times New Roman"/>
                                        </a:rPr>
                                      </m:ctrlPr>
                                    </m:dPr>
                                    <m:e>
                                      <m:sSubSup>
                                        <m:sSubSupPr>
                                          <m:ctrlPr>
                                            <a:rPr lang="de-DE" sz="1800" b="0" i="1" kern="1200">
                                              <a:solidFill>
                                                <a:srgbClr val="000000"/>
                                              </a:solidFill>
                                              <a:effectLst/>
                                              <a:latin typeface="Cambria Math"/>
                                              <a:ea typeface="MS PGothic"/>
                                              <a:cs typeface="Times New Roman"/>
                                            </a:rPr>
                                          </m:ctrlPr>
                                        </m:sSubSupPr>
                                        <m:e>
                                          <m:r>
                                            <a:rPr lang="en-US" sz="1800" b="0" i="1">
                                              <a:latin typeface="Cambria Math"/>
                                            </a:rPr>
                                            <m:t>𝑦</m:t>
                                          </m:r>
                                        </m:e>
                                        <m:sub>
                                          <m:r>
                                            <a:rPr lang="de-DE" sz="1800" b="0" i="1" kern="1200">
                                              <a:solidFill>
                                                <a:srgbClr val="000000"/>
                                              </a:solidFill>
                                              <a:effectLst/>
                                              <a:latin typeface="Cambria Math"/>
                                              <a:ea typeface="MS PGothic"/>
                                              <a:cs typeface="Times New Roman"/>
                                            </a:rPr>
                                            <m:t>𝑖</m:t>
                                          </m:r>
                                        </m:sub>
                                        <m:sup>
                                          <m:r>
                                            <a:rPr lang="de-DE" sz="1800" b="0" i="1" kern="1200">
                                              <a:solidFill>
                                                <a:srgbClr val="000000"/>
                                              </a:solidFill>
                                              <a:effectLst/>
                                              <a:latin typeface="Cambria Math"/>
                                              <a:ea typeface="MS PGothic"/>
                                              <a:cs typeface="Times New Roman"/>
                                            </a:rPr>
                                            <m:t>∗</m:t>
                                          </m:r>
                                        </m:sup>
                                      </m:sSubSup>
                                      <m:r>
                                        <a:rPr lang="de-DE" sz="1800" b="0" i="1" kern="1200">
                                          <a:solidFill>
                                            <a:srgbClr val="000000"/>
                                          </a:solidFill>
                                          <a:effectLst/>
                                          <a:latin typeface="Cambria Math"/>
                                          <a:ea typeface="MS PGothic"/>
                                          <a:cs typeface="Times New Roman"/>
                                        </a:rPr>
                                        <m:t>−</m:t>
                                      </m:r>
                                      <m:acc>
                                        <m:accPr>
                                          <m:chr m:val="̅"/>
                                          <m:ctrlPr>
                                            <a:rPr lang="de-DE" sz="1800" b="0" i="1" kern="1200">
                                              <a:solidFill>
                                                <a:srgbClr val="000000"/>
                                              </a:solidFill>
                                              <a:effectLst/>
                                              <a:latin typeface="Cambria Math"/>
                                              <a:ea typeface="MS PGothic"/>
                                              <a:cs typeface="Times New Roman"/>
                                            </a:rPr>
                                          </m:ctrlPr>
                                        </m:accPr>
                                        <m:e>
                                          <m:r>
                                            <a:rPr lang="en-US" sz="1800" b="0" i="1">
                                              <a:latin typeface="Cambria Math"/>
                                            </a:rPr>
                                            <m:t>𝑦</m:t>
                                          </m:r>
                                        </m:e>
                                      </m:acc>
                                    </m:e>
                                  </m:d>
                                </m:e>
                                <m:sup>
                                  <m:r>
                                    <a:rPr lang="de-DE" sz="1800" b="0" i="1" kern="1200">
                                      <a:solidFill>
                                        <a:srgbClr val="000000"/>
                                      </a:solidFill>
                                      <a:effectLst/>
                                      <a:latin typeface="Cambria Math"/>
                                      <a:ea typeface="MS PGothic"/>
                                      <a:cs typeface="Times New Roman"/>
                                    </a:rPr>
                                    <m:t>2</m:t>
                                  </m:r>
                                </m:sup>
                              </m:sSup>
                            </m:e>
                          </m:nary>
                        </m:den>
                      </m:f>
                    </m:oMath>
                  </m:oMathPara>
                </a14:m>
                <a:endParaRPr lang="de-DE" sz="1800" b="0" dirty="0">
                  <a:effectLst/>
                  <a:latin typeface="Times New Roman"/>
                  <a:ea typeface="Times New Roman"/>
                </a:endParaRPr>
              </a:p>
            </p:txBody>
          </p:sp>
        </mc:Choice>
        <mc:Fallback xmlns="">
          <p:sp>
            <p:nvSpPr>
              <p:cNvPr id="7" name="Textfeld 1"/>
              <p:cNvSpPr txBox="1">
                <a:spLocks noRot="1" noChangeAspect="1" noMove="1" noResize="1" noEditPoints="1" noAdjustHandles="1" noChangeArrowheads="1" noChangeShapeType="1" noTextEdit="1"/>
              </p:cNvSpPr>
              <p:nvPr/>
            </p:nvSpPr>
            <p:spPr>
              <a:xfrm>
                <a:off x="1452971" y="4889442"/>
                <a:ext cx="4369782" cy="796372"/>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Rectangle 3"/>
              <p:cNvSpPr>
                <a:spLocks noChangeArrowheads="1"/>
              </p:cNvSpPr>
              <p:nvPr/>
            </p:nvSpPr>
            <p:spPr bwMode="auto">
              <a:xfrm>
                <a:off x="338137" y="1067934"/>
                <a:ext cx="8564793" cy="562987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92075" tIns="46038" rIns="92075" bIns="46038">
                <a:spAutoFit/>
              </a:bodyPr>
              <a:lstStyle/>
              <a:p>
                <a:pPr algn="l" defTabSz="762000">
                  <a:spcBef>
                    <a:spcPct val="30000"/>
                  </a:spcBef>
                </a:pPr>
                <a:r>
                  <a:rPr lang="en-US" sz="1800" dirty="0"/>
                  <a:t>An alternative measure is R</a:t>
                </a:r>
                <a:r>
                  <a:rPr lang="en-US" sz="1800" baseline="30000" dirty="0"/>
                  <a:t>2</a:t>
                </a:r>
                <a:r>
                  <a:rPr lang="en-US" sz="1800" dirty="0"/>
                  <a:t>, which calculates the proportion of variance explained. It indicates how much better the model predicts compared to the mean </a:t>
                </a:r>
                <a14:m>
                  <m:oMath xmlns:m="http://schemas.openxmlformats.org/officeDocument/2006/math">
                    <m:acc>
                      <m:accPr>
                        <m:chr m:val="̅"/>
                        <m:ctrlPr>
                          <a:rPr lang="de-DE" sz="1800" b="0" i="1">
                            <a:latin typeface="Cambria Math"/>
                          </a:rPr>
                        </m:ctrlPr>
                      </m:accPr>
                      <m:e>
                        <m:r>
                          <a:rPr lang="en-US" sz="1800" b="0" i="1">
                            <a:latin typeface="Cambria Math"/>
                          </a:rPr>
                          <m:t>𝑦</m:t>
                        </m:r>
                      </m:e>
                    </m:acc>
                  </m:oMath>
                </a14:m>
                <a:r>
                  <a:rPr lang="en-US" sz="1800" dirty="0"/>
                  <a:t> as a naïve predictor </a:t>
                </a:r>
              </a:p>
              <a:p>
                <a:pPr algn="l" defTabSz="762000">
                  <a:spcBef>
                    <a:spcPct val="30000"/>
                  </a:spcBef>
                </a:pPr>
                <a:endParaRPr lang="en-US" sz="1800" b="1" dirty="0"/>
              </a:p>
              <a:p>
                <a:pPr algn="l" defTabSz="762000">
                  <a:spcBef>
                    <a:spcPct val="30000"/>
                  </a:spcBef>
                </a:pPr>
                <a:endParaRPr lang="en-US" sz="1800" dirty="0"/>
              </a:p>
              <a:p>
                <a:pPr algn="l" defTabSz="762000">
                  <a:spcBef>
                    <a:spcPts val="1200"/>
                  </a:spcBef>
                </a:pPr>
                <a:r>
                  <a:rPr lang="en-US" sz="1800" dirty="0"/>
                  <a:t>As the formula shows, R</a:t>
                </a:r>
                <a:r>
                  <a:rPr lang="en-US" sz="1800" baseline="30000" dirty="0"/>
                  <a:t>2</a:t>
                </a:r>
                <a:r>
                  <a:rPr lang="en-US" sz="1800" dirty="0"/>
                  <a:t> is a normalized version of MSE. Technically, it is the MSE divided by a constant that </a:t>
                </a:r>
                <a:r>
                  <a:rPr lang="en-US" sz="1800"/>
                  <a:t>is case-dependent </a:t>
                </a:r>
                <a:r>
                  <a:rPr lang="en-US" sz="1800" dirty="0"/>
                  <a:t>but the same for all the comparative models IF THE SAME DATA SET IS USED. In this case and only in this case, there can be no difference between R</a:t>
                </a:r>
                <a:r>
                  <a:rPr lang="en-US" sz="1800" baseline="30000" dirty="0"/>
                  <a:t>2</a:t>
                </a:r>
                <a:r>
                  <a:rPr lang="en-US" sz="1800" dirty="0"/>
                  <a:t> and MSE in evaluating models. It is easier to interpret R</a:t>
                </a:r>
                <a:r>
                  <a:rPr lang="en-US" sz="1800" baseline="30000" dirty="0"/>
                  <a:t>2</a:t>
                </a:r>
                <a:r>
                  <a:rPr lang="en-US" sz="1800" dirty="0"/>
                  <a:t> compared to the MSE.</a:t>
                </a:r>
              </a:p>
              <a:p>
                <a:pPr algn="l" defTabSz="762000">
                  <a:spcBef>
                    <a:spcPts val="1200"/>
                  </a:spcBef>
                </a:pPr>
                <a:r>
                  <a:rPr lang="en-US" sz="1800" dirty="0"/>
                  <a:t>To measure the robustness, the formula is applied to the test set using the mean </a:t>
                </a:r>
                <a14:m>
                  <m:oMath xmlns:m="http://schemas.openxmlformats.org/officeDocument/2006/math">
                    <m:acc>
                      <m:accPr>
                        <m:chr m:val="̅"/>
                        <m:ctrlPr>
                          <a:rPr lang="de-DE" sz="1800" b="0" i="1">
                            <a:latin typeface="Cambria Math"/>
                          </a:rPr>
                        </m:ctrlPr>
                      </m:accPr>
                      <m:e>
                        <m:r>
                          <a:rPr lang="en-US" sz="1800" b="0" i="1">
                            <a:latin typeface="Cambria Math"/>
                          </a:rPr>
                          <m:t>𝑦</m:t>
                        </m:r>
                      </m:e>
                    </m:acc>
                  </m:oMath>
                </a14:m>
                <a:r>
                  <a:rPr lang="en-US" sz="1800" dirty="0"/>
                  <a:t> of the training set. This measure is named </a:t>
                </a:r>
                <a:r>
                  <a:rPr lang="en-US" sz="1800" dirty="0">
                    <a:solidFill>
                      <a:srgbClr val="FF0000"/>
                    </a:solidFill>
                  </a:rPr>
                  <a:t>Pseudo-R</a:t>
                </a:r>
                <a:r>
                  <a:rPr lang="en-US" sz="1800" baseline="30000" dirty="0">
                    <a:solidFill>
                      <a:srgbClr val="FF0000"/>
                    </a:solidFill>
                  </a:rPr>
                  <a:t>2</a:t>
                </a:r>
              </a:p>
              <a:p>
                <a:pPr algn="l" defTabSz="762000">
                  <a:spcBef>
                    <a:spcPts val="1200"/>
                  </a:spcBef>
                </a:pPr>
                <a:endParaRPr lang="en-US" sz="1800" b="1" baseline="30000" dirty="0">
                  <a:solidFill>
                    <a:srgbClr val="FF0000"/>
                  </a:solidFill>
                </a:endParaRPr>
              </a:p>
              <a:p>
                <a:pPr algn="l" defTabSz="762000">
                  <a:spcBef>
                    <a:spcPts val="1200"/>
                  </a:spcBef>
                </a:pPr>
                <a:endParaRPr lang="en-US" sz="1800" baseline="30000" dirty="0">
                  <a:solidFill>
                    <a:srgbClr val="FF0000"/>
                  </a:solidFill>
                </a:endParaRPr>
              </a:p>
              <a:p>
                <a:pPr algn="l" defTabSz="762000">
                  <a:spcBef>
                    <a:spcPts val="1800"/>
                  </a:spcBef>
                </a:pPr>
                <a:r>
                  <a:rPr lang="en-US" sz="1800" dirty="0"/>
                  <a:t>While R</a:t>
                </a:r>
                <a:r>
                  <a:rPr lang="en-US" sz="1800" baseline="30000" dirty="0"/>
                  <a:t>2</a:t>
                </a:r>
                <a:r>
                  <a:rPr lang="en-US" sz="1800" dirty="0"/>
                  <a:t> is between 0 and 1, Pseudo-R</a:t>
                </a:r>
                <a:r>
                  <a:rPr lang="en-US" sz="1800" baseline="30000" dirty="0"/>
                  <a:t>2</a:t>
                </a:r>
                <a:r>
                  <a:rPr lang="en-US" sz="1800" dirty="0"/>
                  <a:t> can also be less than 0 (but not greater than 1). In this case, the model is even worse in practical application than using </a:t>
                </a:r>
                <a14:m>
                  <m:oMath xmlns:m="http://schemas.openxmlformats.org/officeDocument/2006/math">
                    <m:acc>
                      <m:accPr>
                        <m:chr m:val="̅"/>
                        <m:ctrlPr>
                          <a:rPr lang="de-DE" sz="1800" b="0" i="1">
                            <a:latin typeface="Cambria Math"/>
                          </a:rPr>
                        </m:ctrlPr>
                      </m:accPr>
                      <m:e>
                        <m:r>
                          <a:rPr lang="en-US" sz="1800" b="0" i="1">
                            <a:latin typeface="Cambria Math"/>
                          </a:rPr>
                          <m:t>𝑦</m:t>
                        </m:r>
                      </m:e>
                    </m:acc>
                  </m:oMath>
                </a14:m>
                <a:r>
                  <a:rPr lang="en-US" sz="1800" dirty="0"/>
                  <a:t> would be.</a:t>
                </a:r>
                <a:endParaRPr lang="en-US" sz="1800" b="1" dirty="0"/>
              </a:p>
            </p:txBody>
          </p:sp>
        </mc:Choice>
        <mc:Fallback xmlns="">
          <p:sp>
            <p:nvSpPr>
              <p:cNvPr id="8" name="Rectangle 3"/>
              <p:cNvSpPr>
                <a:spLocks noRot="1" noChangeAspect="1" noMove="1" noResize="1" noEditPoints="1" noAdjustHandles="1" noChangeArrowheads="1" noChangeShapeType="1" noTextEdit="1"/>
              </p:cNvSpPr>
              <p:nvPr/>
            </p:nvSpPr>
            <p:spPr bwMode="auto">
              <a:xfrm>
                <a:off x="338137" y="1067934"/>
                <a:ext cx="8564793" cy="5629876"/>
              </a:xfrm>
              <a:prstGeom prst="rect">
                <a:avLst/>
              </a:prstGeom>
              <a:blipFill>
                <a:blip r:embed="rId4"/>
                <a:stretch>
                  <a:fillRect l="-569" t="-541" r="-71" b="-75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de-DE">
                    <a:noFill/>
                  </a:rPr>
                  <a:t> </a:t>
                </a:r>
              </a:p>
            </p:txBody>
          </p:sp>
        </mc:Fallback>
      </mc:AlternateContent>
    </p:spTree>
    <p:extLst>
      <p:ext uri="{BB962C8B-B14F-4D97-AF65-F5344CB8AC3E}">
        <p14:creationId xmlns:p14="http://schemas.microsoft.com/office/powerpoint/2010/main" val="2451455028"/>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271</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917576" y="1194992"/>
            <a:ext cx="7145546" cy="518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4.4.2	Regression</a:t>
            </a:r>
          </a:p>
          <a:p>
            <a:pPr marL="1795463" algn="l" defTabSz="1795463">
              <a:lnSpc>
                <a:spcPts val="2500"/>
              </a:lnSpc>
              <a:spcBef>
                <a:spcPts val="600"/>
              </a:spcBef>
              <a:tabLst>
                <a:tab pos="269875" algn="l"/>
                <a:tab pos="2963863" algn="l"/>
              </a:tabLst>
            </a:pPr>
            <a:r>
              <a:rPr lang="de-DE" sz="2400"/>
              <a:t>4.4.2.1	OLS</a:t>
            </a:r>
          </a:p>
          <a:p>
            <a:pPr marL="1795463" algn="l" defTabSz="1795463">
              <a:lnSpc>
                <a:spcPts val="2500"/>
              </a:lnSpc>
              <a:spcBef>
                <a:spcPts val="600"/>
              </a:spcBef>
              <a:tabLst>
                <a:tab pos="269875" algn="l"/>
                <a:tab pos="2963863" algn="l"/>
              </a:tabLst>
            </a:pPr>
            <a:r>
              <a:rPr lang="de-DE" sz="2400">
                <a:solidFill>
                  <a:srgbClr val="FF0000"/>
                </a:solidFill>
              </a:rPr>
              <a:t>4.4.2.2	Ridge Regression</a:t>
            </a:r>
          </a:p>
          <a:p>
            <a:pPr marL="1795463" algn="l" defTabSz="1795463">
              <a:lnSpc>
                <a:spcPts val="2500"/>
              </a:lnSpc>
              <a:spcBef>
                <a:spcPts val="600"/>
              </a:spcBef>
              <a:tabLst>
                <a:tab pos="269875" algn="l"/>
                <a:tab pos="2963863" algn="l"/>
              </a:tabLst>
            </a:pPr>
            <a:r>
              <a:rPr lang="de-DE" sz="2400"/>
              <a:t>4.4.2.3	Support Vector Regression</a:t>
            </a:r>
          </a:p>
          <a:p>
            <a:pPr marL="1795463" algn="l" defTabSz="1795463">
              <a:lnSpc>
                <a:spcPts val="2500"/>
              </a:lnSpc>
              <a:spcBef>
                <a:spcPts val="600"/>
              </a:spcBef>
              <a:tabLst>
                <a:tab pos="269875" algn="l"/>
                <a:tab pos="2963863" algn="l"/>
              </a:tabLst>
            </a:pPr>
            <a:r>
              <a:rPr lang="de-DE" sz="2400"/>
              <a:t>4.4.2.4	Neural Networks</a:t>
            </a:r>
          </a:p>
          <a:p>
            <a:pPr marL="1795463" algn="l" defTabSz="1795463">
              <a:lnSpc>
                <a:spcPts val="2500"/>
              </a:lnSpc>
              <a:spcBef>
                <a:spcPts val="600"/>
              </a:spcBef>
              <a:tabLst>
                <a:tab pos="269875" algn="l"/>
                <a:tab pos="2963863" algn="l"/>
              </a:tabLst>
            </a:pPr>
            <a:r>
              <a:rPr lang="de-DE" sz="2400"/>
              <a:t>4.4.2.5	Decision Trees</a:t>
            </a:r>
          </a:p>
          <a:p>
            <a:pPr marL="1795463" algn="l" defTabSz="1795463">
              <a:lnSpc>
                <a:spcPts val="2500"/>
              </a:lnSpc>
              <a:spcBef>
                <a:spcPts val="600"/>
              </a:spcBef>
              <a:tabLst>
                <a:tab pos="269875" algn="l"/>
                <a:tab pos="2963863" algn="l"/>
              </a:tabLst>
            </a:pPr>
            <a:r>
              <a:rPr lang="de-DE" sz="2400"/>
              <a:t>4.4.2.6	K-Nearest Neighbors</a:t>
            </a:r>
          </a:p>
        </p:txBody>
      </p:sp>
    </p:spTree>
    <p:extLst>
      <p:ext uri="{BB962C8B-B14F-4D97-AF65-F5344CB8AC3E}">
        <p14:creationId xmlns:p14="http://schemas.microsoft.com/office/powerpoint/2010/main" val="152538439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272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Ridge Regression</a:t>
            </a:r>
          </a:p>
        </p:txBody>
      </p:sp>
      <mc:AlternateContent xmlns:mc="http://schemas.openxmlformats.org/markup-compatibility/2006" xmlns:a14="http://schemas.microsoft.com/office/drawing/2010/main">
        <mc:Choice Requires="a14">
          <p:sp>
            <p:nvSpPr>
              <p:cNvPr id="5" name="Textfeld 4"/>
              <p:cNvSpPr txBox="1"/>
              <p:nvPr/>
            </p:nvSpPr>
            <p:spPr>
              <a:xfrm>
                <a:off x="573283" y="1139650"/>
                <a:ext cx="7953759" cy="5401543"/>
              </a:xfrm>
              <a:prstGeom prst="rect">
                <a:avLst/>
              </a:prstGeom>
              <a:noFill/>
            </p:spPr>
            <p:txBody>
              <a:bodyPr wrap="square" rtlCol="0">
                <a:spAutoFit/>
              </a:bodyPr>
              <a:lstStyle/>
              <a:p>
                <a:pPr algn="l">
                  <a:spcBef>
                    <a:spcPts val="1200"/>
                  </a:spcBef>
                </a:pPr>
                <a:r>
                  <a:rPr lang="en-US" sz="1800" dirty="0">
                    <a:latin typeface="+mn-lt"/>
                    <a:ea typeface="Calibri"/>
                    <a:cs typeface="Times New Roman"/>
                  </a:rPr>
                  <a:t>Ridge Regression is an enhancement of OLS using a technique that constrains or regularizes the coefficient estimates. This is done by shrinking the coefficient estimates towards zero resulting in a gain in robustness and a </a:t>
                </a:r>
                <a:r>
                  <a:rPr lang="en-US" sz="1800" dirty="0">
                    <a:solidFill>
                      <a:srgbClr val="000000"/>
                    </a:solidFill>
                    <a:latin typeface="Arial" pitchFamily="34" charset="0"/>
                    <a:ea typeface="+mn-ea"/>
                  </a:rPr>
                  <a:t>higher generalization ability.</a:t>
                </a:r>
                <a:endParaRPr lang="en-US" sz="1800" dirty="0">
                  <a:latin typeface="+mn-lt"/>
                  <a:ea typeface="Calibri"/>
                  <a:cs typeface="Times New Roman"/>
                </a:endParaRPr>
              </a:p>
              <a:p>
                <a:pPr algn="l">
                  <a:spcBef>
                    <a:spcPts val="1200"/>
                  </a:spcBef>
                </a:pPr>
                <a:r>
                  <a:rPr lang="en-US" sz="1800" dirty="0">
                    <a:effectLst/>
                    <a:latin typeface="+mn-lt"/>
                    <a:ea typeface="Calibri"/>
                    <a:cs typeface="Times New Roman"/>
                  </a:rPr>
                  <a:t>Similar to OLS, Ridge Regression estimates the parameters of the function</a:t>
                </a:r>
              </a:p>
              <a:p>
                <a:pPr algn="l">
                  <a:spcBef>
                    <a:spcPts val="1200"/>
                  </a:spcBef>
                </a:pPr>
                <a:r>
                  <a:rPr lang="en-US" sz="1800" dirty="0"/>
                  <a:t>	     </a:t>
                </a:r>
                <a14:m>
                  <m:oMath xmlns:m="http://schemas.openxmlformats.org/officeDocument/2006/math">
                    <m:sSub>
                      <m:sSubPr>
                        <m:ctrlPr>
                          <a:rPr lang="en-US" sz="1800" i="1">
                            <a:latin typeface="Cambria Math"/>
                          </a:rPr>
                        </m:ctrlPr>
                      </m:sSubPr>
                      <m:e>
                        <m:r>
                          <a:rPr lang="en-US" sz="1800" i="1">
                            <a:latin typeface="Cambria Math"/>
                          </a:rPr>
                          <m:t>𝑦</m:t>
                        </m:r>
                      </m:e>
                      <m:sub>
                        <m:r>
                          <a:rPr lang="en-US" sz="1800" i="1">
                            <a:latin typeface="Cambria Math"/>
                          </a:rPr>
                          <m:t>𝑖</m:t>
                        </m:r>
                      </m:sub>
                    </m:sSub>
                    <m:r>
                      <a:rPr lang="en-US" sz="1800" i="1">
                        <a:latin typeface="Cambria Math"/>
                      </a:rPr>
                      <m:t>=</m:t>
                    </m:r>
                    <m:sSub>
                      <m:sSubPr>
                        <m:ctrlPr>
                          <a:rPr lang="en-US" sz="1800" i="1">
                            <a:latin typeface="Cambria Math"/>
                          </a:rPr>
                        </m:ctrlPr>
                      </m:sSubPr>
                      <m:e>
                        <m:r>
                          <a:rPr lang="en-US" sz="1800" i="1">
                            <a:latin typeface="Cambria Math"/>
                          </a:rPr>
                          <m:t>𝛽</m:t>
                        </m:r>
                      </m:e>
                      <m:sub>
                        <m:r>
                          <a:rPr lang="en-US" sz="1800" i="1">
                            <a:latin typeface="Cambria Math"/>
                          </a:rPr>
                          <m:t>𝟎</m:t>
                        </m:r>
                      </m:sub>
                    </m:sSub>
                    <m:r>
                      <a:rPr lang="en-US" sz="1800" i="1">
                        <a:latin typeface="Cambria Math"/>
                      </a:rPr>
                      <m:t>+</m:t>
                    </m:r>
                    <m:r>
                      <a:rPr lang="en-US" sz="1800" b="0" i="1">
                        <a:latin typeface="Cambria Math"/>
                      </a:rPr>
                      <m:t>𝜷</m:t>
                    </m:r>
                    <m:r>
                      <a:rPr lang="en-US" sz="1800" i="1">
                        <a:latin typeface="Cambria Math"/>
                      </a:rPr>
                      <m:t>′</m:t>
                    </m:r>
                    <m:sSub>
                      <m:sSubPr>
                        <m:ctrlPr>
                          <a:rPr lang="en-US" sz="1800" i="1">
                            <a:latin typeface="Cambria Math"/>
                          </a:rPr>
                        </m:ctrlPr>
                      </m:sSubPr>
                      <m:e>
                        <m:r>
                          <a:rPr lang="en-US" sz="1800" i="1">
                            <a:latin typeface="Cambria Math"/>
                          </a:rPr>
                          <m:t>𝒙</m:t>
                        </m:r>
                      </m:e>
                      <m:sub>
                        <m:r>
                          <a:rPr lang="en-US" sz="1800" i="1">
                            <a:latin typeface="Cambria Math"/>
                          </a:rPr>
                          <m:t>𝑖</m:t>
                        </m:r>
                      </m:sub>
                    </m:sSub>
                    <m:r>
                      <a:rPr lang="en-US" sz="1800" i="1">
                        <a:latin typeface="Cambria Math"/>
                      </a:rPr>
                      <m:t>+</m:t>
                    </m:r>
                    <m:sSub>
                      <m:sSubPr>
                        <m:ctrlPr>
                          <a:rPr lang="en-US" sz="1800" i="1">
                            <a:latin typeface="Cambria Math"/>
                          </a:rPr>
                        </m:ctrlPr>
                      </m:sSubPr>
                      <m:e>
                        <m:r>
                          <a:rPr lang="en-US" sz="1800" i="1">
                            <a:latin typeface="Cambria Math"/>
                          </a:rPr>
                          <m:t>𝜐</m:t>
                        </m:r>
                      </m:e>
                      <m:sub>
                        <m:r>
                          <a:rPr lang="en-US" sz="1800" i="1">
                            <a:latin typeface="Cambria Math"/>
                          </a:rPr>
                          <m:t>𝑖</m:t>
                        </m:r>
                      </m:sub>
                    </m:sSub>
                  </m:oMath>
                </a14:m>
                <a:endParaRPr lang="en-US" sz="1800" dirty="0">
                  <a:latin typeface="+mn-lt"/>
                  <a:cs typeface="Times New Roman"/>
                </a:endParaRPr>
              </a:p>
              <a:p>
                <a:pPr algn="l"/>
                <a:r>
                  <a:rPr lang="en-US" sz="1800" dirty="0"/>
                  <a:t>but instead of minimizing the residual sum of squares (</a:t>
                </a:r>
                <a14:m>
                  <m:oMath xmlns:m="http://schemas.openxmlformats.org/officeDocument/2006/math">
                    <m:sSup>
                      <m:sSupPr>
                        <m:ctrlPr>
                          <a:rPr lang="en-US" sz="1800" i="1">
                            <a:latin typeface="Cambria Math"/>
                          </a:rPr>
                        </m:ctrlPr>
                      </m:sSupPr>
                      <m:e>
                        <m:r>
                          <a:rPr lang="en-US" sz="1800" i="1">
                            <a:latin typeface="Cambria Math"/>
                          </a:rPr>
                          <m:t>𝜐</m:t>
                        </m:r>
                      </m:e>
                      <m:sup>
                        <m:r>
                          <a:rPr lang="de-DE" sz="1800" i="1">
                            <a:latin typeface="Cambria Math"/>
                          </a:rPr>
                          <m:t>𝟐</m:t>
                        </m:r>
                      </m:sup>
                    </m:sSup>
                  </m:oMath>
                </a14:m>
                <a:r>
                  <a:rPr lang="en-US" sz="1800" dirty="0"/>
                  <a:t>), the function to minimize is</a:t>
                </a:r>
              </a:p>
              <a:p>
                <a:pPr algn="l">
                  <a:lnSpc>
                    <a:spcPts val="1200"/>
                  </a:lnSpc>
                  <a:spcBef>
                    <a:spcPts val="0"/>
                  </a:spcBef>
                </a:pPr>
                <a:endParaRPr lang="en-US" sz="1800" dirty="0"/>
              </a:p>
              <a:p>
                <a:pPr algn="l">
                  <a:spcBef>
                    <a:spcPts val="1800"/>
                  </a:spcBef>
                </a:pPr>
                <a14:m>
                  <m:oMathPara xmlns:m="http://schemas.openxmlformats.org/officeDocument/2006/math">
                    <m:oMathParaPr>
                      <m:jc m:val="centerGroup"/>
                    </m:oMathParaPr>
                    <m:oMath xmlns:m="http://schemas.openxmlformats.org/officeDocument/2006/math">
                      <m:nary>
                        <m:naryPr>
                          <m:chr m:val="∑"/>
                          <m:limLoc m:val="undOvr"/>
                          <m:ctrlPr>
                            <a:rPr lang="en-US" sz="1800" i="1" smtClean="0">
                              <a:latin typeface="Cambria Math"/>
                            </a:rPr>
                          </m:ctrlPr>
                        </m:naryPr>
                        <m:sub>
                          <m:r>
                            <a:rPr lang="en-US" sz="1800" i="1">
                              <a:latin typeface="Cambria Math"/>
                            </a:rPr>
                            <m:t>𝑖</m:t>
                          </m:r>
                          <m:r>
                            <a:rPr lang="en-US" sz="1800" i="1">
                              <a:latin typeface="Cambria Math"/>
                            </a:rPr>
                            <m:t>=0</m:t>
                          </m:r>
                        </m:sub>
                        <m:sup>
                          <m:r>
                            <a:rPr lang="en-US" sz="1800" i="1">
                              <a:latin typeface="Cambria Math"/>
                            </a:rPr>
                            <m:t>𝑛</m:t>
                          </m:r>
                        </m:sup>
                        <m:e>
                          <m:sSup>
                            <m:sSupPr>
                              <m:ctrlPr>
                                <a:rPr lang="en-US" sz="1800" i="1">
                                  <a:latin typeface="Cambria Math"/>
                                </a:rPr>
                              </m:ctrlPr>
                            </m:sSupPr>
                            <m:e>
                              <m:sSub>
                                <m:sSubPr>
                                  <m:ctrlPr>
                                    <a:rPr lang="en-US" sz="1800" i="1">
                                      <a:latin typeface="Cambria Math"/>
                                    </a:rPr>
                                  </m:ctrlPr>
                                </m:sSubPr>
                                <m:e>
                                  <m:r>
                                    <a:rPr lang="en-US" sz="1800" i="1">
                                      <a:latin typeface="Cambria Math"/>
                                    </a:rPr>
                                    <m:t>𝜐</m:t>
                                  </m:r>
                                </m:e>
                                <m:sub>
                                  <m:r>
                                    <a:rPr lang="en-US" sz="1800" i="1">
                                      <a:latin typeface="Cambria Math"/>
                                    </a:rPr>
                                    <m:t>𝑖</m:t>
                                  </m:r>
                                </m:sub>
                              </m:sSub>
                            </m:e>
                            <m:sup>
                              <m:r>
                                <a:rPr lang="de-DE" sz="1800" i="1">
                                  <a:latin typeface="Cambria Math"/>
                                </a:rPr>
                                <m:t>𝟐</m:t>
                              </m:r>
                            </m:sup>
                          </m:sSup>
                        </m:e>
                      </m:nary>
                      <m:r>
                        <a:rPr lang="en-US" sz="1800" i="1">
                          <a:latin typeface="Cambria Math"/>
                        </a:rPr>
                        <m:t>+</m:t>
                      </m:r>
                      <m:r>
                        <a:rPr lang="en-US" sz="1800" i="1">
                          <a:latin typeface="Cambria Math"/>
                        </a:rPr>
                        <m:t>𝜆</m:t>
                      </m:r>
                      <m:r>
                        <a:rPr lang="en-US" sz="1800" i="1">
                          <a:latin typeface="Cambria Math"/>
                        </a:rPr>
                        <m:t>∙</m:t>
                      </m:r>
                      <m:nary>
                        <m:naryPr>
                          <m:chr m:val="∑"/>
                          <m:limLoc m:val="undOvr"/>
                          <m:ctrlPr>
                            <a:rPr lang="de-DE" sz="1800" i="1">
                              <a:latin typeface="Cambria Math"/>
                            </a:rPr>
                          </m:ctrlPr>
                        </m:naryPr>
                        <m:sub>
                          <m:r>
                            <m:rPr>
                              <m:sty m:val="p"/>
                            </m:rPr>
                            <a:rPr lang="de-DE" sz="1800">
                              <a:latin typeface="Cambria Math"/>
                            </a:rPr>
                            <m:t>j</m:t>
                          </m:r>
                          <m:r>
                            <a:rPr lang="de-DE" sz="1800">
                              <a:latin typeface="Cambria Math"/>
                            </a:rPr>
                            <m:t>=</m:t>
                          </m:r>
                          <m:r>
                            <a:rPr lang="de-DE" sz="1800" b="1" i="0" smtClean="0">
                              <a:latin typeface="Cambria Math"/>
                            </a:rPr>
                            <m:t>𝟏</m:t>
                          </m:r>
                        </m:sub>
                        <m:sup>
                          <m:r>
                            <a:rPr lang="de-DE" sz="1800" b="1" i="0" smtClean="0">
                              <a:latin typeface="Cambria Math"/>
                            </a:rPr>
                            <m:t>𝐩</m:t>
                          </m:r>
                        </m:sup>
                        <m:e>
                          <m:sSubSup>
                            <m:sSubSupPr>
                              <m:ctrlPr>
                                <a:rPr lang="de-DE" sz="1800" i="1">
                                  <a:latin typeface="Cambria Math"/>
                                </a:rPr>
                              </m:ctrlPr>
                            </m:sSubSupPr>
                            <m:e>
                              <m:r>
                                <a:rPr lang="en-US" sz="1800" i="1">
                                  <a:latin typeface="Cambria Math"/>
                                </a:rPr>
                                <m:t>𝛽</m:t>
                              </m:r>
                            </m:e>
                            <m:sub>
                              <m:r>
                                <m:rPr>
                                  <m:sty m:val="p"/>
                                </m:rPr>
                                <a:rPr lang="de-DE" sz="1800">
                                  <a:latin typeface="Cambria Math"/>
                                </a:rPr>
                                <m:t>j</m:t>
                              </m:r>
                            </m:sub>
                            <m:sup>
                              <m:r>
                                <a:rPr lang="de-DE" sz="1800">
                                  <a:latin typeface="Cambria Math"/>
                                </a:rPr>
                                <m:t>2</m:t>
                              </m:r>
                            </m:sup>
                          </m:sSubSup>
                        </m:e>
                      </m:nary>
                      <m:r>
                        <a:rPr lang="de-DE" sz="1800" b="1" i="1" smtClean="0">
                          <a:latin typeface="Cambria Math"/>
                        </a:rPr>
                        <m:t>=</m:t>
                      </m:r>
                      <m:nary>
                        <m:naryPr>
                          <m:chr m:val="∑"/>
                          <m:limLoc m:val="undOvr"/>
                          <m:ctrlPr>
                            <a:rPr lang="en-US" sz="1800" i="1">
                              <a:latin typeface="Cambria Math"/>
                            </a:rPr>
                          </m:ctrlPr>
                        </m:naryPr>
                        <m:sub>
                          <m:r>
                            <a:rPr lang="en-US" sz="1800" i="1">
                              <a:latin typeface="Cambria Math"/>
                            </a:rPr>
                            <m:t>𝑖</m:t>
                          </m:r>
                          <m:r>
                            <a:rPr lang="en-US" sz="1800" i="1">
                              <a:latin typeface="Cambria Math"/>
                            </a:rPr>
                            <m:t>=0</m:t>
                          </m:r>
                        </m:sub>
                        <m:sup>
                          <m:r>
                            <a:rPr lang="en-US" sz="1800" i="1">
                              <a:latin typeface="Cambria Math"/>
                            </a:rPr>
                            <m:t>𝑛</m:t>
                          </m:r>
                        </m:sup>
                        <m:e>
                          <m:sSup>
                            <m:sSupPr>
                              <m:ctrlPr>
                                <a:rPr lang="en-US" sz="1800" i="1">
                                  <a:latin typeface="Cambria Math"/>
                                </a:rPr>
                              </m:ctrlPr>
                            </m:sSupPr>
                            <m:e>
                              <m:d>
                                <m:dPr>
                                  <m:ctrlPr>
                                    <a:rPr lang="en-US" sz="1800" i="1">
                                      <a:latin typeface="Cambria Math"/>
                                    </a:rPr>
                                  </m:ctrlPr>
                                </m:dPr>
                                <m:e>
                                  <m:sSub>
                                    <m:sSubPr>
                                      <m:ctrlPr>
                                        <a:rPr lang="en-US" sz="1800" i="1">
                                          <a:latin typeface="Cambria Math"/>
                                        </a:rPr>
                                      </m:ctrlPr>
                                    </m:sSubPr>
                                    <m:e>
                                      <m:r>
                                        <a:rPr lang="en-US" sz="1800" i="1">
                                          <a:latin typeface="Cambria Math"/>
                                        </a:rPr>
                                        <m:t>𝑦</m:t>
                                      </m:r>
                                    </m:e>
                                    <m:sub>
                                      <m:r>
                                        <a:rPr lang="en-US" sz="1800" i="1">
                                          <a:latin typeface="Cambria Math"/>
                                        </a:rPr>
                                        <m:t>𝑖</m:t>
                                      </m:r>
                                    </m:sub>
                                  </m:sSub>
                                  <m:r>
                                    <a:rPr lang="en-US" sz="1800" i="1">
                                      <a:latin typeface="Cambria Math"/>
                                    </a:rPr>
                                    <m:t>−</m:t>
                                  </m:r>
                                  <m:sSub>
                                    <m:sSubPr>
                                      <m:ctrlPr>
                                        <a:rPr lang="en-US" sz="1800" i="1">
                                          <a:latin typeface="Cambria Math"/>
                                        </a:rPr>
                                      </m:ctrlPr>
                                    </m:sSubPr>
                                    <m:e>
                                      <m:r>
                                        <a:rPr lang="en-US" sz="1800" i="1">
                                          <a:latin typeface="Cambria Math"/>
                                        </a:rPr>
                                        <m:t>𝛽</m:t>
                                      </m:r>
                                    </m:e>
                                    <m:sub>
                                      <m:r>
                                        <a:rPr lang="en-US" sz="1800" i="1">
                                          <a:latin typeface="Cambria Math"/>
                                        </a:rPr>
                                        <m:t>𝟎</m:t>
                                      </m:r>
                                    </m:sub>
                                  </m:sSub>
                                  <m:r>
                                    <a:rPr lang="en-US" sz="1800" i="1">
                                      <a:latin typeface="Cambria Math"/>
                                    </a:rPr>
                                    <m:t>−</m:t>
                                  </m:r>
                                  <m:r>
                                    <a:rPr lang="en-US" sz="1800" b="0" i="1">
                                      <a:latin typeface="Cambria Math"/>
                                    </a:rPr>
                                    <m:t>𝜷</m:t>
                                  </m:r>
                                  <m:r>
                                    <a:rPr lang="en-US" sz="1800" i="1">
                                      <a:latin typeface="Cambria Math"/>
                                    </a:rPr>
                                    <m:t>′</m:t>
                                  </m:r>
                                  <m:sSub>
                                    <m:sSubPr>
                                      <m:ctrlPr>
                                        <a:rPr lang="en-US" sz="1800" i="1">
                                          <a:latin typeface="Cambria Math"/>
                                        </a:rPr>
                                      </m:ctrlPr>
                                    </m:sSubPr>
                                    <m:e>
                                      <m:r>
                                        <a:rPr lang="en-US" sz="1800" i="1">
                                          <a:latin typeface="Cambria Math"/>
                                        </a:rPr>
                                        <m:t>𝒙</m:t>
                                      </m:r>
                                    </m:e>
                                    <m:sub>
                                      <m:r>
                                        <a:rPr lang="en-US" sz="1800" i="1">
                                          <a:latin typeface="Cambria Math"/>
                                        </a:rPr>
                                        <m:t>𝑖</m:t>
                                      </m:r>
                                    </m:sub>
                                  </m:sSub>
                                </m:e>
                              </m:d>
                            </m:e>
                            <m:sup>
                              <m:r>
                                <a:rPr lang="de-DE" sz="1800" i="1">
                                  <a:latin typeface="Cambria Math"/>
                                </a:rPr>
                                <m:t>𝟐</m:t>
                              </m:r>
                            </m:sup>
                          </m:sSup>
                        </m:e>
                      </m:nary>
                      <m:r>
                        <a:rPr lang="en-US" sz="1800" i="1">
                          <a:latin typeface="Cambria Math"/>
                        </a:rPr>
                        <m:t>+</m:t>
                      </m:r>
                      <m:r>
                        <a:rPr lang="en-US" sz="1800" i="1">
                          <a:latin typeface="Cambria Math"/>
                        </a:rPr>
                        <m:t>𝜆</m:t>
                      </m:r>
                      <m:r>
                        <a:rPr lang="en-US" sz="1800" i="1">
                          <a:latin typeface="Cambria Math"/>
                        </a:rPr>
                        <m:t>∙</m:t>
                      </m:r>
                      <m:nary>
                        <m:naryPr>
                          <m:chr m:val="∑"/>
                          <m:limLoc m:val="undOvr"/>
                          <m:ctrlPr>
                            <a:rPr lang="de-DE" sz="1800" i="1">
                              <a:latin typeface="Cambria Math"/>
                            </a:rPr>
                          </m:ctrlPr>
                        </m:naryPr>
                        <m:sub>
                          <m:r>
                            <m:rPr>
                              <m:sty m:val="p"/>
                            </m:rPr>
                            <a:rPr lang="de-DE" sz="1800">
                              <a:latin typeface="Cambria Math"/>
                            </a:rPr>
                            <m:t>j</m:t>
                          </m:r>
                          <m:r>
                            <a:rPr lang="de-DE" sz="1800">
                              <a:latin typeface="Cambria Math"/>
                            </a:rPr>
                            <m:t>=</m:t>
                          </m:r>
                          <m:r>
                            <a:rPr lang="de-DE" sz="1800" b="1" i="0" smtClean="0">
                              <a:latin typeface="Cambria Math"/>
                            </a:rPr>
                            <m:t>𝟏</m:t>
                          </m:r>
                        </m:sub>
                        <m:sup>
                          <m:r>
                            <a:rPr lang="de-DE" sz="1800" b="1" i="0" smtClean="0">
                              <a:latin typeface="Cambria Math"/>
                            </a:rPr>
                            <m:t>𝐩</m:t>
                          </m:r>
                        </m:sup>
                        <m:e>
                          <m:sSubSup>
                            <m:sSubSupPr>
                              <m:ctrlPr>
                                <a:rPr lang="de-DE" sz="1800" i="1">
                                  <a:latin typeface="Cambria Math"/>
                                </a:rPr>
                              </m:ctrlPr>
                            </m:sSubSupPr>
                            <m:e>
                              <m:r>
                                <a:rPr lang="en-US" sz="1800" i="1">
                                  <a:latin typeface="Cambria Math"/>
                                </a:rPr>
                                <m:t>𝛽</m:t>
                              </m:r>
                            </m:e>
                            <m:sub>
                              <m:r>
                                <m:rPr>
                                  <m:sty m:val="p"/>
                                </m:rPr>
                                <a:rPr lang="de-DE" sz="1800">
                                  <a:latin typeface="Cambria Math"/>
                                </a:rPr>
                                <m:t>j</m:t>
                              </m:r>
                            </m:sub>
                            <m:sup>
                              <m:r>
                                <a:rPr lang="de-DE" sz="1800">
                                  <a:latin typeface="Cambria Math"/>
                                </a:rPr>
                                <m:t>2</m:t>
                              </m:r>
                            </m:sup>
                          </m:sSubSup>
                        </m:e>
                      </m:nary>
                    </m:oMath>
                  </m:oMathPara>
                </a14:m>
                <a:endParaRPr lang="en-US" sz="1800" dirty="0"/>
              </a:p>
              <a:p>
                <a:pPr algn="l">
                  <a:spcBef>
                    <a:spcPts val="1200"/>
                  </a:spcBef>
                </a:pPr>
                <a:r>
                  <a:rPr lang="en-US" sz="1800" dirty="0">
                    <a:latin typeface="+mn-lt"/>
                    <a:cs typeface="Times New Roman"/>
                  </a:rPr>
                  <a:t>where </a:t>
                </a:r>
                <a14:m>
                  <m:oMath xmlns:m="http://schemas.openxmlformats.org/officeDocument/2006/math">
                    <m:r>
                      <a:rPr lang="en-US" sz="1800" i="1">
                        <a:latin typeface="Cambria Math"/>
                      </a:rPr>
                      <m:t>𝜆</m:t>
                    </m:r>
                  </m:oMath>
                </a14:m>
                <a:r>
                  <a:rPr lang="en-US" sz="1800" dirty="0">
                    <a:latin typeface="+mn-lt"/>
                    <a:cs typeface="Times New Roman"/>
                  </a:rPr>
                  <a:t> ≥ 0 is a tuning parameter, to be determined separately. It is called a shrinkage penalty and has the effect of shrinking the estimates of β</a:t>
                </a:r>
                <a:r>
                  <a:rPr lang="en-US" sz="1800" baseline="-25000" dirty="0">
                    <a:latin typeface="+mn-lt"/>
                    <a:cs typeface="Times New Roman"/>
                  </a:rPr>
                  <a:t>j</a:t>
                </a:r>
                <a:r>
                  <a:rPr lang="en-US" sz="1800" dirty="0">
                    <a:latin typeface="+mn-lt"/>
                    <a:cs typeface="Times New Roman"/>
                  </a:rPr>
                  <a:t> towards zero. This is equivalent to reducing complexity.</a:t>
                </a:r>
              </a:p>
              <a:p>
                <a:pPr algn="l">
                  <a:spcBef>
                    <a:spcPts val="1200"/>
                  </a:spcBef>
                </a:pPr>
                <a:r>
                  <a:rPr lang="en-US" sz="1800" dirty="0">
                    <a:solidFill>
                      <a:srgbClr val="FF0000"/>
                    </a:solidFill>
                    <a:latin typeface="+mn-lt"/>
                    <a:cs typeface="Times New Roman"/>
                  </a:rPr>
                  <a:t>Remark: </a:t>
                </a:r>
                <a14:m>
                  <m:oMath xmlns:m="http://schemas.openxmlformats.org/officeDocument/2006/math">
                    <m:r>
                      <a:rPr lang="en-US" sz="1800" i="1">
                        <a:solidFill>
                          <a:srgbClr val="FF0000"/>
                        </a:solidFill>
                        <a:latin typeface="Cambria Math"/>
                      </a:rPr>
                      <m:t>𝜆</m:t>
                    </m:r>
                  </m:oMath>
                </a14:m>
                <a:r>
                  <a:rPr lang="en-US" sz="1800" dirty="0">
                    <a:solidFill>
                      <a:srgbClr val="FF0000"/>
                    </a:solidFill>
                    <a:latin typeface="+mn-lt"/>
                    <a:cs typeface="Times New Roman"/>
                  </a:rPr>
                  <a:t> is not applied to the intercept </a:t>
                </a:r>
                <a14:m>
                  <m:oMath xmlns:m="http://schemas.openxmlformats.org/officeDocument/2006/math">
                    <m:sSub>
                      <m:sSubPr>
                        <m:ctrlPr>
                          <a:rPr lang="en-US" sz="1800" i="1">
                            <a:solidFill>
                              <a:srgbClr val="FF0000"/>
                            </a:solidFill>
                            <a:latin typeface="Cambria Math"/>
                          </a:rPr>
                        </m:ctrlPr>
                      </m:sSubPr>
                      <m:e>
                        <m:r>
                          <a:rPr lang="en-US" sz="1800" i="1">
                            <a:solidFill>
                              <a:srgbClr val="FF0000"/>
                            </a:solidFill>
                            <a:latin typeface="Cambria Math"/>
                          </a:rPr>
                          <m:t>𝛽</m:t>
                        </m:r>
                      </m:e>
                      <m:sub>
                        <m:r>
                          <a:rPr lang="en-US" sz="1800" i="1">
                            <a:solidFill>
                              <a:srgbClr val="FF0000"/>
                            </a:solidFill>
                            <a:latin typeface="Cambria Math"/>
                          </a:rPr>
                          <m:t>𝟎</m:t>
                        </m:r>
                      </m:sub>
                    </m:sSub>
                  </m:oMath>
                </a14:m>
                <a:r>
                  <a:rPr lang="en-US" sz="1800" dirty="0">
                    <a:solidFill>
                      <a:srgbClr val="FF0000"/>
                    </a:solidFill>
                    <a:latin typeface="+mn-lt"/>
                    <a:cs typeface="Times New Roman"/>
                  </a:rPr>
                  <a:t>!</a:t>
                </a:r>
              </a:p>
            </p:txBody>
          </p:sp>
        </mc:Choice>
        <mc:Fallback xmlns="">
          <p:sp>
            <p:nvSpPr>
              <p:cNvPr id="5" name="Textfeld 4"/>
              <p:cNvSpPr txBox="1">
                <a:spLocks noRot="1" noChangeAspect="1" noMove="1" noResize="1" noEditPoints="1" noAdjustHandles="1" noChangeArrowheads="1" noChangeShapeType="1" noTextEdit="1"/>
              </p:cNvSpPr>
              <p:nvPr/>
            </p:nvSpPr>
            <p:spPr>
              <a:xfrm>
                <a:off x="573283" y="1139650"/>
                <a:ext cx="7953759" cy="5401543"/>
              </a:xfrm>
              <a:prstGeom prst="rect">
                <a:avLst/>
              </a:prstGeom>
              <a:blipFill rotWithShape="1">
                <a:blip r:embed="rId3"/>
                <a:stretch>
                  <a:fillRect l="-613" t="-564" r="-1149" b="-903"/>
                </a:stretch>
              </a:blipFill>
            </p:spPr>
            <p:txBody>
              <a:bodyPr/>
              <a:lstStyle/>
              <a:p>
                <a:r>
                  <a:rPr lang="de-DE">
                    <a:noFill/>
                  </a:rPr>
                  <a:t> </a:t>
                </a:r>
              </a:p>
            </p:txBody>
          </p:sp>
        </mc:Fallback>
      </mc:AlternateContent>
    </p:spTree>
    <p:extLst>
      <p:ext uri="{BB962C8B-B14F-4D97-AF65-F5344CB8AC3E}">
        <p14:creationId xmlns:p14="http://schemas.microsoft.com/office/powerpoint/2010/main" val="347160441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273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de-DE" sz="2400" dirty="0" err="1">
                <a:solidFill>
                  <a:srgbClr val="000000"/>
                </a:solidFill>
                <a:latin typeface="Arial" pitchFamily="34" charset="0"/>
              </a:rPr>
              <a:t>Complexity</a:t>
            </a:r>
            <a:endParaRPr lang="en-US" sz="2400" dirty="0"/>
          </a:p>
        </p:txBody>
      </p:sp>
      <p:sp>
        <p:nvSpPr>
          <p:cNvPr id="5" name="Rechteck 4"/>
          <p:cNvSpPr/>
          <p:nvPr/>
        </p:nvSpPr>
        <p:spPr>
          <a:xfrm>
            <a:off x="599361" y="1185921"/>
            <a:ext cx="8029260" cy="5355312"/>
          </a:xfrm>
          <a:prstGeom prst="rect">
            <a:avLst/>
          </a:prstGeom>
        </p:spPr>
        <p:txBody>
          <a:bodyPr wrap="square">
            <a:spAutoFit/>
          </a:bodyPr>
          <a:lstStyle/>
          <a:p>
            <a:pPr algn="l">
              <a:spcBef>
                <a:spcPts val="0"/>
              </a:spcBef>
              <a:defRPr/>
            </a:pPr>
            <a:r>
              <a:rPr lang="en-US" sz="1800" dirty="0">
                <a:solidFill>
                  <a:srgbClr val="000000"/>
                </a:solidFill>
                <a:latin typeface="Arial" pitchFamily="34" charset="0"/>
                <a:ea typeface="+mn-ea"/>
              </a:rPr>
              <a:t>Complexity can be measured as the size of the set of possible outputs for a given set of inputs.</a:t>
            </a: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r>
              <a:rPr lang="en-US" sz="1800" dirty="0">
                <a:solidFill>
                  <a:srgbClr val="000000"/>
                </a:solidFill>
                <a:latin typeface="Arial" pitchFamily="34" charset="0"/>
                <a:ea typeface="+mn-ea"/>
              </a:rPr>
              <a:t>In this example the interval 0 to x</a:t>
            </a:r>
            <a:r>
              <a:rPr lang="en-US" sz="1800" baseline="30000" dirty="0">
                <a:solidFill>
                  <a:srgbClr val="000000"/>
                </a:solidFill>
                <a:latin typeface="Arial" pitchFamily="34" charset="0"/>
                <a:ea typeface="+mn-ea"/>
              </a:rPr>
              <a:t>*</a:t>
            </a:r>
            <a:r>
              <a:rPr lang="en-US" sz="1800" dirty="0">
                <a:solidFill>
                  <a:srgbClr val="000000"/>
                </a:solidFill>
                <a:latin typeface="Arial" pitchFamily="34" charset="0"/>
                <a:ea typeface="+mn-ea"/>
              </a:rPr>
              <a:t> represents the set of possible inputs. Function h</a:t>
            </a:r>
            <a:r>
              <a:rPr lang="en-US" sz="1800" baseline="-25000" dirty="0">
                <a:solidFill>
                  <a:srgbClr val="000000"/>
                </a:solidFill>
                <a:latin typeface="Arial" pitchFamily="34" charset="0"/>
                <a:ea typeface="+mn-ea"/>
              </a:rPr>
              <a:t>0</a:t>
            </a:r>
            <a:r>
              <a:rPr lang="en-US" sz="1800" dirty="0">
                <a:solidFill>
                  <a:srgbClr val="000000"/>
                </a:solidFill>
                <a:latin typeface="Arial" pitchFamily="34" charset="0"/>
                <a:ea typeface="+mn-ea"/>
              </a:rPr>
              <a:t> has the lowest complexity because there is just one output independent of the inputs. h</a:t>
            </a:r>
            <a:r>
              <a:rPr lang="en-US" sz="1800" baseline="-25000" dirty="0">
                <a:solidFill>
                  <a:srgbClr val="000000"/>
                </a:solidFill>
                <a:latin typeface="Arial" pitchFamily="34" charset="0"/>
                <a:ea typeface="+mn-ea"/>
              </a:rPr>
              <a:t>2</a:t>
            </a:r>
            <a:r>
              <a:rPr lang="en-US" sz="1800" dirty="0">
                <a:solidFill>
                  <a:srgbClr val="000000"/>
                </a:solidFill>
                <a:latin typeface="Arial" pitchFamily="34" charset="0"/>
                <a:ea typeface="+mn-ea"/>
              </a:rPr>
              <a:t> has the highest complexity because here the set of possible outputs is the biggest one.</a:t>
            </a:r>
            <a:endParaRPr lang="en-US" sz="1800" dirty="0">
              <a:solidFill>
                <a:srgbClr val="000000"/>
              </a:solidFill>
              <a:latin typeface="Arial"/>
              <a:ea typeface="+mn-ea"/>
            </a:endParaRPr>
          </a:p>
        </p:txBody>
      </p:sp>
      <p:grpSp>
        <p:nvGrpSpPr>
          <p:cNvPr id="6" name="Gruppieren 20"/>
          <p:cNvGrpSpPr>
            <a:grpSpLocks/>
          </p:cNvGrpSpPr>
          <p:nvPr/>
        </p:nvGrpSpPr>
        <p:grpSpPr bwMode="auto">
          <a:xfrm>
            <a:off x="1905532" y="1836738"/>
            <a:ext cx="4357952" cy="3440801"/>
            <a:chOff x="1860550" y="1003300"/>
            <a:chExt cx="5306158" cy="4920015"/>
          </a:xfrm>
        </p:grpSpPr>
        <p:cxnSp>
          <p:nvCxnSpPr>
            <p:cNvPr id="7" name="Gerade Verbindung mit Pfeil 6"/>
            <p:cNvCxnSpPr/>
            <p:nvPr/>
          </p:nvCxnSpPr>
          <p:spPr>
            <a:xfrm flipV="1">
              <a:off x="2294006" y="1121339"/>
              <a:ext cx="0" cy="4176750"/>
            </a:xfrm>
            <a:prstGeom prst="straightConnector1">
              <a:avLst/>
            </a:prstGeom>
            <a:noFill/>
            <a:ln w="12700" cap="flat" cmpd="sng" algn="ctr">
              <a:solidFill>
                <a:srgbClr val="000000"/>
              </a:solidFill>
              <a:prstDash val="solid"/>
              <a:headEnd type="none" w="med" len="med"/>
              <a:tailEnd type="triangle" w="med" len="lg"/>
            </a:ln>
            <a:effectLst/>
          </p:spPr>
        </p:cxnSp>
        <p:cxnSp>
          <p:nvCxnSpPr>
            <p:cNvPr id="8" name="Gerade Verbindung mit Pfeil 7"/>
            <p:cNvCxnSpPr/>
            <p:nvPr/>
          </p:nvCxnSpPr>
          <p:spPr>
            <a:xfrm>
              <a:off x="2283535" y="5289008"/>
              <a:ext cx="4673775" cy="0"/>
            </a:xfrm>
            <a:prstGeom prst="straightConnector1">
              <a:avLst/>
            </a:prstGeom>
            <a:noFill/>
            <a:ln w="12700" cap="flat" cmpd="sng" algn="ctr">
              <a:solidFill>
                <a:srgbClr val="000000"/>
              </a:solidFill>
              <a:prstDash val="solid"/>
              <a:headEnd type="none" w="med" len="med"/>
              <a:tailEnd type="triangle" w="med" len="lg"/>
            </a:ln>
            <a:effectLst/>
          </p:spPr>
        </p:cxnSp>
        <p:cxnSp>
          <p:nvCxnSpPr>
            <p:cNvPr id="9" name="Gerade Verbindung mit Pfeil 8"/>
            <p:cNvCxnSpPr/>
            <p:nvPr/>
          </p:nvCxnSpPr>
          <p:spPr>
            <a:xfrm flipV="1">
              <a:off x="2296099" y="3541129"/>
              <a:ext cx="3597466" cy="1741068"/>
            </a:xfrm>
            <a:prstGeom prst="straightConnector1">
              <a:avLst/>
            </a:prstGeom>
            <a:noFill/>
            <a:ln w="28575" cap="flat" cmpd="sng" algn="ctr">
              <a:solidFill>
                <a:srgbClr val="000000"/>
              </a:solidFill>
              <a:prstDash val="solid"/>
              <a:headEnd type="none" w="med" len="med"/>
              <a:tailEnd type="none" w="med" len="med"/>
            </a:ln>
            <a:effectLst/>
          </p:spPr>
        </p:cxnSp>
        <p:sp>
          <p:nvSpPr>
            <p:cNvPr id="10" name="Textfeld 15"/>
            <p:cNvSpPr txBox="1">
              <a:spLocks noChangeArrowheads="1"/>
            </p:cNvSpPr>
            <p:nvPr/>
          </p:nvSpPr>
          <p:spPr bwMode="auto">
            <a:xfrm>
              <a:off x="1860550" y="1003300"/>
              <a:ext cx="422275" cy="66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a:ln>
                    <a:noFill/>
                  </a:ln>
                  <a:solidFill>
                    <a:srgbClr val="000000"/>
                  </a:solidFill>
                  <a:effectLst/>
                  <a:uLnTx/>
                  <a:uFillTx/>
                  <a:latin typeface="Calibri" pitchFamily="34" charset="0"/>
                  <a:ea typeface="MS PGothic" pitchFamily="34" charset="-128"/>
                </a:rPr>
                <a:t>y</a:t>
              </a:r>
            </a:p>
          </p:txBody>
        </p:sp>
        <p:sp>
          <p:nvSpPr>
            <p:cNvPr id="11" name="Textfeld 17"/>
            <p:cNvSpPr txBox="1">
              <a:spLocks noChangeArrowheads="1"/>
            </p:cNvSpPr>
            <p:nvPr/>
          </p:nvSpPr>
          <p:spPr bwMode="auto">
            <a:xfrm>
              <a:off x="6583363" y="5251450"/>
              <a:ext cx="583345" cy="66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dirty="0">
                  <a:ln>
                    <a:noFill/>
                  </a:ln>
                  <a:solidFill>
                    <a:srgbClr val="000000"/>
                  </a:solidFill>
                  <a:effectLst/>
                  <a:uLnTx/>
                  <a:uFillTx/>
                  <a:latin typeface="Calibri" pitchFamily="34" charset="0"/>
                  <a:ea typeface="MS PGothic" pitchFamily="34" charset="-128"/>
                </a:rPr>
                <a:t>x</a:t>
              </a:r>
              <a:endParaRPr kumimoji="0" lang="de-DE" sz="2400" b="1" i="0" u="none" strike="noStrike" kern="0" cap="none" spc="0" normalizeH="0" baseline="-25000" noProof="0" dirty="0">
                <a:ln>
                  <a:noFill/>
                </a:ln>
                <a:solidFill>
                  <a:srgbClr val="000000"/>
                </a:solidFill>
                <a:effectLst/>
                <a:uLnTx/>
                <a:uFillTx/>
                <a:latin typeface="Calibri" pitchFamily="34" charset="0"/>
                <a:ea typeface="MS PGothic" pitchFamily="34" charset="-128"/>
              </a:endParaRPr>
            </a:p>
          </p:txBody>
        </p:sp>
        <p:cxnSp>
          <p:nvCxnSpPr>
            <p:cNvPr id="12" name="Gerade Verbindung 11"/>
            <p:cNvCxnSpPr/>
            <p:nvPr/>
          </p:nvCxnSpPr>
          <p:spPr>
            <a:xfrm flipV="1">
              <a:off x="5893565" y="1359685"/>
              <a:ext cx="0" cy="4008772"/>
            </a:xfrm>
            <a:prstGeom prst="line">
              <a:avLst/>
            </a:prstGeom>
            <a:noFill/>
            <a:ln w="9525" cap="flat" cmpd="sng" algn="ctr">
              <a:solidFill>
                <a:srgbClr val="000000"/>
              </a:solidFill>
              <a:prstDash val="dash"/>
            </a:ln>
            <a:effectLst/>
          </p:spPr>
        </p:cxnSp>
        <p:sp>
          <p:nvSpPr>
            <p:cNvPr id="13" name="Textfeld 27"/>
            <p:cNvSpPr txBox="1">
              <a:spLocks noChangeArrowheads="1"/>
            </p:cNvSpPr>
            <p:nvPr/>
          </p:nvSpPr>
          <p:spPr bwMode="auto">
            <a:xfrm>
              <a:off x="5663647" y="5263178"/>
              <a:ext cx="583345" cy="66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a:ln>
                    <a:noFill/>
                  </a:ln>
                  <a:solidFill>
                    <a:srgbClr val="000000"/>
                  </a:solidFill>
                  <a:effectLst/>
                  <a:uLnTx/>
                  <a:uFillTx/>
                  <a:latin typeface="Calibri" pitchFamily="34" charset="0"/>
                  <a:ea typeface="MS PGothic" pitchFamily="34" charset="-128"/>
                </a:rPr>
                <a:t>x</a:t>
              </a:r>
              <a:r>
                <a:rPr kumimoji="0" lang="de-DE" sz="2400" b="1" i="0" u="none" strike="noStrike" kern="0" cap="none" spc="0" normalizeH="0" baseline="30000" noProof="0">
                  <a:ln>
                    <a:noFill/>
                  </a:ln>
                  <a:solidFill>
                    <a:srgbClr val="000000"/>
                  </a:solidFill>
                  <a:effectLst/>
                  <a:uLnTx/>
                  <a:uFillTx/>
                  <a:latin typeface="Calibri" pitchFamily="34" charset="0"/>
                  <a:ea typeface="MS PGothic" pitchFamily="34" charset="-128"/>
                </a:rPr>
                <a:t>*</a:t>
              </a:r>
            </a:p>
          </p:txBody>
        </p:sp>
        <p:cxnSp>
          <p:nvCxnSpPr>
            <p:cNvPr id="14" name="Gerade Verbindung 13"/>
            <p:cNvCxnSpPr/>
            <p:nvPr/>
          </p:nvCxnSpPr>
          <p:spPr>
            <a:xfrm>
              <a:off x="5889377" y="5282198"/>
              <a:ext cx="0" cy="108959"/>
            </a:xfrm>
            <a:prstGeom prst="line">
              <a:avLst/>
            </a:prstGeom>
            <a:noFill/>
            <a:ln w="19050" cap="flat" cmpd="sng" algn="ctr">
              <a:solidFill>
                <a:srgbClr val="000000"/>
              </a:solidFill>
              <a:prstDash val="solid"/>
            </a:ln>
            <a:effectLst/>
          </p:spPr>
        </p:cxnSp>
        <p:cxnSp>
          <p:nvCxnSpPr>
            <p:cNvPr id="15" name="Gerade Verbindung mit Pfeil 14"/>
            <p:cNvCxnSpPr/>
            <p:nvPr/>
          </p:nvCxnSpPr>
          <p:spPr>
            <a:xfrm flipH="1">
              <a:off x="2285630" y="5282198"/>
              <a:ext cx="3603748" cy="0"/>
            </a:xfrm>
            <a:prstGeom prst="straightConnector1">
              <a:avLst/>
            </a:prstGeom>
            <a:noFill/>
            <a:ln w="28575" cap="flat" cmpd="sng" algn="ctr">
              <a:solidFill>
                <a:srgbClr val="000000"/>
              </a:solidFill>
              <a:prstDash val="solid"/>
              <a:headEnd type="none" w="med" len="med"/>
              <a:tailEnd type="none" w="med" len="med"/>
            </a:ln>
            <a:effectLst/>
          </p:spPr>
        </p:cxnSp>
        <p:cxnSp>
          <p:nvCxnSpPr>
            <p:cNvPr id="16" name="Gerade Verbindung mit Pfeil 15"/>
            <p:cNvCxnSpPr/>
            <p:nvPr/>
          </p:nvCxnSpPr>
          <p:spPr>
            <a:xfrm flipV="1">
              <a:off x="2296099" y="1634352"/>
              <a:ext cx="3597466" cy="3654656"/>
            </a:xfrm>
            <a:prstGeom prst="straightConnector1">
              <a:avLst/>
            </a:prstGeom>
            <a:noFill/>
            <a:ln w="28575" cap="flat" cmpd="sng" algn="ctr">
              <a:solidFill>
                <a:srgbClr val="000000"/>
              </a:solidFill>
              <a:prstDash val="solid"/>
              <a:headEnd type="none" w="med" len="med"/>
              <a:tailEnd type="none" w="med" len="med"/>
            </a:ln>
            <a:effectLst/>
          </p:spPr>
        </p:cxnSp>
        <p:sp>
          <p:nvSpPr>
            <p:cNvPr id="17" name="Geschweifte Klammer rechts 16"/>
            <p:cNvSpPr/>
            <p:nvPr/>
          </p:nvSpPr>
          <p:spPr>
            <a:xfrm>
              <a:off x="5893565" y="1634352"/>
              <a:ext cx="259654" cy="3647845"/>
            </a:xfrm>
            <a:prstGeom prst="rightBrace">
              <a:avLst>
                <a:gd name="adj1" fmla="val 8333"/>
                <a:gd name="adj2" fmla="val 49826"/>
              </a:avLst>
            </a:prstGeom>
            <a:noFill/>
            <a:ln w="9525" cap="flat" cmpd="sng" algn="ctr">
              <a:solidFill>
                <a:srgbClr val="000000"/>
              </a:solidFill>
              <a:prstDash val="solid"/>
            </a:ln>
            <a:effectLst/>
          </p:spPr>
          <p:txBody>
            <a:bodyPr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a:ea typeface="+mn-ea"/>
                <a:cs typeface="+mn-cs"/>
              </a:endParaRPr>
            </a:p>
          </p:txBody>
        </p:sp>
        <p:sp>
          <p:nvSpPr>
            <p:cNvPr id="18" name="Geschweifte Klammer links 17"/>
            <p:cNvSpPr/>
            <p:nvPr/>
          </p:nvSpPr>
          <p:spPr>
            <a:xfrm>
              <a:off x="5753269" y="3593338"/>
              <a:ext cx="140296" cy="1657080"/>
            </a:xfrm>
            <a:prstGeom prst="leftBrace">
              <a:avLst/>
            </a:prstGeom>
            <a:noFill/>
            <a:ln w="9525" cap="flat" cmpd="sng" algn="ctr">
              <a:solidFill>
                <a:srgbClr val="000000"/>
              </a:solidFill>
              <a:prstDash val="solid"/>
            </a:ln>
            <a:effectLst/>
          </p:spPr>
          <p:txBody>
            <a:bodyPr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a:ea typeface="+mn-ea"/>
                <a:cs typeface="+mn-cs"/>
              </a:endParaRPr>
            </a:p>
          </p:txBody>
        </p:sp>
        <p:sp>
          <p:nvSpPr>
            <p:cNvPr id="19" name="Textfeld 17"/>
            <p:cNvSpPr txBox="1">
              <a:spLocks noChangeArrowheads="1"/>
            </p:cNvSpPr>
            <p:nvPr/>
          </p:nvSpPr>
          <p:spPr bwMode="auto">
            <a:xfrm>
              <a:off x="5375193" y="4226386"/>
              <a:ext cx="583345" cy="48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sz="1600" b="1" i="0" u="none" strike="noStrike" kern="0" cap="none" spc="0" normalizeH="0" baseline="0" noProof="0">
                  <a:ln>
                    <a:noFill/>
                  </a:ln>
                  <a:solidFill>
                    <a:srgbClr val="000000"/>
                  </a:solidFill>
                  <a:effectLst/>
                  <a:uLnTx/>
                  <a:uFillTx/>
                  <a:latin typeface="Calibri" pitchFamily="34" charset="0"/>
                  <a:ea typeface="MS PGothic" pitchFamily="34" charset="-128"/>
                </a:rPr>
                <a:t>h</a:t>
              </a:r>
              <a:r>
                <a:rPr kumimoji="0" lang="de-DE" sz="1600" b="1" i="0" u="none" strike="noStrike" kern="0" cap="none" spc="0" normalizeH="0" baseline="-25000" noProof="0">
                  <a:ln>
                    <a:noFill/>
                  </a:ln>
                  <a:solidFill>
                    <a:srgbClr val="000000"/>
                  </a:solidFill>
                  <a:effectLst/>
                  <a:uLnTx/>
                  <a:uFillTx/>
                  <a:latin typeface="Calibri" pitchFamily="34" charset="0"/>
                  <a:ea typeface="MS PGothic" pitchFamily="34" charset="-128"/>
                </a:rPr>
                <a:t>1</a:t>
              </a:r>
            </a:p>
          </p:txBody>
        </p:sp>
        <p:sp>
          <p:nvSpPr>
            <p:cNvPr id="20" name="Textfeld 17"/>
            <p:cNvSpPr txBox="1">
              <a:spLocks noChangeArrowheads="1"/>
            </p:cNvSpPr>
            <p:nvPr/>
          </p:nvSpPr>
          <p:spPr bwMode="auto">
            <a:xfrm>
              <a:off x="6035675" y="3273744"/>
              <a:ext cx="583345" cy="48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sz="1600" b="1" i="0" u="none" strike="noStrike" kern="0" cap="none" spc="0" normalizeH="0" baseline="0" noProof="0">
                  <a:ln>
                    <a:noFill/>
                  </a:ln>
                  <a:solidFill>
                    <a:srgbClr val="000000"/>
                  </a:solidFill>
                  <a:effectLst/>
                  <a:uLnTx/>
                  <a:uFillTx/>
                  <a:latin typeface="Calibri" pitchFamily="34" charset="0"/>
                  <a:ea typeface="MS PGothic" pitchFamily="34" charset="-128"/>
                </a:rPr>
                <a:t>h</a:t>
              </a:r>
              <a:r>
                <a:rPr kumimoji="0" lang="de-DE" sz="1600" b="1" i="0" u="none" strike="noStrike" kern="0" cap="none" spc="0" normalizeH="0" baseline="-25000" noProof="0">
                  <a:ln>
                    <a:noFill/>
                  </a:ln>
                  <a:solidFill>
                    <a:srgbClr val="000000"/>
                  </a:solidFill>
                  <a:effectLst/>
                  <a:uLnTx/>
                  <a:uFillTx/>
                  <a:latin typeface="Calibri" pitchFamily="34" charset="0"/>
                  <a:ea typeface="MS PGothic" pitchFamily="34" charset="-128"/>
                </a:rPr>
                <a:t>2</a:t>
              </a:r>
            </a:p>
          </p:txBody>
        </p:sp>
        <p:sp>
          <p:nvSpPr>
            <p:cNvPr id="21" name="Textfeld 17"/>
            <p:cNvSpPr txBox="1">
              <a:spLocks noChangeArrowheads="1"/>
            </p:cNvSpPr>
            <p:nvPr/>
          </p:nvSpPr>
          <p:spPr bwMode="auto">
            <a:xfrm>
              <a:off x="4479844" y="4670886"/>
              <a:ext cx="583345" cy="48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sz="1600" b="1" i="0" u="none" strike="noStrike" kern="0" cap="none" spc="0" normalizeH="0" baseline="0" noProof="0">
                  <a:ln>
                    <a:noFill/>
                  </a:ln>
                  <a:solidFill>
                    <a:srgbClr val="000000"/>
                  </a:solidFill>
                  <a:effectLst/>
                  <a:uLnTx/>
                  <a:uFillTx/>
                  <a:latin typeface="Calibri" pitchFamily="34" charset="0"/>
                  <a:ea typeface="MS PGothic" pitchFamily="34" charset="-128"/>
                </a:rPr>
                <a:t>h</a:t>
              </a:r>
              <a:r>
                <a:rPr kumimoji="0" lang="de-DE" sz="1600" b="1" i="0" u="none" strike="noStrike" kern="0" cap="none" spc="0" normalizeH="0" baseline="-25000" noProof="0">
                  <a:ln>
                    <a:noFill/>
                  </a:ln>
                  <a:solidFill>
                    <a:srgbClr val="000000"/>
                  </a:solidFill>
                  <a:effectLst/>
                  <a:uLnTx/>
                  <a:uFillTx/>
                  <a:latin typeface="Calibri" pitchFamily="34" charset="0"/>
                  <a:ea typeface="MS PGothic" pitchFamily="34" charset="-128"/>
                </a:rPr>
                <a:t>0</a:t>
              </a:r>
            </a:p>
          </p:txBody>
        </p:sp>
        <p:cxnSp>
          <p:nvCxnSpPr>
            <p:cNvPr id="22" name="Gerade Verbindung mit Pfeil 21"/>
            <p:cNvCxnSpPr/>
            <p:nvPr/>
          </p:nvCxnSpPr>
          <p:spPr>
            <a:xfrm>
              <a:off x="4882171" y="4978021"/>
              <a:ext cx="293158" cy="272397"/>
            </a:xfrm>
            <a:prstGeom prst="straightConnector1">
              <a:avLst/>
            </a:prstGeom>
            <a:noFill/>
            <a:ln w="9525" cap="flat" cmpd="sng" algn="ctr">
              <a:solidFill>
                <a:srgbClr val="000000"/>
              </a:solidFill>
              <a:prstDash val="solid"/>
              <a:headEnd type="none" w="med" len="med"/>
              <a:tailEnd type="triangle" w="med" len="med"/>
            </a:ln>
            <a:effectLst/>
          </p:spPr>
        </p:cxnSp>
        <p:cxnSp>
          <p:nvCxnSpPr>
            <p:cNvPr id="23" name="Gerade Verbindung 22"/>
            <p:cNvCxnSpPr/>
            <p:nvPr/>
          </p:nvCxnSpPr>
          <p:spPr>
            <a:xfrm flipH="1">
              <a:off x="2296099" y="3541129"/>
              <a:ext cx="3593278" cy="0"/>
            </a:xfrm>
            <a:prstGeom prst="line">
              <a:avLst/>
            </a:prstGeom>
            <a:noFill/>
            <a:ln w="9525" cap="flat" cmpd="sng" algn="ctr">
              <a:solidFill>
                <a:srgbClr val="000000"/>
              </a:solidFill>
              <a:prstDash val="dash"/>
            </a:ln>
            <a:effectLst/>
          </p:spPr>
        </p:cxnSp>
        <p:cxnSp>
          <p:nvCxnSpPr>
            <p:cNvPr id="24" name="Gerade Verbindung 23"/>
            <p:cNvCxnSpPr/>
            <p:nvPr/>
          </p:nvCxnSpPr>
          <p:spPr>
            <a:xfrm flipH="1">
              <a:off x="2298194" y="1634352"/>
              <a:ext cx="3595372" cy="0"/>
            </a:xfrm>
            <a:prstGeom prst="line">
              <a:avLst/>
            </a:prstGeom>
            <a:noFill/>
            <a:ln w="9525" cap="flat" cmpd="sng" algn="ctr">
              <a:solidFill>
                <a:srgbClr val="000000"/>
              </a:solidFill>
              <a:prstDash val="dash"/>
            </a:ln>
            <a:effectLst/>
          </p:spPr>
        </p:cxnSp>
      </p:grpSp>
    </p:spTree>
    <p:extLst>
      <p:ext uri="{BB962C8B-B14F-4D97-AF65-F5344CB8AC3E}">
        <p14:creationId xmlns:p14="http://schemas.microsoft.com/office/powerpoint/2010/main" val="1116489133"/>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274</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Complexity und </a:t>
            </a:r>
            <a:r>
              <a:rPr lang="en-US" sz="2400" dirty="0" err="1"/>
              <a:t>Generalisation</a:t>
            </a:r>
            <a:endParaRPr lang="en-US" sz="2400" dirty="0"/>
          </a:p>
        </p:txBody>
      </p:sp>
      <p:sp>
        <p:nvSpPr>
          <p:cNvPr id="5" name="TextBox 3"/>
          <p:cNvSpPr txBox="1">
            <a:spLocks noChangeArrowheads="1"/>
          </p:cNvSpPr>
          <p:nvPr/>
        </p:nvSpPr>
        <p:spPr bwMode="auto">
          <a:xfrm rot="16200000">
            <a:off x="872826" y="2587548"/>
            <a:ext cx="19046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de-DE" dirty="0" err="1">
                <a:solidFill>
                  <a:srgbClr val="000000"/>
                </a:solidFill>
                <a:latin typeface="Calibri" pitchFamily="34" charset="0"/>
              </a:rPr>
              <a:t>Mean</a:t>
            </a:r>
            <a:r>
              <a:rPr lang="de-DE" dirty="0">
                <a:solidFill>
                  <a:srgbClr val="000000"/>
                </a:solidFill>
                <a:latin typeface="Calibri" pitchFamily="34" charset="0"/>
              </a:rPr>
              <a:t> </a:t>
            </a:r>
            <a:r>
              <a:rPr lang="de-DE" dirty="0" err="1">
                <a:solidFill>
                  <a:srgbClr val="000000"/>
                </a:solidFill>
                <a:latin typeface="Calibri" pitchFamily="34" charset="0"/>
              </a:rPr>
              <a:t>Squared</a:t>
            </a:r>
            <a:r>
              <a:rPr lang="de-DE" dirty="0">
                <a:solidFill>
                  <a:srgbClr val="000000"/>
                </a:solidFill>
                <a:latin typeface="Calibri" pitchFamily="34" charset="0"/>
              </a:rPr>
              <a:t> Error</a:t>
            </a:r>
            <a:endParaRPr lang="ru-RU" dirty="0">
              <a:solidFill>
                <a:srgbClr val="000000"/>
              </a:solidFill>
              <a:latin typeface="Calibri" pitchFamily="34" charset="0"/>
            </a:endParaRPr>
          </a:p>
        </p:txBody>
      </p:sp>
      <p:cxnSp>
        <p:nvCxnSpPr>
          <p:cNvPr id="6" name="Gerade Verbindung mit Pfeil 5"/>
          <p:cNvCxnSpPr/>
          <p:nvPr/>
        </p:nvCxnSpPr>
        <p:spPr bwMode="auto">
          <a:xfrm flipV="1">
            <a:off x="2185752" y="1769256"/>
            <a:ext cx="2031" cy="3203710"/>
          </a:xfrm>
          <a:prstGeom prst="straightConnector1">
            <a:avLst/>
          </a:prstGeom>
          <a:noFill/>
          <a:ln w="28575" cap="flat" cmpd="sng" algn="ctr">
            <a:solidFill>
              <a:srgbClr val="000000"/>
            </a:solidFill>
            <a:prstDash val="solid"/>
            <a:headEnd type="none" w="med" len="med"/>
            <a:tailEnd type="triangle" w="med" len="lg"/>
          </a:ln>
          <a:effectLst/>
        </p:spPr>
      </p:cxnSp>
      <p:cxnSp>
        <p:nvCxnSpPr>
          <p:cNvPr id="7" name="Gerade Verbindung mit Pfeil 6"/>
          <p:cNvCxnSpPr/>
          <p:nvPr/>
        </p:nvCxnSpPr>
        <p:spPr bwMode="auto">
          <a:xfrm>
            <a:off x="2175595" y="4965550"/>
            <a:ext cx="4901913" cy="11124"/>
          </a:xfrm>
          <a:prstGeom prst="straightConnector1">
            <a:avLst/>
          </a:prstGeom>
          <a:noFill/>
          <a:ln w="28575" cap="flat" cmpd="sng" algn="ctr">
            <a:solidFill>
              <a:srgbClr val="000000"/>
            </a:solidFill>
            <a:prstDash val="solid"/>
            <a:headEnd type="none" w="med" len="med"/>
            <a:tailEnd type="triangle" w="med" len="lg"/>
          </a:ln>
          <a:effectLst/>
        </p:spPr>
      </p:cxnSp>
      <p:sp>
        <p:nvSpPr>
          <p:cNvPr id="8" name="TextBox 3"/>
          <p:cNvSpPr txBox="1">
            <a:spLocks noChangeArrowheads="1"/>
          </p:cNvSpPr>
          <p:nvPr/>
        </p:nvSpPr>
        <p:spPr bwMode="auto">
          <a:xfrm>
            <a:off x="7124232" y="4807960"/>
            <a:ext cx="1428116" cy="33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de-DE" dirty="0" err="1">
                <a:solidFill>
                  <a:srgbClr val="000000"/>
                </a:solidFill>
                <a:latin typeface="Calibri" pitchFamily="34" charset="0"/>
              </a:rPr>
              <a:t>Complexity</a:t>
            </a:r>
            <a:r>
              <a:rPr lang="de-DE" dirty="0">
                <a:solidFill>
                  <a:srgbClr val="000000"/>
                </a:solidFill>
                <a:latin typeface="Calibri" pitchFamily="34" charset="0"/>
              </a:rPr>
              <a:t> (h)</a:t>
            </a:r>
            <a:endParaRPr lang="ru-RU" dirty="0">
              <a:solidFill>
                <a:srgbClr val="000000"/>
              </a:solidFill>
              <a:latin typeface="Calibri" pitchFamily="34" charset="0"/>
            </a:endParaRPr>
          </a:p>
        </p:txBody>
      </p:sp>
      <p:sp>
        <p:nvSpPr>
          <p:cNvPr id="9" name="Freeform 36"/>
          <p:cNvSpPr>
            <a:spLocks/>
          </p:cNvSpPr>
          <p:nvPr/>
        </p:nvSpPr>
        <p:spPr bwMode="auto">
          <a:xfrm>
            <a:off x="2256853" y="2686985"/>
            <a:ext cx="4408268" cy="2057938"/>
          </a:xfrm>
          <a:custGeom>
            <a:avLst/>
            <a:gdLst>
              <a:gd name="T0" fmla="*/ 0 w 4342"/>
              <a:gd name="T1" fmla="*/ 0 h 2220"/>
              <a:gd name="T2" fmla="*/ 14 w 4342"/>
              <a:gd name="T3" fmla="*/ 52 h 2220"/>
              <a:gd name="T4" fmla="*/ 22 w 4342"/>
              <a:gd name="T5" fmla="*/ 78 h 2220"/>
              <a:gd name="T6" fmla="*/ 30 w 4342"/>
              <a:gd name="T7" fmla="*/ 103 h 2220"/>
              <a:gd name="T8" fmla="*/ 39 w 4342"/>
              <a:gd name="T9" fmla="*/ 127 h 2220"/>
              <a:gd name="T10" fmla="*/ 48 w 4342"/>
              <a:gd name="T11" fmla="*/ 151 h 2220"/>
              <a:gd name="T12" fmla="*/ 59 w 4342"/>
              <a:gd name="T13" fmla="*/ 174 h 2220"/>
              <a:gd name="T14" fmla="*/ 70 w 4342"/>
              <a:gd name="T15" fmla="*/ 195 h 2220"/>
              <a:gd name="T16" fmla="*/ 83 w 4342"/>
              <a:gd name="T17" fmla="*/ 215 h 2220"/>
              <a:gd name="T18" fmla="*/ 96 w 4342"/>
              <a:gd name="T19" fmla="*/ 234 h 2220"/>
              <a:gd name="T20" fmla="*/ 110 w 4342"/>
              <a:gd name="T21" fmla="*/ 252 h 2220"/>
              <a:gd name="T22" fmla="*/ 126 w 4342"/>
              <a:gd name="T23" fmla="*/ 268 h 2220"/>
              <a:gd name="T24" fmla="*/ 141 w 4342"/>
              <a:gd name="T25" fmla="*/ 285 h 2220"/>
              <a:gd name="T26" fmla="*/ 158 w 4342"/>
              <a:gd name="T27" fmla="*/ 301 h 2220"/>
              <a:gd name="T28" fmla="*/ 176 w 4342"/>
              <a:gd name="T29" fmla="*/ 317 h 2220"/>
              <a:gd name="T30" fmla="*/ 195 w 4342"/>
              <a:gd name="T31" fmla="*/ 332 h 2220"/>
              <a:gd name="T32" fmla="*/ 215 w 4342"/>
              <a:gd name="T33" fmla="*/ 347 h 2220"/>
              <a:gd name="T34" fmla="*/ 234 w 4342"/>
              <a:gd name="T35" fmla="*/ 363 h 2220"/>
              <a:gd name="T36" fmla="*/ 254 w 4342"/>
              <a:gd name="T37" fmla="*/ 377 h 2220"/>
              <a:gd name="T38" fmla="*/ 276 w 4342"/>
              <a:gd name="T39" fmla="*/ 391 h 2220"/>
              <a:gd name="T40" fmla="*/ 287 w 4342"/>
              <a:gd name="T41" fmla="*/ 398 h 2220"/>
              <a:gd name="T42" fmla="*/ 298 w 4342"/>
              <a:gd name="T43" fmla="*/ 405 h 2220"/>
              <a:gd name="T44" fmla="*/ 310 w 4342"/>
              <a:gd name="T45" fmla="*/ 412 h 2220"/>
              <a:gd name="T46" fmla="*/ 323 w 4342"/>
              <a:gd name="T47" fmla="*/ 418 h 2220"/>
              <a:gd name="T48" fmla="*/ 337 w 4342"/>
              <a:gd name="T49" fmla="*/ 425 h 2220"/>
              <a:gd name="T50" fmla="*/ 351 w 4342"/>
              <a:gd name="T51" fmla="*/ 431 h 2220"/>
              <a:gd name="T52" fmla="*/ 365 w 4342"/>
              <a:gd name="T53" fmla="*/ 438 h 2220"/>
              <a:gd name="T54" fmla="*/ 381 w 4342"/>
              <a:gd name="T55" fmla="*/ 443 h 2220"/>
              <a:gd name="T56" fmla="*/ 397 w 4342"/>
              <a:gd name="T57" fmla="*/ 450 h 2220"/>
              <a:gd name="T58" fmla="*/ 414 w 4342"/>
              <a:gd name="T59" fmla="*/ 456 h 2220"/>
              <a:gd name="T60" fmla="*/ 432 w 4342"/>
              <a:gd name="T61" fmla="*/ 462 h 2220"/>
              <a:gd name="T62" fmla="*/ 451 w 4342"/>
              <a:gd name="T63" fmla="*/ 468 h 2220"/>
              <a:gd name="T64" fmla="*/ 470 w 4342"/>
              <a:gd name="T65" fmla="*/ 474 h 2220"/>
              <a:gd name="T66" fmla="*/ 489 w 4342"/>
              <a:gd name="T67" fmla="*/ 480 h 2220"/>
              <a:gd name="T68" fmla="*/ 509 w 4342"/>
              <a:gd name="T69" fmla="*/ 486 h 2220"/>
              <a:gd name="T70" fmla="*/ 530 w 4342"/>
              <a:gd name="T71" fmla="*/ 492 h 2220"/>
              <a:gd name="T72" fmla="*/ 572 w 4342"/>
              <a:gd name="T73" fmla="*/ 503 h 2220"/>
              <a:gd name="T74" fmla="*/ 616 w 4342"/>
              <a:gd name="T75" fmla="*/ 513 h 2220"/>
              <a:gd name="T76" fmla="*/ 660 w 4342"/>
              <a:gd name="T77" fmla="*/ 522 h 2220"/>
              <a:gd name="T78" fmla="*/ 704 w 4342"/>
              <a:gd name="T79" fmla="*/ 529 h 2220"/>
              <a:gd name="T80" fmla="*/ 715 w 4342"/>
              <a:gd name="T81" fmla="*/ 531 h 2220"/>
              <a:gd name="T82" fmla="*/ 727 w 4342"/>
              <a:gd name="T83" fmla="*/ 533 h 2220"/>
              <a:gd name="T84" fmla="*/ 751 w 4342"/>
              <a:gd name="T85" fmla="*/ 536 h 2220"/>
              <a:gd name="T86" fmla="*/ 777 w 4342"/>
              <a:gd name="T87" fmla="*/ 538 h 2220"/>
              <a:gd name="T88" fmla="*/ 804 w 4342"/>
              <a:gd name="T89" fmla="*/ 540 h 2220"/>
              <a:gd name="T90" fmla="*/ 832 w 4342"/>
              <a:gd name="T91" fmla="*/ 543 h 2220"/>
              <a:gd name="T92" fmla="*/ 860 w 4342"/>
              <a:gd name="T93" fmla="*/ 545 h 2220"/>
              <a:gd name="T94" fmla="*/ 888 w 4342"/>
              <a:gd name="T95" fmla="*/ 546 h 2220"/>
              <a:gd name="T96" fmla="*/ 915 w 4342"/>
              <a:gd name="T97" fmla="*/ 548 h 2220"/>
              <a:gd name="T98" fmla="*/ 942 w 4342"/>
              <a:gd name="T99" fmla="*/ 549 h 2220"/>
              <a:gd name="T100" fmla="*/ 968 w 4342"/>
              <a:gd name="T101" fmla="*/ 550 h 2220"/>
              <a:gd name="T102" fmla="*/ 993 w 4342"/>
              <a:gd name="T103" fmla="*/ 551 h 2220"/>
              <a:gd name="T104" fmla="*/ 1005 w 4342"/>
              <a:gd name="T105" fmla="*/ 551 h 2220"/>
              <a:gd name="T106" fmla="*/ 1016 w 4342"/>
              <a:gd name="T107" fmla="*/ 552 h 2220"/>
              <a:gd name="T108" fmla="*/ 1027 w 4342"/>
              <a:gd name="T109" fmla="*/ 552 h 2220"/>
              <a:gd name="T110" fmla="*/ 1037 w 4342"/>
              <a:gd name="T111" fmla="*/ 553 h 2220"/>
              <a:gd name="T112" fmla="*/ 1047 w 4342"/>
              <a:gd name="T113" fmla="*/ 553 h 2220"/>
              <a:gd name="T114" fmla="*/ 1056 w 4342"/>
              <a:gd name="T115" fmla="*/ 554 h 2220"/>
              <a:gd name="T116" fmla="*/ 1064 w 4342"/>
              <a:gd name="T117" fmla="*/ 554 h 2220"/>
              <a:gd name="T118" fmla="*/ 1072 w 4342"/>
              <a:gd name="T119" fmla="*/ 554 h 2220"/>
              <a:gd name="T120" fmla="*/ 1078 w 4342"/>
              <a:gd name="T121" fmla="*/ 555 h 2220"/>
              <a:gd name="T122" fmla="*/ 1085 w 4342"/>
              <a:gd name="T123" fmla="*/ 555 h 222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342" h="2220">
                <a:moveTo>
                  <a:pt x="0" y="0"/>
                </a:moveTo>
                <a:lnTo>
                  <a:pt x="58" y="208"/>
                </a:lnTo>
                <a:lnTo>
                  <a:pt x="88" y="310"/>
                </a:lnTo>
                <a:lnTo>
                  <a:pt x="121" y="410"/>
                </a:lnTo>
                <a:lnTo>
                  <a:pt x="156" y="508"/>
                </a:lnTo>
                <a:lnTo>
                  <a:pt x="193" y="601"/>
                </a:lnTo>
                <a:lnTo>
                  <a:pt x="236" y="693"/>
                </a:lnTo>
                <a:lnTo>
                  <a:pt x="282" y="778"/>
                </a:lnTo>
                <a:lnTo>
                  <a:pt x="332" y="859"/>
                </a:lnTo>
                <a:lnTo>
                  <a:pt x="387" y="933"/>
                </a:lnTo>
                <a:lnTo>
                  <a:pt x="443" y="1005"/>
                </a:lnTo>
                <a:lnTo>
                  <a:pt x="504" y="1072"/>
                </a:lnTo>
                <a:lnTo>
                  <a:pt x="566" y="1139"/>
                </a:lnTo>
                <a:lnTo>
                  <a:pt x="634" y="1203"/>
                </a:lnTo>
                <a:lnTo>
                  <a:pt x="705" y="1266"/>
                </a:lnTo>
                <a:lnTo>
                  <a:pt x="782" y="1327"/>
                </a:lnTo>
                <a:lnTo>
                  <a:pt x="860" y="1388"/>
                </a:lnTo>
                <a:lnTo>
                  <a:pt x="938" y="1449"/>
                </a:lnTo>
                <a:lnTo>
                  <a:pt x="1017" y="1506"/>
                </a:lnTo>
                <a:lnTo>
                  <a:pt x="1104" y="1562"/>
                </a:lnTo>
                <a:lnTo>
                  <a:pt x="1148" y="1591"/>
                </a:lnTo>
                <a:lnTo>
                  <a:pt x="1195" y="1618"/>
                </a:lnTo>
                <a:lnTo>
                  <a:pt x="1243" y="1645"/>
                </a:lnTo>
                <a:lnTo>
                  <a:pt x="1294" y="1671"/>
                </a:lnTo>
                <a:lnTo>
                  <a:pt x="1348" y="1698"/>
                </a:lnTo>
                <a:lnTo>
                  <a:pt x="1404" y="1723"/>
                </a:lnTo>
                <a:lnTo>
                  <a:pt x="1461" y="1749"/>
                </a:lnTo>
                <a:lnTo>
                  <a:pt x="1524" y="1772"/>
                </a:lnTo>
                <a:lnTo>
                  <a:pt x="1589" y="1798"/>
                </a:lnTo>
                <a:lnTo>
                  <a:pt x="1658" y="1823"/>
                </a:lnTo>
                <a:lnTo>
                  <a:pt x="1729" y="1847"/>
                </a:lnTo>
                <a:lnTo>
                  <a:pt x="1804" y="1872"/>
                </a:lnTo>
                <a:lnTo>
                  <a:pt x="1880" y="1896"/>
                </a:lnTo>
                <a:lnTo>
                  <a:pt x="1958" y="1920"/>
                </a:lnTo>
                <a:lnTo>
                  <a:pt x="2039" y="1943"/>
                </a:lnTo>
                <a:lnTo>
                  <a:pt x="2123" y="1965"/>
                </a:lnTo>
                <a:lnTo>
                  <a:pt x="2292" y="2009"/>
                </a:lnTo>
                <a:lnTo>
                  <a:pt x="2465" y="2050"/>
                </a:lnTo>
                <a:lnTo>
                  <a:pt x="2641" y="2086"/>
                </a:lnTo>
                <a:lnTo>
                  <a:pt x="2818" y="2116"/>
                </a:lnTo>
                <a:lnTo>
                  <a:pt x="2863" y="2123"/>
                </a:lnTo>
                <a:lnTo>
                  <a:pt x="2909" y="2130"/>
                </a:lnTo>
                <a:lnTo>
                  <a:pt x="3007" y="2142"/>
                </a:lnTo>
                <a:lnTo>
                  <a:pt x="3111" y="2152"/>
                </a:lnTo>
                <a:lnTo>
                  <a:pt x="3219" y="2160"/>
                </a:lnTo>
                <a:lnTo>
                  <a:pt x="3330" y="2169"/>
                </a:lnTo>
                <a:lnTo>
                  <a:pt x="3441" y="2177"/>
                </a:lnTo>
                <a:lnTo>
                  <a:pt x="3553" y="2182"/>
                </a:lnTo>
                <a:lnTo>
                  <a:pt x="3663" y="2189"/>
                </a:lnTo>
                <a:lnTo>
                  <a:pt x="3772" y="2194"/>
                </a:lnTo>
                <a:lnTo>
                  <a:pt x="3875" y="2198"/>
                </a:lnTo>
                <a:lnTo>
                  <a:pt x="3975" y="2201"/>
                </a:lnTo>
                <a:lnTo>
                  <a:pt x="4021" y="2204"/>
                </a:lnTo>
                <a:lnTo>
                  <a:pt x="4067" y="2206"/>
                </a:lnTo>
                <a:lnTo>
                  <a:pt x="4109" y="2208"/>
                </a:lnTo>
                <a:lnTo>
                  <a:pt x="4150" y="2209"/>
                </a:lnTo>
                <a:lnTo>
                  <a:pt x="4189" y="2211"/>
                </a:lnTo>
                <a:lnTo>
                  <a:pt x="4225" y="2213"/>
                </a:lnTo>
                <a:lnTo>
                  <a:pt x="4258" y="2215"/>
                </a:lnTo>
                <a:lnTo>
                  <a:pt x="4289" y="2216"/>
                </a:lnTo>
                <a:lnTo>
                  <a:pt x="4316" y="2218"/>
                </a:lnTo>
                <a:lnTo>
                  <a:pt x="4342" y="2220"/>
                </a:lnTo>
              </a:path>
            </a:pathLst>
          </a:custGeom>
          <a:noFill/>
          <a:ln w="39688">
            <a:solidFill>
              <a:srgbClr val="1A1A1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sp>
        <p:nvSpPr>
          <p:cNvPr id="14" name="Line 44"/>
          <p:cNvSpPr>
            <a:spLocks noChangeShapeType="1"/>
          </p:cNvSpPr>
          <p:nvPr/>
        </p:nvSpPr>
        <p:spPr bwMode="auto">
          <a:xfrm flipH="1">
            <a:off x="6031306" y="4281424"/>
            <a:ext cx="654130" cy="33557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de-DE" sz="1800">
              <a:solidFill>
                <a:srgbClr val="000000"/>
              </a:solidFill>
              <a:latin typeface="Arial" pitchFamily="34" charset="0"/>
              <a:ea typeface="+mn-ea"/>
            </a:endParaRPr>
          </a:p>
        </p:txBody>
      </p:sp>
      <p:sp>
        <p:nvSpPr>
          <p:cNvPr id="15" name="Freeform 45"/>
          <p:cNvSpPr>
            <a:spLocks/>
          </p:cNvSpPr>
          <p:nvPr/>
        </p:nvSpPr>
        <p:spPr bwMode="auto">
          <a:xfrm>
            <a:off x="5852538" y="4552108"/>
            <a:ext cx="231586" cy="157590"/>
          </a:xfrm>
          <a:custGeom>
            <a:avLst/>
            <a:gdLst>
              <a:gd name="T0" fmla="*/ 57 w 228"/>
              <a:gd name="T1" fmla="*/ 31 h 171"/>
              <a:gd name="T2" fmla="*/ 0 w 228"/>
              <a:gd name="T3" fmla="*/ 42 h 171"/>
              <a:gd name="T4" fmla="*/ 39 w 228"/>
              <a:gd name="T5" fmla="*/ 0 h 171"/>
              <a:gd name="T6" fmla="*/ 57 w 228"/>
              <a:gd name="T7" fmla="*/ 31 h 1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8" h="171">
                <a:moveTo>
                  <a:pt x="228" y="127"/>
                </a:moveTo>
                <a:lnTo>
                  <a:pt x="0" y="171"/>
                </a:lnTo>
                <a:lnTo>
                  <a:pt x="155" y="0"/>
                </a:lnTo>
                <a:lnTo>
                  <a:pt x="22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a:endParaRPr lang="de-DE" sz="1800">
              <a:solidFill>
                <a:srgbClr val="000000"/>
              </a:solidFill>
              <a:latin typeface="Arial" pitchFamily="34" charset="0"/>
              <a:ea typeface="+mn-ea"/>
            </a:endParaRPr>
          </a:p>
        </p:txBody>
      </p:sp>
      <p:sp>
        <p:nvSpPr>
          <p:cNvPr id="18" name="TextBox 3"/>
          <p:cNvSpPr txBox="1">
            <a:spLocks noChangeArrowheads="1"/>
          </p:cNvSpPr>
          <p:nvPr/>
        </p:nvSpPr>
        <p:spPr bwMode="auto">
          <a:xfrm>
            <a:off x="6642776" y="4040404"/>
            <a:ext cx="13389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de-DE" dirty="0">
                <a:solidFill>
                  <a:srgbClr val="000000"/>
                </a:solidFill>
                <a:latin typeface="Calibri" pitchFamily="34" charset="0"/>
              </a:rPr>
              <a:t>Training Error</a:t>
            </a:r>
            <a:endParaRPr lang="ru-RU" dirty="0">
              <a:solidFill>
                <a:srgbClr val="000000"/>
              </a:solidFill>
              <a:latin typeface="Calibri" pitchFamily="34" charset="0"/>
            </a:endParaRPr>
          </a:p>
        </p:txBody>
      </p:sp>
      <p:grpSp>
        <p:nvGrpSpPr>
          <p:cNvPr id="2" name="Gruppieren 1"/>
          <p:cNvGrpSpPr/>
          <p:nvPr/>
        </p:nvGrpSpPr>
        <p:grpSpPr>
          <a:xfrm>
            <a:off x="2348269" y="2284668"/>
            <a:ext cx="4253878" cy="3010894"/>
            <a:chOff x="2348269" y="2284668"/>
            <a:chExt cx="4253878" cy="3010894"/>
          </a:xfrm>
        </p:grpSpPr>
        <p:sp>
          <p:nvSpPr>
            <p:cNvPr id="10" name="Freeform 38"/>
            <p:cNvSpPr>
              <a:spLocks/>
            </p:cNvSpPr>
            <p:nvPr/>
          </p:nvSpPr>
          <p:spPr bwMode="auto">
            <a:xfrm>
              <a:off x="2348269" y="2284668"/>
              <a:ext cx="4134021" cy="1601855"/>
            </a:xfrm>
            <a:custGeom>
              <a:avLst/>
              <a:gdLst>
                <a:gd name="T0" fmla="*/ 34 w 4072"/>
                <a:gd name="T1" fmla="*/ 53 h 1728"/>
                <a:gd name="T2" fmla="*/ 68 w 4072"/>
                <a:gd name="T3" fmla="*/ 91 h 1728"/>
                <a:gd name="T4" fmla="*/ 100 w 4072"/>
                <a:gd name="T5" fmla="*/ 127 h 1728"/>
                <a:gd name="T6" fmla="*/ 131 w 4072"/>
                <a:gd name="T7" fmla="*/ 161 h 1728"/>
                <a:gd name="T8" fmla="*/ 159 w 4072"/>
                <a:gd name="T9" fmla="*/ 190 h 1728"/>
                <a:gd name="T10" fmla="*/ 184 w 4072"/>
                <a:gd name="T11" fmla="*/ 217 h 1728"/>
                <a:gd name="T12" fmla="*/ 209 w 4072"/>
                <a:gd name="T13" fmla="*/ 243 h 1728"/>
                <a:gd name="T14" fmla="*/ 237 w 4072"/>
                <a:gd name="T15" fmla="*/ 269 h 1728"/>
                <a:gd name="T16" fmla="*/ 267 w 4072"/>
                <a:gd name="T17" fmla="*/ 296 h 1728"/>
                <a:gd name="T18" fmla="*/ 300 w 4072"/>
                <a:gd name="T19" fmla="*/ 324 h 1728"/>
                <a:gd name="T20" fmla="*/ 332 w 4072"/>
                <a:gd name="T21" fmla="*/ 350 h 1728"/>
                <a:gd name="T22" fmla="*/ 361 w 4072"/>
                <a:gd name="T23" fmla="*/ 372 h 1728"/>
                <a:gd name="T24" fmla="*/ 388 w 4072"/>
                <a:gd name="T25" fmla="*/ 389 h 1728"/>
                <a:gd name="T26" fmla="*/ 412 w 4072"/>
                <a:gd name="T27" fmla="*/ 402 h 1728"/>
                <a:gd name="T28" fmla="*/ 435 w 4072"/>
                <a:gd name="T29" fmla="*/ 413 h 1728"/>
                <a:gd name="T30" fmla="*/ 457 w 4072"/>
                <a:gd name="T31" fmla="*/ 421 h 1728"/>
                <a:gd name="T32" fmla="*/ 478 w 4072"/>
                <a:gd name="T33" fmla="*/ 427 h 1728"/>
                <a:gd name="T34" fmla="*/ 497 w 4072"/>
                <a:gd name="T35" fmla="*/ 431 h 1728"/>
                <a:gd name="T36" fmla="*/ 516 w 4072"/>
                <a:gd name="T37" fmla="*/ 432 h 1728"/>
                <a:gd name="T38" fmla="*/ 537 w 4072"/>
                <a:gd name="T39" fmla="*/ 429 h 1728"/>
                <a:gd name="T40" fmla="*/ 561 w 4072"/>
                <a:gd name="T41" fmla="*/ 421 h 1728"/>
                <a:gd name="T42" fmla="*/ 587 w 4072"/>
                <a:gd name="T43" fmla="*/ 407 h 1728"/>
                <a:gd name="T44" fmla="*/ 614 w 4072"/>
                <a:gd name="T45" fmla="*/ 392 h 1728"/>
                <a:gd name="T46" fmla="*/ 640 w 4072"/>
                <a:gd name="T47" fmla="*/ 375 h 1728"/>
                <a:gd name="T48" fmla="*/ 665 w 4072"/>
                <a:gd name="T49" fmla="*/ 356 h 1728"/>
                <a:gd name="T50" fmla="*/ 691 w 4072"/>
                <a:gd name="T51" fmla="*/ 335 h 1728"/>
                <a:gd name="T52" fmla="*/ 716 w 4072"/>
                <a:gd name="T53" fmla="*/ 314 h 1728"/>
                <a:gd name="T54" fmla="*/ 739 w 4072"/>
                <a:gd name="T55" fmla="*/ 295 h 1728"/>
                <a:gd name="T56" fmla="*/ 749 w 4072"/>
                <a:gd name="T57" fmla="*/ 287 h 1728"/>
                <a:gd name="T58" fmla="*/ 757 w 4072"/>
                <a:gd name="T59" fmla="*/ 281 h 1728"/>
                <a:gd name="T60" fmla="*/ 771 w 4072"/>
                <a:gd name="T61" fmla="*/ 271 h 1728"/>
                <a:gd name="T62" fmla="*/ 779 w 4072"/>
                <a:gd name="T63" fmla="*/ 265 h 1728"/>
                <a:gd name="T64" fmla="*/ 788 w 4072"/>
                <a:gd name="T65" fmla="*/ 257 h 1728"/>
                <a:gd name="T66" fmla="*/ 800 w 4072"/>
                <a:gd name="T67" fmla="*/ 245 h 1728"/>
                <a:gd name="T68" fmla="*/ 816 w 4072"/>
                <a:gd name="T69" fmla="*/ 229 h 1728"/>
                <a:gd name="T70" fmla="*/ 835 w 4072"/>
                <a:gd name="T71" fmla="*/ 209 h 1728"/>
                <a:gd name="T72" fmla="*/ 856 w 4072"/>
                <a:gd name="T73" fmla="*/ 185 h 1728"/>
                <a:gd name="T74" fmla="*/ 879 w 4072"/>
                <a:gd name="T75" fmla="*/ 159 h 1728"/>
                <a:gd name="T76" fmla="*/ 905 w 4072"/>
                <a:gd name="T77" fmla="*/ 130 h 1728"/>
                <a:gd name="T78" fmla="*/ 932 w 4072"/>
                <a:gd name="T79" fmla="*/ 99 h 1728"/>
                <a:gd name="T80" fmla="*/ 988 w 4072"/>
                <a:gd name="T81" fmla="*/ 34 h 17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072" h="1728">
                  <a:moveTo>
                    <a:pt x="0" y="56"/>
                  </a:moveTo>
                  <a:lnTo>
                    <a:pt x="137" y="210"/>
                  </a:lnTo>
                  <a:lnTo>
                    <a:pt x="205" y="286"/>
                  </a:lnTo>
                  <a:lnTo>
                    <a:pt x="273" y="363"/>
                  </a:lnTo>
                  <a:lnTo>
                    <a:pt x="337" y="435"/>
                  </a:lnTo>
                  <a:lnTo>
                    <a:pt x="402" y="507"/>
                  </a:lnTo>
                  <a:lnTo>
                    <a:pt x="465" y="574"/>
                  </a:lnTo>
                  <a:lnTo>
                    <a:pt x="526" y="641"/>
                  </a:lnTo>
                  <a:lnTo>
                    <a:pt x="581" y="702"/>
                  </a:lnTo>
                  <a:lnTo>
                    <a:pt x="636" y="759"/>
                  </a:lnTo>
                  <a:lnTo>
                    <a:pt x="688" y="815"/>
                  </a:lnTo>
                  <a:lnTo>
                    <a:pt x="737" y="868"/>
                  </a:lnTo>
                  <a:lnTo>
                    <a:pt x="788" y="920"/>
                  </a:lnTo>
                  <a:lnTo>
                    <a:pt x="839" y="971"/>
                  </a:lnTo>
                  <a:lnTo>
                    <a:pt x="892" y="1022"/>
                  </a:lnTo>
                  <a:lnTo>
                    <a:pt x="948" y="1074"/>
                  </a:lnTo>
                  <a:lnTo>
                    <a:pt x="1007" y="1129"/>
                  </a:lnTo>
                  <a:lnTo>
                    <a:pt x="1070" y="1184"/>
                  </a:lnTo>
                  <a:lnTo>
                    <a:pt x="1134" y="1240"/>
                  </a:lnTo>
                  <a:lnTo>
                    <a:pt x="1200" y="1296"/>
                  </a:lnTo>
                  <a:lnTo>
                    <a:pt x="1265" y="1349"/>
                  </a:lnTo>
                  <a:lnTo>
                    <a:pt x="1329" y="1400"/>
                  </a:lnTo>
                  <a:lnTo>
                    <a:pt x="1390" y="1445"/>
                  </a:lnTo>
                  <a:lnTo>
                    <a:pt x="1446" y="1486"/>
                  </a:lnTo>
                  <a:lnTo>
                    <a:pt x="1500" y="1522"/>
                  </a:lnTo>
                  <a:lnTo>
                    <a:pt x="1553" y="1554"/>
                  </a:lnTo>
                  <a:lnTo>
                    <a:pt x="1602" y="1583"/>
                  </a:lnTo>
                  <a:lnTo>
                    <a:pt x="1649" y="1608"/>
                  </a:lnTo>
                  <a:lnTo>
                    <a:pt x="1697" y="1628"/>
                  </a:lnTo>
                  <a:lnTo>
                    <a:pt x="1743" y="1649"/>
                  </a:lnTo>
                  <a:lnTo>
                    <a:pt x="1787" y="1666"/>
                  </a:lnTo>
                  <a:lnTo>
                    <a:pt x="1831" y="1681"/>
                  </a:lnTo>
                  <a:lnTo>
                    <a:pt x="1873" y="1695"/>
                  </a:lnTo>
                  <a:lnTo>
                    <a:pt x="1914" y="1706"/>
                  </a:lnTo>
                  <a:lnTo>
                    <a:pt x="1951" y="1717"/>
                  </a:lnTo>
                  <a:lnTo>
                    <a:pt x="1990" y="1723"/>
                  </a:lnTo>
                  <a:lnTo>
                    <a:pt x="2027" y="1728"/>
                  </a:lnTo>
                  <a:lnTo>
                    <a:pt x="2066" y="1728"/>
                  </a:lnTo>
                  <a:lnTo>
                    <a:pt x="2107" y="1723"/>
                  </a:lnTo>
                  <a:lnTo>
                    <a:pt x="2151" y="1715"/>
                  </a:lnTo>
                  <a:lnTo>
                    <a:pt x="2199" y="1701"/>
                  </a:lnTo>
                  <a:lnTo>
                    <a:pt x="2248" y="1681"/>
                  </a:lnTo>
                  <a:lnTo>
                    <a:pt x="2299" y="1657"/>
                  </a:lnTo>
                  <a:lnTo>
                    <a:pt x="2351" y="1628"/>
                  </a:lnTo>
                  <a:lnTo>
                    <a:pt x="2404" y="1598"/>
                  </a:lnTo>
                  <a:lnTo>
                    <a:pt x="2458" y="1566"/>
                  </a:lnTo>
                  <a:lnTo>
                    <a:pt x="2511" y="1532"/>
                  </a:lnTo>
                  <a:lnTo>
                    <a:pt x="2561" y="1498"/>
                  </a:lnTo>
                  <a:lnTo>
                    <a:pt x="2612" y="1462"/>
                  </a:lnTo>
                  <a:lnTo>
                    <a:pt x="2663" y="1423"/>
                  </a:lnTo>
                  <a:lnTo>
                    <a:pt x="2714" y="1383"/>
                  </a:lnTo>
                  <a:lnTo>
                    <a:pt x="2767" y="1340"/>
                  </a:lnTo>
                  <a:lnTo>
                    <a:pt x="2816" y="1298"/>
                  </a:lnTo>
                  <a:lnTo>
                    <a:pt x="2865" y="1256"/>
                  </a:lnTo>
                  <a:lnTo>
                    <a:pt x="2912" y="1215"/>
                  </a:lnTo>
                  <a:lnTo>
                    <a:pt x="2958" y="1178"/>
                  </a:lnTo>
                  <a:lnTo>
                    <a:pt x="2978" y="1161"/>
                  </a:lnTo>
                  <a:lnTo>
                    <a:pt x="2997" y="1145"/>
                  </a:lnTo>
                  <a:lnTo>
                    <a:pt x="3014" y="1134"/>
                  </a:lnTo>
                  <a:lnTo>
                    <a:pt x="3029" y="1123"/>
                  </a:lnTo>
                  <a:lnTo>
                    <a:pt x="3058" y="1103"/>
                  </a:lnTo>
                  <a:lnTo>
                    <a:pt x="3087" y="1083"/>
                  </a:lnTo>
                  <a:lnTo>
                    <a:pt x="3100" y="1071"/>
                  </a:lnTo>
                  <a:lnTo>
                    <a:pt x="3117" y="1059"/>
                  </a:lnTo>
                  <a:lnTo>
                    <a:pt x="3136" y="1042"/>
                  </a:lnTo>
                  <a:lnTo>
                    <a:pt x="3155" y="1025"/>
                  </a:lnTo>
                  <a:lnTo>
                    <a:pt x="3178" y="1003"/>
                  </a:lnTo>
                  <a:lnTo>
                    <a:pt x="3204" y="978"/>
                  </a:lnTo>
                  <a:lnTo>
                    <a:pt x="3233" y="949"/>
                  </a:lnTo>
                  <a:lnTo>
                    <a:pt x="3265" y="915"/>
                  </a:lnTo>
                  <a:lnTo>
                    <a:pt x="3302" y="876"/>
                  </a:lnTo>
                  <a:lnTo>
                    <a:pt x="3341" y="834"/>
                  </a:lnTo>
                  <a:lnTo>
                    <a:pt x="3382" y="788"/>
                  </a:lnTo>
                  <a:lnTo>
                    <a:pt x="3426" y="739"/>
                  </a:lnTo>
                  <a:lnTo>
                    <a:pt x="3472" y="688"/>
                  </a:lnTo>
                  <a:lnTo>
                    <a:pt x="3519" y="634"/>
                  </a:lnTo>
                  <a:lnTo>
                    <a:pt x="3570" y="576"/>
                  </a:lnTo>
                  <a:lnTo>
                    <a:pt x="3621" y="519"/>
                  </a:lnTo>
                  <a:lnTo>
                    <a:pt x="3675" y="458"/>
                  </a:lnTo>
                  <a:lnTo>
                    <a:pt x="3729" y="395"/>
                  </a:lnTo>
                  <a:lnTo>
                    <a:pt x="3841" y="266"/>
                  </a:lnTo>
                  <a:lnTo>
                    <a:pt x="3955" y="134"/>
                  </a:lnTo>
                  <a:lnTo>
                    <a:pt x="4072" y="0"/>
                  </a:lnTo>
                </a:path>
              </a:pathLst>
            </a:custGeom>
            <a:noFill/>
            <a:ln w="39688">
              <a:solidFill>
                <a:srgbClr val="1A1A1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sp>
          <p:nvSpPr>
            <p:cNvPr id="11" name="Freeform 39"/>
            <p:cNvSpPr>
              <a:spLocks noEditPoints="1"/>
            </p:cNvSpPr>
            <p:nvPr/>
          </p:nvSpPr>
          <p:spPr bwMode="auto">
            <a:xfrm>
              <a:off x="4387855" y="3539825"/>
              <a:ext cx="30472" cy="1407185"/>
            </a:xfrm>
            <a:custGeom>
              <a:avLst/>
              <a:gdLst>
                <a:gd name="T0" fmla="*/ 7 w 30"/>
                <a:gd name="T1" fmla="*/ 0 h 1518"/>
                <a:gd name="T2" fmla="*/ 6 w 30"/>
                <a:gd name="T3" fmla="*/ 13 h 1518"/>
                <a:gd name="T4" fmla="*/ 7 w 30"/>
                <a:gd name="T5" fmla="*/ 22 h 1518"/>
                <a:gd name="T6" fmla="*/ 7 w 30"/>
                <a:gd name="T7" fmla="*/ 17 h 1518"/>
                <a:gd name="T8" fmla="*/ 7 w 30"/>
                <a:gd name="T9" fmla="*/ 25 h 1518"/>
                <a:gd name="T10" fmla="*/ 6 w 30"/>
                <a:gd name="T11" fmla="*/ 38 h 1518"/>
                <a:gd name="T12" fmla="*/ 7 w 30"/>
                <a:gd name="T13" fmla="*/ 46 h 1518"/>
                <a:gd name="T14" fmla="*/ 7 w 30"/>
                <a:gd name="T15" fmla="*/ 42 h 1518"/>
                <a:gd name="T16" fmla="*/ 6 w 30"/>
                <a:gd name="T17" fmla="*/ 49 h 1518"/>
                <a:gd name="T18" fmla="*/ 5 w 30"/>
                <a:gd name="T19" fmla="*/ 62 h 1518"/>
                <a:gd name="T20" fmla="*/ 7 w 30"/>
                <a:gd name="T21" fmla="*/ 71 h 1518"/>
                <a:gd name="T22" fmla="*/ 7 w 30"/>
                <a:gd name="T23" fmla="*/ 66 h 1518"/>
                <a:gd name="T24" fmla="*/ 6 w 30"/>
                <a:gd name="T25" fmla="*/ 74 h 1518"/>
                <a:gd name="T26" fmla="*/ 5 w 30"/>
                <a:gd name="T27" fmla="*/ 86 h 1518"/>
                <a:gd name="T28" fmla="*/ 6 w 30"/>
                <a:gd name="T29" fmla="*/ 95 h 1518"/>
                <a:gd name="T30" fmla="*/ 6 w 30"/>
                <a:gd name="T31" fmla="*/ 91 h 1518"/>
                <a:gd name="T32" fmla="*/ 6 w 30"/>
                <a:gd name="T33" fmla="*/ 98 h 1518"/>
                <a:gd name="T34" fmla="*/ 5 w 30"/>
                <a:gd name="T35" fmla="*/ 111 h 1518"/>
                <a:gd name="T36" fmla="*/ 6 w 30"/>
                <a:gd name="T37" fmla="*/ 119 h 1518"/>
                <a:gd name="T38" fmla="*/ 6 w 30"/>
                <a:gd name="T39" fmla="*/ 115 h 1518"/>
                <a:gd name="T40" fmla="*/ 5 w 30"/>
                <a:gd name="T41" fmla="*/ 122 h 1518"/>
                <a:gd name="T42" fmla="*/ 4 w 30"/>
                <a:gd name="T43" fmla="*/ 135 h 1518"/>
                <a:gd name="T44" fmla="*/ 5 w 30"/>
                <a:gd name="T45" fmla="*/ 144 h 1518"/>
                <a:gd name="T46" fmla="*/ 5 w 30"/>
                <a:gd name="T47" fmla="*/ 139 h 1518"/>
                <a:gd name="T48" fmla="*/ 5 w 30"/>
                <a:gd name="T49" fmla="*/ 147 h 1518"/>
                <a:gd name="T50" fmla="*/ 4 w 30"/>
                <a:gd name="T51" fmla="*/ 160 h 1518"/>
                <a:gd name="T52" fmla="*/ 5 w 30"/>
                <a:gd name="T53" fmla="*/ 168 h 1518"/>
                <a:gd name="T54" fmla="*/ 5 w 30"/>
                <a:gd name="T55" fmla="*/ 164 h 1518"/>
                <a:gd name="T56" fmla="*/ 5 w 30"/>
                <a:gd name="T57" fmla="*/ 171 h 1518"/>
                <a:gd name="T58" fmla="*/ 4 w 30"/>
                <a:gd name="T59" fmla="*/ 184 h 1518"/>
                <a:gd name="T60" fmla="*/ 5 w 30"/>
                <a:gd name="T61" fmla="*/ 193 h 1518"/>
                <a:gd name="T62" fmla="*/ 5 w 30"/>
                <a:gd name="T63" fmla="*/ 188 h 1518"/>
                <a:gd name="T64" fmla="*/ 4 w 30"/>
                <a:gd name="T65" fmla="*/ 196 h 1518"/>
                <a:gd name="T66" fmla="*/ 3 w 30"/>
                <a:gd name="T67" fmla="*/ 208 h 1518"/>
                <a:gd name="T68" fmla="*/ 4 w 30"/>
                <a:gd name="T69" fmla="*/ 217 h 1518"/>
                <a:gd name="T70" fmla="*/ 5 w 30"/>
                <a:gd name="T71" fmla="*/ 213 h 1518"/>
                <a:gd name="T72" fmla="*/ 4 w 30"/>
                <a:gd name="T73" fmla="*/ 220 h 1518"/>
                <a:gd name="T74" fmla="*/ 3 w 30"/>
                <a:gd name="T75" fmla="*/ 233 h 1518"/>
                <a:gd name="T76" fmla="*/ 4 w 30"/>
                <a:gd name="T77" fmla="*/ 241 h 1518"/>
                <a:gd name="T78" fmla="*/ 4 w 30"/>
                <a:gd name="T79" fmla="*/ 237 h 1518"/>
                <a:gd name="T80" fmla="*/ 3 w 30"/>
                <a:gd name="T81" fmla="*/ 244 h 1518"/>
                <a:gd name="T82" fmla="*/ 2 w 30"/>
                <a:gd name="T83" fmla="*/ 257 h 1518"/>
                <a:gd name="T84" fmla="*/ 3 w 30"/>
                <a:gd name="T85" fmla="*/ 266 h 1518"/>
                <a:gd name="T86" fmla="*/ 4 w 30"/>
                <a:gd name="T87" fmla="*/ 261 h 1518"/>
                <a:gd name="T88" fmla="*/ 3 w 30"/>
                <a:gd name="T89" fmla="*/ 269 h 1518"/>
                <a:gd name="T90" fmla="*/ 2 w 30"/>
                <a:gd name="T91" fmla="*/ 282 h 1518"/>
                <a:gd name="T92" fmla="*/ 3 w 30"/>
                <a:gd name="T93" fmla="*/ 290 h 1518"/>
                <a:gd name="T94" fmla="*/ 3 w 30"/>
                <a:gd name="T95" fmla="*/ 286 h 1518"/>
                <a:gd name="T96" fmla="*/ 2 w 30"/>
                <a:gd name="T97" fmla="*/ 293 h 1518"/>
                <a:gd name="T98" fmla="*/ 2 w 30"/>
                <a:gd name="T99" fmla="*/ 306 h 1518"/>
                <a:gd name="T100" fmla="*/ 2 w 30"/>
                <a:gd name="T101" fmla="*/ 315 h 1518"/>
                <a:gd name="T102" fmla="*/ 3 w 30"/>
                <a:gd name="T103" fmla="*/ 310 h 1518"/>
                <a:gd name="T104" fmla="*/ 2 w 30"/>
                <a:gd name="T105" fmla="*/ 318 h 1518"/>
                <a:gd name="T106" fmla="*/ 1 w 30"/>
                <a:gd name="T107" fmla="*/ 330 h 1518"/>
                <a:gd name="T108" fmla="*/ 2 w 30"/>
                <a:gd name="T109" fmla="*/ 339 h 1518"/>
                <a:gd name="T110" fmla="*/ 2 w 30"/>
                <a:gd name="T111" fmla="*/ 335 h 1518"/>
                <a:gd name="T112" fmla="*/ 2 w 30"/>
                <a:gd name="T113" fmla="*/ 342 h 1518"/>
                <a:gd name="T114" fmla="*/ 1 w 30"/>
                <a:gd name="T115" fmla="*/ 355 h 1518"/>
                <a:gd name="T116" fmla="*/ 2 w 30"/>
                <a:gd name="T117" fmla="*/ 363 h 1518"/>
                <a:gd name="T118" fmla="*/ 2 w 30"/>
                <a:gd name="T119" fmla="*/ 359 h 1518"/>
                <a:gd name="T120" fmla="*/ 1 w 30"/>
                <a:gd name="T121" fmla="*/ 366 h 1518"/>
                <a:gd name="T122" fmla="*/ 0 w 30"/>
                <a:gd name="T123" fmla="*/ 379 h 15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0" h="1518">
                  <a:moveTo>
                    <a:pt x="30" y="3"/>
                  </a:moveTo>
                  <a:lnTo>
                    <a:pt x="30" y="19"/>
                  </a:lnTo>
                  <a:lnTo>
                    <a:pt x="28" y="20"/>
                  </a:lnTo>
                  <a:lnTo>
                    <a:pt x="27" y="22"/>
                  </a:lnTo>
                  <a:lnTo>
                    <a:pt x="25" y="20"/>
                  </a:lnTo>
                  <a:lnTo>
                    <a:pt x="25" y="19"/>
                  </a:lnTo>
                  <a:lnTo>
                    <a:pt x="25" y="3"/>
                  </a:lnTo>
                  <a:lnTo>
                    <a:pt x="25" y="0"/>
                  </a:lnTo>
                  <a:lnTo>
                    <a:pt x="27" y="0"/>
                  </a:lnTo>
                  <a:lnTo>
                    <a:pt x="30" y="2"/>
                  </a:lnTo>
                  <a:lnTo>
                    <a:pt x="30" y="3"/>
                  </a:lnTo>
                  <a:close/>
                  <a:moveTo>
                    <a:pt x="30" y="35"/>
                  </a:moveTo>
                  <a:lnTo>
                    <a:pt x="28" y="51"/>
                  </a:lnTo>
                  <a:lnTo>
                    <a:pt x="28" y="54"/>
                  </a:lnTo>
                  <a:lnTo>
                    <a:pt x="27" y="54"/>
                  </a:lnTo>
                  <a:lnTo>
                    <a:pt x="25" y="54"/>
                  </a:lnTo>
                  <a:lnTo>
                    <a:pt x="23" y="51"/>
                  </a:lnTo>
                  <a:lnTo>
                    <a:pt x="23" y="35"/>
                  </a:lnTo>
                  <a:lnTo>
                    <a:pt x="25" y="34"/>
                  </a:lnTo>
                  <a:lnTo>
                    <a:pt x="27" y="32"/>
                  </a:lnTo>
                  <a:lnTo>
                    <a:pt x="28" y="34"/>
                  </a:lnTo>
                  <a:lnTo>
                    <a:pt x="30" y="35"/>
                  </a:lnTo>
                  <a:close/>
                  <a:moveTo>
                    <a:pt x="28" y="68"/>
                  </a:moveTo>
                  <a:lnTo>
                    <a:pt x="28" y="85"/>
                  </a:lnTo>
                  <a:lnTo>
                    <a:pt x="28" y="86"/>
                  </a:lnTo>
                  <a:lnTo>
                    <a:pt x="27" y="86"/>
                  </a:lnTo>
                  <a:lnTo>
                    <a:pt x="23" y="86"/>
                  </a:lnTo>
                  <a:lnTo>
                    <a:pt x="23" y="85"/>
                  </a:lnTo>
                  <a:lnTo>
                    <a:pt x="23" y="68"/>
                  </a:lnTo>
                  <a:lnTo>
                    <a:pt x="25" y="66"/>
                  </a:lnTo>
                  <a:lnTo>
                    <a:pt x="27" y="64"/>
                  </a:lnTo>
                  <a:lnTo>
                    <a:pt x="28" y="66"/>
                  </a:lnTo>
                  <a:lnTo>
                    <a:pt x="28" y="68"/>
                  </a:lnTo>
                  <a:close/>
                  <a:moveTo>
                    <a:pt x="28" y="100"/>
                  </a:moveTo>
                  <a:lnTo>
                    <a:pt x="28" y="117"/>
                  </a:lnTo>
                  <a:lnTo>
                    <a:pt x="27" y="119"/>
                  </a:lnTo>
                  <a:lnTo>
                    <a:pt x="25" y="119"/>
                  </a:lnTo>
                  <a:lnTo>
                    <a:pt x="23" y="119"/>
                  </a:lnTo>
                  <a:lnTo>
                    <a:pt x="23" y="117"/>
                  </a:lnTo>
                  <a:lnTo>
                    <a:pt x="23" y="100"/>
                  </a:lnTo>
                  <a:lnTo>
                    <a:pt x="23" y="98"/>
                  </a:lnTo>
                  <a:lnTo>
                    <a:pt x="25" y="98"/>
                  </a:lnTo>
                  <a:lnTo>
                    <a:pt x="28" y="98"/>
                  </a:lnTo>
                  <a:lnTo>
                    <a:pt x="28" y="100"/>
                  </a:lnTo>
                  <a:close/>
                  <a:moveTo>
                    <a:pt x="28" y="132"/>
                  </a:moveTo>
                  <a:lnTo>
                    <a:pt x="28" y="149"/>
                  </a:lnTo>
                  <a:lnTo>
                    <a:pt x="27" y="151"/>
                  </a:lnTo>
                  <a:lnTo>
                    <a:pt x="25" y="152"/>
                  </a:lnTo>
                  <a:lnTo>
                    <a:pt x="23" y="151"/>
                  </a:lnTo>
                  <a:lnTo>
                    <a:pt x="22" y="149"/>
                  </a:lnTo>
                  <a:lnTo>
                    <a:pt x="22" y="132"/>
                  </a:lnTo>
                  <a:lnTo>
                    <a:pt x="23" y="130"/>
                  </a:lnTo>
                  <a:lnTo>
                    <a:pt x="25" y="130"/>
                  </a:lnTo>
                  <a:lnTo>
                    <a:pt x="27" y="130"/>
                  </a:lnTo>
                  <a:lnTo>
                    <a:pt x="28" y="132"/>
                  </a:lnTo>
                  <a:close/>
                  <a:moveTo>
                    <a:pt x="27" y="166"/>
                  </a:moveTo>
                  <a:lnTo>
                    <a:pt x="27" y="181"/>
                  </a:lnTo>
                  <a:lnTo>
                    <a:pt x="27" y="183"/>
                  </a:lnTo>
                  <a:lnTo>
                    <a:pt x="25" y="185"/>
                  </a:lnTo>
                  <a:lnTo>
                    <a:pt x="22" y="183"/>
                  </a:lnTo>
                  <a:lnTo>
                    <a:pt x="22" y="181"/>
                  </a:lnTo>
                  <a:lnTo>
                    <a:pt x="22" y="166"/>
                  </a:lnTo>
                  <a:lnTo>
                    <a:pt x="23" y="163"/>
                  </a:lnTo>
                  <a:lnTo>
                    <a:pt x="25" y="163"/>
                  </a:lnTo>
                  <a:lnTo>
                    <a:pt x="27" y="164"/>
                  </a:lnTo>
                  <a:lnTo>
                    <a:pt x="27" y="166"/>
                  </a:lnTo>
                  <a:close/>
                  <a:moveTo>
                    <a:pt x="27" y="198"/>
                  </a:moveTo>
                  <a:lnTo>
                    <a:pt x="27" y="213"/>
                  </a:lnTo>
                  <a:lnTo>
                    <a:pt x="25" y="217"/>
                  </a:lnTo>
                  <a:lnTo>
                    <a:pt x="23" y="217"/>
                  </a:lnTo>
                  <a:lnTo>
                    <a:pt x="22" y="217"/>
                  </a:lnTo>
                  <a:lnTo>
                    <a:pt x="22" y="213"/>
                  </a:lnTo>
                  <a:lnTo>
                    <a:pt x="22" y="198"/>
                  </a:lnTo>
                  <a:lnTo>
                    <a:pt x="22" y="196"/>
                  </a:lnTo>
                  <a:lnTo>
                    <a:pt x="23" y="195"/>
                  </a:lnTo>
                  <a:lnTo>
                    <a:pt x="27" y="196"/>
                  </a:lnTo>
                  <a:lnTo>
                    <a:pt x="27" y="198"/>
                  </a:lnTo>
                  <a:close/>
                  <a:moveTo>
                    <a:pt x="27" y="230"/>
                  </a:moveTo>
                  <a:lnTo>
                    <a:pt x="27" y="247"/>
                  </a:lnTo>
                  <a:lnTo>
                    <a:pt x="25" y="249"/>
                  </a:lnTo>
                  <a:lnTo>
                    <a:pt x="23" y="249"/>
                  </a:lnTo>
                  <a:lnTo>
                    <a:pt x="22" y="249"/>
                  </a:lnTo>
                  <a:lnTo>
                    <a:pt x="20" y="247"/>
                  </a:lnTo>
                  <a:lnTo>
                    <a:pt x="22" y="230"/>
                  </a:lnTo>
                  <a:lnTo>
                    <a:pt x="22" y="229"/>
                  </a:lnTo>
                  <a:lnTo>
                    <a:pt x="23" y="227"/>
                  </a:lnTo>
                  <a:lnTo>
                    <a:pt x="25" y="229"/>
                  </a:lnTo>
                  <a:lnTo>
                    <a:pt x="27" y="230"/>
                  </a:lnTo>
                  <a:close/>
                  <a:moveTo>
                    <a:pt x="25" y="263"/>
                  </a:moveTo>
                  <a:lnTo>
                    <a:pt x="25" y="280"/>
                  </a:lnTo>
                  <a:lnTo>
                    <a:pt x="25" y="281"/>
                  </a:lnTo>
                  <a:lnTo>
                    <a:pt x="23" y="281"/>
                  </a:lnTo>
                  <a:lnTo>
                    <a:pt x="20" y="281"/>
                  </a:lnTo>
                  <a:lnTo>
                    <a:pt x="20" y="280"/>
                  </a:lnTo>
                  <a:lnTo>
                    <a:pt x="20" y="263"/>
                  </a:lnTo>
                  <a:lnTo>
                    <a:pt x="22" y="261"/>
                  </a:lnTo>
                  <a:lnTo>
                    <a:pt x="23" y="261"/>
                  </a:lnTo>
                  <a:lnTo>
                    <a:pt x="25" y="261"/>
                  </a:lnTo>
                  <a:lnTo>
                    <a:pt x="25" y="263"/>
                  </a:lnTo>
                  <a:close/>
                  <a:moveTo>
                    <a:pt x="25" y="295"/>
                  </a:moveTo>
                  <a:lnTo>
                    <a:pt x="25" y="312"/>
                  </a:lnTo>
                  <a:lnTo>
                    <a:pt x="23" y="313"/>
                  </a:lnTo>
                  <a:lnTo>
                    <a:pt x="22" y="315"/>
                  </a:lnTo>
                  <a:lnTo>
                    <a:pt x="20" y="313"/>
                  </a:lnTo>
                  <a:lnTo>
                    <a:pt x="20" y="312"/>
                  </a:lnTo>
                  <a:lnTo>
                    <a:pt x="20" y="295"/>
                  </a:lnTo>
                  <a:lnTo>
                    <a:pt x="20" y="293"/>
                  </a:lnTo>
                  <a:lnTo>
                    <a:pt x="22" y="293"/>
                  </a:lnTo>
                  <a:lnTo>
                    <a:pt x="25" y="293"/>
                  </a:lnTo>
                  <a:lnTo>
                    <a:pt x="25" y="295"/>
                  </a:lnTo>
                  <a:close/>
                  <a:moveTo>
                    <a:pt x="25" y="329"/>
                  </a:moveTo>
                  <a:lnTo>
                    <a:pt x="25" y="344"/>
                  </a:lnTo>
                  <a:lnTo>
                    <a:pt x="23" y="346"/>
                  </a:lnTo>
                  <a:lnTo>
                    <a:pt x="22" y="347"/>
                  </a:lnTo>
                  <a:lnTo>
                    <a:pt x="20" y="346"/>
                  </a:lnTo>
                  <a:lnTo>
                    <a:pt x="18" y="344"/>
                  </a:lnTo>
                  <a:lnTo>
                    <a:pt x="20" y="329"/>
                  </a:lnTo>
                  <a:lnTo>
                    <a:pt x="20" y="325"/>
                  </a:lnTo>
                  <a:lnTo>
                    <a:pt x="22" y="325"/>
                  </a:lnTo>
                  <a:lnTo>
                    <a:pt x="23" y="327"/>
                  </a:lnTo>
                  <a:lnTo>
                    <a:pt x="25" y="329"/>
                  </a:lnTo>
                  <a:close/>
                  <a:moveTo>
                    <a:pt x="23" y="361"/>
                  </a:moveTo>
                  <a:lnTo>
                    <a:pt x="23" y="376"/>
                  </a:lnTo>
                  <a:lnTo>
                    <a:pt x="23" y="379"/>
                  </a:lnTo>
                  <a:lnTo>
                    <a:pt x="22" y="379"/>
                  </a:lnTo>
                  <a:lnTo>
                    <a:pt x="18" y="379"/>
                  </a:lnTo>
                  <a:lnTo>
                    <a:pt x="18" y="376"/>
                  </a:lnTo>
                  <a:lnTo>
                    <a:pt x="18" y="361"/>
                  </a:lnTo>
                  <a:lnTo>
                    <a:pt x="20" y="359"/>
                  </a:lnTo>
                  <a:lnTo>
                    <a:pt x="22" y="357"/>
                  </a:lnTo>
                  <a:lnTo>
                    <a:pt x="23" y="359"/>
                  </a:lnTo>
                  <a:lnTo>
                    <a:pt x="23" y="361"/>
                  </a:lnTo>
                  <a:close/>
                  <a:moveTo>
                    <a:pt x="23" y="393"/>
                  </a:moveTo>
                  <a:lnTo>
                    <a:pt x="23" y="410"/>
                  </a:lnTo>
                  <a:lnTo>
                    <a:pt x="22" y="412"/>
                  </a:lnTo>
                  <a:lnTo>
                    <a:pt x="20" y="412"/>
                  </a:lnTo>
                  <a:lnTo>
                    <a:pt x="18" y="412"/>
                  </a:lnTo>
                  <a:lnTo>
                    <a:pt x="18" y="410"/>
                  </a:lnTo>
                  <a:lnTo>
                    <a:pt x="18" y="393"/>
                  </a:lnTo>
                  <a:lnTo>
                    <a:pt x="18" y="391"/>
                  </a:lnTo>
                  <a:lnTo>
                    <a:pt x="22" y="390"/>
                  </a:lnTo>
                  <a:lnTo>
                    <a:pt x="23" y="391"/>
                  </a:lnTo>
                  <a:lnTo>
                    <a:pt x="23" y="393"/>
                  </a:lnTo>
                  <a:close/>
                  <a:moveTo>
                    <a:pt x="23" y="425"/>
                  </a:moveTo>
                  <a:lnTo>
                    <a:pt x="23" y="442"/>
                  </a:lnTo>
                  <a:lnTo>
                    <a:pt x="22" y="444"/>
                  </a:lnTo>
                  <a:lnTo>
                    <a:pt x="20" y="444"/>
                  </a:lnTo>
                  <a:lnTo>
                    <a:pt x="18" y="444"/>
                  </a:lnTo>
                  <a:lnTo>
                    <a:pt x="17" y="442"/>
                  </a:lnTo>
                  <a:lnTo>
                    <a:pt x="18" y="425"/>
                  </a:lnTo>
                  <a:lnTo>
                    <a:pt x="18" y="424"/>
                  </a:lnTo>
                  <a:lnTo>
                    <a:pt x="20" y="424"/>
                  </a:lnTo>
                  <a:lnTo>
                    <a:pt x="22" y="424"/>
                  </a:lnTo>
                  <a:lnTo>
                    <a:pt x="23" y="425"/>
                  </a:lnTo>
                  <a:close/>
                  <a:moveTo>
                    <a:pt x="22" y="457"/>
                  </a:moveTo>
                  <a:lnTo>
                    <a:pt x="22" y="474"/>
                  </a:lnTo>
                  <a:lnTo>
                    <a:pt x="22" y="476"/>
                  </a:lnTo>
                  <a:lnTo>
                    <a:pt x="20" y="478"/>
                  </a:lnTo>
                  <a:lnTo>
                    <a:pt x="18" y="476"/>
                  </a:lnTo>
                  <a:lnTo>
                    <a:pt x="17" y="474"/>
                  </a:lnTo>
                  <a:lnTo>
                    <a:pt x="17" y="457"/>
                  </a:lnTo>
                  <a:lnTo>
                    <a:pt x="18" y="456"/>
                  </a:lnTo>
                  <a:lnTo>
                    <a:pt x="20" y="456"/>
                  </a:lnTo>
                  <a:lnTo>
                    <a:pt x="22" y="456"/>
                  </a:lnTo>
                  <a:lnTo>
                    <a:pt x="22" y="457"/>
                  </a:lnTo>
                  <a:close/>
                  <a:moveTo>
                    <a:pt x="22" y="491"/>
                  </a:moveTo>
                  <a:lnTo>
                    <a:pt x="22" y="507"/>
                  </a:lnTo>
                  <a:lnTo>
                    <a:pt x="20" y="508"/>
                  </a:lnTo>
                  <a:lnTo>
                    <a:pt x="18" y="510"/>
                  </a:lnTo>
                  <a:lnTo>
                    <a:pt x="17" y="508"/>
                  </a:lnTo>
                  <a:lnTo>
                    <a:pt x="17" y="507"/>
                  </a:lnTo>
                  <a:lnTo>
                    <a:pt x="17" y="491"/>
                  </a:lnTo>
                  <a:lnTo>
                    <a:pt x="17" y="488"/>
                  </a:lnTo>
                  <a:lnTo>
                    <a:pt x="20" y="488"/>
                  </a:lnTo>
                  <a:lnTo>
                    <a:pt x="22" y="488"/>
                  </a:lnTo>
                  <a:lnTo>
                    <a:pt x="22" y="491"/>
                  </a:lnTo>
                  <a:close/>
                  <a:moveTo>
                    <a:pt x="22" y="524"/>
                  </a:moveTo>
                  <a:lnTo>
                    <a:pt x="22" y="539"/>
                  </a:lnTo>
                  <a:lnTo>
                    <a:pt x="20" y="542"/>
                  </a:lnTo>
                  <a:lnTo>
                    <a:pt x="18" y="542"/>
                  </a:lnTo>
                  <a:lnTo>
                    <a:pt x="17" y="540"/>
                  </a:lnTo>
                  <a:lnTo>
                    <a:pt x="15" y="539"/>
                  </a:lnTo>
                  <a:lnTo>
                    <a:pt x="17" y="524"/>
                  </a:lnTo>
                  <a:lnTo>
                    <a:pt x="17" y="522"/>
                  </a:lnTo>
                  <a:lnTo>
                    <a:pt x="18" y="520"/>
                  </a:lnTo>
                  <a:lnTo>
                    <a:pt x="20" y="522"/>
                  </a:lnTo>
                  <a:lnTo>
                    <a:pt x="22" y="524"/>
                  </a:lnTo>
                  <a:close/>
                  <a:moveTo>
                    <a:pt x="20" y="556"/>
                  </a:moveTo>
                  <a:lnTo>
                    <a:pt x="20" y="573"/>
                  </a:lnTo>
                  <a:lnTo>
                    <a:pt x="20" y="574"/>
                  </a:lnTo>
                  <a:lnTo>
                    <a:pt x="18" y="574"/>
                  </a:lnTo>
                  <a:lnTo>
                    <a:pt x="17" y="574"/>
                  </a:lnTo>
                  <a:lnTo>
                    <a:pt x="15" y="573"/>
                  </a:lnTo>
                  <a:lnTo>
                    <a:pt x="15" y="556"/>
                  </a:lnTo>
                  <a:lnTo>
                    <a:pt x="17" y="554"/>
                  </a:lnTo>
                  <a:lnTo>
                    <a:pt x="18" y="552"/>
                  </a:lnTo>
                  <a:lnTo>
                    <a:pt x="20" y="554"/>
                  </a:lnTo>
                  <a:lnTo>
                    <a:pt x="20" y="556"/>
                  </a:lnTo>
                  <a:close/>
                  <a:moveTo>
                    <a:pt x="20" y="588"/>
                  </a:moveTo>
                  <a:lnTo>
                    <a:pt x="20" y="605"/>
                  </a:lnTo>
                  <a:lnTo>
                    <a:pt x="20" y="607"/>
                  </a:lnTo>
                  <a:lnTo>
                    <a:pt x="17" y="607"/>
                  </a:lnTo>
                  <a:lnTo>
                    <a:pt x="15" y="607"/>
                  </a:lnTo>
                  <a:lnTo>
                    <a:pt x="15" y="605"/>
                  </a:lnTo>
                  <a:lnTo>
                    <a:pt x="15" y="588"/>
                  </a:lnTo>
                  <a:lnTo>
                    <a:pt x="15" y="586"/>
                  </a:lnTo>
                  <a:lnTo>
                    <a:pt x="18" y="586"/>
                  </a:lnTo>
                  <a:lnTo>
                    <a:pt x="20" y="586"/>
                  </a:lnTo>
                  <a:lnTo>
                    <a:pt x="20" y="588"/>
                  </a:lnTo>
                  <a:close/>
                  <a:moveTo>
                    <a:pt x="20" y="620"/>
                  </a:moveTo>
                  <a:lnTo>
                    <a:pt x="20" y="637"/>
                  </a:lnTo>
                  <a:lnTo>
                    <a:pt x="18" y="639"/>
                  </a:lnTo>
                  <a:lnTo>
                    <a:pt x="17" y="640"/>
                  </a:lnTo>
                  <a:lnTo>
                    <a:pt x="15" y="639"/>
                  </a:lnTo>
                  <a:lnTo>
                    <a:pt x="13" y="637"/>
                  </a:lnTo>
                  <a:lnTo>
                    <a:pt x="15" y="620"/>
                  </a:lnTo>
                  <a:lnTo>
                    <a:pt x="15" y="618"/>
                  </a:lnTo>
                  <a:lnTo>
                    <a:pt x="17" y="618"/>
                  </a:lnTo>
                  <a:lnTo>
                    <a:pt x="18" y="618"/>
                  </a:lnTo>
                  <a:lnTo>
                    <a:pt x="20" y="620"/>
                  </a:lnTo>
                  <a:close/>
                  <a:moveTo>
                    <a:pt x="20" y="654"/>
                  </a:moveTo>
                  <a:lnTo>
                    <a:pt x="18" y="669"/>
                  </a:lnTo>
                  <a:lnTo>
                    <a:pt x="18" y="671"/>
                  </a:lnTo>
                  <a:lnTo>
                    <a:pt x="17" y="673"/>
                  </a:lnTo>
                  <a:lnTo>
                    <a:pt x="15" y="671"/>
                  </a:lnTo>
                  <a:lnTo>
                    <a:pt x="13" y="669"/>
                  </a:lnTo>
                  <a:lnTo>
                    <a:pt x="13" y="654"/>
                  </a:lnTo>
                  <a:lnTo>
                    <a:pt x="15" y="651"/>
                  </a:lnTo>
                  <a:lnTo>
                    <a:pt x="17" y="651"/>
                  </a:lnTo>
                  <a:lnTo>
                    <a:pt x="18" y="651"/>
                  </a:lnTo>
                  <a:lnTo>
                    <a:pt x="20" y="654"/>
                  </a:lnTo>
                  <a:close/>
                  <a:moveTo>
                    <a:pt x="18" y="686"/>
                  </a:moveTo>
                  <a:lnTo>
                    <a:pt x="18" y="701"/>
                  </a:lnTo>
                  <a:lnTo>
                    <a:pt x="18" y="705"/>
                  </a:lnTo>
                  <a:lnTo>
                    <a:pt x="15" y="705"/>
                  </a:lnTo>
                  <a:lnTo>
                    <a:pt x="13" y="703"/>
                  </a:lnTo>
                  <a:lnTo>
                    <a:pt x="13" y="701"/>
                  </a:lnTo>
                  <a:lnTo>
                    <a:pt x="13" y="686"/>
                  </a:lnTo>
                  <a:lnTo>
                    <a:pt x="13" y="684"/>
                  </a:lnTo>
                  <a:lnTo>
                    <a:pt x="17" y="683"/>
                  </a:lnTo>
                  <a:lnTo>
                    <a:pt x="18" y="684"/>
                  </a:lnTo>
                  <a:lnTo>
                    <a:pt x="18" y="686"/>
                  </a:lnTo>
                  <a:close/>
                  <a:moveTo>
                    <a:pt x="18" y="718"/>
                  </a:moveTo>
                  <a:lnTo>
                    <a:pt x="18" y="735"/>
                  </a:lnTo>
                  <a:lnTo>
                    <a:pt x="17" y="737"/>
                  </a:lnTo>
                  <a:lnTo>
                    <a:pt x="15" y="737"/>
                  </a:lnTo>
                  <a:lnTo>
                    <a:pt x="13" y="737"/>
                  </a:lnTo>
                  <a:lnTo>
                    <a:pt x="13" y="735"/>
                  </a:lnTo>
                  <a:lnTo>
                    <a:pt x="13" y="718"/>
                  </a:lnTo>
                  <a:lnTo>
                    <a:pt x="13" y="717"/>
                  </a:lnTo>
                  <a:lnTo>
                    <a:pt x="15" y="715"/>
                  </a:lnTo>
                  <a:lnTo>
                    <a:pt x="17" y="717"/>
                  </a:lnTo>
                  <a:lnTo>
                    <a:pt x="18" y="718"/>
                  </a:lnTo>
                  <a:close/>
                  <a:moveTo>
                    <a:pt x="18" y="751"/>
                  </a:moveTo>
                  <a:lnTo>
                    <a:pt x="17" y="768"/>
                  </a:lnTo>
                  <a:lnTo>
                    <a:pt x="17" y="769"/>
                  </a:lnTo>
                  <a:lnTo>
                    <a:pt x="15" y="769"/>
                  </a:lnTo>
                  <a:lnTo>
                    <a:pt x="13" y="769"/>
                  </a:lnTo>
                  <a:lnTo>
                    <a:pt x="12" y="768"/>
                  </a:lnTo>
                  <a:lnTo>
                    <a:pt x="12" y="751"/>
                  </a:lnTo>
                  <a:lnTo>
                    <a:pt x="13" y="749"/>
                  </a:lnTo>
                  <a:lnTo>
                    <a:pt x="15" y="749"/>
                  </a:lnTo>
                  <a:lnTo>
                    <a:pt x="17" y="749"/>
                  </a:lnTo>
                  <a:lnTo>
                    <a:pt x="18" y="751"/>
                  </a:lnTo>
                  <a:close/>
                  <a:moveTo>
                    <a:pt x="17" y="783"/>
                  </a:moveTo>
                  <a:lnTo>
                    <a:pt x="17" y="800"/>
                  </a:lnTo>
                  <a:lnTo>
                    <a:pt x="17" y="801"/>
                  </a:lnTo>
                  <a:lnTo>
                    <a:pt x="13" y="803"/>
                  </a:lnTo>
                  <a:lnTo>
                    <a:pt x="12" y="801"/>
                  </a:lnTo>
                  <a:lnTo>
                    <a:pt x="12" y="800"/>
                  </a:lnTo>
                  <a:lnTo>
                    <a:pt x="12" y="783"/>
                  </a:lnTo>
                  <a:lnTo>
                    <a:pt x="13" y="781"/>
                  </a:lnTo>
                  <a:lnTo>
                    <a:pt x="15" y="781"/>
                  </a:lnTo>
                  <a:lnTo>
                    <a:pt x="17" y="781"/>
                  </a:lnTo>
                  <a:lnTo>
                    <a:pt x="17" y="783"/>
                  </a:lnTo>
                  <a:close/>
                  <a:moveTo>
                    <a:pt x="17" y="817"/>
                  </a:moveTo>
                  <a:lnTo>
                    <a:pt x="17" y="832"/>
                  </a:lnTo>
                  <a:lnTo>
                    <a:pt x="15" y="834"/>
                  </a:lnTo>
                  <a:lnTo>
                    <a:pt x="13" y="835"/>
                  </a:lnTo>
                  <a:lnTo>
                    <a:pt x="12" y="834"/>
                  </a:lnTo>
                  <a:lnTo>
                    <a:pt x="12" y="832"/>
                  </a:lnTo>
                  <a:lnTo>
                    <a:pt x="12" y="817"/>
                  </a:lnTo>
                  <a:lnTo>
                    <a:pt x="12" y="813"/>
                  </a:lnTo>
                  <a:lnTo>
                    <a:pt x="13" y="813"/>
                  </a:lnTo>
                  <a:lnTo>
                    <a:pt x="15" y="813"/>
                  </a:lnTo>
                  <a:lnTo>
                    <a:pt x="17" y="817"/>
                  </a:lnTo>
                  <a:close/>
                  <a:moveTo>
                    <a:pt x="17" y="849"/>
                  </a:moveTo>
                  <a:lnTo>
                    <a:pt x="15" y="864"/>
                  </a:lnTo>
                  <a:lnTo>
                    <a:pt x="15" y="867"/>
                  </a:lnTo>
                  <a:lnTo>
                    <a:pt x="13" y="867"/>
                  </a:lnTo>
                  <a:lnTo>
                    <a:pt x="12" y="866"/>
                  </a:lnTo>
                  <a:lnTo>
                    <a:pt x="10" y="864"/>
                  </a:lnTo>
                  <a:lnTo>
                    <a:pt x="10" y="849"/>
                  </a:lnTo>
                  <a:lnTo>
                    <a:pt x="12" y="847"/>
                  </a:lnTo>
                  <a:lnTo>
                    <a:pt x="13" y="845"/>
                  </a:lnTo>
                  <a:lnTo>
                    <a:pt x="15" y="847"/>
                  </a:lnTo>
                  <a:lnTo>
                    <a:pt x="17" y="849"/>
                  </a:lnTo>
                  <a:close/>
                  <a:moveTo>
                    <a:pt x="15" y="881"/>
                  </a:moveTo>
                  <a:lnTo>
                    <a:pt x="15" y="898"/>
                  </a:lnTo>
                  <a:lnTo>
                    <a:pt x="15" y="900"/>
                  </a:lnTo>
                  <a:lnTo>
                    <a:pt x="12" y="900"/>
                  </a:lnTo>
                  <a:lnTo>
                    <a:pt x="10" y="900"/>
                  </a:lnTo>
                  <a:lnTo>
                    <a:pt x="10" y="898"/>
                  </a:lnTo>
                  <a:lnTo>
                    <a:pt x="10" y="881"/>
                  </a:lnTo>
                  <a:lnTo>
                    <a:pt x="12" y="879"/>
                  </a:lnTo>
                  <a:lnTo>
                    <a:pt x="13" y="878"/>
                  </a:lnTo>
                  <a:lnTo>
                    <a:pt x="15" y="879"/>
                  </a:lnTo>
                  <a:lnTo>
                    <a:pt x="15" y="881"/>
                  </a:lnTo>
                  <a:close/>
                  <a:moveTo>
                    <a:pt x="15" y="913"/>
                  </a:moveTo>
                  <a:lnTo>
                    <a:pt x="15" y="930"/>
                  </a:lnTo>
                  <a:lnTo>
                    <a:pt x="13" y="932"/>
                  </a:lnTo>
                  <a:lnTo>
                    <a:pt x="12" y="932"/>
                  </a:lnTo>
                  <a:lnTo>
                    <a:pt x="10" y="932"/>
                  </a:lnTo>
                  <a:lnTo>
                    <a:pt x="10" y="930"/>
                  </a:lnTo>
                  <a:lnTo>
                    <a:pt x="10" y="913"/>
                  </a:lnTo>
                  <a:lnTo>
                    <a:pt x="10" y="912"/>
                  </a:lnTo>
                  <a:lnTo>
                    <a:pt x="12" y="912"/>
                  </a:lnTo>
                  <a:lnTo>
                    <a:pt x="13" y="912"/>
                  </a:lnTo>
                  <a:lnTo>
                    <a:pt x="15" y="913"/>
                  </a:lnTo>
                  <a:close/>
                  <a:moveTo>
                    <a:pt x="15" y="945"/>
                  </a:moveTo>
                  <a:lnTo>
                    <a:pt x="13" y="962"/>
                  </a:lnTo>
                  <a:lnTo>
                    <a:pt x="13" y="964"/>
                  </a:lnTo>
                  <a:lnTo>
                    <a:pt x="12" y="966"/>
                  </a:lnTo>
                  <a:lnTo>
                    <a:pt x="10" y="964"/>
                  </a:lnTo>
                  <a:lnTo>
                    <a:pt x="8" y="962"/>
                  </a:lnTo>
                  <a:lnTo>
                    <a:pt x="8" y="945"/>
                  </a:lnTo>
                  <a:lnTo>
                    <a:pt x="10" y="944"/>
                  </a:lnTo>
                  <a:lnTo>
                    <a:pt x="12" y="944"/>
                  </a:lnTo>
                  <a:lnTo>
                    <a:pt x="13" y="944"/>
                  </a:lnTo>
                  <a:lnTo>
                    <a:pt x="15" y="945"/>
                  </a:lnTo>
                  <a:close/>
                  <a:moveTo>
                    <a:pt x="13" y="979"/>
                  </a:moveTo>
                  <a:lnTo>
                    <a:pt x="13" y="995"/>
                  </a:lnTo>
                  <a:lnTo>
                    <a:pt x="13" y="996"/>
                  </a:lnTo>
                  <a:lnTo>
                    <a:pt x="10" y="998"/>
                  </a:lnTo>
                  <a:lnTo>
                    <a:pt x="8" y="996"/>
                  </a:lnTo>
                  <a:lnTo>
                    <a:pt x="8" y="995"/>
                  </a:lnTo>
                  <a:lnTo>
                    <a:pt x="8" y="979"/>
                  </a:lnTo>
                  <a:lnTo>
                    <a:pt x="10" y="976"/>
                  </a:lnTo>
                  <a:lnTo>
                    <a:pt x="12" y="976"/>
                  </a:lnTo>
                  <a:lnTo>
                    <a:pt x="13" y="976"/>
                  </a:lnTo>
                  <a:lnTo>
                    <a:pt x="13" y="979"/>
                  </a:lnTo>
                  <a:close/>
                  <a:moveTo>
                    <a:pt x="13" y="1012"/>
                  </a:moveTo>
                  <a:lnTo>
                    <a:pt x="13" y="1027"/>
                  </a:lnTo>
                  <a:lnTo>
                    <a:pt x="12" y="1030"/>
                  </a:lnTo>
                  <a:lnTo>
                    <a:pt x="10" y="1030"/>
                  </a:lnTo>
                  <a:lnTo>
                    <a:pt x="8" y="1028"/>
                  </a:lnTo>
                  <a:lnTo>
                    <a:pt x="8" y="1027"/>
                  </a:lnTo>
                  <a:lnTo>
                    <a:pt x="8" y="1012"/>
                  </a:lnTo>
                  <a:lnTo>
                    <a:pt x="8" y="1010"/>
                  </a:lnTo>
                  <a:lnTo>
                    <a:pt x="10" y="1008"/>
                  </a:lnTo>
                  <a:lnTo>
                    <a:pt x="13" y="1010"/>
                  </a:lnTo>
                  <a:lnTo>
                    <a:pt x="13" y="1012"/>
                  </a:lnTo>
                  <a:close/>
                  <a:moveTo>
                    <a:pt x="13" y="1044"/>
                  </a:moveTo>
                  <a:lnTo>
                    <a:pt x="12" y="1061"/>
                  </a:lnTo>
                  <a:lnTo>
                    <a:pt x="12" y="1062"/>
                  </a:lnTo>
                  <a:lnTo>
                    <a:pt x="10" y="1062"/>
                  </a:lnTo>
                  <a:lnTo>
                    <a:pt x="8" y="1062"/>
                  </a:lnTo>
                  <a:lnTo>
                    <a:pt x="6" y="1061"/>
                  </a:lnTo>
                  <a:lnTo>
                    <a:pt x="6" y="1044"/>
                  </a:lnTo>
                  <a:lnTo>
                    <a:pt x="8" y="1042"/>
                  </a:lnTo>
                  <a:lnTo>
                    <a:pt x="10" y="1040"/>
                  </a:lnTo>
                  <a:lnTo>
                    <a:pt x="12" y="1042"/>
                  </a:lnTo>
                  <a:lnTo>
                    <a:pt x="13" y="1044"/>
                  </a:lnTo>
                  <a:close/>
                  <a:moveTo>
                    <a:pt x="12" y="1076"/>
                  </a:moveTo>
                  <a:lnTo>
                    <a:pt x="12" y="1093"/>
                  </a:lnTo>
                  <a:lnTo>
                    <a:pt x="12" y="1095"/>
                  </a:lnTo>
                  <a:lnTo>
                    <a:pt x="10" y="1095"/>
                  </a:lnTo>
                  <a:lnTo>
                    <a:pt x="6" y="1095"/>
                  </a:lnTo>
                  <a:lnTo>
                    <a:pt x="6" y="1093"/>
                  </a:lnTo>
                  <a:lnTo>
                    <a:pt x="6" y="1076"/>
                  </a:lnTo>
                  <a:lnTo>
                    <a:pt x="8" y="1074"/>
                  </a:lnTo>
                  <a:lnTo>
                    <a:pt x="10" y="1074"/>
                  </a:lnTo>
                  <a:lnTo>
                    <a:pt x="12" y="1074"/>
                  </a:lnTo>
                  <a:lnTo>
                    <a:pt x="12" y="1076"/>
                  </a:lnTo>
                  <a:close/>
                  <a:moveTo>
                    <a:pt x="12" y="1108"/>
                  </a:moveTo>
                  <a:lnTo>
                    <a:pt x="12" y="1125"/>
                  </a:lnTo>
                  <a:lnTo>
                    <a:pt x="10" y="1127"/>
                  </a:lnTo>
                  <a:lnTo>
                    <a:pt x="8" y="1128"/>
                  </a:lnTo>
                  <a:lnTo>
                    <a:pt x="6" y="1127"/>
                  </a:lnTo>
                  <a:lnTo>
                    <a:pt x="6" y="1125"/>
                  </a:lnTo>
                  <a:lnTo>
                    <a:pt x="6" y="1108"/>
                  </a:lnTo>
                  <a:lnTo>
                    <a:pt x="6" y="1106"/>
                  </a:lnTo>
                  <a:lnTo>
                    <a:pt x="8" y="1106"/>
                  </a:lnTo>
                  <a:lnTo>
                    <a:pt x="12" y="1106"/>
                  </a:lnTo>
                  <a:lnTo>
                    <a:pt x="12" y="1108"/>
                  </a:lnTo>
                  <a:close/>
                  <a:moveTo>
                    <a:pt x="12" y="1142"/>
                  </a:moveTo>
                  <a:lnTo>
                    <a:pt x="12" y="1157"/>
                  </a:lnTo>
                  <a:lnTo>
                    <a:pt x="10" y="1159"/>
                  </a:lnTo>
                  <a:lnTo>
                    <a:pt x="8" y="1161"/>
                  </a:lnTo>
                  <a:lnTo>
                    <a:pt x="6" y="1159"/>
                  </a:lnTo>
                  <a:lnTo>
                    <a:pt x="5" y="1157"/>
                  </a:lnTo>
                  <a:lnTo>
                    <a:pt x="5" y="1142"/>
                  </a:lnTo>
                  <a:lnTo>
                    <a:pt x="6" y="1139"/>
                  </a:lnTo>
                  <a:lnTo>
                    <a:pt x="8" y="1139"/>
                  </a:lnTo>
                  <a:lnTo>
                    <a:pt x="10" y="1139"/>
                  </a:lnTo>
                  <a:lnTo>
                    <a:pt x="12" y="1142"/>
                  </a:lnTo>
                  <a:close/>
                  <a:moveTo>
                    <a:pt x="10" y="1174"/>
                  </a:moveTo>
                  <a:lnTo>
                    <a:pt x="10" y="1189"/>
                  </a:lnTo>
                  <a:lnTo>
                    <a:pt x="10" y="1191"/>
                  </a:lnTo>
                  <a:lnTo>
                    <a:pt x="8" y="1193"/>
                  </a:lnTo>
                  <a:lnTo>
                    <a:pt x="5" y="1191"/>
                  </a:lnTo>
                  <a:lnTo>
                    <a:pt x="5" y="1189"/>
                  </a:lnTo>
                  <a:lnTo>
                    <a:pt x="5" y="1174"/>
                  </a:lnTo>
                  <a:lnTo>
                    <a:pt x="6" y="1173"/>
                  </a:lnTo>
                  <a:lnTo>
                    <a:pt x="8" y="1171"/>
                  </a:lnTo>
                  <a:lnTo>
                    <a:pt x="10" y="1173"/>
                  </a:lnTo>
                  <a:lnTo>
                    <a:pt x="10" y="1174"/>
                  </a:lnTo>
                  <a:close/>
                  <a:moveTo>
                    <a:pt x="10" y="1206"/>
                  </a:moveTo>
                  <a:lnTo>
                    <a:pt x="10" y="1223"/>
                  </a:lnTo>
                  <a:lnTo>
                    <a:pt x="8" y="1225"/>
                  </a:lnTo>
                  <a:lnTo>
                    <a:pt x="6" y="1225"/>
                  </a:lnTo>
                  <a:lnTo>
                    <a:pt x="5" y="1225"/>
                  </a:lnTo>
                  <a:lnTo>
                    <a:pt x="5" y="1223"/>
                  </a:lnTo>
                  <a:lnTo>
                    <a:pt x="5" y="1206"/>
                  </a:lnTo>
                  <a:lnTo>
                    <a:pt x="5" y="1205"/>
                  </a:lnTo>
                  <a:lnTo>
                    <a:pt x="6" y="1203"/>
                  </a:lnTo>
                  <a:lnTo>
                    <a:pt x="10" y="1205"/>
                  </a:lnTo>
                  <a:lnTo>
                    <a:pt x="10" y="1206"/>
                  </a:lnTo>
                  <a:close/>
                  <a:moveTo>
                    <a:pt x="10" y="1239"/>
                  </a:moveTo>
                  <a:lnTo>
                    <a:pt x="10" y="1256"/>
                  </a:lnTo>
                  <a:lnTo>
                    <a:pt x="8" y="1257"/>
                  </a:lnTo>
                  <a:lnTo>
                    <a:pt x="6" y="1257"/>
                  </a:lnTo>
                  <a:lnTo>
                    <a:pt x="5" y="1257"/>
                  </a:lnTo>
                  <a:lnTo>
                    <a:pt x="3" y="1256"/>
                  </a:lnTo>
                  <a:lnTo>
                    <a:pt x="5" y="1239"/>
                  </a:lnTo>
                  <a:lnTo>
                    <a:pt x="5" y="1237"/>
                  </a:lnTo>
                  <a:lnTo>
                    <a:pt x="6" y="1237"/>
                  </a:lnTo>
                  <a:lnTo>
                    <a:pt x="8" y="1237"/>
                  </a:lnTo>
                  <a:lnTo>
                    <a:pt x="10" y="1239"/>
                  </a:lnTo>
                  <a:close/>
                  <a:moveTo>
                    <a:pt x="8" y="1271"/>
                  </a:moveTo>
                  <a:lnTo>
                    <a:pt x="8" y="1288"/>
                  </a:lnTo>
                  <a:lnTo>
                    <a:pt x="8" y="1289"/>
                  </a:lnTo>
                  <a:lnTo>
                    <a:pt x="6" y="1291"/>
                  </a:lnTo>
                  <a:lnTo>
                    <a:pt x="3" y="1289"/>
                  </a:lnTo>
                  <a:lnTo>
                    <a:pt x="3" y="1288"/>
                  </a:lnTo>
                  <a:lnTo>
                    <a:pt x="3" y="1271"/>
                  </a:lnTo>
                  <a:lnTo>
                    <a:pt x="5" y="1269"/>
                  </a:lnTo>
                  <a:lnTo>
                    <a:pt x="6" y="1269"/>
                  </a:lnTo>
                  <a:lnTo>
                    <a:pt x="8" y="1269"/>
                  </a:lnTo>
                  <a:lnTo>
                    <a:pt x="8" y="1271"/>
                  </a:lnTo>
                  <a:close/>
                  <a:moveTo>
                    <a:pt x="8" y="1305"/>
                  </a:moveTo>
                  <a:lnTo>
                    <a:pt x="8" y="1320"/>
                  </a:lnTo>
                  <a:lnTo>
                    <a:pt x="6" y="1322"/>
                  </a:lnTo>
                  <a:lnTo>
                    <a:pt x="5" y="1323"/>
                  </a:lnTo>
                  <a:lnTo>
                    <a:pt x="3" y="1322"/>
                  </a:lnTo>
                  <a:lnTo>
                    <a:pt x="3" y="1320"/>
                  </a:lnTo>
                  <a:lnTo>
                    <a:pt x="3" y="1303"/>
                  </a:lnTo>
                  <a:lnTo>
                    <a:pt x="3" y="1301"/>
                  </a:lnTo>
                  <a:lnTo>
                    <a:pt x="5" y="1301"/>
                  </a:lnTo>
                  <a:lnTo>
                    <a:pt x="8" y="1301"/>
                  </a:lnTo>
                  <a:lnTo>
                    <a:pt x="8" y="1305"/>
                  </a:lnTo>
                  <a:close/>
                  <a:moveTo>
                    <a:pt x="8" y="1337"/>
                  </a:moveTo>
                  <a:lnTo>
                    <a:pt x="8" y="1352"/>
                  </a:lnTo>
                  <a:lnTo>
                    <a:pt x="6" y="1354"/>
                  </a:lnTo>
                  <a:lnTo>
                    <a:pt x="5" y="1356"/>
                  </a:lnTo>
                  <a:lnTo>
                    <a:pt x="3" y="1354"/>
                  </a:lnTo>
                  <a:lnTo>
                    <a:pt x="1" y="1352"/>
                  </a:lnTo>
                  <a:lnTo>
                    <a:pt x="3" y="1337"/>
                  </a:lnTo>
                  <a:lnTo>
                    <a:pt x="3" y="1335"/>
                  </a:lnTo>
                  <a:lnTo>
                    <a:pt x="5" y="1333"/>
                  </a:lnTo>
                  <a:lnTo>
                    <a:pt x="6" y="1335"/>
                  </a:lnTo>
                  <a:lnTo>
                    <a:pt x="8" y="1337"/>
                  </a:lnTo>
                  <a:close/>
                  <a:moveTo>
                    <a:pt x="6" y="1369"/>
                  </a:moveTo>
                  <a:lnTo>
                    <a:pt x="6" y="1386"/>
                  </a:lnTo>
                  <a:lnTo>
                    <a:pt x="6" y="1388"/>
                  </a:lnTo>
                  <a:lnTo>
                    <a:pt x="5" y="1388"/>
                  </a:lnTo>
                  <a:lnTo>
                    <a:pt x="1" y="1388"/>
                  </a:lnTo>
                  <a:lnTo>
                    <a:pt x="1" y="1384"/>
                  </a:lnTo>
                  <a:lnTo>
                    <a:pt x="1" y="1369"/>
                  </a:lnTo>
                  <a:lnTo>
                    <a:pt x="3" y="1367"/>
                  </a:lnTo>
                  <a:lnTo>
                    <a:pt x="5" y="1366"/>
                  </a:lnTo>
                  <a:lnTo>
                    <a:pt x="6" y="1367"/>
                  </a:lnTo>
                  <a:lnTo>
                    <a:pt x="6" y="1369"/>
                  </a:lnTo>
                  <a:close/>
                  <a:moveTo>
                    <a:pt x="6" y="1401"/>
                  </a:moveTo>
                  <a:lnTo>
                    <a:pt x="6" y="1418"/>
                  </a:lnTo>
                  <a:lnTo>
                    <a:pt x="5" y="1420"/>
                  </a:lnTo>
                  <a:lnTo>
                    <a:pt x="3" y="1420"/>
                  </a:lnTo>
                  <a:lnTo>
                    <a:pt x="1" y="1420"/>
                  </a:lnTo>
                  <a:lnTo>
                    <a:pt x="1" y="1418"/>
                  </a:lnTo>
                  <a:lnTo>
                    <a:pt x="1" y="1401"/>
                  </a:lnTo>
                  <a:lnTo>
                    <a:pt x="1" y="1400"/>
                  </a:lnTo>
                  <a:lnTo>
                    <a:pt x="5" y="1400"/>
                  </a:lnTo>
                  <a:lnTo>
                    <a:pt x="6" y="1400"/>
                  </a:lnTo>
                  <a:lnTo>
                    <a:pt x="6" y="1401"/>
                  </a:lnTo>
                  <a:close/>
                  <a:moveTo>
                    <a:pt x="6" y="1433"/>
                  </a:moveTo>
                  <a:lnTo>
                    <a:pt x="6" y="1450"/>
                  </a:lnTo>
                  <a:lnTo>
                    <a:pt x="5" y="1452"/>
                  </a:lnTo>
                  <a:lnTo>
                    <a:pt x="3" y="1454"/>
                  </a:lnTo>
                  <a:lnTo>
                    <a:pt x="1" y="1452"/>
                  </a:lnTo>
                  <a:lnTo>
                    <a:pt x="0" y="1450"/>
                  </a:lnTo>
                  <a:lnTo>
                    <a:pt x="1" y="1433"/>
                  </a:lnTo>
                  <a:lnTo>
                    <a:pt x="1" y="1432"/>
                  </a:lnTo>
                  <a:lnTo>
                    <a:pt x="3" y="1432"/>
                  </a:lnTo>
                  <a:lnTo>
                    <a:pt x="5" y="1432"/>
                  </a:lnTo>
                  <a:lnTo>
                    <a:pt x="6" y="1433"/>
                  </a:lnTo>
                  <a:close/>
                  <a:moveTo>
                    <a:pt x="5" y="1467"/>
                  </a:moveTo>
                  <a:lnTo>
                    <a:pt x="5" y="1483"/>
                  </a:lnTo>
                  <a:lnTo>
                    <a:pt x="5" y="1484"/>
                  </a:lnTo>
                  <a:lnTo>
                    <a:pt x="3" y="1486"/>
                  </a:lnTo>
                  <a:lnTo>
                    <a:pt x="1" y="1484"/>
                  </a:lnTo>
                  <a:lnTo>
                    <a:pt x="0" y="1483"/>
                  </a:lnTo>
                  <a:lnTo>
                    <a:pt x="0" y="1466"/>
                  </a:lnTo>
                  <a:lnTo>
                    <a:pt x="1" y="1464"/>
                  </a:lnTo>
                  <a:lnTo>
                    <a:pt x="3" y="1464"/>
                  </a:lnTo>
                  <a:lnTo>
                    <a:pt x="5" y="1464"/>
                  </a:lnTo>
                  <a:lnTo>
                    <a:pt x="5" y="1467"/>
                  </a:lnTo>
                  <a:close/>
                  <a:moveTo>
                    <a:pt x="5" y="1500"/>
                  </a:moveTo>
                  <a:lnTo>
                    <a:pt x="5" y="1515"/>
                  </a:lnTo>
                  <a:lnTo>
                    <a:pt x="3" y="1516"/>
                  </a:lnTo>
                  <a:lnTo>
                    <a:pt x="1" y="1518"/>
                  </a:lnTo>
                  <a:lnTo>
                    <a:pt x="0" y="1516"/>
                  </a:lnTo>
                  <a:lnTo>
                    <a:pt x="0" y="1515"/>
                  </a:lnTo>
                  <a:lnTo>
                    <a:pt x="0" y="1500"/>
                  </a:lnTo>
                  <a:lnTo>
                    <a:pt x="0" y="1498"/>
                  </a:lnTo>
                  <a:lnTo>
                    <a:pt x="3" y="1496"/>
                  </a:lnTo>
                  <a:lnTo>
                    <a:pt x="5" y="1498"/>
                  </a:lnTo>
                  <a:lnTo>
                    <a:pt x="5" y="1500"/>
                  </a:lnTo>
                  <a:close/>
                </a:path>
              </a:pathLst>
            </a:custGeom>
            <a:solidFill>
              <a:srgbClr val="1A1A1A"/>
            </a:solidFill>
            <a:ln w="1588">
              <a:solidFill>
                <a:srgbClr val="1A1A1A"/>
              </a:solidFill>
              <a:prstDash val="solid"/>
              <a:round/>
              <a:headEnd/>
              <a:tailEnd/>
            </a:ln>
          </p:spPr>
          <p:txBody>
            <a:bodyPr/>
            <a:lstStyle/>
            <a:p>
              <a:pPr algn="l"/>
              <a:endParaRPr lang="de-DE" sz="1800">
                <a:solidFill>
                  <a:srgbClr val="000000"/>
                </a:solidFill>
                <a:latin typeface="Arial" pitchFamily="34" charset="0"/>
                <a:ea typeface="+mn-ea"/>
              </a:endParaRPr>
            </a:p>
          </p:txBody>
        </p:sp>
        <p:sp>
          <p:nvSpPr>
            <p:cNvPr id="12" name="Line 40"/>
            <p:cNvSpPr>
              <a:spLocks noChangeShapeType="1"/>
            </p:cNvSpPr>
            <p:nvPr/>
          </p:nvSpPr>
          <p:spPr bwMode="auto">
            <a:xfrm>
              <a:off x="4792115" y="2940983"/>
              <a:ext cx="272216" cy="4171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de-DE" sz="1800">
                <a:solidFill>
                  <a:srgbClr val="000000"/>
                </a:solidFill>
                <a:latin typeface="Arial" pitchFamily="34" charset="0"/>
                <a:ea typeface="+mn-ea"/>
              </a:endParaRPr>
            </a:p>
          </p:txBody>
        </p:sp>
        <p:sp>
          <p:nvSpPr>
            <p:cNvPr id="13" name="Freeform 41"/>
            <p:cNvSpPr>
              <a:spLocks/>
            </p:cNvSpPr>
            <p:nvPr/>
          </p:nvSpPr>
          <p:spPr bwMode="auto">
            <a:xfrm>
              <a:off x="4991198" y="3308075"/>
              <a:ext cx="178768" cy="209502"/>
            </a:xfrm>
            <a:custGeom>
              <a:avLst/>
              <a:gdLst>
                <a:gd name="T0" fmla="*/ 32 w 176"/>
                <a:gd name="T1" fmla="*/ 0 h 225"/>
                <a:gd name="T2" fmla="*/ 44 w 176"/>
                <a:gd name="T3" fmla="*/ 57 h 225"/>
                <a:gd name="T4" fmla="*/ 0 w 176"/>
                <a:gd name="T5" fmla="*/ 19 h 225"/>
                <a:gd name="T6" fmla="*/ 32 w 176"/>
                <a:gd name="T7" fmla="*/ 0 h 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6" h="225">
                  <a:moveTo>
                    <a:pt x="126" y="0"/>
                  </a:moveTo>
                  <a:lnTo>
                    <a:pt x="176" y="225"/>
                  </a:lnTo>
                  <a:lnTo>
                    <a:pt x="0" y="74"/>
                  </a:lnTo>
                  <a:lnTo>
                    <a:pt x="12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a:endParaRPr lang="de-DE" sz="1800">
                <a:solidFill>
                  <a:srgbClr val="000000"/>
                </a:solidFill>
                <a:latin typeface="Arial" pitchFamily="34" charset="0"/>
                <a:ea typeface="+mn-ea"/>
              </a:endParaRPr>
            </a:p>
          </p:txBody>
        </p:sp>
        <p:sp>
          <p:nvSpPr>
            <p:cNvPr id="16" name="Freeform 56"/>
            <p:cNvSpPr>
              <a:spLocks noEditPoints="1"/>
            </p:cNvSpPr>
            <p:nvPr/>
          </p:nvSpPr>
          <p:spPr bwMode="auto">
            <a:xfrm>
              <a:off x="2642831" y="2351412"/>
              <a:ext cx="32503" cy="2614138"/>
            </a:xfrm>
            <a:custGeom>
              <a:avLst/>
              <a:gdLst>
                <a:gd name="T0" fmla="*/ 7 w 30"/>
                <a:gd name="T1" fmla="*/ 14 h 2820"/>
                <a:gd name="T2" fmla="*/ 8 w 30"/>
                <a:gd name="T3" fmla="*/ 17 h 2820"/>
                <a:gd name="T4" fmla="*/ 8 w 30"/>
                <a:gd name="T5" fmla="*/ 38 h 2820"/>
                <a:gd name="T6" fmla="*/ 7 w 30"/>
                <a:gd name="T7" fmla="*/ 41 h 2820"/>
                <a:gd name="T8" fmla="*/ 8 w 30"/>
                <a:gd name="T9" fmla="*/ 58 h 2820"/>
                <a:gd name="T10" fmla="*/ 6 w 30"/>
                <a:gd name="T11" fmla="*/ 70 h 2820"/>
                <a:gd name="T12" fmla="*/ 8 w 30"/>
                <a:gd name="T13" fmla="*/ 74 h 2820"/>
                <a:gd name="T14" fmla="*/ 7 w 30"/>
                <a:gd name="T15" fmla="*/ 95 h 2820"/>
                <a:gd name="T16" fmla="*/ 6 w 30"/>
                <a:gd name="T17" fmla="*/ 98 h 2820"/>
                <a:gd name="T18" fmla="*/ 7 w 30"/>
                <a:gd name="T19" fmla="*/ 119 h 2820"/>
                <a:gd name="T20" fmla="*/ 6 w 30"/>
                <a:gd name="T21" fmla="*/ 123 h 2820"/>
                <a:gd name="T22" fmla="*/ 7 w 30"/>
                <a:gd name="T23" fmla="*/ 131 h 2820"/>
                <a:gd name="T24" fmla="*/ 6 w 30"/>
                <a:gd name="T25" fmla="*/ 152 h 2820"/>
                <a:gd name="T26" fmla="*/ 6 w 30"/>
                <a:gd name="T27" fmla="*/ 155 h 2820"/>
                <a:gd name="T28" fmla="*/ 6 w 30"/>
                <a:gd name="T29" fmla="*/ 177 h 2820"/>
                <a:gd name="T30" fmla="*/ 6 w 30"/>
                <a:gd name="T31" fmla="*/ 180 h 2820"/>
                <a:gd name="T32" fmla="*/ 6 w 30"/>
                <a:gd name="T33" fmla="*/ 196 h 2820"/>
                <a:gd name="T34" fmla="*/ 5 w 30"/>
                <a:gd name="T35" fmla="*/ 208 h 2820"/>
                <a:gd name="T36" fmla="*/ 6 w 30"/>
                <a:gd name="T37" fmla="*/ 213 h 2820"/>
                <a:gd name="T38" fmla="*/ 6 w 30"/>
                <a:gd name="T39" fmla="*/ 234 h 2820"/>
                <a:gd name="T40" fmla="*/ 6 w 30"/>
                <a:gd name="T41" fmla="*/ 236 h 2820"/>
                <a:gd name="T42" fmla="*/ 6 w 30"/>
                <a:gd name="T43" fmla="*/ 257 h 2820"/>
                <a:gd name="T44" fmla="*/ 4 w 30"/>
                <a:gd name="T45" fmla="*/ 261 h 2820"/>
                <a:gd name="T46" fmla="*/ 6 w 30"/>
                <a:gd name="T47" fmla="*/ 269 h 2820"/>
                <a:gd name="T48" fmla="*/ 4 w 30"/>
                <a:gd name="T49" fmla="*/ 290 h 2820"/>
                <a:gd name="T50" fmla="*/ 5 w 30"/>
                <a:gd name="T51" fmla="*/ 293 h 2820"/>
                <a:gd name="T52" fmla="*/ 5 w 30"/>
                <a:gd name="T53" fmla="*/ 315 h 2820"/>
                <a:gd name="T54" fmla="*/ 4 w 30"/>
                <a:gd name="T55" fmla="*/ 318 h 2820"/>
                <a:gd name="T56" fmla="*/ 5 w 30"/>
                <a:gd name="T57" fmla="*/ 335 h 2820"/>
                <a:gd name="T58" fmla="*/ 4 w 30"/>
                <a:gd name="T59" fmla="*/ 347 h 2820"/>
                <a:gd name="T60" fmla="*/ 5 w 30"/>
                <a:gd name="T61" fmla="*/ 351 h 2820"/>
                <a:gd name="T62" fmla="*/ 4 w 30"/>
                <a:gd name="T63" fmla="*/ 372 h 2820"/>
                <a:gd name="T64" fmla="*/ 4 w 30"/>
                <a:gd name="T65" fmla="*/ 374 h 2820"/>
                <a:gd name="T66" fmla="*/ 5 w 30"/>
                <a:gd name="T67" fmla="*/ 396 h 2820"/>
                <a:gd name="T68" fmla="*/ 3 w 30"/>
                <a:gd name="T69" fmla="*/ 399 h 2820"/>
                <a:gd name="T70" fmla="*/ 4 w 30"/>
                <a:gd name="T71" fmla="*/ 408 h 2820"/>
                <a:gd name="T72" fmla="*/ 3 w 30"/>
                <a:gd name="T73" fmla="*/ 429 h 2820"/>
                <a:gd name="T74" fmla="*/ 4 w 30"/>
                <a:gd name="T75" fmla="*/ 432 h 2820"/>
                <a:gd name="T76" fmla="*/ 4 w 30"/>
                <a:gd name="T77" fmla="*/ 453 h 2820"/>
                <a:gd name="T78" fmla="*/ 3 w 30"/>
                <a:gd name="T79" fmla="*/ 456 h 2820"/>
                <a:gd name="T80" fmla="*/ 4 w 30"/>
                <a:gd name="T81" fmla="*/ 473 h 2820"/>
                <a:gd name="T82" fmla="*/ 2 w 30"/>
                <a:gd name="T83" fmla="*/ 485 h 2820"/>
                <a:gd name="T84" fmla="*/ 4 w 30"/>
                <a:gd name="T85" fmla="*/ 489 h 2820"/>
                <a:gd name="T86" fmla="*/ 3 w 30"/>
                <a:gd name="T87" fmla="*/ 510 h 2820"/>
                <a:gd name="T88" fmla="*/ 3 w 30"/>
                <a:gd name="T89" fmla="*/ 513 h 2820"/>
                <a:gd name="T90" fmla="*/ 3 w 30"/>
                <a:gd name="T91" fmla="*/ 534 h 2820"/>
                <a:gd name="T92" fmla="*/ 2 w 30"/>
                <a:gd name="T93" fmla="*/ 538 h 2820"/>
                <a:gd name="T94" fmla="*/ 3 w 30"/>
                <a:gd name="T95" fmla="*/ 546 h 2820"/>
                <a:gd name="T96" fmla="*/ 2 w 30"/>
                <a:gd name="T97" fmla="*/ 567 h 2820"/>
                <a:gd name="T98" fmla="*/ 2 w 30"/>
                <a:gd name="T99" fmla="*/ 570 h 2820"/>
                <a:gd name="T100" fmla="*/ 2 w 30"/>
                <a:gd name="T101" fmla="*/ 591 h 2820"/>
                <a:gd name="T102" fmla="*/ 2 w 30"/>
                <a:gd name="T103" fmla="*/ 594 h 2820"/>
                <a:gd name="T104" fmla="*/ 2 w 30"/>
                <a:gd name="T105" fmla="*/ 611 h 2820"/>
                <a:gd name="T106" fmla="*/ 1 w 30"/>
                <a:gd name="T107" fmla="*/ 623 h 2820"/>
                <a:gd name="T108" fmla="*/ 2 w 30"/>
                <a:gd name="T109" fmla="*/ 627 h 2820"/>
                <a:gd name="T110" fmla="*/ 2 w 30"/>
                <a:gd name="T111" fmla="*/ 648 h 2820"/>
                <a:gd name="T112" fmla="*/ 2 w 30"/>
                <a:gd name="T113" fmla="*/ 651 h 2820"/>
                <a:gd name="T114" fmla="*/ 2 w 30"/>
                <a:gd name="T115" fmla="*/ 672 h 2820"/>
                <a:gd name="T116" fmla="*/ 0 w 30"/>
                <a:gd name="T117" fmla="*/ 676 h 2820"/>
                <a:gd name="T118" fmla="*/ 2 w 30"/>
                <a:gd name="T119" fmla="*/ 684 h 2820"/>
                <a:gd name="T120" fmla="*/ 0 w 30"/>
                <a:gd name="T121" fmla="*/ 705 h 282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0" h="2820">
                  <a:moveTo>
                    <a:pt x="30" y="3"/>
                  </a:moveTo>
                  <a:lnTo>
                    <a:pt x="30" y="19"/>
                  </a:lnTo>
                  <a:lnTo>
                    <a:pt x="30" y="20"/>
                  </a:lnTo>
                  <a:lnTo>
                    <a:pt x="27" y="22"/>
                  </a:lnTo>
                  <a:lnTo>
                    <a:pt x="25" y="20"/>
                  </a:lnTo>
                  <a:lnTo>
                    <a:pt x="25" y="19"/>
                  </a:lnTo>
                  <a:lnTo>
                    <a:pt x="25" y="3"/>
                  </a:lnTo>
                  <a:lnTo>
                    <a:pt x="25" y="2"/>
                  </a:lnTo>
                  <a:lnTo>
                    <a:pt x="28" y="0"/>
                  </a:lnTo>
                  <a:lnTo>
                    <a:pt x="30" y="2"/>
                  </a:lnTo>
                  <a:lnTo>
                    <a:pt x="30" y="3"/>
                  </a:lnTo>
                  <a:close/>
                  <a:moveTo>
                    <a:pt x="30" y="35"/>
                  </a:moveTo>
                  <a:lnTo>
                    <a:pt x="30" y="52"/>
                  </a:lnTo>
                  <a:lnTo>
                    <a:pt x="28" y="54"/>
                  </a:lnTo>
                  <a:lnTo>
                    <a:pt x="27" y="54"/>
                  </a:lnTo>
                  <a:lnTo>
                    <a:pt x="25" y="54"/>
                  </a:lnTo>
                  <a:lnTo>
                    <a:pt x="25" y="52"/>
                  </a:lnTo>
                  <a:lnTo>
                    <a:pt x="25" y="35"/>
                  </a:lnTo>
                  <a:lnTo>
                    <a:pt x="25" y="34"/>
                  </a:lnTo>
                  <a:lnTo>
                    <a:pt x="27" y="32"/>
                  </a:lnTo>
                  <a:lnTo>
                    <a:pt x="30" y="34"/>
                  </a:lnTo>
                  <a:lnTo>
                    <a:pt x="30" y="35"/>
                  </a:lnTo>
                  <a:close/>
                  <a:moveTo>
                    <a:pt x="30" y="68"/>
                  </a:moveTo>
                  <a:lnTo>
                    <a:pt x="30" y="85"/>
                  </a:lnTo>
                  <a:lnTo>
                    <a:pt x="28" y="86"/>
                  </a:lnTo>
                  <a:lnTo>
                    <a:pt x="27" y="86"/>
                  </a:lnTo>
                  <a:lnTo>
                    <a:pt x="25" y="86"/>
                  </a:lnTo>
                  <a:lnTo>
                    <a:pt x="25" y="85"/>
                  </a:lnTo>
                  <a:lnTo>
                    <a:pt x="25" y="68"/>
                  </a:lnTo>
                  <a:lnTo>
                    <a:pt x="25" y="66"/>
                  </a:lnTo>
                  <a:lnTo>
                    <a:pt x="27" y="66"/>
                  </a:lnTo>
                  <a:lnTo>
                    <a:pt x="28" y="66"/>
                  </a:lnTo>
                  <a:lnTo>
                    <a:pt x="30" y="68"/>
                  </a:lnTo>
                  <a:close/>
                  <a:moveTo>
                    <a:pt x="30" y="100"/>
                  </a:moveTo>
                  <a:lnTo>
                    <a:pt x="30" y="117"/>
                  </a:lnTo>
                  <a:lnTo>
                    <a:pt x="28" y="118"/>
                  </a:lnTo>
                  <a:lnTo>
                    <a:pt x="27" y="120"/>
                  </a:lnTo>
                  <a:lnTo>
                    <a:pt x="25" y="118"/>
                  </a:lnTo>
                  <a:lnTo>
                    <a:pt x="23" y="117"/>
                  </a:lnTo>
                  <a:lnTo>
                    <a:pt x="23" y="100"/>
                  </a:lnTo>
                  <a:lnTo>
                    <a:pt x="25" y="98"/>
                  </a:lnTo>
                  <a:lnTo>
                    <a:pt x="27" y="98"/>
                  </a:lnTo>
                  <a:lnTo>
                    <a:pt x="28" y="98"/>
                  </a:lnTo>
                  <a:lnTo>
                    <a:pt x="30" y="100"/>
                  </a:lnTo>
                  <a:close/>
                  <a:moveTo>
                    <a:pt x="28" y="134"/>
                  </a:moveTo>
                  <a:lnTo>
                    <a:pt x="28" y="149"/>
                  </a:lnTo>
                  <a:lnTo>
                    <a:pt x="28" y="151"/>
                  </a:lnTo>
                  <a:lnTo>
                    <a:pt x="27" y="152"/>
                  </a:lnTo>
                  <a:lnTo>
                    <a:pt x="25" y="151"/>
                  </a:lnTo>
                  <a:lnTo>
                    <a:pt x="23" y="149"/>
                  </a:lnTo>
                  <a:lnTo>
                    <a:pt x="23" y="134"/>
                  </a:lnTo>
                  <a:lnTo>
                    <a:pt x="25" y="130"/>
                  </a:lnTo>
                  <a:lnTo>
                    <a:pt x="27" y="130"/>
                  </a:lnTo>
                  <a:lnTo>
                    <a:pt x="28" y="130"/>
                  </a:lnTo>
                  <a:lnTo>
                    <a:pt x="28" y="134"/>
                  </a:lnTo>
                  <a:close/>
                  <a:moveTo>
                    <a:pt x="28" y="166"/>
                  </a:moveTo>
                  <a:lnTo>
                    <a:pt x="28" y="181"/>
                  </a:lnTo>
                  <a:lnTo>
                    <a:pt x="28" y="183"/>
                  </a:lnTo>
                  <a:lnTo>
                    <a:pt x="27" y="185"/>
                  </a:lnTo>
                  <a:lnTo>
                    <a:pt x="23" y="183"/>
                  </a:lnTo>
                  <a:lnTo>
                    <a:pt x="23" y="181"/>
                  </a:lnTo>
                  <a:lnTo>
                    <a:pt x="23" y="166"/>
                  </a:lnTo>
                  <a:lnTo>
                    <a:pt x="25" y="164"/>
                  </a:lnTo>
                  <a:lnTo>
                    <a:pt x="27" y="163"/>
                  </a:lnTo>
                  <a:lnTo>
                    <a:pt x="28" y="164"/>
                  </a:lnTo>
                  <a:lnTo>
                    <a:pt x="28" y="166"/>
                  </a:lnTo>
                  <a:close/>
                  <a:moveTo>
                    <a:pt x="28" y="198"/>
                  </a:moveTo>
                  <a:lnTo>
                    <a:pt x="28" y="215"/>
                  </a:lnTo>
                  <a:lnTo>
                    <a:pt x="28" y="217"/>
                  </a:lnTo>
                  <a:lnTo>
                    <a:pt x="25" y="217"/>
                  </a:lnTo>
                  <a:lnTo>
                    <a:pt x="23" y="217"/>
                  </a:lnTo>
                  <a:lnTo>
                    <a:pt x="23" y="215"/>
                  </a:lnTo>
                  <a:lnTo>
                    <a:pt x="23" y="198"/>
                  </a:lnTo>
                  <a:lnTo>
                    <a:pt x="23" y="196"/>
                  </a:lnTo>
                  <a:lnTo>
                    <a:pt x="27" y="195"/>
                  </a:lnTo>
                  <a:lnTo>
                    <a:pt x="28" y="196"/>
                  </a:lnTo>
                  <a:lnTo>
                    <a:pt x="28" y="198"/>
                  </a:lnTo>
                  <a:close/>
                  <a:moveTo>
                    <a:pt x="28" y="230"/>
                  </a:moveTo>
                  <a:lnTo>
                    <a:pt x="28" y="247"/>
                  </a:lnTo>
                  <a:lnTo>
                    <a:pt x="27" y="249"/>
                  </a:lnTo>
                  <a:lnTo>
                    <a:pt x="25" y="249"/>
                  </a:lnTo>
                  <a:lnTo>
                    <a:pt x="23" y="249"/>
                  </a:lnTo>
                  <a:lnTo>
                    <a:pt x="23" y="247"/>
                  </a:lnTo>
                  <a:lnTo>
                    <a:pt x="23" y="230"/>
                  </a:lnTo>
                  <a:lnTo>
                    <a:pt x="23" y="229"/>
                  </a:lnTo>
                  <a:lnTo>
                    <a:pt x="25" y="229"/>
                  </a:lnTo>
                  <a:lnTo>
                    <a:pt x="27" y="229"/>
                  </a:lnTo>
                  <a:lnTo>
                    <a:pt x="28" y="230"/>
                  </a:lnTo>
                  <a:close/>
                  <a:moveTo>
                    <a:pt x="28" y="263"/>
                  </a:moveTo>
                  <a:lnTo>
                    <a:pt x="28" y="279"/>
                  </a:lnTo>
                  <a:lnTo>
                    <a:pt x="27" y="281"/>
                  </a:lnTo>
                  <a:lnTo>
                    <a:pt x="25" y="283"/>
                  </a:lnTo>
                  <a:lnTo>
                    <a:pt x="23" y="281"/>
                  </a:lnTo>
                  <a:lnTo>
                    <a:pt x="22" y="279"/>
                  </a:lnTo>
                  <a:lnTo>
                    <a:pt x="23" y="263"/>
                  </a:lnTo>
                  <a:lnTo>
                    <a:pt x="23" y="261"/>
                  </a:lnTo>
                  <a:lnTo>
                    <a:pt x="25" y="261"/>
                  </a:lnTo>
                  <a:lnTo>
                    <a:pt x="27" y="261"/>
                  </a:lnTo>
                  <a:lnTo>
                    <a:pt x="28" y="263"/>
                  </a:lnTo>
                  <a:close/>
                  <a:moveTo>
                    <a:pt x="28" y="296"/>
                  </a:moveTo>
                  <a:lnTo>
                    <a:pt x="27" y="312"/>
                  </a:lnTo>
                  <a:lnTo>
                    <a:pt x="27" y="313"/>
                  </a:lnTo>
                  <a:lnTo>
                    <a:pt x="25" y="315"/>
                  </a:lnTo>
                  <a:lnTo>
                    <a:pt x="23" y="313"/>
                  </a:lnTo>
                  <a:lnTo>
                    <a:pt x="22" y="312"/>
                  </a:lnTo>
                  <a:lnTo>
                    <a:pt x="22" y="296"/>
                  </a:lnTo>
                  <a:lnTo>
                    <a:pt x="23" y="293"/>
                  </a:lnTo>
                  <a:lnTo>
                    <a:pt x="25" y="293"/>
                  </a:lnTo>
                  <a:lnTo>
                    <a:pt x="27" y="293"/>
                  </a:lnTo>
                  <a:lnTo>
                    <a:pt x="28" y="296"/>
                  </a:lnTo>
                  <a:close/>
                  <a:moveTo>
                    <a:pt x="27" y="329"/>
                  </a:moveTo>
                  <a:lnTo>
                    <a:pt x="27" y="344"/>
                  </a:lnTo>
                  <a:lnTo>
                    <a:pt x="27" y="346"/>
                  </a:lnTo>
                  <a:lnTo>
                    <a:pt x="25" y="347"/>
                  </a:lnTo>
                  <a:lnTo>
                    <a:pt x="23" y="346"/>
                  </a:lnTo>
                  <a:lnTo>
                    <a:pt x="22" y="344"/>
                  </a:lnTo>
                  <a:lnTo>
                    <a:pt x="22" y="329"/>
                  </a:lnTo>
                  <a:lnTo>
                    <a:pt x="23" y="327"/>
                  </a:lnTo>
                  <a:lnTo>
                    <a:pt x="25" y="325"/>
                  </a:lnTo>
                  <a:lnTo>
                    <a:pt x="27" y="327"/>
                  </a:lnTo>
                  <a:lnTo>
                    <a:pt x="27" y="329"/>
                  </a:lnTo>
                  <a:close/>
                  <a:moveTo>
                    <a:pt x="27" y="361"/>
                  </a:moveTo>
                  <a:lnTo>
                    <a:pt x="27" y="378"/>
                  </a:lnTo>
                  <a:lnTo>
                    <a:pt x="27" y="379"/>
                  </a:lnTo>
                  <a:lnTo>
                    <a:pt x="25" y="379"/>
                  </a:lnTo>
                  <a:lnTo>
                    <a:pt x="22" y="379"/>
                  </a:lnTo>
                  <a:lnTo>
                    <a:pt x="22" y="378"/>
                  </a:lnTo>
                  <a:lnTo>
                    <a:pt x="22" y="361"/>
                  </a:lnTo>
                  <a:lnTo>
                    <a:pt x="23" y="359"/>
                  </a:lnTo>
                  <a:lnTo>
                    <a:pt x="25" y="357"/>
                  </a:lnTo>
                  <a:lnTo>
                    <a:pt x="27" y="359"/>
                  </a:lnTo>
                  <a:lnTo>
                    <a:pt x="27" y="361"/>
                  </a:lnTo>
                  <a:close/>
                  <a:moveTo>
                    <a:pt x="27" y="393"/>
                  </a:moveTo>
                  <a:lnTo>
                    <a:pt x="27" y="410"/>
                  </a:lnTo>
                  <a:lnTo>
                    <a:pt x="25" y="412"/>
                  </a:lnTo>
                  <a:lnTo>
                    <a:pt x="23" y="412"/>
                  </a:lnTo>
                  <a:lnTo>
                    <a:pt x="22" y="412"/>
                  </a:lnTo>
                  <a:lnTo>
                    <a:pt x="22" y="410"/>
                  </a:lnTo>
                  <a:lnTo>
                    <a:pt x="22" y="393"/>
                  </a:lnTo>
                  <a:lnTo>
                    <a:pt x="22" y="391"/>
                  </a:lnTo>
                  <a:lnTo>
                    <a:pt x="23" y="391"/>
                  </a:lnTo>
                  <a:lnTo>
                    <a:pt x="27" y="391"/>
                  </a:lnTo>
                  <a:lnTo>
                    <a:pt x="27" y="393"/>
                  </a:lnTo>
                  <a:close/>
                  <a:moveTo>
                    <a:pt x="27" y="425"/>
                  </a:moveTo>
                  <a:lnTo>
                    <a:pt x="27" y="442"/>
                  </a:lnTo>
                  <a:lnTo>
                    <a:pt x="25" y="444"/>
                  </a:lnTo>
                  <a:lnTo>
                    <a:pt x="23" y="446"/>
                  </a:lnTo>
                  <a:lnTo>
                    <a:pt x="22" y="444"/>
                  </a:lnTo>
                  <a:lnTo>
                    <a:pt x="22" y="442"/>
                  </a:lnTo>
                  <a:lnTo>
                    <a:pt x="22" y="425"/>
                  </a:lnTo>
                  <a:lnTo>
                    <a:pt x="22" y="423"/>
                  </a:lnTo>
                  <a:lnTo>
                    <a:pt x="23" y="423"/>
                  </a:lnTo>
                  <a:lnTo>
                    <a:pt x="25" y="423"/>
                  </a:lnTo>
                  <a:lnTo>
                    <a:pt x="27" y="425"/>
                  </a:lnTo>
                  <a:close/>
                  <a:moveTo>
                    <a:pt x="27" y="459"/>
                  </a:moveTo>
                  <a:lnTo>
                    <a:pt x="27" y="474"/>
                  </a:lnTo>
                  <a:lnTo>
                    <a:pt x="25" y="476"/>
                  </a:lnTo>
                  <a:lnTo>
                    <a:pt x="23" y="478"/>
                  </a:lnTo>
                  <a:lnTo>
                    <a:pt x="22" y="476"/>
                  </a:lnTo>
                  <a:lnTo>
                    <a:pt x="20" y="474"/>
                  </a:lnTo>
                  <a:lnTo>
                    <a:pt x="22" y="459"/>
                  </a:lnTo>
                  <a:lnTo>
                    <a:pt x="22" y="456"/>
                  </a:lnTo>
                  <a:lnTo>
                    <a:pt x="23" y="456"/>
                  </a:lnTo>
                  <a:lnTo>
                    <a:pt x="25" y="456"/>
                  </a:lnTo>
                  <a:lnTo>
                    <a:pt x="27" y="459"/>
                  </a:lnTo>
                  <a:close/>
                  <a:moveTo>
                    <a:pt x="27" y="491"/>
                  </a:moveTo>
                  <a:lnTo>
                    <a:pt x="25" y="507"/>
                  </a:lnTo>
                  <a:lnTo>
                    <a:pt x="25" y="508"/>
                  </a:lnTo>
                  <a:lnTo>
                    <a:pt x="23" y="510"/>
                  </a:lnTo>
                  <a:lnTo>
                    <a:pt x="22" y="508"/>
                  </a:lnTo>
                  <a:lnTo>
                    <a:pt x="20" y="507"/>
                  </a:lnTo>
                  <a:lnTo>
                    <a:pt x="20" y="491"/>
                  </a:lnTo>
                  <a:lnTo>
                    <a:pt x="22" y="490"/>
                  </a:lnTo>
                  <a:lnTo>
                    <a:pt x="23" y="488"/>
                  </a:lnTo>
                  <a:lnTo>
                    <a:pt x="25" y="490"/>
                  </a:lnTo>
                  <a:lnTo>
                    <a:pt x="27" y="491"/>
                  </a:lnTo>
                  <a:close/>
                  <a:moveTo>
                    <a:pt x="25" y="523"/>
                  </a:moveTo>
                  <a:lnTo>
                    <a:pt x="25" y="540"/>
                  </a:lnTo>
                  <a:lnTo>
                    <a:pt x="25" y="542"/>
                  </a:lnTo>
                  <a:lnTo>
                    <a:pt x="23" y="542"/>
                  </a:lnTo>
                  <a:lnTo>
                    <a:pt x="22" y="542"/>
                  </a:lnTo>
                  <a:lnTo>
                    <a:pt x="20" y="540"/>
                  </a:lnTo>
                  <a:lnTo>
                    <a:pt x="20" y="523"/>
                  </a:lnTo>
                  <a:lnTo>
                    <a:pt x="22" y="522"/>
                  </a:lnTo>
                  <a:lnTo>
                    <a:pt x="23" y="520"/>
                  </a:lnTo>
                  <a:lnTo>
                    <a:pt x="25" y="522"/>
                  </a:lnTo>
                  <a:lnTo>
                    <a:pt x="25" y="523"/>
                  </a:lnTo>
                  <a:close/>
                  <a:moveTo>
                    <a:pt x="25" y="556"/>
                  </a:moveTo>
                  <a:lnTo>
                    <a:pt x="25" y="573"/>
                  </a:lnTo>
                  <a:lnTo>
                    <a:pt x="25" y="574"/>
                  </a:lnTo>
                  <a:lnTo>
                    <a:pt x="22" y="574"/>
                  </a:lnTo>
                  <a:lnTo>
                    <a:pt x="20" y="574"/>
                  </a:lnTo>
                  <a:lnTo>
                    <a:pt x="20" y="573"/>
                  </a:lnTo>
                  <a:lnTo>
                    <a:pt x="20" y="556"/>
                  </a:lnTo>
                  <a:lnTo>
                    <a:pt x="20" y="554"/>
                  </a:lnTo>
                  <a:lnTo>
                    <a:pt x="23" y="554"/>
                  </a:lnTo>
                  <a:lnTo>
                    <a:pt x="25" y="554"/>
                  </a:lnTo>
                  <a:lnTo>
                    <a:pt x="25" y="556"/>
                  </a:lnTo>
                  <a:close/>
                  <a:moveTo>
                    <a:pt x="25" y="588"/>
                  </a:moveTo>
                  <a:lnTo>
                    <a:pt x="25" y="605"/>
                  </a:lnTo>
                  <a:lnTo>
                    <a:pt x="23" y="607"/>
                  </a:lnTo>
                  <a:lnTo>
                    <a:pt x="22" y="608"/>
                  </a:lnTo>
                  <a:lnTo>
                    <a:pt x="20" y="607"/>
                  </a:lnTo>
                  <a:lnTo>
                    <a:pt x="20" y="605"/>
                  </a:lnTo>
                  <a:lnTo>
                    <a:pt x="20" y="588"/>
                  </a:lnTo>
                  <a:lnTo>
                    <a:pt x="20" y="586"/>
                  </a:lnTo>
                  <a:lnTo>
                    <a:pt x="22" y="586"/>
                  </a:lnTo>
                  <a:lnTo>
                    <a:pt x="25" y="586"/>
                  </a:lnTo>
                  <a:lnTo>
                    <a:pt x="25" y="588"/>
                  </a:lnTo>
                  <a:close/>
                  <a:moveTo>
                    <a:pt x="25" y="622"/>
                  </a:moveTo>
                  <a:lnTo>
                    <a:pt x="25" y="637"/>
                  </a:lnTo>
                  <a:lnTo>
                    <a:pt x="23" y="639"/>
                  </a:lnTo>
                  <a:lnTo>
                    <a:pt x="22" y="640"/>
                  </a:lnTo>
                  <a:lnTo>
                    <a:pt x="20" y="639"/>
                  </a:lnTo>
                  <a:lnTo>
                    <a:pt x="20" y="637"/>
                  </a:lnTo>
                  <a:lnTo>
                    <a:pt x="20" y="622"/>
                  </a:lnTo>
                  <a:lnTo>
                    <a:pt x="20" y="618"/>
                  </a:lnTo>
                  <a:lnTo>
                    <a:pt x="22" y="618"/>
                  </a:lnTo>
                  <a:lnTo>
                    <a:pt x="23" y="618"/>
                  </a:lnTo>
                  <a:lnTo>
                    <a:pt x="25" y="622"/>
                  </a:lnTo>
                  <a:close/>
                  <a:moveTo>
                    <a:pt x="25" y="654"/>
                  </a:moveTo>
                  <a:lnTo>
                    <a:pt x="25" y="669"/>
                  </a:lnTo>
                  <a:lnTo>
                    <a:pt x="23" y="671"/>
                  </a:lnTo>
                  <a:lnTo>
                    <a:pt x="22" y="673"/>
                  </a:lnTo>
                  <a:lnTo>
                    <a:pt x="20" y="671"/>
                  </a:lnTo>
                  <a:lnTo>
                    <a:pt x="18" y="669"/>
                  </a:lnTo>
                  <a:lnTo>
                    <a:pt x="18" y="654"/>
                  </a:lnTo>
                  <a:lnTo>
                    <a:pt x="20" y="652"/>
                  </a:lnTo>
                  <a:lnTo>
                    <a:pt x="22" y="651"/>
                  </a:lnTo>
                  <a:lnTo>
                    <a:pt x="23" y="652"/>
                  </a:lnTo>
                  <a:lnTo>
                    <a:pt x="25" y="654"/>
                  </a:lnTo>
                  <a:close/>
                  <a:moveTo>
                    <a:pt x="23" y="686"/>
                  </a:moveTo>
                  <a:lnTo>
                    <a:pt x="23" y="703"/>
                  </a:lnTo>
                  <a:lnTo>
                    <a:pt x="23" y="705"/>
                  </a:lnTo>
                  <a:lnTo>
                    <a:pt x="22" y="705"/>
                  </a:lnTo>
                  <a:lnTo>
                    <a:pt x="20" y="705"/>
                  </a:lnTo>
                  <a:lnTo>
                    <a:pt x="18" y="701"/>
                  </a:lnTo>
                  <a:lnTo>
                    <a:pt x="18" y="686"/>
                  </a:lnTo>
                  <a:lnTo>
                    <a:pt x="20" y="684"/>
                  </a:lnTo>
                  <a:lnTo>
                    <a:pt x="22" y="683"/>
                  </a:lnTo>
                  <a:lnTo>
                    <a:pt x="23" y="684"/>
                  </a:lnTo>
                  <a:lnTo>
                    <a:pt x="23" y="686"/>
                  </a:lnTo>
                  <a:close/>
                  <a:moveTo>
                    <a:pt x="23" y="718"/>
                  </a:moveTo>
                  <a:lnTo>
                    <a:pt x="23" y="735"/>
                  </a:lnTo>
                  <a:lnTo>
                    <a:pt x="23" y="737"/>
                  </a:lnTo>
                  <a:lnTo>
                    <a:pt x="22" y="737"/>
                  </a:lnTo>
                  <a:lnTo>
                    <a:pt x="18" y="737"/>
                  </a:lnTo>
                  <a:lnTo>
                    <a:pt x="18" y="735"/>
                  </a:lnTo>
                  <a:lnTo>
                    <a:pt x="18" y="718"/>
                  </a:lnTo>
                  <a:lnTo>
                    <a:pt x="20" y="717"/>
                  </a:lnTo>
                  <a:lnTo>
                    <a:pt x="22" y="717"/>
                  </a:lnTo>
                  <a:lnTo>
                    <a:pt x="23" y="717"/>
                  </a:lnTo>
                  <a:lnTo>
                    <a:pt x="23" y="718"/>
                  </a:lnTo>
                  <a:close/>
                  <a:moveTo>
                    <a:pt x="23" y="751"/>
                  </a:moveTo>
                  <a:lnTo>
                    <a:pt x="23" y="767"/>
                  </a:lnTo>
                  <a:lnTo>
                    <a:pt x="23" y="769"/>
                  </a:lnTo>
                  <a:lnTo>
                    <a:pt x="20" y="771"/>
                  </a:lnTo>
                  <a:lnTo>
                    <a:pt x="18" y="769"/>
                  </a:lnTo>
                  <a:lnTo>
                    <a:pt x="18" y="767"/>
                  </a:lnTo>
                  <a:lnTo>
                    <a:pt x="18" y="751"/>
                  </a:lnTo>
                  <a:lnTo>
                    <a:pt x="18" y="749"/>
                  </a:lnTo>
                  <a:lnTo>
                    <a:pt x="22" y="749"/>
                  </a:lnTo>
                  <a:lnTo>
                    <a:pt x="23" y="749"/>
                  </a:lnTo>
                  <a:lnTo>
                    <a:pt x="23" y="751"/>
                  </a:lnTo>
                  <a:close/>
                  <a:moveTo>
                    <a:pt x="23" y="784"/>
                  </a:moveTo>
                  <a:lnTo>
                    <a:pt x="23" y="800"/>
                  </a:lnTo>
                  <a:lnTo>
                    <a:pt x="22" y="801"/>
                  </a:lnTo>
                  <a:lnTo>
                    <a:pt x="20" y="803"/>
                  </a:lnTo>
                  <a:lnTo>
                    <a:pt x="18" y="801"/>
                  </a:lnTo>
                  <a:lnTo>
                    <a:pt x="18" y="800"/>
                  </a:lnTo>
                  <a:lnTo>
                    <a:pt x="18" y="783"/>
                  </a:lnTo>
                  <a:lnTo>
                    <a:pt x="18" y="781"/>
                  </a:lnTo>
                  <a:lnTo>
                    <a:pt x="20" y="781"/>
                  </a:lnTo>
                  <a:lnTo>
                    <a:pt x="23" y="781"/>
                  </a:lnTo>
                  <a:lnTo>
                    <a:pt x="23" y="784"/>
                  </a:lnTo>
                  <a:close/>
                  <a:moveTo>
                    <a:pt x="23" y="817"/>
                  </a:moveTo>
                  <a:lnTo>
                    <a:pt x="23" y="832"/>
                  </a:lnTo>
                  <a:lnTo>
                    <a:pt x="22" y="834"/>
                  </a:lnTo>
                  <a:lnTo>
                    <a:pt x="20" y="835"/>
                  </a:lnTo>
                  <a:lnTo>
                    <a:pt x="18" y="834"/>
                  </a:lnTo>
                  <a:lnTo>
                    <a:pt x="18" y="832"/>
                  </a:lnTo>
                  <a:lnTo>
                    <a:pt x="18" y="817"/>
                  </a:lnTo>
                  <a:lnTo>
                    <a:pt x="18" y="815"/>
                  </a:lnTo>
                  <a:lnTo>
                    <a:pt x="20" y="813"/>
                  </a:lnTo>
                  <a:lnTo>
                    <a:pt x="22" y="815"/>
                  </a:lnTo>
                  <a:lnTo>
                    <a:pt x="23" y="817"/>
                  </a:lnTo>
                  <a:close/>
                  <a:moveTo>
                    <a:pt x="23" y="849"/>
                  </a:moveTo>
                  <a:lnTo>
                    <a:pt x="23" y="866"/>
                  </a:lnTo>
                  <a:lnTo>
                    <a:pt x="22" y="867"/>
                  </a:lnTo>
                  <a:lnTo>
                    <a:pt x="20" y="867"/>
                  </a:lnTo>
                  <a:lnTo>
                    <a:pt x="18" y="867"/>
                  </a:lnTo>
                  <a:lnTo>
                    <a:pt x="17" y="864"/>
                  </a:lnTo>
                  <a:lnTo>
                    <a:pt x="17" y="849"/>
                  </a:lnTo>
                  <a:lnTo>
                    <a:pt x="18" y="847"/>
                  </a:lnTo>
                  <a:lnTo>
                    <a:pt x="20" y="845"/>
                  </a:lnTo>
                  <a:lnTo>
                    <a:pt x="22" y="847"/>
                  </a:lnTo>
                  <a:lnTo>
                    <a:pt x="23" y="849"/>
                  </a:lnTo>
                  <a:close/>
                  <a:moveTo>
                    <a:pt x="22" y="881"/>
                  </a:moveTo>
                  <a:lnTo>
                    <a:pt x="22" y="898"/>
                  </a:lnTo>
                  <a:lnTo>
                    <a:pt x="22" y="900"/>
                  </a:lnTo>
                  <a:lnTo>
                    <a:pt x="20" y="900"/>
                  </a:lnTo>
                  <a:lnTo>
                    <a:pt x="18" y="900"/>
                  </a:lnTo>
                  <a:lnTo>
                    <a:pt x="17" y="898"/>
                  </a:lnTo>
                  <a:lnTo>
                    <a:pt x="17" y="881"/>
                  </a:lnTo>
                  <a:lnTo>
                    <a:pt x="18" y="879"/>
                  </a:lnTo>
                  <a:lnTo>
                    <a:pt x="20" y="879"/>
                  </a:lnTo>
                  <a:lnTo>
                    <a:pt x="22" y="879"/>
                  </a:lnTo>
                  <a:lnTo>
                    <a:pt x="22" y="881"/>
                  </a:lnTo>
                  <a:close/>
                  <a:moveTo>
                    <a:pt x="22" y="913"/>
                  </a:moveTo>
                  <a:lnTo>
                    <a:pt x="22" y="930"/>
                  </a:lnTo>
                  <a:lnTo>
                    <a:pt x="22" y="932"/>
                  </a:lnTo>
                  <a:lnTo>
                    <a:pt x="20" y="934"/>
                  </a:lnTo>
                  <a:lnTo>
                    <a:pt x="17" y="932"/>
                  </a:lnTo>
                  <a:lnTo>
                    <a:pt x="17" y="930"/>
                  </a:lnTo>
                  <a:lnTo>
                    <a:pt x="17" y="913"/>
                  </a:lnTo>
                  <a:lnTo>
                    <a:pt x="18" y="912"/>
                  </a:lnTo>
                  <a:lnTo>
                    <a:pt x="20" y="912"/>
                  </a:lnTo>
                  <a:lnTo>
                    <a:pt x="22" y="912"/>
                  </a:lnTo>
                  <a:lnTo>
                    <a:pt x="22" y="913"/>
                  </a:lnTo>
                  <a:close/>
                  <a:moveTo>
                    <a:pt x="22" y="947"/>
                  </a:moveTo>
                  <a:lnTo>
                    <a:pt x="22" y="962"/>
                  </a:lnTo>
                  <a:lnTo>
                    <a:pt x="22" y="964"/>
                  </a:lnTo>
                  <a:lnTo>
                    <a:pt x="18" y="966"/>
                  </a:lnTo>
                  <a:lnTo>
                    <a:pt x="17" y="964"/>
                  </a:lnTo>
                  <a:lnTo>
                    <a:pt x="17" y="962"/>
                  </a:lnTo>
                  <a:lnTo>
                    <a:pt x="17" y="945"/>
                  </a:lnTo>
                  <a:lnTo>
                    <a:pt x="17" y="944"/>
                  </a:lnTo>
                  <a:lnTo>
                    <a:pt x="20" y="944"/>
                  </a:lnTo>
                  <a:lnTo>
                    <a:pt x="22" y="944"/>
                  </a:lnTo>
                  <a:lnTo>
                    <a:pt x="22" y="947"/>
                  </a:lnTo>
                  <a:close/>
                  <a:moveTo>
                    <a:pt x="22" y="979"/>
                  </a:moveTo>
                  <a:lnTo>
                    <a:pt x="22" y="995"/>
                  </a:lnTo>
                  <a:lnTo>
                    <a:pt x="20" y="996"/>
                  </a:lnTo>
                  <a:lnTo>
                    <a:pt x="18" y="998"/>
                  </a:lnTo>
                  <a:lnTo>
                    <a:pt x="17" y="996"/>
                  </a:lnTo>
                  <a:lnTo>
                    <a:pt x="17" y="995"/>
                  </a:lnTo>
                  <a:lnTo>
                    <a:pt x="17" y="979"/>
                  </a:lnTo>
                  <a:lnTo>
                    <a:pt x="17" y="978"/>
                  </a:lnTo>
                  <a:lnTo>
                    <a:pt x="18" y="976"/>
                  </a:lnTo>
                  <a:lnTo>
                    <a:pt x="20" y="978"/>
                  </a:lnTo>
                  <a:lnTo>
                    <a:pt x="22" y="979"/>
                  </a:lnTo>
                  <a:close/>
                  <a:moveTo>
                    <a:pt x="22" y="1011"/>
                  </a:moveTo>
                  <a:lnTo>
                    <a:pt x="22" y="1028"/>
                  </a:lnTo>
                  <a:lnTo>
                    <a:pt x="20" y="1030"/>
                  </a:lnTo>
                  <a:lnTo>
                    <a:pt x="18" y="1030"/>
                  </a:lnTo>
                  <a:lnTo>
                    <a:pt x="17" y="1030"/>
                  </a:lnTo>
                  <a:lnTo>
                    <a:pt x="15" y="1027"/>
                  </a:lnTo>
                  <a:lnTo>
                    <a:pt x="17" y="1011"/>
                  </a:lnTo>
                  <a:lnTo>
                    <a:pt x="17" y="1010"/>
                  </a:lnTo>
                  <a:lnTo>
                    <a:pt x="18" y="1008"/>
                  </a:lnTo>
                  <a:lnTo>
                    <a:pt x="20" y="1010"/>
                  </a:lnTo>
                  <a:lnTo>
                    <a:pt x="22" y="1011"/>
                  </a:lnTo>
                  <a:close/>
                  <a:moveTo>
                    <a:pt x="22" y="1044"/>
                  </a:moveTo>
                  <a:lnTo>
                    <a:pt x="20" y="1061"/>
                  </a:lnTo>
                  <a:lnTo>
                    <a:pt x="20" y="1062"/>
                  </a:lnTo>
                  <a:lnTo>
                    <a:pt x="18" y="1062"/>
                  </a:lnTo>
                  <a:lnTo>
                    <a:pt x="17" y="1062"/>
                  </a:lnTo>
                  <a:lnTo>
                    <a:pt x="15" y="1061"/>
                  </a:lnTo>
                  <a:lnTo>
                    <a:pt x="15" y="1044"/>
                  </a:lnTo>
                  <a:lnTo>
                    <a:pt x="17" y="1042"/>
                  </a:lnTo>
                  <a:lnTo>
                    <a:pt x="18" y="1042"/>
                  </a:lnTo>
                  <a:lnTo>
                    <a:pt x="20" y="1042"/>
                  </a:lnTo>
                  <a:lnTo>
                    <a:pt x="22" y="1044"/>
                  </a:lnTo>
                  <a:close/>
                  <a:moveTo>
                    <a:pt x="20" y="1076"/>
                  </a:moveTo>
                  <a:lnTo>
                    <a:pt x="20" y="1093"/>
                  </a:lnTo>
                  <a:lnTo>
                    <a:pt x="20" y="1095"/>
                  </a:lnTo>
                  <a:lnTo>
                    <a:pt x="18" y="1096"/>
                  </a:lnTo>
                  <a:lnTo>
                    <a:pt x="17" y="1095"/>
                  </a:lnTo>
                  <a:lnTo>
                    <a:pt x="15" y="1093"/>
                  </a:lnTo>
                  <a:lnTo>
                    <a:pt x="15" y="1076"/>
                  </a:lnTo>
                  <a:lnTo>
                    <a:pt x="17" y="1074"/>
                  </a:lnTo>
                  <a:lnTo>
                    <a:pt x="18" y="1074"/>
                  </a:lnTo>
                  <a:lnTo>
                    <a:pt x="20" y="1074"/>
                  </a:lnTo>
                  <a:lnTo>
                    <a:pt x="20" y="1076"/>
                  </a:lnTo>
                  <a:close/>
                  <a:moveTo>
                    <a:pt x="20" y="1110"/>
                  </a:moveTo>
                  <a:lnTo>
                    <a:pt x="20" y="1125"/>
                  </a:lnTo>
                  <a:lnTo>
                    <a:pt x="20" y="1127"/>
                  </a:lnTo>
                  <a:lnTo>
                    <a:pt x="18" y="1128"/>
                  </a:lnTo>
                  <a:lnTo>
                    <a:pt x="15" y="1127"/>
                  </a:lnTo>
                  <a:lnTo>
                    <a:pt x="15" y="1125"/>
                  </a:lnTo>
                  <a:lnTo>
                    <a:pt x="15" y="1108"/>
                  </a:lnTo>
                  <a:lnTo>
                    <a:pt x="17" y="1106"/>
                  </a:lnTo>
                  <a:lnTo>
                    <a:pt x="18" y="1106"/>
                  </a:lnTo>
                  <a:lnTo>
                    <a:pt x="20" y="1106"/>
                  </a:lnTo>
                  <a:lnTo>
                    <a:pt x="20" y="1110"/>
                  </a:lnTo>
                  <a:close/>
                  <a:moveTo>
                    <a:pt x="20" y="1142"/>
                  </a:moveTo>
                  <a:lnTo>
                    <a:pt x="20" y="1157"/>
                  </a:lnTo>
                  <a:lnTo>
                    <a:pt x="18" y="1159"/>
                  </a:lnTo>
                  <a:lnTo>
                    <a:pt x="17" y="1161"/>
                  </a:lnTo>
                  <a:lnTo>
                    <a:pt x="15" y="1159"/>
                  </a:lnTo>
                  <a:lnTo>
                    <a:pt x="15" y="1157"/>
                  </a:lnTo>
                  <a:lnTo>
                    <a:pt x="15" y="1142"/>
                  </a:lnTo>
                  <a:lnTo>
                    <a:pt x="15" y="1140"/>
                  </a:lnTo>
                  <a:lnTo>
                    <a:pt x="17" y="1139"/>
                  </a:lnTo>
                  <a:lnTo>
                    <a:pt x="20" y="1140"/>
                  </a:lnTo>
                  <a:lnTo>
                    <a:pt x="20" y="1142"/>
                  </a:lnTo>
                  <a:close/>
                  <a:moveTo>
                    <a:pt x="20" y="1174"/>
                  </a:moveTo>
                  <a:lnTo>
                    <a:pt x="20" y="1191"/>
                  </a:lnTo>
                  <a:lnTo>
                    <a:pt x="18" y="1193"/>
                  </a:lnTo>
                  <a:lnTo>
                    <a:pt x="17" y="1193"/>
                  </a:lnTo>
                  <a:lnTo>
                    <a:pt x="15" y="1193"/>
                  </a:lnTo>
                  <a:lnTo>
                    <a:pt x="15" y="1189"/>
                  </a:lnTo>
                  <a:lnTo>
                    <a:pt x="15" y="1174"/>
                  </a:lnTo>
                  <a:lnTo>
                    <a:pt x="15" y="1172"/>
                  </a:lnTo>
                  <a:lnTo>
                    <a:pt x="17" y="1171"/>
                  </a:lnTo>
                  <a:lnTo>
                    <a:pt x="18" y="1172"/>
                  </a:lnTo>
                  <a:lnTo>
                    <a:pt x="20" y="1174"/>
                  </a:lnTo>
                  <a:close/>
                  <a:moveTo>
                    <a:pt x="20" y="1206"/>
                  </a:moveTo>
                  <a:lnTo>
                    <a:pt x="20" y="1223"/>
                  </a:lnTo>
                  <a:lnTo>
                    <a:pt x="18" y="1225"/>
                  </a:lnTo>
                  <a:lnTo>
                    <a:pt x="17" y="1225"/>
                  </a:lnTo>
                  <a:lnTo>
                    <a:pt x="15" y="1225"/>
                  </a:lnTo>
                  <a:lnTo>
                    <a:pt x="13" y="1223"/>
                  </a:lnTo>
                  <a:lnTo>
                    <a:pt x="15" y="1206"/>
                  </a:lnTo>
                  <a:lnTo>
                    <a:pt x="15" y="1205"/>
                  </a:lnTo>
                  <a:lnTo>
                    <a:pt x="17" y="1205"/>
                  </a:lnTo>
                  <a:lnTo>
                    <a:pt x="18" y="1205"/>
                  </a:lnTo>
                  <a:lnTo>
                    <a:pt x="20" y="1206"/>
                  </a:lnTo>
                  <a:close/>
                  <a:moveTo>
                    <a:pt x="20" y="1239"/>
                  </a:moveTo>
                  <a:lnTo>
                    <a:pt x="18" y="1255"/>
                  </a:lnTo>
                  <a:lnTo>
                    <a:pt x="18" y="1257"/>
                  </a:lnTo>
                  <a:lnTo>
                    <a:pt x="17" y="1257"/>
                  </a:lnTo>
                  <a:lnTo>
                    <a:pt x="15" y="1257"/>
                  </a:lnTo>
                  <a:lnTo>
                    <a:pt x="13" y="1255"/>
                  </a:lnTo>
                  <a:lnTo>
                    <a:pt x="13" y="1239"/>
                  </a:lnTo>
                  <a:lnTo>
                    <a:pt x="15" y="1237"/>
                  </a:lnTo>
                  <a:lnTo>
                    <a:pt x="17" y="1237"/>
                  </a:lnTo>
                  <a:lnTo>
                    <a:pt x="18" y="1237"/>
                  </a:lnTo>
                  <a:lnTo>
                    <a:pt x="20" y="1239"/>
                  </a:lnTo>
                  <a:close/>
                  <a:moveTo>
                    <a:pt x="18" y="1272"/>
                  </a:moveTo>
                  <a:lnTo>
                    <a:pt x="18" y="1288"/>
                  </a:lnTo>
                  <a:lnTo>
                    <a:pt x="18" y="1289"/>
                  </a:lnTo>
                  <a:lnTo>
                    <a:pt x="17" y="1291"/>
                  </a:lnTo>
                  <a:lnTo>
                    <a:pt x="15" y="1289"/>
                  </a:lnTo>
                  <a:lnTo>
                    <a:pt x="13" y="1288"/>
                  </a:lnTo>
                  <a:lnTo>
                    <a:pt x="13" y="1271"/>
                  </a:lnTo>
                  <a:lnTo>
                    <a:pt x="15" y="1269"/>
                  </a:lnTo>
                  <a:lnTo>
                    <a:pt x="17" y="1269"/>
                  </a:lnTo>
                  <a:lnTo>
                    <a:pt x="18" y="1269"/>
                  </a:lnTo>
                  <a:lnTo>
                    <a:pt x="18" y="1272"/>
                  </a:lnTo>
                  <a:close/>
                  <a:moveTo>
                    <a:pt x="18" y="1305"/>
                  </a:moveTo>
                  <a:lnTo>
                    <a:pt x="18" y="1320"/>
                  </a:lnTo>
                  <a:lnTo>
                    <a:pt x="18" y="1322"/>
                  </a:lnTo>
                  <a:lnTo>
                    <a:pt x="15" y="1323"/>
                  </a:lnTo>
                  <a:lnTo>
                    <a:pt x="13" y="1322"/>
                  </a:lnTo>
                  <a:lnTo>
                    <a:pt x="13" y="1320"/>
                  </a:lnTo>
                  <a:lnTo>
                    <a:pt x="13" y="1305"/>
                  </a:lnTo>
                  <a:lnTo>
                    <a:pt x="13" y="1303"/>
                  </a:lnTo>
                  <a:lnTo>
                    <a:pt x="17" y="1301"/>
                  </a:lnTo>
                  <a:lnTo>
                    <a:pt x="18" y="1303"/>
                  </a:lnTo>
                  <a:lnTo>
                    <a:pt x="18" y="1305"/>
                  </a:lnTo>
                  <a:close/>
                  <a:moveTo>
                    <a:pt x="18" y="1337"/>
                  </a:moveTo>
                  <a:lnTo>
                    <a:pt x="18" y="1354"/>
                  </a:lnTo>
                  <a:lnTo>
                    <a:pt x="17" y="1355"/>
                  </a:lnTo>
                  <a:lnTo>
                    <a:pt x="15" y="1355"/>
                  </a:lnTo>
                  <a:lnTo>
                    <a:pt x="13" y="1355"/>
                  </a:lnTo>
                  <a:lnTo>
                    <a:pt x="13" y="1352"/>
                  </a:lnTo>
                  <a:lnTo>
                    <a:pt x="13" y="1337"/>
                  </a:lnTo>
                  <a:lnTo>
                    <a:pt x="13" y="1335"/>
                  </a:lnTo>
                  <a:lnTo>
                    <a:pt x="15" y="1333"/>
                  </a:lnTo>
                  <a:lnTo>
                    <a:pt x="18" y="1335"/>
                  </a:lnTo>
                  <a:lnTo>
                    <a:pt x="18" y="1337"/>
                  </a:lnTo>
                  <a:close/>
                  <a:moveTo>
                    <a:pt x="18" y="1369"/>
                  </a:moveTo>
                  <a:lnTo>
                    <a:pt x="18" y="1386"/>
                  </a:lnTo>
                  <a:lnTo>
                    <a:pt x="17" y="1388"/>
                  </a:lnTo>
                  <a:lnTo>
                    <a:pt x="15" y="1388"/>
                  </a:lnTo>
                  <a:lnTo>
                    <a:pt x="13" y="1388"/>
                  </a:lnTo>
                  <a:lnTo>
                    <a:pt x="13" y="1386"/>
                  </a:lnTo>
                  <a:lnTo>
                    <a:pt x="13" y="1369"/>
                  </a:lnTo>
                  <a:lnTo>
                    <a:pt x="13" y="1367"/>
                  </a:lnTo>
                  <a:lnTo>
                    <a:pt x="15" y="1366"/>
                  </a:lnTo>
                  <a:lnTo>
                    <a:pt x="17" y="1367"/>
                  </a:lnTo>
                  <a:lnTo>
                    <a:pt x="18" y="1369"/>
                  </a:lnTo>
                  <a:close/>
                  <a:moveTo>
                    <a:pt x="18" y="1401"/>
                  </a:moveTo>
                  <a:lnTo>
                    <a:pt x="18" y="1418"/>
                  </a:lnTo>
                  <a:lnTo>
                    <a:pt x="17" y="1420"/>
                  </a:lnTo>
                  <a:lnTo>
                    <a:pt x="15" y="1420"/>
                  </a:lnTo>
                  <a:lnTo>
                    <a:pt x="13" y="1420"/>
                  </a:lnTo>
                  <a:lnTo>
                    <a:pt x="11" y="1418"/>
                  </a:lnTo>
                  <a:lnTo>
                    <a:pt x="11" y="1401"/>
                  </a:lnTo>
                  <a:lnTo>
                    <a:pt x="13" y="1400"/>
                  </a:lnTo>
                  <a:lnTo>
                    <a:pt x="15" y="1400"/>
                  </a:lnTo>
                  <a:lnTo>
                    <a:pt x="17" y="1400"/>
                  </a:lnTo>
                  <a:lnTo>
                    <a:pt x="18" y="1401"/>
                  </a:lnTo>
                  <a:close/>
                  <a:moveTo>
                    <a:pt x="17" y="1435"/>
                  </a:moveTo>
                  <a:lnTo>
                    <a:pt x="17" y="1450"/>
                  </a:lnTo>
                  <a:lnTo>
                    <a:pt x="17" y="1452"/>
                  </a:lnTo>
                  <a:lnTo>
                    <a:pt x="15" y="1454"/>
                  </a:lnTo>
                  <a:lnTo>
                    <a:pt x="13" y="1452"/>
                  </a:lnTo>
                  <a:lnTo>
                    <a:pt x="11" y="1450"/>
                  </a:lnTo>
                  <a:lnTo>
                    <a:pt x="11" y="1433"/>
                  </a:lnTo>
                  <a:lnTo>
                    <a:pt x="13" y="1432"/>
                  </a:lnTo>
                  <a:lnTo>
                    <a:pt x="15" y="1432"/>
                  </a:lnTo>
                  <a:lnTo>
                    <a:pt x="17" y="1432"/>
                  </a:lnTo>
                  <a:lnTo>
                    <a:pt x="17" y="1435"/>
                  </a:lnTo>
                  <a:close/>
                  <a:moveTo>
                    <a:pt x="17" y="1467"/>
                  </a:moveTo>
                  <a:lnTo>
                    <a:pt x="17" y="1483"/>
                  </a:lnTo>
                  <a:lnTo>
                    <a:pt x="17" y="1484"/>
                  </a:lnTo>
                  <a:lnTo>
                    <a:pt x="15" y="1486"/>
                  </a:lnTo>
                  <a:lnTo>
                    <a:pt x="11" y="1484"/>
                  </a:lnTo>
                  <a:lnTo>
                    <a:pt x="11" y="1483"/>
                  </a:lnTo>
                  <a:lnTo>
                    <a:pt x="11" y="1467"/>
                  </a:lnTo>
                  <a:lnTo>
                    <a:pt x="13" y="1466"/>
                  </a:lnTo>
                  <a:lnTo>
                    <a:pt x="15" y="1464"/>
                  </a:lnTo>
                  <a:lnTo>
                    <a:pt x="17" y="1466"/>
                  </a:lnTo>
                  <a:lnTo>
                    <a:pt x="17" y="1467"/>
                  </a:lnTo>
                  <a:close/>
                  <a:moveTo>
                    <a:pt x="17" y="1500"/>
                  </a:moveTo>
                  <a:lnTo>
                    <a:pt x="17" y="1516"/>
                  </a:lnTo>
                  <a:lnTo>
                    <a:pt x="17" y="1518"/>
                  </a:lnTo>
                  <a:lnTo>
                    <a:pt x="13" y="1518"/>
                  </a:lnTo>
                  <a:lnTo>
                    <a:pt x="11" y="1518"/>
                  </a:lnTo>
                  <a:lnTo>
                    <a:pt x="11" y="1515"/>
                  </a:lnTo>
                  <a:lnTo>
                    <a:pt x="11" y="1500"/>
                  </a:lnTo>
                  <a:lnTo>
                    <a:pt x="11" y="1498"/>
                  </a:lnTo>
                  <a:lnTo>
                    <a:pt x="15" y="1496"/>
                  </a:lnTo>
                  <a:lnTo>
                    <a:pt x="17" y="1498"/>
                  </a:lnTo>
                  <a:lnTo>
                    <a:pt x="17" y="1500"/>
                  </a:lnTo>
                  <a:close/>
                  <a:moveTo>
                    <a:pt x="17" y="1532"/>
                  </a:moveTo>
                  <a:lnTo>
                    <a:pt x="17" y="1549"/>
                  </a:lnTo>
                  <a:lnTo>
                    <a:pt x="15" y="1550"/>
                  </a:lnTo>
                  <a:lnTo>
                    <a:pt x="13" y="1550"/>
                  </a:lnTo>
                  <a:lnTo>
                    <a:pt x="11" y="1550"/>
                  </a:lnTo>
                  <a:lnTo>
                    <a:pt x="11" y="1549"/>
                  </a:lnTo>
                  <a:lnTo>
                    <a:pt x="11" y="1532"/>
                  </a:lnTo>
                  <a:lnTo>
                    <a:pt x="11" y="1530"/>
                  </a:lnTo>
                  <a:lnTo>
                    <a:pt x="13" y="1528"/>
                  </a:lnTo>
                  <a:lnTo>
                    <a:pt x="17" y="1530"/>
                  </a:lnTo>
                  <a:lnTo>
                    <a:pt x="17" y="1532"/>
                  </a:lnTo>
                  <a:close/>
                  <a:moveTo>
                    <a:pt x="17" y="1564"/>
                  </a:moveTo>
                  <a:lnTo>
                    <a:pt x="17" y="1581"/>
                  </a:lnTo>
                  <a:lnTo>
                    <a:pt x="15" y="1583"/>
                  </a:lnTo>
                  <a:lnTo>
                    <a:pt x="13" y="1583"/>
                  </a:lnTo>
                  <a:lnTo>
                    <a:pt x="11" y="1583"/>
                  </a:lnTo>
                  <a:lnTo>
                    <a:pt x="10" y="1581"/>
                  </a:lnTo>
                  <a:lnTo>
                    <a:pt x="11" y="1564"/>
                  </a:lnTo>
                  <a:lnTo>
                    <a:pt x="11" y="1562"/>
                  </a:lnTo>
                  <a:lnTo>
                    <a:pt x="13" y="1562"/>
                  </a:lnTo>
                  <a:lnTo>
                    <a:pt x="15" y="1562"/>
                  </a:lnTo>
                  <a:lnTo>
                    <a:pt x="17" y="1564"/>
                  </a:lnTo>
                  <a:close/>
                  <a:moveTo>
                    <a:pt x="17" y="1598"/>
                  </a:moveTo>
                  <a:lnTo>
                    <a:pt x="17" y="1613"/>
                  </a:lnTo>
                  <a:lnTo>
                    <a:pt x="15" y="1615"/>
                  </a:lnTo>
                  <a:lnTo>
                    <a:pt x="13" y="1616"/>
                  </a:lnTo>
                  <a:lnTo>
                    <a:pt x="11" y="1615"/>
                  </a:lnTo>
                  <a:lnTo>
                    <a:pt x="10" y="1613"/>
                  </a:lnTo>
                  <a:lnTo>
                    <a:pt x="10" y="1596"/>
                  </a:lnTo>
                  <a:lnTo>
                    <a:pt x="11" y="1594"/>
                  </a:lnTo>
                  <a:lnTo>
                    <a:pt x="13" y="1594"/>
                  </a:lnTo>
                  <a:lnTo>
                    <a:pt x="15" y="1594"/>
                  </a:lnTo>
                  <a:lnTo>
                    <a:pt x="17" y="1598"/>
                  </a:lnTo>
                  <a:close/>
                  <a:moveTo>
                    <a:pt x="15" y="1630"/>
                  </a:moveTo>
                  <a:lnTo>
                    <a:pt x="15" y="1645"/>
                  </a:lnTo>
                  <a:lnTo>
                    <a:pt x="15" y="1647"/>
                  </a:lnTo>
                  <a:lnTo>
                    <a:pt x="13" y="1649"/>
                  </a:lnTo>
                  <a:lnTo>
                    <a:pt x="11" y="1647"/>
                  </a:lnTo>
                  <a:lnTo>
                    <a:pt x="10" y="1645"/>
                  </a:lnTo>
                  <a:lnTo>
                    <a:pt x="10" y="1630"/>
                  </a:lnTo>
                  <a:lnTo>
                    <a:pt x="11" y="1628"/>
                  </a:lnTo>
                  <a:lnTo>
                    <a:pt x="13" y="1627"/>
                  </a:lnTo>
                  <a:lnTo>
                    <a:pt x="15" y="1628"/>
                  </a:lnTo>
                  <a:lnTo>
                    <a:pt x="15" y="1630"/>
                  </a:lnTo>
                  <a:close/>
                  <a:moveTo>
                    <a:pt x="15" y="1662"/>
                  </a:moveTo>
                  <a:lnTo>
                    <a:pt x="15" y="1679"/>
                  </a:lnTo>
                  <a:lnTo>
                    <a:pt x="15" y="1681"/>
                  </a:lnTo>
                  <a:lnTo>
                    <a:pt x="13" y="1681"/>
                  </a:lnTo>
                  <a:lnTo>
                    <a:pt x="10" y="1681"/>
                  </a:lnTo>
                  <a:lnTo>
                    <a:pt x="10" y="1677"/>
                  </a:lnTo>
                  <a:lnTo>
                    <a:pt x="10" y="1662"/>
                  </a:lnTo>
                  <a:lnTo>
                    <a:pt x="11" y="1660"/>
                  </a:lnTo>
                  <a:lnTo>
                    <a:pt x="13" y="1659"/>
                  </a:lnTo>
                  <a:lnTo>
                    <a:pt x="15" y="1660"/>
                  </a:lnTo>
                  <a:lnTo>
                    <a:pt x="15" y="1662"/>
                  </a:lnTo>
                  <a:close/>
                  <a:moveTo>
                    <a:pt x="15" y="1694"/>
                  </a:moveTo>
                  <a:lnTo>
                    <a:pt x="15" y="1711"/>
                  </a:lnTo>
                  <a:lnTo>
                    <a:pt x="15" y="1713"/>
                  </a:lnTo>
                  <a:lnTo>
                    <a:pt x="11" y="1713"/>
                  </a:lnTo>
                  <a:lnTo>
                    <a:pt x="10" y="1713"/>
                  </a:lnTo>
                  <a:lnTo>
                    <a:pt x="10" y="1711"/>
                  </a:lnTo>
                  <a:lnTo>
                    <a:pt x="10" y="1694"/>
                  </a:lnTo>
                  <a:lnTo>
                    <a:pt x="10" y="1693"/>
                  </a:lnTo>
                  <a:lnTo>
                    <a:pt x="11" y="1691"/>
                  </a:lnTo>
                  <a:lnTo>
                    <a:pt x="15" y="1693"/>
                  </a:lnTo>
                  <a:lnTo>
                    <a:pt x="15" y="1694"/>
                  </a:lnTo>
                  <a:close/>
                  <a:moveTo>
                    <a:pt x="15" y="1727"/>
                  </a:moveTo>
                  <a:lnTo>
                    <a:pt x="15" y="1744"/>
                  </a:lnTo>
                  <a:lnTo>
                    <a:pt x="13" y="1745"/>
                  </a:lnTo>
                  <a:lnTo>
                    <a:pt x="11" y="1745"/>
                  </a:lnTo>
                  <a:lnTo>
                    <a:pt x="10" y="1745"/>
                  </a:lnTo>
                  <a:lnTo>
                    <a:pt x="10" y="1744"/>
                  </a:lnTo>
                  <a:lnTo>
                    <a:pt x="10" y="1727"/>
                  </a:lnTo>
                  <a:lnTo>
                    <a:pt x="10" y="1725"/>
                  </a:lnTo>
                  <a:lnTo>
                    <a:pt x="11" y="1725"/>
                  </a:lnTo>
                  <a:lnTo>
                    <a:pt x="13" y="1725"/>
                  </a:lnTo>
                  <a:lnTo>
                    <a:pt x="15" y="1727"/>
                  </a:lnTo>
                  <a:close/>
                  <a:moveTo>
                    <a:pt x="15" y="1760"/>
                  </a:moveTo>
                  <a:lnTo>
                    <a:pt x="15" y="1776"/>
                  </a:lnTo>
                  <a:lnTo>
                    <a:pt x="13" y="1777"/>
                  </a:lnTo>
                  <a:lnTo>
                    <a:pt x="11" y="1779"/>
                  </a:lnTo>
                  <a:lnTo>
                    <a:pt x="10" y="1777"/>
                  </a:lnTo>
                  <a:lnTo>
                    <a:pt x="8" y="1776"/>
                  </a:lnTo>
                  <a:lnTo>
                    <a:pt x="10" y="1759"/>
                  </a:lnTo>
                  <a:lnTo>
                    <a:pt x="10" y="1757"/>
                  </a:lnTo>
                  <a:lnTo>
                    <a:pt x="11" y="1757"/>
                  </a:lnTo>
                  <a:lnTo>
                    <a:pt x="13" y="1757"/>
                  </a:lnTo>
                  <a:lnTo>
                    <a:pt x="15" y="1760"/>
                  </a:lnTo>
                  <a:close/>
                  <a:moveTo>
                    <a:pt x="15" y="1793"/>
                  </a:moveTo>
                  <a:lnTo>
                    <a:pt x="13" y="1808"/>
                  </a:lnTo>
                  <a:lnTo>
                    <a:pt x="13" y="1810"/>
                  </a:lnTo>
                  <a:lnTo>
                    <a:pt x="11" y="1811"/>
                  </a:lnTo>
                  <a:lnTo>
                    <a:pt x="10" y="1810"/>
                  </a:lnTo>
                  <a:lnTo>
                    <a:pt x="8" y="1808"/>
                  </a:lnTo>
                  <a:lnTo>
                    <a:pt x="8" y="1793"/>
                  </a:lnTo>
                  <a:lnTo>
                    <a:pt x="10" y="1791"/>
                  </a:lnTo>
                  <a:lnTo>
                    <a:pt x="11" y="1789"/>
                  </a:lnTo>
                  <a:lnTo>
                    <a:pt x="13" y="1791"/>
                  </a:lnTo>
                  <a:lnTo>
                    <a:pt x="15" y="1793"/>
                  </a:lnTo>
                  <a:close/>
                  <a:moveTo>
                    <a:pt x="13" y="1825"/>
                  </a:moveTo>
                  <a:lnTo>
                    <a:pt x="13" y="1842"/>
                  </a:lnTo>
                  <a:lnTo>
                    <a:pt x="13" y="1843"/>
                  </a:lnTo>
                  <a:lnTo>
                    <a:pt x="11" y="1843"/>
                  </a:lnTo>
                  <a:lnTo>
                    <a:pt x="10" y="1843"/>
                  </a:lnTo>
                  <a:lnTo>
                    <a:pt x="8" y="1840"/>
                  </a:lnTo>
                  <a:lnTo>
                    <a:pt x="8" y="1825"/>
                  </a:lnTo>
                  <a:lnTo>
                    <a:pt x="10" y="1823"/>
                  </a:lnTo>
                  <a:lnTo>
                    <a:pt x="11" y="1821"/>
                  </a:lnTo>
                  <a:lnTo>
                    <a:pt x="13" y="1823"/>
                  </a:lnTo>
                  <a:lnTo>
                    <a:pt x="13" y="1825"/>
                  </a:lnTo>
                  <a:close/>
                  <a:moveTo>
                    <a:pt x="13" y="1857"/>
                  </a:moveTo>
                  <a:lnTo>
                    <a:pt x="13" y="1874"/>
                  </a:lnTo>
                  <a:lnTo>
                    <a:pt x="13" y="1876"/>
                  </a:lnTo>
                  <a:lnTo>
                    <a:pt x="11" y="1876"/>
                  </a:lnTo>
                  <a:lnTo>
                    <a:pt x="8" y="1876"/>
                  </a:lnTo>
                  <a:lnTo>
                    <a:pt x="8" y="1874"/>
                  </a:lnTo>
                  <a:lnTo>
                    <a:pt x="8" y="1857"/>
                  </a:lnTo>
                  <a:lnTo>
                    <a:pt x="8" y="1855"/>
                  </a:lnTo>
                  <a:lnTo>
                    <a:pt x="11" y="1854"/>
                  </a:lnTo>
                  <a:lnTo>
                    <a:pt x="13" y="1855"/>
                  </a:lnTo>
                  <a:lnTo>
                    <a:pt x="13" y="1857"/>
                  </a:lnTo>
                  <a:close/>
                  <a:moveTo>
                    <a:pt x="13" y="1889"/>
                  </a:moveTo>
                  <a:lnTo>
                    <a:pt x="13" y="1906"/>
                  </a:lnTo>
                  <a:lnTo>
                    <a:pt x="11" y="1908"/>
                  </a:lnTo>
                  <a:lnTo>
                    <a:pt x="10" y="1908"/>
                  </a:lnTo>
                  <a:lnTo>
                    <a:pt x="8" y="1908"/>
                  </a:lnTo>
                  <a:lnTo>
                    <a:pt x="8" y="1906"/>
                  </a:lnTo>
                  <a:lnTo>
                    <a:pt x="8" y="1889"/>
                  </a:lnTo>
                  <a:lnTo>
                    <a:pt x="8" y="1888"/>
                  </a:lnTo>
                  <a:lnTo>
                    <a:pt x="10" y="1888"/>
                  </a:lnTo>
                  <a:lnTo>
                    <a:pt x="13" y="1888"/>
                  </a:lnTo>
                  <a:lnTo>
                    <a:pt x="13" y="1889"/>
                  </a:lnTo>
                  <a:close/>
                  <a:moveTo>
                    <a:pt x="13" y="1921"/>
                  </a:moveTo>
                  <a:lnTo>
                    <a:pt x="13" y="1938"/>
                  </a:lnTo>
                  <a:lnTo>
                    <a:pt x="11" y="1940"/>
                  </a:lnTo>
                  <a:lnTo>
                    <a:pt x="10" y="1942"/>
                  </a:lnTo>
                  <a:lnTo>
                    <a:pt x="8" y="1940"/>
                  </a:lnTo>
                  <a:lnTo>
                    <a:pt x="8" y="1938"/>
                  </a:lnTo>
                  <a:lnTo>
                    <a:pt x="8" y="1921"/>
                  </a:lnTo>
                  <a:lnTo>
                    <a:pt x="8" y="1920"/>
                  </a:lnTo>
                  <a:lnTo>
                    <a:pt x="10" y="1920"/>
                  </a:lnTo>
                  <a:lnTo>
                    <a:pt x="11" y="1920"/>
                  </a:lnTo>
                  <a:lnTo>
                    <a:pt x="13" y="1921"/>
                  </a:lnTo>
                  <a:close/>
                  <a:moveTo>
                    <a:pt x="13" y="1955"/>
                  </a:moveTo>
                  <a:lnTo>
                    <a:pt x="13" y="1971"/>
                  </a:lnTo>
                  <a:lnTo>
                    <a:pt x="11" y="1972"/>
                  </a:lnTo>
                  <a:lnTo>
                    <a:pt x="10" y="1974"/>
                  </a:lnTo>
                  <a:lnTo>
                    <a:pt x="8" y="1972"/>
                  </a:lnTo>
                  <a:lnTo>
                    <a:pt x="6" y="1971"/>
                  </a:lnTo>
                  <a:lnTo>
                    <a:pt x="6" y="1955"/>
                  </a:lnTo>
                  <a:lnTo>
                    <a:pt x="8" y="1954"/>
                  </a:lnTo>
                  <a:lnTo>
                    <a:pt x="10" y="1952"/>
                  </a:lnTo>
                  <a:lnTo>
                    <a:pt x="11" y="1954"/>
                  </a:lnTo>
                  <a:lnTo>
                    <a:pt x="13" y="1955"/>
                  </a:lnTo>
                  <a:close/>
                  <a:moveTo>
                    <a:pt x="13" y="1988"/>
                  </a:moveTo>
                  <a:lnTo>
                    <a:pt x="11" y="2003"/>
                  </a:lnTo>
                  <a:lnTo>
                    <a:pt x="11" y="2006"/>
                  </a:lnTo>
                  <a:lnTo>
                    <a:pt x="10" y="2006"/>
                  </a:lnTo>
                  <a:lnTo>
                    <a:pt x="8" y="2006"/>
                  </a:lnTo>
                  <a:lnTo>
                    <a:pt x="6" y="2003"/>
                  </a:lnTo>
                  <a:lnTo>
                    <a:pt x="6" y="1988"/>
                  </a:lnTo>
                  <a:lnTo>
                    <a:pt x="8" y="1986"/>
                  </a:lnTo>
                  <a:lnTo>
                    <a:pt x="10" y="1984"/>
                  </a:lnTo>
                  <a:lnTo>
                    <a:pt x="11" y="1986"/>
                  </a:lnTo>
                  <a:lnTo>
                    <a:pt x="13" y="1988"/>
                  </a:lnTo>
                  <a:close/>
                  <a:moveTo>
                    <a:pt x="11" y="2020"/>
                  </a:moveTo>
                  <a:lnTo>
                    <a:pt x="11" y="2037"/>
                  </a:lnTo>
                  <a:lnTo>
                    <a:pt x="11" y="2038"/>
                  </a:lnTo>
                  <a:lnTo>
                    <a:pt x="10" y="2038"/>
                  </a:lnTo>
                  <a:lnTo>
                    <a:pt x="8" y="2038"/>
                  </a:lnTo>
                  <a:lnTo>
                    <a:pt x="6" y="2037"/>
                  </a:lnTo>
                  <a:lnTo>
                    <a:pt x="6" y="2020"/>
                  </a:lnTo>
                  <a:lnTo>
                    <a:pt x="8" y="2018"/>
                  </a:lnTo>
                  <a:lnTo>
                    <a:pt x="10" y="2016"/>
                  </a:lnTo>
                  <a:lnTo>
                    <a:pt x="11" y="2018"/>
                  </a:lnTo>
                  <a:lnTo>
                    <a:pt x="11" y="2020"/>
                  </a:lnTo>
                  <a:close/>
                  <a:moveTo>
                    <a:pt x="11" y="2052"/>
                  </a:moveTo>
                  <a:lnTo>
                    <a:pt x="11" y="2069"/>
                  </a:lnTo>
                  <a:lnTo>
                    <a:pt x="11" y="2071"/>
                  </a:lnTo>
                  <a:lnTo>
                    <a:pt x="8" y="2071"/>
                  </a:lnTo>
                  <a:lnTo>
                    <a:pt x="6" y="2071"/>
                  </a:lnTo>
                  <a:lnTo>
                    <a:pt x="6" y="2069"/>
                  </a:lnTo>
                  <a:lnTo>
                    <a:pt x="6" y="2052"/>
                  </a:lnTo>
                  <a:lnTo>
                    <a:pt x="6" y="2050"/>
                  </a:lnTo>
                  <a:lnTo>
                    <a:pt x="10" y="2050"/>
                  </a:lnTo>
                  <a:lnTo>
                    <a:pt x="11" y="2050"/>
                  </a:lnTo>
                  <a:lnTo>
                    <a:pt x="11" y="2052"/>
                  </a:lnTo>
                  <a:close/>
                  <a:moveTo>
                    <a:pt x="11" y="2084"/>
                  </a:moveTo>
                  <a:lnTo>
                    <a:pt x="11" y="2101"/>
                  </a:lnTo>
                  <a:lnTo>
                    <a:pt x="10" y="2103"/>
                  </a:lnTo>
                  <a:lnTo>
                    <a:pt x="8" y="2104"/>
                  </a:lnTo>
                  <a:lnTo>
                    <a:pt x="6" y="2103"/>
                  </a:lnTo>
                  <a:lnTo>
                    <a:pt x="6" y="2101"/>
                  </a:lnTo>
                  <a:lnTo>
                    <a:pt x="6" y="2084"/>
                  </a:lnTo>
                  <a:lnTo>
                    <a:pt x="6" y="2082"/>
                  </a:lnTo>
                  <a:lnTo>
                    <a:pt x="8" y="2082"/>
                  </a:lnTo>
                  <a:lnTo>
                    <a:pt x="11" y="2082"/>
                  </a:lnTo>
                  <a:lnTo>
                    <a:pt x="11" y="2084"/>
                  </a:lnTo>
                  <a:close/>
                  <a:moveTo>
                    <a:pt x="11" y="2118"/>
                  </a:moveTo>
                  <a:lnTo>
                    <a:pt x="11" y="2133"/>
                  </a:lnTo>
                  <a:lnTo>
                    <a:pt x="10" y="2135"/>
                  </a:lnTo>
                  <a:lnTo>
                    <a:pt x="8" y="2137"/>
                  </a:lnTo>
                  <a:lnTo>
                    <a:pt x="6" y="2135"/>
                  </a:lnTo>
                  <a:lnTo>
                    <a:pt x="6" y="2133"/>
                  </a:lnTo>
                  <a:lnTo>
                    <a:pt x="6" y="2118"/>
                  </a:lnTo>
                  <a:lnTo>
                    <a:pt x="6" y="2116"/>
                  </a:lnTo>
                  <a:lnTo>
                    <a:pt x="8" y="2115"/>
                  </a:lnTo>
                  <a:lnTo>
                    <a:pt x="10" y="2116"/>
                  </a:lnTo>
                  <a:lnTo>
                    <a:pt x="11" y="2118"/>
                  </a:lnTo>
                  <a:close/>
                  <a:moveTo>
                    <a:pt x="11" y="2150"/>
                  </a:moveTo>
                  <a:lnTo>
                    <a:pt x="11" y="2165"/>
                  </a:lnTo>
                  <a:lnTo>
                    <a:pt x="10" y="2169"/>
                  </a:lnTo>
                  <a:lnTo>
                    <a:pt x="8" y="2169"/>
                  </a:lnTo>
                  <a:lnTo>
                    <a:pt x="6" y="2169"/>
                  </a:lnTo>
                  <a:lnTo>
                    <a:pt x="5" y="2165"/>
                  </a:lnTo>
                  <a:lnTo>
                    <a:pt x="5" y="2150"/>
                  </a:lnTo>
                  <a:lnTo>
                    <a:pt x="6" y="2148"/>
                  </a:lnTo>
                  <a:lnTo>
                    <a:pt x="8" y="2147"/>
                  </a:lnTo>
                  <a:lnTo>
                    <a:pt x="10" y="2148"/>
                  </a:lnTo>
                  <a:lnTo>
                    <a:pt x="11" y="2150"/>
                  </a:lnTo>
                  <a:close/>
                  <a:moveTo>
                    <a:pt x="10" y="2182"/>
                  </a:moveTo>
                  <a:lnTo>
                    <a:pt x="10" y="2199"/>
                  </a:lnTo>
                  <a:lnTo>
                    <a:pt x="10" y="2201"/>
                  </a:lnTo>
                  <a:lnTo>
                    <a:pt x="8" y="2201"/>
                  </a:lnTo>
                  <a:lnTo>
                    <a:pt x="6" y="2201"/>
                  </a:lnTo>
                  <a:lnTo>
                    <a:pt x="5" y="2199"/>
                  </a:lnTo>
                  <a:lnTo>
                    <a:pt x="5" y="2182"/>
                  </a:lnTo>
                  <a:lnTo>
                    <a:pt x="6" y="2181"/>
                  </a:lnTo>
                  <a:lnTo>
                    <a:pt x="8" y="2179"/>
                  </a:lnTo>
                  <a:lnTo>
                    <a:pt x="10" y="2181"/>
                  </a:lnTo>
                  <a:lnTo>
                    <a:pt x="10" y="2182"/>
                  </a:lnTo>
                  <a:close/>
                  <a:moveTo>
                    <a:pt x="10" y="2215"/>
                  </a:moveTo>
                  <a:lnTo>
                    <a:pt x="10" y="2232"/>
                  </a:lnTo>
                  <a:lnTo>
                    <a:pt x="10" y="2233"/>
                  </a:lnTo>
                  <a:lnTo>
                    <a:pt x="8" y="2233"/>
                  </a:lnTo>
                  <a:lnTo>
                    <a:pt x="5" y="2233"/>
                  </a:lnTo>
                  <a:lnTo>
                    <a:pt x="5" y="2232"/>
                  </a:lnTo>
                  <a:lnTo>
                    <a:pt x="5" y="2215"/>
                  </a:lnTo>
                  <a:lnTo>
                    <a:pt x="6" y="2213"/>
                  </a:lnTo>
                  <a:lnTo>
                    <a:pt x="8" y="2213"/>
                  </a:lnTo>
                  <a:lnTo>
                    <a:pt x="10" y="2213"/>
                  </a:lnTo>
                  <a:lnTo>
                    <a:pt x="10" y="2215"/>
                  </a:lnTo>
                  <a:close/>
                  <a:moveTo>
                    <a:pt x="10" y="2247"/>
                  </a:moveTo>
                  <a:lnTo>
                    <a:pt x="10" y="2264"/>
                  </a:lnTo>
                  <a:lnTo>
                    <a:pt x="10" y="2265"/>
                  </a:lnTo>
                  <a:lnTo>
                    <a:pt x="6" y="2267"/>
                  </a:lnTo>
                  <a:lnTo>
                    <a:pt x="5" y="2265"/>
                  </a:lnTo>
                  <a:lnTo>
                    <a:pt x="5" y="2264"/>
                  </a:lnTo>
                  <a:lnTo>
                    <a:pt x="5" y="2247"/>
                  </a:lnTo>
                  <a:lnTo>
                    <a:pt x="5" y="2245"/>
                  </a:lnTo>
                  <a:lnTo>
                    <a:pt x="8" y="2245"/>
                  </a:lnTo>
                  <a:lnTo>
                    <a:pt x="10" y="2245"/>
                  </a:lnTo>
                  <a:lnTo>
                    <a:pt x="10" y="2247"/>
                  </a:lnTo>
                  <a:close/>
                  <a:moveTo>
                    <a:pt x="10" y="2281"/>
                  </a:moveTo>
                  <a:lnTo>
                    <a:pt x="10" y="2296"/>
                  </a:lnTo>
                  <a:lnTo>
                    <a:pt x="8" y="2298"/>
                  </a:lnTo>
                  <a:lnTo>
                    <a:pt x="6" y="2299"/>
                  </a:lnTo>
                  <a:lnTo>
                    <a:pt x="5" y="2298"/>
                  </a:lnTo>
                  <a:lnTo>
                    <a:pt x="5" y="2296"/>
                  </a:lnTo>
                  <a:lnTo>
                    <a:pt x="5" y="2281"/>
                  </a:lnTo>
                  <a:lnTo>
                    <a:pt x="5" y="2279"/>
                  </a:lnTo>
                  <a:lnTo>
                    <a:pt x="6" y="2277"/>
                  </a:lnTo>
                  <a:lnTo>
                    <a:pt x="8" y="2279"/>
                  </a:lnTo>
                  <a:lnTo>
                    <a:pt x="10" y="2281"/>
                  </a:lnTo>
                  <a:close/>
                  <a:moveTo>
                    <a:pt x="10" y="2313"/>
                  </a:moveTo>
                  <a:lnTo>
                    <a:pt x="10" y="2328"/>
                  </a:lnTo>
                  <a:lnTo>
                    <a:pt x="8" y="2331"/>
                  </a:lnTo>
                  <a:lnTo>
                    <a:pt x="6" y="2331"/>
                  </a:lnTo>
                  <a:lnTo>
                    <a:pt x="5" y="2331"/>
                  </a:lnTo>
                  <a:lnTo>
                    <a:pt x="3" y="2328"/>
                  </a:lnTo>
                  <a:lnTo>
                    <a:pt x="5" y="2313"/>
                  </a:lnTo>
                  <a:lnTo>
                    <a:pt x="5" y="2311"/>
                  </a:lnTo>
                  <a:lnTo>
                    <a:pt x="6" y="2309"/>
                  </a:lnTo>
                  <a:lnTo>
                    <a:pt x="8" y="2311"/>
                  </a:lnTo>
                  <a:lnTo>
                    <a:pt x="10" y="2313"/>
                  </a:lnTo>
                  <a:close/>
                  <a:moveTo>
                    <a:pt x="10" y="2345"/>
                  </a:moveTo>
                  <a:lnTo>
                    <a:pt x="10" y="2362"/>
                  </a:lnTo>
                  <a:lnTo>
                    <a:pt x="8" y="2364"/>
                  </a:lnTo>
                  <a:lnTo>
                    <a:pt x="6" y="2364"/>
                  </a:lnTo>
                  <a:lnTo>
                    <a:pt x="5" y="2364"/>
                  </a:lnTo>
                  <a:lnTo>
                    <a:pt x="3" y="2362"/>
                  </a:lnTo>
                  <a:lnTo>
                    <a:pt x="3" y="2345"/>
                  </a:lnTo>
                  <a:lnTo>
                    <a:pt x="5" y="2343"/>
                  </a:lnTo>
                  <a:lnTo>
                    <a:pt x="6" y="2342"/>
                  </a:lnTo>
                  <a:lnTo>
                    <a:pt x="8" y="2343"/>
                  </a:lnTo>
                  <a:lnTo>
                    <a:pt x="10" y="2345"/>
                  </a:lnTo>
                  <a:close/>
                  <a:moveTo>
                    <a:pt x="8" y="2377"/>
                  </a:moveTo>
                  <a:lnTo>
                    <a:pt x="8" y="2394"/>
                  </a:lnTo>
                  <a:lnTo>
                    <a:pt x="8" y="2396"/>
                  </a:lnTo>
                  <a:lnTo>
                    <a:pt x="6" y="2396"/>
                  </a:lnTo>
                  <a:lnTo>
                    <a:pt x="5" y="2396"/>
                  </a:lnTo>
                  <a:lnTo>
                    <a:pt x="3" y="2394"/>
                  </a:lnTo>
                  <a:lnTo>
                    <a:pt x="3" y="2377"/>
                  </a:lnTo>
                  <a:lnTo>
                    <a:pt x="5" y="2376"/>
                  </a:lnTo>
                  <a:lnTo>
                    <a:pt x="6" y="2376"/>
                  </a:lnTo>
                  <a:lnTo>
                    <a:pt x="8" y="2376"/>
                  </a:lnTo>
                  <a:lnTo>
                    <a:pt x="8" y="2377"/>
                  </a:lnTo>
                  <a:close/>
                  <a:moveTo>
                    <a:pt x="8" y="2409"/>
                  </a:moveTo>
                  <a:lnTo>
                    <a:pt x="8" y="2426"/>
                  </a:lnTo>
                  <a:lnTo>
                    <a:pt x="8" y="2428"/>
                  </a:lnTo>
                  <a:lnTo>
                    <a:pt x="6" y="2430"/>
                  </a:lnTo>
                  <a:lnTo>
                    <a:pt x="3" y="2428"/>
                  </a:lnTo>
                  <a:lnTo>
                    <a:pt x="3" y="2426"/>
                  </a:lnTo>
                  <a:lnTo>
                    <a:pt x="3" y="2409"/>
                  </a:lnTo>
                  <a:lnTo>
                    <a:pt x="5" y="2408"/>
                  </a:lnTo>
                  <a:lnTo>
                    <a:pt x="6" y="2408"/>
                  </a:lnTo>
                  <a:lnTo>
                    <a:pt x="8" y="2408"/>
                  </a:lnTo>
                  <a:lnTo>
                    <a:pt x="8" y="2409"/>
                  </a:lnTo>
                  <a:close/>
                  <a:moveTo>
                    <a:pt x="8" y="2443"/>
                  </a:moveTo>
                  <a:lnTo>
                    <a:pt x="8" y="2459"/>
                  </a:lnTo>
                  <a:lnTo>
                    <a:pt x="8" y="2460"/>
                  </a:lnTo>
                  <a:lnTo>
                    <a:pt x="5" y="2462"/>
                  </a:lnTo>
                  <a:lnTo>
                    <a:pt x="3" y="2460"/>
                  </a:lnTo>
                  <a:lnTo>
                    <a:pt x="3" y="2459"/>
                  </a:lnTo>
                  <a:lnTo>
                    <a:pt x="3" y="2443"/>
                  </a:lnTo>
                  <a:lnTo>
                    <a:pt x="3" y="2442"/>
                  </a:lnTo>
                  <a:lnTo>
                    <a:pt x="5" y="2440"/>
                  </a:lnTo>
                  <a:lnTo>
                    <a:pt x="8" y="2442"/>
                  </a:lnTo>
                  <a:lnTo>
                    <a:pt x="8" y="2443"/>
                  </a:lnTo>
                  <a:close/>
                  <a:moveTo>
                    <a:pt x="8" y="2476"/>
                  </a:moveTo>
                  <a:lnTo>
                    <a:pt x="8" y="2491"/>
                  </a:lnTo>
                  <a:lnTo>
                    <a:pt x="6" y="2494"/>
                  </a:lnTo>
                  <a:lnTo>
                    <a:pt x="5" y="2494"/>
                  </a:lnTo>
                  <a:lnTo>
                    <a:pt x="3" y="2494"/>
                  </a:lnTo>
                  <a:lnTo>
                    <a:pt x="3" y="2491"/>
                  </a:lnTo>
                  <a:lnTo>
                    <a:pt x="3" y="2476"/>
                  </a:lnTo>
                  <a:lnTo>
                    <a:pt x="3" y="2474"/>
                  </a:lnTo>
                  <a:lnTo>
                    <a:pt x="5" y="2472"/>
                  </a:lnTo>
                  <a:lnTo>
                    <a:pt x="6" y="2474"/>
                  </a:lnTo>
                  <a:lnTo>
                    <a:pt x="8" y="2476"/>
                  </a:lnTo>
                  <a:close/>
                  <a:moveTo>
                    <a:pt x="8" y="2508"/>
                  </a:moveTo>
                  <a:lnTo>
                    <a:pt x="8" y="2525"/>
                  </a:lnTo>
                  <a:lnTo>
                    <a:pt x="6" y="2526"/>
                  </a:lnTo>
                  <a:lnTo>
                    <a:pt x="5" y="2526"/>
                  </a:lnTo>
                  <a:lnTo>
                    <a:pt x="3" y="2526"/>
                  </a:lnTo>
                  <a:lnTo>
                    <a:pt x="1" y="2525"/>
                  </a:lnTo>
                  <a:lnTo>
                    <a:pt x="3" y="2508"/>
                  </a:lnTo>
                  <a:lnTo>
                    <a:pt x="3" y="2506"/>
                  </a:lnTo>
                  <a:lnTo>
                    <a:pt x="5" y="2504"/>
                  </a:lnTo>
                  <a:lnTo>
                    <a:pt x="6" y="2506"/>
                  </a:lnTo>
                  <a:lnTo>
                    <a:pt x="8" y="2508"/>
                  </a:lnTo>
                  <a:close/>
                  <a:moveTo>
                    <a:pt x="8" y="2540"/>
                  </a:moveTo>
                  <a:lnTo>
                    <a:pt x="6" y="2557"/>
                  </a:lnTo>
                  <a:lnTo>
                    <a:pt x="6" y="2559"/>
                  </a:lnTo>
                  <a:lnTo>
                    <a:pt x="5" y="2559"/>
                  </a:lnTo>
                  <a:lnTo>
                    <a:pt x="3" y="2559"/>
                  </a:lnTo>
                  <a:lnTo>
                    <a:pt x="1" y="2557"/>
                  </a:lnTo>
                  <a:lnTo>
                    <a:pt x="1" y="2540"/>
                  </a:lnTo>
                  <a:lnTo>
                    <a:pt x="3" y="2538"/>
                  </a:lnTo>
                  <a:lnTo>
                    <a:pt x="5" y="2538"/>
                  </a:lnTo>
                  <a:lnTo>
                    <a:pt x="6" y="2538"/>
                  </a:lnTo>
                  <a:lnTo>
                    <a:pt x="8" y="2540"/>
                  </a:lnTo>
                  <a:close/>
                  <a:moveTo>
                    <a:pt x="6" y="2572"/>
                  </a:moveTo>
                  <a:lnTo>
                    <a:pt x="6" y="2589"/>
                  </a:lnTo>
                  <a:lnTo>
                    <a:pt x="6" y="2591"/>
                  </a:lnTo>
                  <a:lnTo>
                    <a:pt x="5" y="2592"/>
                  </a:lnTo>
                  <a:lnTo>
                    <a:pt x="3" y="2591"/>
                  </a:lnTo>
                  <a:lnTo>
                    <a:pt x="1" y="2589"/>
                  </a:lnTo>
                  <a:lnTo>
                    <a:pt x="1" y="2572"/>
                  </a:lnTo>
                  <a:lnTo>
                    <a:pt x="3" y="2570"/>
                  </a:lnTo>
                  <a:lnTo>
                    <a:pt x="5" y="2570"/>
                  </a:lnTo>
                  <a:lnTo>
                    <a:pt x="6" y="2570"/>
                  </a:lnTo>
                  <a:lnTo>
                    <a:pt x="6" y="2572"/>
                  </a:lnTo>
                  <a:close/>
                  <a:moveTo>
                    <a:pt x="6" y="2606"/>
                  </a:moveTo>
                  <a:lnTo>
                    <a:pt x="6" y="2621"/>
                  </a:lnTo>
                  <a:lnTo>
                    <a:pt x="6" y="2623"/>
                  </a:lnTo>
                  <a:lnTo>
                    <a:pt x="3" y="2625"/>
                  </a:lnTo>
                  <a:lnTo>
                    <a:pt x="1" y="2623"/>
                  </a:lnTo>
                  <a:lnTo>
                    <a:pt x="1" y="2621"/>
                  </a:lnTo>
                  <a:lnTo>
                    <a:pt x="1" y="2606"/>
                  </a:lnTo>
                  <a:lnTo>
                    <a:pt x="1" y="2604"/>
                  </a:lnTo>
                  <a:lnTo>
                    <a:pt x="5" y="2603"/>
                  </a:lnTo>
                  <a:lnTo>
                    <a:pt x="6" y="2604"/>
                  </a:lnTo>
                  <a:lnTo>
                    <a:pt x="6" y="2606"/>
                  </a:lnTo>
                  <a:close/>
                  <a:moveTo>
                    <a:pt x="6" y="2638"/>
                  </a:moveTo>
                  <a:lnTo>
                    <a:pt x="6" y="2653"/>
                  </a:lnTo>
                  <a:lnTo>
                    <a:pt x="5" y="2657"/>
                  </a:lnTo>
                  <a:lnTo>
                    <a:pt x="3" y="2657"/>
                  </a:lnTo>
                  <a:lnTo>
                    <a:pt x="1" y="2657"/>
                  </a:lnTo>
                  <a:lnTo>
                    <a:pt x="1" y="2653"/>
                  </a:lnTo>
                  <a:lnTo>
                    <a:pt x="1" y="2638"/>
                  </a:lnTo>
                  <a:lnTo>
                    <a:pt x="1" y="2637"/>
                  </a:lnTo>
                  <a:lnTo>
                    <a:pt x="3" y="2635"/>
                  </a:lnTo>
                  <a:lnTo>
                    <a:pt x="6" y="2637"/>
                  </a:lnTo>
                  <a:lnTo>
                    <a:pt x="6" y="2638"/>
                  </a:lnTo>
                  <a:close/>
                  <a:moveTo>
                    <a:pt x="6" y="2670"/>
                  </a:moveTo>
                  <a:lnTo>
                    <a:pt x="6" y="2687"/>
                  </a:lnTo>
                  <a:lnTo>
                    <a:pt x="5" y="2689"/>
                  </a:lnTo>
                  <a:lnTo>
                    <a:pt x="3" y="2689"/>
                  </a:lnTo>
                  <a:lnTo>
                    <a:pt x="1" y="2689"/>
                  </a:lnTo>
                  <a:lnTo>
                    <a:pt x="1" y="2687"/>
                  </a:lnTo>
                  <a:lnTo>
                    <a:pt x="1" y="2670"/>
                  </a:lnTo>
                  <a:lnTo>
                    <a:pt x="1" y="2669"/>
                  </a:lnTo>
                  <a:lnTo>
                    <a:pt x="3" y="2667"/>
                  </a:lnTo>
                  <a:lnTo>
                    <a:pt x="5" y="2669"/>
                  </a:lnTo>
                  <a:lnTo>
                    <a:pt x="6" y="2670"/>
                  </a:lnTo>
                  <a:close/>
                  <a:moveTo>
                    <a:pt x="6" y="2703"/>
                  </a:moveTo>
                  <a:lnTo>
                    <a:pt x="6" y="2720"/>
                  </a:lnTo>
                  <a:lnTo>
                    <a:pt x="5" y="2721"/>
                  </a:lnTo>
                  <a:lnTo>
                    <a:pt x="3" y="2721"/>
                  </a:lnTo>
                  <a:lnTo>
                    <a:pt x="1" y="2721"/>
                  </a:lnTo>
                  <a:lnTo>
                    <a:pt x="0" y="2720"/>
                  </a:lnTo>
                  <a:lnTo>
                    <a:pt x="0" y="2703"/>
                  </a:lnTo>
                  <a:lnTo>
                    <a:pt x="1" y="2701"/>
                  </a:lnTo>
                  <a:lnTo>
                    <a:pt x="3" y="2701"/>
                  </a:lnTo>
                  <a:lnTo>
                    <a:pt x="5" y="2701"/>
                  </a:lnTo>
                  <a:lnTo>
                    <a:pt x="6" y="2703"/>
                  </a:lnTo>
                  <a:close/>
                  <a:moveTo>
                    <a:pt x="6" y="2735"/>
                  </a:moveTo>
                  <a:lnTo>
                    <a:pt x="5" y="2752"/>
                  </a:lnTo>
                  <a:lnTo>
                    <a:pt x="5" y="2753"/>
                  </a:lnTo>
                  <a:lnTo>
                    <a:pt x="3" y="2755"/>
                  </a:lnTo>
                  <a:lnTo>
                    <a:pt x="1" y="2753"/>
                  </a:lnTo>
                  <a:lnTo>
                    <a:pt x="0" y="2752"/>
                  </a:lnTo>
                  <a:lnTo>
                    <a:pt x="0" y="2735"/>
                  </a:lnTo>
                  <a:lnTo>
                    <a:pt x="1" y="2733"/>
                  </a:lnTo>
                  <a:lnTo>
                    <a:pt x="3" y="2733"/>
                  </a:lnTo>
                  <a:lnTo>
                    <a:pt x="5" y="2733"/>
                  </a:lnTo>
                  <a:lnTo>
                    <a:pt x="6" y="2735"/>
                  </a:lnTo>
                  <a:close/>
                  <a:moveTo>
                    <a:pt x="5" y="2769"/>
                  </a:moveTo>
                  <a:lnTo>
                    <a:pt x="5" y="2784"/>
                  </a:lnTo>
                  <a:lnTo>
                    <a:pt x="5" y="2786"/>
                  </a:lnTo>
                  <a:lnTo>
                    <a:pt x="3" y="2787"/>
                  </a:lnTo>
                  <a:lnTo>
                    <a:pt x="0" y="2786"/>
                  </a:lnTo>
                  <a:lnTo>
                    <a:pt x="0" y="2784"/>
                  </a:lnTo>
                  <a:lnTo>
                    <a:pt x="0" y="2769"/>
                  </a:lnTo>
                  <a:lnTo>
                    <a:pt x="1" y="2767"/>
                  </a:lnTo>
                  <a:lnTo>
                    <a:pt x="3" y="2765"/>
                  </a:lnTo>
                  <a:lnTo>
                    <a:pt x="5" y="2767"/>
                  </a:lnTo>
                  <a:lnTo>
                    <a:pt x="5" y="2769"/>
                  </a:lnTo>
                  <a:close/>
                  <a:moveTo>
                    <a:pt x="5" y="2801"/>
                  </a:moveTo>
                  <a:lnTo>
                    <a:pt x="5" y="2816"/>
                  </a:lnTo>
                  <a:lnTo>
                    <a:pt x="5" y="2820"/>
                  </a:lnTo>
                  <a:lnTo>
                    <a:pt x="1" y="2820"/>
                  </a:lnTo>
                  <a:lnTo>
                    <a:pt x="0" y="2820"/>
                  </a:lnTo>
                  <a:lnTo>
                    <a:pt x="0" y="2816"/>
                  </a:lnTo>
                  <a:lnTo>
                    <a:pt x="0" y="2801"/>
                  </a:lnTo>
                  <a:lnTo>
                    <a:pt x="0" y="2799"/>
                  </a:lnTo>
                  <a:lnTo>
                    <a:pt x="3" y="2797"/>
                  </a:lnTo>
                  <a:lnTo>
                    <a:pt x="5" y="2799"/>
                  </a:lnTo>
                  <a:lnTo>
                    <a:pt x="5" y="2801"/>
                  </a:lnTo>
                  <a:close/>
                </a:path>
              </a:pathLst>
            </a:custGeom>
            <a:solidFill>
              <a:srgbClr val="1A1A1A"/>
            </a:solidFill>
            <a:ln w="1588">
              <a:solidFill>
                <a:srgbClr val="1A1A1A"/>
              </a:solidFill>
              <a:prstDash val="solid"/>
              <a:round/>
              <a:headEnd/>
              <a:tailEnd/>
            </a:ln>
          </p:spPr>
          <p:txBody>
            <a:bodyPr/>
            <a:lstStyle/>
            <a:p>
              <a:pPr algn="l"/>
              <a:endParaRPr lang="de-DE" sz="1800">
                <a:solidFill>
                  <a:srgbClr val="000000"/>
                </a:solidFill>
                <a:latin typeface="Arial" pitchFamily="34" charset="0"/>
                <a:ea typeface="+mn-ea"/>
              </a:endParaRPr>
            </a:p>
          </p:txBody>
        </p:sp>
        <p:sp>
          <p:nvSpPr>
            <p:cNvPr id="17" name="Freeform 57"/>
            <p:cNvSpPr>
              <a:spLocks noEditPoints="1"/>
            </p:cNvSpPr>
            <p:nvPr/>
          </p:nvSpPr>
          <p:spPr bwMode="auto">
            <a:xfrm>
              <a:off x="6411189" y="2351412"/>
              <a:ext cx="32503" cy="2614138"/>
            </a:xfrm>
            <a:custGeom>
              <a:avLst/>
              <a:gdLst>
                <a:gd name="T0" fmla="*/ 7 w 32"/>
                <a:gd name="T1" fmla="*/ 14 h 2820"/>
                <a:gd name="T2" fmla="*/ 7 w 32"/>
                <a:gd name="T3" fmla="*/ 17 h 2820"/>
                <a:gd name="T4" fmla="*/ 8 w 32"/>
                <a:gd name="T5" fmla="*/ 34 h 2820"/>
                <a:gd name="T6" fmla="*/ 6 w 32"/>
                <a:gd name="T7" fmla="*/ 46 h 2820"/>
                <a:gd name="T8" fmla="*/ 7 w 32"/>
                <a:gd name="T9" fmla="*/ 49 h 2820"/>
                <a:gd name="T10" fmla="*/ 7 w 32"/>
                <a:gd name="T11" fmla="*/ 70 h 2820"/>
                <a:gd name="T12" fmla="*/ 6 w 32"/>
                <a:gd name="T13" fmla="*/ 78 h 2820"/>
                <a:gd name="T14" fmla="*/ 7 w 32"/>
                <a:gd name="T15" fmla="*/ 83 h 2820"/>
                <a:gd name="T16" fmla="*/ 7 w 32"/>
                <a:gd name="T17" fmla="*/ 103 h 2820"/>
                <a:gd name="T18" fmla="*/ 6 w 32"/>
                <a:gd name="T19" fmla="*/ 106 h 2820"/>
                <a:gd name="T20" fmla="*/ 7 w 32"/>
                <a:gd name="T21" fmla="*/ 115 h 2820"/>
                <a:gd name="T22" fmla="*/ 6 w 32"/>
                <a:gd name="T23" fmla="*/ 136 h 2820"/>
                <a:gd name="T24" fmla="*/ 6 w 32"/>
                <a:gd name="T25" fmla="*/ 139 h 2820"/>
                <a:gd name="T26" fmla="*/ 7 w 32"/>
                <a:gd name="T27" fmla="*/ 156 h 2820"/>
                <a:gd name="T28" fmla="*/ 5 w 32"/>
                <a:gd name="T29" fmla="*/ 168 h 2820"/>
                <a:gd name="T30" fmla="*/ 6 w 32"/>
                <a:gd name="T31" fmla="*/ 171 h 2820"/>
                <a:gd name="T32" fmla="*/ 6 w 32"/>
                <a:gd name="T33" fmla="*/ 192 h 2820"/>
                <a:gd name="T34" fmla="*/ 5 w 32"/>
                <a:gd name="T35" fmla="*/ 200 h 2820"/>
                <a:gd name="T36" fmla="*/ 6 w 32"/>
                <a:gd name="T37" fmla="*/ 204 h 2820"/>
                <a:gd name="T38" fmla="*/ 6 w 32"/>
                <a:gd name="T39" fmla="*/ 225 h 2820"/>
                <a:gd name="T40" fmla="*/ 5 w 32"/>
                <a:gd name="T41" fmla="*/ 233 h 2820"/>
                <a:gd name="T42" fmla="*/ 6 w 32"/>
                <a:gd name="T43" fmla="*/ 236 h 2820"/>
                <a:gd name="T44" fmla="*/ 6 w 32"/>
                <a:gd name="T45" fmla="*/ 257 h 2820"/>
                <a:gd name="T46" fmla="*/ 5 w 32"/>
                <a:gd name="T47" fmla="*/ 261 h 2820"/>
                <a:gd name="T48" fmla="*/ 6 w 32"/>
                <a:gd name="T49" fmla="*/ 269 h 2820"/>
                <a:gd name="T50" fmla="*/ 5 w 32"/>
                <a:gd name="T51" fmla="*/ 291 h 2820"/>
                <a:gd name="T52" fmla="*/ 4 w 32"/>
                <a:gd name="T53" fmla="*/ 294 h 2820"/>
                <a:gd name="T54" fmla="*/ 5 w 32"/>
                <a:gd name="T55" fmla="*/ 302 h 2820"/>
                <a:gd name="T56" fmla="*/ 5 w 32"/>
                <a:gd name="T57" fmla="*/ 323 h 2820"/>
                <a:gd name="T58" fmla="*/ 5 w 32"/>
                <a:gd name="T59" fmla="*/ 326 h 2820"/>
                <a:gd name="T60" fmla="*/ 5 w 32"/>
                <a:gd name="T61" fmla="*/ 347 h 2820"/>
                <a:gd name="T62" fmla="*/ 4 w 32"/>
                <a:gd name="T63" fmla="*/ 355 h 2820"/>
                <a:gd name="T64" fmla="*/ 5 w 32"/>
                <a:gd name="T65" fmla="*/ 358 h 2820"/>
                <a:gd name="T66" fmla="*/ 4 w 32"/>
                <a:gd name="T67" fmla="*/ 380 h 2820"/>
                <a:gd name="T68" fmla="*/ 4 w 32"/>
                <a:gd name="T69" fmla="*/ 383 h 2820"/>
                <a:gd name="T70" fmla="*/ 5 w 32"/>
                <a:gd name="T71" fmla="*/ 391 h 2820"/>
                <a:gd name="T72" fmla="*/ 4 w 32"/>
                <a:gd name="T73" fmla="*/ 413 h 2820"/>
                <a:gd name="T74" fmla="*/ 4 w 32"/>
                <a:gd name="T75" fmla="*/ 415 h 2820"/>
                <a:gd name="T76" fmla="*/ 4 w 32"/>
                <a:gd name="T77" fmla="*/ 432 h 2820"/>
                <a:gd name="T78" fmla="*/ 3 w 32"/>
                <a:gd name="T79" fmla="*/ 445 h 2820"/>
                <a:gd name="T80" fmla="*/ 4 w 32"/>
                <a:gd name="T81" fmla="*/ 448 h 2820"/>
                <a:gd name="T82" fmla="*/ 4 w 32"/>
                <a:gd name="T83" fmla="*/ 469 h 2820"/>
                <a:gd name="T84" fmla="*/ 2 w 32"/>
                <a:gd name="T85" fmla="*/ 477 h 2820"/>
                <a:gd name="T86" fmla="*/ 4 w 32"/>
                <a:gd name="T87" fmla="*/ 480 h 2820"/>
                <a:gd name="T88" fmla="*/ 3 w 32"/>
                <a:gd name="T89" fmla="*/ 502 h 2820"/>
                <a:gd name="T90" fmla="*/ 2 w 32"/>
                <a:gd name="T91" fmla="*/ 505 h 2820"/>
                <a:gd name="T92" fmla="*/ 4 w 32"/>
                <a:gd name="T93" fmla="*/ 513 h 2820"/>
                <a:gd name="T94" fmla="*/ 3 w 32"/>
                <a:gd name="T95" fmla="*/ 534 h 2820"/>
                <a:gd name="T96" fmla="*/ 2 w 32"/>
                <a:gd name="T97" fmla="*/ 537 h 2820"/>
                <a:gd name="T98" fmla="*/ 3 w 32"/>
                <a:gd name="T99" fmla="*/ 554 h 2820"/>
                <a:gd name="T100" fmla="*/ 2 w 32"/>
                <a:gd name="T101" fmla="*/ 567 h 2820"/>
                <a:gd name="T102" fmla="*/ 3 w 32"/>
                <a:gd name="T103" fmla="*/ 571 h 2820"/>
                <a:gd name="T104" fmla="*/ 2 w 32"/>
                <a:gd name="T105" fmla="*/ 591 h 2820"/>
                <a:gd name="T106" fmla="*/ 2 w 32"/>
                <a:gd name="T107" fmla="*/ 595 h 2820"/>
                <a:gd name="T108" fmla="*/ 3 w 32"/>
                <a:gd name="T109" fmla="*/ 603 h 2820"/>
                <a:gd name="T110" fmla="*/ 1 w 32"/>
                <a:gd name="T111" fmla="*/ 624 h 2820"/>
                <a:gd name="T112" fmla="*/ 2 w 32"/>
                <a:gd name="T113" fmla="*/ 627 h 2820"/>
                <a:gd name="T114" fmla="*/ 2 w 32"/>
                <a:gd name="T115" fmla="*/ 644 h 2820"/>
                <a:gd name="T116" fmla="*/ 1 w 32"/>
                <a:gd name="T117" fmla="*/ 656 h 2820"/>
                <a:gd name="T118" fmla="*/ 2 w 32"/>
                <a:gd name="T119" fmla="*/ 660 h 2820"/>
                <a:gd name="T120" fmla="*/ 2 w 32"/>
                <a:gd name="T121" fmla="*/ 681 h 2820"/>
                <a:gd name="T122" fmla="*/ 1 w 32"/>
                <a:gd name="T123" fmla="*/ 684 h 2820"/>
                <a:gd name="T124" fmla="*/ 2 w 32"/>
                <a:gd name="T125" fmla="*/ 693 h 28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2" h="2820">
                  <a:moveTo>
                    <a:pt x="32" y="3"/>
                  </a:moveTo>
                  <a:lnTo>
                    <a:pt x="30" y="19"/>
                  </a:lnTo>
                  <a:lnTo>
                    <a:pt x="30" y="22"/>
                  </a:lnTo>
                  <a:lnTo>
                    <a:pt x="28" y="22"/>
                  </a:lnTo>
                  <a:lnTo>
                    <a:pt x="25" y="19"/>
                  </a:lnTo>
                  <a:lnTo>
                    <a:pt x="25" y="3"/>
                  </a:lnTo>
                  <a:lnTo>
                    <a:pt x="27" y="2"/>
                  </a:lnTo>
                  <a:lnTo>
                    <a:pt x="28" y="0"/>
                  </a:lnTo>
                  <a:lnTo>
                    <a:pt x="30" y="2"/>
                  </a:lnTo>
                  <a:lnTo>
                    <a:pt x="32" y="3"/>
                  </a:lnTo>
                  <a:close/>
                  <a:moveTo>
                    <a:pt x="30" y="35"/>
                  </a:moveTo>
                  <a:lnTo>
                    <a:pt x="30" y="52"/>
                  </a:lnTo>
                  <a:lnTo>
                    <a:pt x="30" y="54"/>
                  </a:lnTo>
                  <a:lnTo>
                    <a:pt x="28" y="54"/>
                  </a:lnTo>
                  <a:lnTo>
                    <a:pt x="27" y="54"/>
                  </a:lnTo>
                  <a:lnTo>
                    <a:pt x="25" y="52"/>
                  </a:lnTo>
                  <a:lnTo>
                    <a:pt x="25" y="35"/>
                  </a:lnTo>
                  <a:lnTo>
                    <a:pt x="27" y="34"/>
                  </a:lnTo>
                  <a:lnTo>
                    <a:pt x="28" y="32"/>
                  </a:lnTo>
                  <a:lnTo>
                    <a:pt x="30" y="34"/>
                  </a:lnTo>
                  <a:lnTo>
                    <a:pt x="30" y="35"/>
                  </a:lnTo>
                  <a:close/>
                  <a:moveTo>
                    <a:pt x="30" y="68"/>
                  </a:moveTo>
                  <a:lnTo>
                    <a:pt x="30" y="85"/>
                  </a:lnTo>
                  <a:lnTo>
                    <a:pt x="30" y="86"/>
                  </a:lnTo>
                  <a:lnTo>
                    <a:pt x="28" y="86"/>
                  </a:lnTo>
                  <a:lnTo>
                    <a:pt x="25" y="86"/>
                  </a:lnTo>
                  <a:lnTo>
                    <a:pt x="25" y="85"/>
                  </a:lnTo>
                  <a:lnTo>
                    <a:pt x="25" y="68"/>
                  </a:lnTo>
                  <a:lnTo>
                    <a:pt x="27" y="66"/>
                  </a:lnTo>
                  <a:lnTo>
                    <a:pt x="28" y="66"/>
                  </a:lnTo>
                  <a:lnTo>
                    <a:pt x="30" y="66"/>
                  </a:lnTo>
                  <a:lnTo>
                    <a:pt x="30" y="68"/>
                  </a:lnTo>
                  <a:close/>
                  <a:moveTo>
                    <a:pt x="30" y="100"/>
                  </a:moveTo>
                  <a:lnTo>
                    <a:pt x="30" y="117"/>
                  </a:lnTo>
                  <a:lnTo>
                    <a:pt x="28" y="118"/>
                  </a:lnTo>
                  <a:lnTo>
                    <a:pt x="27" y="120"/>
                  </a:lnTo>
                  <a:lnTo>
                    <a:pt x="25" y="118"/>
                  </a:lnTo>
                  <a:lnTo>
                    <a:pt x="25" y="117"/>
                  </a:lnTo>
                  <a:lnTo>
                    <a:pt x="25" y="100"/>
                  </a:lnTo>
                  <a:lnTo>
                    <a:pt x="25" y="98"/>
                  </a:lnTo>
                  <a:lnTo>
                    <a:pt x="27" y="98"/>
                  </a:lnTo>
                  <a:lnTo>
                    <a:pt x="30" y="98"/>
                  </a:lnTo>
                  <a:lnTo>
                    <a:pt x="30" y="100"/>
                  </a:lnTo>
                  <a:close/>
                  <a:moveTo>
                    <a:pt x="30" y="134"/>
                  </a:moveTo>
                  <a:lnTo>
                    <a:pt x="30" y="149"/>
                  </a:lnTo>
                  <a:lnTo>
                    <a:pt x="28" y="151"/>
                  </a:lnTo>
                  <a:lnTo>
                    <a:pt x="27" y="152"/>
                  </a:lnTo>
                  <a:lnTo>
                    <a:pt x="25" y="151"/>
                  </a:lnTo>
                  <a:lnTo>
                    <a:pt x="25" y="149"/>
                  </a:lnTo>
                  <a:lnTo>
                    <a:pt x="25" y="134"/>
                  </a:lnTo>
                  <a:lnTo>
                    <a:pt x="25" y="130"/>
                  </a:lnTo>
                  <a:lnTo>
                    <a:pt x="27" y="130"/>
                  </a:lnTo>
                  <a:lnTo>
                    <a:pt x="28" y="130"/>
                  </a:lnTo>
                  <a:lnTo>
                    <a:pt x="30" y="134"/>
                  </a:lnTo>
                  <a:close/>
                  <a:moveTo>
                    <a:pt x="30" y="166"/>
                  </a:moveTo>
                  <a:lnTo>
                    <a:pt x="30" y="181"/>
                  </a:lnTo>
                  <a:lnTo>
                    <a:pt x="28" y="185"/>
                  </a:lnTo>
                  <a:lnTo>
                    <a:pt x="27" y="185"/>
                  </a:lnTo>
                  <a:lnTo>
                    <a:pt x="23" y="181"/>
                  </a:lnTo>
                  <a:lnTo>
                    <a:pt x="23" y="166"/>
                  </a:lnTo>
                  <a:lnTo>
                    <a:pt x="25" y="164"/>
                  </a:lnTo>
                  <a:lnTo>
                    <a:pt x="27" y="163"/>
                  </a:lnTo>
                  <a:lnTo>
                    <a:pt x="28" y="164"/>
                  </a:lnTo>
                  <a:lnTo>
                    <a:pt x="30" y="166"/>
                  </a:lnTo>
                  <a:close/>
                  <a:moveTo>
                    <a:pt x="30" y="198"/>
                  </a:moveTo>
                  <a:lnTo>
                    <a:pt x="28" y="215"/>
                  </a:lnTo>
                  <a:lnTo>
                    <a:pt x="28" y="217"/>
                  </a:lnTo>
                  <a:lnTo>
                    <a:pt x="27" y="217"/>
                  </a:lnTo>
                  <a:lnTo>
                    <a:pt x="25" y="217"/>
                  </a:lnTo>
                  <a:lnTo>
                    <a:pt x="23" y="215"/>
                  </a:lnTo>
                  <a:lnTo>
                    <a:pt x="23" y="198"/>
                  </a:lnTo>
                  <a:lnTo>
                    <a:pt x="25" y="196"/>
                  </a:lnTo>
                  <a:lnTo>
                    <a:pt x="27" y="195"/>
                  </a:lnTo>
                  <a:lnTo>
                    <a:pt x="28" y="196"/>
                  </a:lnTo>
                  <a:lnTo>
                    <a:pt x="30" y="198"/>
                  </a:lnTo>
                  <a:close/>
                  <a:moveTo>
                    <a:pt x="28" y="230"/>
                  </a:moveTo>
                  <a:lnTo>
                    <a:pt x="28" y="247"/>
                  </a:lnTo>
                  <a:lnTo>
                    <a:pt x="28" y="249"/>
                  </a:lnTo>
                  <a:lnTo>
                    <a:pt x="27" y="249"/>
                  </a:lnTo>
                  <a:lnTo>
                    <a:pt x="25" y="249"/>
                  </a:lnTo>
                  <a:lnTo>
                    <a:pt x="23" y="247"/>
                  </a:lnTo>
                  <a:lnTo>
                    <a:pt x="23" y="230"/>
                  </a:lnTo>
                  <a:lnTo>
                    <a:pt x="25" y="229"/>
                  </a:lnTo>
                  <a:lnTo>
                    <a:pt x="27" y="229"/>
                  </a:lnTo>
                  <a:lnTo>
                    <a:pt x="28" y="229"/>
                  </a:lnTo>
                  <a:lnTo>
                    <a:pt x="28" y="230"/>
                  </a:lnTo>
                  <a:close/>
                  <a:moveTo>
                    <a:pt x="28" y="263"/>
                  </a:moveTo>
                  <a:lnTo>
                    <a:pt x="28" y="279"/>
                  </a:lnTo>
                  <a:lnTo>
                    <a:pt x="28" y="281"/>
                  </a:lnTo>
                  <a:lnTo>
                    <a:pt x="25" y="283"/>
                  </a:lnTo>
                  <a:lnTo>
                    <a:pt x="23" y="281"/>
                  </a:lnTo>
                  <a:lnTo>
                    <a:pt x="23" y="279"/>
                  </a:lnTo>
                  <a:lnTo>
                    <a:pt x="23" y="263"/>
                  </a:lnTo>
                  <a:lnTo>
                    <a:pt x="23" y="261"/>
                  </a:lnTo>
                  <a:lnTo>
                    <a:pt x="27" y="261"/>
                  </a:lnTo>
                  <a:lnTo>
                    <a:pt x="28" y="261"/>
                  </a:lnTo>
                  <a:lnTo>
                    <a:pt x="28" y="263"/>
                  </a:lnTo>
                  <a:close/>
                  <a:moveTo>
                    <a:pt x="28" y="296"/>
                  </a:moveTo>
                  <a:lnTo>
                    <a:pt x="28" y="312"/>
                  </a:lnTo>
                  <a:lnTo>
                    <a:pt x="27" y="313"/>
                  </a:lnTo>
                  <a:lnTo>
                    <a:pt x="25" y="315"/>
                  </a:lnTo>
                  <a:lnTo>
                    <a:pt x="23" y="313"/>
                  </a:lnTo>
                  <a:lnTo>
                    <a:pt x="23" y="312"/>
                  </a:lnTo>
                  <a:lnTo>
                    <a:pt x="23" y="296"/>
                  </a:lnTo>
                  <a:lnTo>
                    <a:pt x="23" y="293"/>
                  </a:lnTo>
                  <a:lnTo>
                    <a:pt x="25" y="293"/>
                  </a:lnTo>
                  <a:lnTo>
                    <a:pt x="28" y="293"/>
                  </a:lnTo>
                  <a:lnTo>
                    <a:pt x="28" y="296"/>
                  </a:lnTo>
                  <a:close/>
                  <a:moveTo>
                    <a:pt x="28" y="329"/>
                  </a:moveTo>
                  <a:lnTo>
                    <a:pt x="28" y="344"/>
                  </a:lnTo>
                  <a:lnTo>
                    <a:pt x="27" y="347"/>
                  </a:lnTo>
                  <a:lnTo>
                    <a:pt x="25" y="347"/>
                  </a:lnTo>
                  <a:lnTo>
                    <a:pt x="23" y="344"/>
                  </a:lnTo>
                  <a:lnTo>
                    <a:pt x="23" y="329"/>
                  </a:lnTo>
                  <a:lnTo>
                    <a:pt x="23" y="327"/>
                  </a:lnTo>
                  <a:lnTo>
                    <a:pt x="25" y="325"/>
                  </a:lnTo>
                  <a:lnTo>
                    <a:pt x="27" y="327"/>
                  </a:lnTo>
                  <a:lnTo>
                    <a:pt x="28" y="329"/>
                  </a:lnTo>
                  <a:close/>
                  <a:moveTo>
                    <a:pt x="28" y="361"/>
                  </a:moveTo>
                  <a:lnTo>
                    <a:pt x="28" y="378"/>
                  </a:lnTo>
                  <a:lnTo>
                    <a:pt x="27" y="379"/>
                  </a:lnTo>
                  <a:lnTo>
                    <a:pt x="25" y="379"/>
                  </a:lnTo>
                  <a:lnTo>
                    <a:pt x="23" y="379"/>
                  </a:lnTo>
                  <a:lnTo>
                    <a:pt x="22" y="378"/>
                  </a:lnTo>
                  <a:lnTo>
                    <a:pt x="22" y="361"/>
                  </a:lnTo>
                  <a:lnTo>
                    <a:pt x="23" y="359"/>
                  </a:lnTo>
                  <a:lnTo>
                    <a:pt x="25" y="357"/>
                  </a:lnTo>
                  <a:lnTo>
                    <a:pt x="27" y="359"/>
                  </a:lnTo>
                  <a:lnTo>
                    <a:pt x="28" y="361"/>
                  </a:lnTo>
                  <a:close/>
                  <a:moveTo>
                    <a:pt x="27" y="393"/>
                  </a:moveTo>
                  <a:lnTo>
                    <a:pt x="27" y="410"/>
                  </a:lnTo>
                  <a:lnTo>
                    <a:pt x="27" y="412"/>
                  </a:lnTo>
                  <a:lnTo>
                    <a:pt x="25" y="412"/>
                  </a:lnTo>
                  <a:lnTo>
                    <a:pt x="22" y="410"/>
                  </a:lnTo>
                  <a:lnTo>
                    <a:pt x="22" y="393"/>
                  </a:lnTo>
                  <a:lnTo>
                    <a:pt x="23" y="391"/>
                  </a:lnTo>
                  <a:lnTo>
                    <a:pt x="25" y="391"/>
                  </a:lnTo>
                  <a:lnTo>
                    <a:pt x="27" y="391"/>
                  </a:lnTo>
                  <a:lnTo>
                    <a:pt x="27" y="393"/>
                  </a:lnTo>
                  <a:close/>
                  <a:moveTo>
                    <a:pt x="27" y="425"/>
                  </a:moveTo>
                  <a:lnTo>
                    <a:pt x="27" y="442"/>
                  </a:lnTo>
                  <a:lnTo>
                    <a:pt x="27" y="444"/>
                  </a:lnTo>
                  <a:lnTo>
                    <a:pt x="25" y="446"/>
                  </a:lnTo>
                  <a:lnTo>
                    <a:pt x="22" y="444"/>
                  </a:lnTo>
                  <a:lnTo>
                    <a:pt x="22" y="442"/>
                  </a:lnTo>
                  <a:lnTo>
                    <a:pt x="22" y="425"/>
                  </a:lnTo>
                  <a:lnTo>
                    <a:pt x="23" y="423"/>
                  </a:lnTo>
                  <a:lnTo>
                    <a:pt x="25" y="423"/>
                  </a:lnTo>
                  <a:lnTo>
                    <a:pt x="27" y="423"/>
                  </a:lnTo>
                  <a:lnTo>
                    <a:pt x="27" y="425"/>
                  </a:lnTo>
                  <a:close/>
                  <a:moveTo>
                    <a:pt x="27" y="459"/>
                  </a:moveTo>
                  <a:lnTo>
                    <a:pt x="27" y="474"/>
                  </a:lnTo>
                  <a:lnTo>
                    <a:pt x="27" y="476"/>
                  </a:lnTo>
                  <a:lnTo>
                    <a:pt x="23" y="478"/>
                  </a:lnTo>
                  <a:lnTo>
                    <a:pt x="22" y="476"/>
                  </a:lnTo>
                  <a:lnTo>
                    <a:pt x="22" y="474"/>
                  </a:lnTo>
                  <a:lnTo>
                    <a:pt x="22" y="459"/>
                  </a:lnTo>
                  <a:lnTo>
                    <a:pt x="22" y="456"/>
                  </a:lnTo>
                  <a:lnTo>
                    <a:pt x="25" y="456"/>
                  </a:lnTo>
                  <a:lnTo>
                    <a:pt x="27" y="456"/>
                  </a:lnTo>
                  <a:lnTo>
                    <a:pt x="27" y="459"/>
                  </a:lnTo>
                  <a:close/>
                  <a:moveTo>
                    <a:pt x="27" y="491"/>
                  </a:moveTo>
                  <a:lnTo>
                    <a:pt x="27" y="507"/>
                  </a:lnTo>
                  <a:lnTo>
                    <a:pt x="25" y="510"/>
                  </a:lnTo>
                  <a:lnTo>
                    <a:pt x="23" y="510"/>
                  </a:lnTo>
                  <a:lnTo>
                    <a:pt x="22" y="508"/>
                  </a:lnTo>
                  <a:lnTo>
                    <a:pt x="22" y="507"/>
                  </a:lnTo>
                  <a:lnTo>
                    <a:pt x="22" y="491"/>
                  </a:lnTo>
                  <a:lnTo>
                    <a:pt x="22" y="490"/>
                  </a:lnTo>
                  <a:lnTo>
                    <a:pt x="23" y="488"/>
                  </a:lnTo>
                  <a:lnTo>
                    <a:pt x="25" y="490"/>
                  </a:lnTo>
                  <a:lnTo>
                    <a:pt x="27" y="491"/>
                  </a:lnTo>
                  <a:close/>
                  <a:moveTo>
                    <a:pt x="27" y="523"/>
                  </a:moveTo>
                  <a:lnTo>
                    <a:pt x="27" y="540"/>
                  </a:lnTo>
                  <a:lnTo>
                    <a:pt x="25" y="542"/>
                  </a:lnTo>
                  <a:lnTo>
                    <a:pt x="23" y="542"/>
                  </a:lnTo>
                  <a:lnTo>
                    <a:pt x="22" y="542"/>
                  </a:lnTo>
                  <a:lnTo>
                    <a:pt x="20" y="540"/>
                  </a:lnTo>
                  <a:lnTo>
                    <a:pt x="22" y="523"/>
                  </a:lnTo>
                  <a:lnTo>
                    <a:pt x="22" y="522"/>
                  </a:lnTo>
                  <a:lnTo>
                    <a:pt x="23" y="520"/>
                  </a:lnTo>
                  <a:lnTo>
                    <a:pt x="25" y="522"/>
                  </a:lnTo>
                  <a:lnTo>
                    <a:pt x="27" y="523"/>
                  </a:lnTo>
                  <a:close/>
                  <a:moveTo>
                    <a:pt x="27" y="556"/>
                  </a:moveTo>
                  <a:lnTo>
                    <a:pt x="25" y="573"/>
                  </a:lnTo>
                  <a:lnTo>
                    <a:pt x="25" y="574"/>
                  </a:lnTo>
                  <a:lnTo>
                    <a:pt x="23" y="574"/>
                  </a:lnTo>
                  <a:lnTo>
                    <a:pt x="20" y="573"/>
                  </a:lnTo>
                  <a:lnTo>
                    <a:pt x="20" y="556"/>
                  </a:lnTo>
                  <a:lnTo>
                    <a:pt x="22" y="554"/>
                  </a:lnTo>
                  <a:lnTo>
                    <a:pt x="23" y="554"/>
                  </a:lnTo>
                  <a:lnTo>
                    <a:pt x="25" y="554"/>
                  </a:lnTo>
                  <a:lnTo>
                    <a:pt x="27" y="556"/>
                  </a:lnTo>
                  <a:close/>
                  <a:moveTo>
                    <a:pt x="25" y="588"/>
                  </a:moveTo>
                  <a:lnTo>
                    <a:pt x="25" y="605"/>
                  </a:lnTo>
                  <a:lnTo>
                    <a:pt x="25" y="607"/>
                  </a:lnTo>
                  <a:lnTo>
                    <a:pt x="23" y="608"/>
                  </a:lnTo>
                  <a:lnTo>
                    <a:pt x="22" y="607"/>
                  </a:lnTo>
                  <a:lnTo>
                    <a:pt x="20" y="605"/>
                  </a:lnTo>
                  <a:lnTo>
                    <a:pt x="20" y="588"/>
                  </a:lnTo>
                  <a:lnTo>
                    <a:pt x="22" y="586"/>
                  </a:lnTo>
                  <a:lnTo>
                    <a:pt x="23" y="586"/>
                  </a:lnTo>
                  <a:lnTo>
                    <a:pt x="25" y="586"/>
                  </a:lnTo>
                  <a:lnTo>
                    <a:pt x="25" y="588"/>
                  </a:lnTo>
                  <a:close/>
                  <a:moveTo>
                    <a:pt x="25" y="622"/>
                  </a:moveTo>
                  <a:lnTo>
                    <a:pt x="25" y="637"/>
                  </a:lnTo>
                  <a:lnTo>
                    <a:pt x="25" y="639"/>
                  </a:lnTo>
                  <a:lnTo>
                    <a:pt x="23" y="640"/>
                  </a:lnTo>
                  <a:lnTo>
                    <a:pt x="20" y="639"/>
                  </a:lnTo>
                  <a:lnTo>
                    <a:pt x="20" y="637"/>
                  </a:lnTo>
                  <a:lnTo>
                    <a:pt x="20" y="622"/>
                  </a:lnTo>
                  <a:lnTo>
                    <a:pt x="22" y="618"/>
                  </a:lnTo>
                  <a:lnTo>
                    <a:pt x="23" y="618"/>
                  </a:lnTo>
                  <a:lnTo>
                    <a:pt x="25" y="618"/>
                  </a:lnTo>
                  <a:lnTo>
                    <a:pt x="25" y="622"/>
                  </a:lnTo>
                  <a:close/>
                  <a:moveTo>
                    <a:pt x="25" y="654"/>
                  </a:moveTo>
                  <a:lnTo>
                    <a:pt x="25" y="669"/>
                  </a:lnTo>
                  <a:lnTo>
                    <a:pt x="23" y="673"/>
                  </a:lnTo>
                  <a:lnTo>
                    <a:pt x="22" y="673"/>
                  </a:lnTo>
                  <a:lnTo>
                    <a:pt x="20" y="671"/>
                  </a:lnTo>
                  <a:lnTo>
                    <a:pt x="20" y="669"/>
                  </a:lnTo>
                  <a:lnTo>
                    <a:pt x="20" y="654"/>
                  </a:lnTo>
                  <a:lnTo>
                    <a:pt x="20" y="652"/>
                  </a:lnTo>
                  <a:lnTo>
                    <a:pt x="22" y="651"/>
                  </a:lnTo>
                  <a:lnTo>
                    <a:pt x="25" y="652"/>
                  </a:lnTo>
                  <a:lnTo>
                    <a:pt x="25" y="654"/>
                  </a:lnTo>
                  <a:close/>
                  <a:moveTo>
                    <a:pt x="25" y="686"/>
                  </a:moveTo>
                  <a:lnTo>
                    <a:pt x="25" y="703"/>
                  </a:lnTo>
                  <a:lnTo>
                    <a:pt x="23" y="705"/>
                  </a:lnTo>
                  <a:lnTo>
                    <a:pt x="22" y="705"/>
                  </a:lnTo>
                  <a:lnTo>
                    <a:pt x="20" y="705"/>
                  </a:lnTo>
                  <a:lnTo>
                    <a:pt x="20" y="703"/>
                  </a:lnTo>
                  <a:lnTo>
                    <a:pt x="20" y="686"/>
                  </a:lnTo>
                  <a:lnTo>
                    <a:pt x="20" y="684"/>
                  </a:lnTo>
                  <a:lnTo>
                    <a:pt x="22" y="683"/>
                  </a:lnTo>
                  <a:lnTo>
                    <a:pt x="23" y="684"/>
                  </a:lnTo>
                  <a:lnTo>
                    <a:pt x="25" y="686"/>
                  </a:lnTo>
                  <a:close/>
                  <a:moveTo>
                    <a:pt x="25" y="718"/>
                  </a:moveTo>
                  <a:lnTo>
                    <a:pt x="25" y="735"/>
                  </a:lnTo>
                  <a:lnTo>
                    <a:pt x="23" y="737"/>
                  </a:lnTo>
                  <a:lnTo>
                    <a:pt x="22" y="737"/>
                  </a:lnTo>
                  <a:lnTo>
                    <a:pt x="18" y="735"/>
                  </a:lnTo>
                  <a:lnTo>
                    <a:pt x="20" y="718"/>
                  </a:lnTo>
                  <a:lnTo>
                    <a:pt x="20" y="717"/>
                  </a:lnTo>
                  <a:lnTo>
                    <a:pt x="22" y="717"/>
                  </a:lnTo>
                  <a:lnTo>
                    <a:pt x="23" y="717"/>
                  </a:lnTo>
                  <a:lnTo>
                    <a:pt x="25" y="718"/>
                  </a:lnTo>
                  <a:close/>
                  <a:moveTo>
                    <a:pt x="25" y="751"/>
                  </a:moveTo>
                  <a:lnTo>
                    <a:pt x="23" y="767"/>
                  </a:lnTo>
                  <a:lnTo>
                    <a:pt x="23" y="769"/>
                  </a:lnTo>
                  <a:lnTo>
                    <a:pt x="22" y="771"/>
                  </a:lnTo>
                  <a:lnTo>
                    <a:pt x="20" y="769"/>
                  </a:lnTo>
                  <a:lnTo>
                    <a:pt x="18" y="767"/>
                  </a:lnTo>
                  <a:lnTo>
                    <a:pt x="18" y="751"/>
                  </a:lnTo>
                  <a:lnTo>
                    <a:pt x="20" y="749"/>
                  </a:lnTo>
                  <a:lnTo>
                    <a:pt x="22" y="749"/>
                  </a:lnTo>
                  <a:lnTo>
                    <a:pt x="23" y="749"/>
                  </a:lnTo>
                  <a:lnTo>
                    <a:pt x="25" y="751"/>
                  </a:lnTo>
                  <a:close/>
                  <a:moveTo>
                    <a:pt x="23" y="784"/>
                  </a:moveTo>
                  <a:lnTo>
                    <a:pt x="23" y="800"/>
                  </a:lnTo>
                  <a:lnTo>
                    <a:pt x="23" y="801"/>
                  </a:lnTo>
                  <a:lnTo>
                    <a:pt x="22" y="803"/>
                  </a:lnTo>
                  <a:lnTo>
                    <a:pt x="20" y="801"/>
                  </a:lnTo>
                  <a:lnTo>
                    <a:pt x="18" y="800"/>
                  </a:lnTo>
                  <a:lnTo>
                    <a:pt x="18" y="784"/>
                  </a:lnTo>
                  <a:lnTo>
                    <a:pt x="20" y="781"/>
                  </a:lnTo>
                  <a:lnTo>
                    <a:pt x="22" y="781"/>
                  </a:lnTo>
                  <a:lnTo>
                    <a:pt x="23" y="781"/>
                  </a:lnTo>
                  <a:lnTo>
                    <a:pt x="23" y="784"/>
                  </a:lnTo>
                  <a:close/>
                  <a:moveTo>
                    <a:pt x="23" y="817"/>
                  </a:moveTo>
                  <a:lnTo>
                    <a:pt x="23" y="832"/>
                  </a:lnTo>
                  <a:lnTo>
                    <a:pt x="23" y="835"/>
                  </a:lnTo>
                  <a:lnTo>
                    <a:pt x="20" y="835"/>
                  </a:lnTo>
                  <a:lnTo>
                    <a:pt x="18" y="834"/>
                  </a:lnTo>
                  <a:lnTo>
                    <a:pt x="18" y="832"/>
                  </a:lnTo>
                  <a:lnTo>
                    <a:pt x="18" y="817"/>
                  </a:lnTo>
                  <a:lnTo>
                    <a:pt x="18" y="815"/>
                  </a:lnTo>
                  <a:lnTo>
                    <a:pt x="22" y="813"/>
                  </a:lnTo>
                  <a:lnTo>
                    <a:pt x="23" y="815"/>
                  </a:lnTo>
                  <a:lnTo>
                    <a:pt x="23" y="817"/>
                  </a:lnTo>
                  <a:close/>
                  <a:moveTo>
                    <a:pt x="23" y="849"/>
                  </a:moveTo>
                  <a:lnTo>
                    <a:pt x="23" y="866"/>
                  </a:lnTo>
                  <a:lnTo>
                    <a:pt x="22" y="867"/>
                  </a:lnTo>
                  <a:lnTo>
                    <a:pt x="20" y="867"/>
                  </a:lnTo>
                  <a:lnTo>
                    <a:pt x="18" y="867"/>
                  </a:lnTo>
                  <a:lnTo>
                    <a:pt x="18" y="866"/>
                  </a:lnTo>
                  <a:lnTo>
                    <a:pt x="18" y="849"/>
                  </a:lnTo>
                  <a:lnTo>
                    <a:pt x="18" y="847"/>
                  </a:lnTo>
                  <a:lnTo>
                    <a:pt x="20" y="845"/>
                  </a:lnTo>
                  <a:lnTo>
                    <a:pt x="23" y="847"/>
                  </a:lnTo>
                  <a:lnTo>
                    <a:pt x="23" y="849"/>
                  </a:lnTo>
                  <a:close/>
                  <a:moveTo>
                    <a:pt x="23" y="881"/>
                  </a:moveTo>
                  <a:lnTo>
                    <a:pt x="23" y="898"/>
                  </a:lnTo>
                  <a:lnTo>
                    <a:pt x="22" y="900"/>
                  </a:lnTo>
                  <a:lnTo>
                    <a:pt x="20" y="900"/>
                  </a:lnTo>
                  <a:lnTo>
                    <a:pt x="18" y="900"/>
                  </a:lnTo>
                  <a:lnTo>
                    <a:pt x="18" y="898"/>
                  </a:lnTo>
                  <a:lnTo>
                    <a:pt x="18" y="881"/>
                  </a:lnTo>
                  <a:lnTo>
                    <a:pt x="18" y="879"/>
                  </a:lnTo>
                  <a:lnTo>
                    <a:pt x="20" y="879"/>
                  </a:lnTo>
                  <a:lnTo>
                    <a:pt x="22" y="879"/>
                  </a:lnTo>
                  <a:lnTo>
                    <a:pt x="23" y="881"/>
                  </a:lnTo>
                  <a:close/>
                  <a:moveTo>
                    <a:pt x="23" y="913"/>
                  </a:moveTo>
                  <a:lnTo>
                    <a:pt x="23" y="930"/>
                  </a:lnTo>
                  <a:lnTo>
                    <a:pt x="22" y="932"/>
                  </a:lnTo>
                  <a:lnTo>
                    <a:pt x="20" y="934"/>
                  </a:lnTo>
                  <a:lnTo>
                    <a:pt x="18" y="932"/>
                  </a:lnTo>
                  <a:lnTo>
                    <a:pt x="17" y="930"/>
                  </a:lnTo>
                  <a:lnTo>
                    <a:pt x="17" y="913"/>
                  </a:lnTo>
                  <a:lnTo>
                    <a:pt x="18" y="912"/>
                  </a:lnTo>
                  <a:lnTo>
                    <a:pt x="20" y="912"/>
                  </a:lnTo>
                  <a:lnTo>
                    <a:pt x="22" y="912"/>
                  </a:lnTo>
                  <a:lnTo>
                    <a:pt x="23" y="913"/>
                  </a:lnTo>
                  <a:close/>
                  <a:moveTo>
                    <a:pt x="22" y="947"/>
                  </a:moveTo>
                  <a:lnTo>
                    <a:pt x="22" y="962"/>
                  </a:lnTo>
                  <a:lnTo>
                    <a:pt x="22" y="964"/>
                  </a:lnTo>
                  <a:lnTo>
                    <a:pt x="20" y="966"/>
                  </a:lnTo>
                  <a:lnTo>
                    <a:pt x="18" y="964"/>
                  </a:lnTo>
                  <a:lnTo>
                    <a:pt x="17" y="962"/>
                  </a:lnTo>
                  <a:lnTo>
                    <a:pt x="17" y="947"/>
                  </a:lnTo>
                  <a:lnTo>
                    <a:pt x="18" y="944"/>
                  </a:lnTo>
                  <a:lnTo>
                    <a:pt x="20" y="944"/>
                  </a:lnTo>
                  <a:lnTo>
                    <a:pt x="22" y="944"/>
                  </a:lnTo>
                  <a:lnTo>
                    <a:pt x="22" y="947"/>
                  </a:lnTo>
                  <a:close/>
                  <a:moveTo>
                    <a:pt x="22" y="979"/>
                  </a:moveTo>
                  <a:lnTo>
                    <a:pt x="22" y="995"/>
                  </a:lnTo>
                  <a:lnTo>
                    <a:pt x="22" y="998"/>
                  </a:lnTo>
                  <a:lnTo>
                    <a:pt x="20" y="998"/>
                  </a:lnTo>
                  <a:lnTo>
                    <a:pt x="18" y="996"/>
                  </a:lnTo>
                  <a:lnTo>
                    <a:pt x="17" y="995"/>
                  </a:lnTo>
                  <a:lnTo>
                    <a:pt x="17" y="979"/>
                  </a:lnTo>
                  <a:lnTo>
                    <a:pt x="18" y="978"/>
                  </a:lnTo>
                  <a:lnTo>
                    <a:pt x="20" y="976"/>
                  </a:lnTo>
                  <a:lnTo>
                    <a:pt x="22" y="978"/>
                  </a:lnTo>
                  <a:lnTo>
                    <a:pt x="22" y="979"/>
                  </a:lnTo>
                  <a:close/>
                  <a:moveTo>
                    <a:pt x="22" y="1011"/>
                  </a:moveTo>
                  <a:lnTo>
                    <a:pt x="22" y="1028"/>
                  </a:lnTo>
                  <a:lnTo>
                    <a:pt x="22" y="1030"/>
                  </a:lnTo>
                  <a:lnTo>
                    <a:pt x="18" y="1030"/>
                  </a:lnTo>
                  <a:lnTo>
                    <a:pt x="17" y="1030"/>
                  </a:lnTo>
                  <a:lnTo>
                    <a:pt x="17" y="1028"/>
                  </a:lnTo>
                  <a:lnTo>
                    <a:pt x="17" y="1011"/>
                  </a:lnTo>
                  <a:lnTo>
                    <a:pt x="17" y="1010"/>
                  </a:lnTo>
                  <a:lnTo>
                    <a:pt x="20" y="1008"/>
                  </a:lnTo>
                  <a:lnTo>
                    <a:pt x="22" y="1010"/>
                  </a:lnTo>
                  <a:lnTo>
                    <a:pt x="22" y="1011"/>
                  </a:lnTo>
                  <a:close/>
                  <a:moveTo>
                    <a:pt x="22" y="1044"/>
                  </a:moveTo>
                  <a:lnTo>
                    <a:pt x="22" y="1061"/>
                  </a:lnTo>
                  <a:lnTo>
                    <a:pt x="18" y="1062"/>
                  </a:lnTo>
                  <a:lnTo>
                    <a:pt x="17" y="1062"/>
                  </a:lnTo>
                  <a:lnTo>
                    <a:pt x="17" y="1061"/>
                  </a:lnTo>
                  <a:lnTo>
                    <a:pt x="17" y="1044"/>
                  </a:lnTo>
                  <a:lnTo>
                    <a:pt x="17" y="1042"/>
                  </a:lnTo>
                  <a:lnTo>
                    <a:pt x="18" y="1042"/>
                  </a:lnTo>
                  <a:lnTo>
                    <a:pt x="22" y="1042"/>
                  </a:lnTo>
                  <a:lnTo>
                    <a:pt x="22" y="1044"/>
                  </a:lnTo>
                  <a:close/>
                  <a:moveTo>
                    <a:pt x="22" y="1076"/>
                  </a:moveTo>
                  <a:lnTo>
                    <a:pt x="22" y="1093"/>
                  </a:lnTo>
                  <a:lnTo>
                    <a:pt x="20" y="1095"/>
                  </a:lnTo>
                  <a:lnTo>
                    <a:pt x="18" y="1096"/>
                  </a:lnTo>
                  <a:lnTo>
                    <a:pt x="17" y="1095"/>
                  </a:lnTo>
                  <a:lnTo>
                    <a:pt x="17" y="1093"/>
                  </a:lnTo>
                  <a:lnTo>
                    <a:pt x="17" y="1076"/>
                  </a:lnTo>
                  <a:lnTo>
                    <a:pt x="17" y="1074"/>
                  </a:lnTo>
                  <a:lnTo>
                    <a:pt x="18" y="1074"/>
                  </a:lnTo>
                  <a:lnTo>
                    <a:pt x="20" y="1074"/>
                  </a:lnTo>
                  <a:lnTo>
                    <a:pt x="22" y="1076"/>
                  </a:lnTo>
                  <a:close/>
                  <a:moveTo>
                    <a:pt x="22" y="1110"/>
                  </a:moveTo>
                  <a:lnTo>
                    <a:pt x="22" y="1125"/>
                  </a:lnTo>
                  <a:lnTo>
                    <a:pt x="20" y="1127"/>
                  </a:lnTo>
                  <a:lnTo>
                    <a:pt x="18" y="1128"/>
                  </a:lnTo>
                  <a:lnTo>
                    <a:pt x="17" y="1127"/>
                  </a:lnTo>
                  <a:lnTo>
                    <a:pt x="15" y="1125"/>
                  </a:lnTo>
                  <a:lnTo>
                    <a:pt x="15" y="1110"/>
                  </a:lnTo>
                  <a:lnTo>
                    <a:pt x="17" y="1106"/>
                  </a:lnTo>
                  <a:lnTo>
                    <a:pt x="18" y="1106"/>
                  </a:lnTo>
                  <a:lnTo>
                    <a:pt x="20" y="1106"/>
                  </a:lnTo>
                  <a:lnTo>
                    <a:pt x="22" y="1110"/>
                  </a:lnTo>
                  <a:close/>
                  <a:moveTo>
                    <a:pt x="20" y="1142"/>
                  </a:moveTo>
                  <a:lnTo>
                    <a:pt x="20" y="1157"/>
                  </a:lnTo>
                  <a:lnTo>
                    <a:pt x="20" y="1161"/>
                  </a:lnTo>
                  <a:lnTo>
                    <a:pt x="18" y="1161"/>
                  </a:lnTo>
                  <a:lnTo>
                    <a:pt x="17" y="1159"/>
                  </a:lnTo>
                  <a:lnTo>
                    <a:pt x="15" y="1157"/>
                  </a:lnTo>
                  <a:lnTo>
                    <a:pt x="15" y="1142"/>
                  </a:lnTo>
                  <a:lnTo>
                    <a:pt x="17" y="1140"/>
                  </a:lnTo>
                  <a:lnTo>
                    <a:pt x="18" y="1139"/>
                  </a:lnTo>
                  <a:lnTo>
                    <a:pt x="20" y="1140"/>
                  </a:lnTo>
                  <a:lnTo>
                    <a:pt x="20" y="1142"/>
                  </a:lnTo>
                  <a:close/>
                  <a:moveTo>
                    <a:pt x="20" y="1174"/>
                  </a:moveTo>
                  <a:lnTo>
                    <a:pt x="20" y="1191"/>
                  </a:lnTo>
                  <a:lnTo>
                    <a:pt x="20" y="1193"/>
                  </a:lnTo>
                  <a:lnTo>
                    <a:pt x="18" y="1193"/>
                  </a:lnTo>
                  <a:lnTo>
                    <a:pt x="15" y="1193"/>
                  </a:lnTo>
                  <a:lnTo>
                    <a:pt x="15" y="1191"/>
                  </a:lnTo>
                  <a:lnTo>
                    <a:pt x="15" y="1174"/>
                  </a:lnTo>
                  <a:lnTo>
                    <a:pt x="17" y="1172"/>
                  </a:lnTo>
                  <a:lnTo>
                    <a:pt x="18" y="1171"/>
                  </a:lnTo>
                  <a:lnTo>
                    <a:pt x="20" y="1172"/>
                  </a:lnTo>
                  <a:lnTo>
                    <a:pt x="20" y="1174"/>
                  </a:lnTo>
                  <a:close/>
                  <a:moveTo>
                    <a:pt x="20" y="1206"/>
                  </a:moveTo>
                  <a:lnTo>
                    <a:pt x="20" y="1223"/>
                  </a:lnTo>
                  <a:lnTo>
                    <a:pt x="17" y="1225"/>
                  </a:lnTo>
                  <a:lnTo>
                    <a:pt x="15" y="1225"/>
                  </a:lnTo>
                  <a:lnTo>
                    <a:pt x="15" y="1223"/>
                  </a:lnTo>
                  <a:lnTo>
                    <a:pt x="15" y="1206"/>
                  </a:lnTo>
                  <a:lnTo>
                    <a:pt x="15" y="1205"/>
                  </a:lnTo>
                  <a:lnTo>
                    <a:pt x="18" y="1205"/>
                  </a:lnTo>
                  <a:lnTo>
                    <a:pt x="20" y="1205"/>
                  </a:lnTo>
                  <a:lnTo>
                    <a:pt x="20" y="1206"/>
                  </a:lnTo>
                  <a:close/>
                  <a:moveTo>
                    <a:pt x="20" y="1239"/>
                  </a:moveTo>
                  <a:lnTo>
                    <a:pt x="20" y="1255"/>
                  </a:lnTo>
                  <a:lnTo>
                    <a:pt x="18" y="1257"/>
                  </a:lnTo>
                  <a:lnTo>
                    <a:pt x="17" y="1259"/>
                  </a:lnTo>
                  <a:lnTo>
                    <a:pt x="15" y="1257"/>
                  </a:lnTo>
                  <a:lnTo>
                    <a:pt x="15" y="1255"/>
                  </a:lnTo>
                  <a:lnTo>
                    <a:pt x="15" y="1239"/>
                  </a:lnTo>
                  <a:lnTo>
                    <a:pt x="15" y="1237"/>
                  </a:lnTo>
                  <a:lnTo>
                    <a:pt x="17" y="1237"/>
                  </a:lnTo>
                  <a:lnTo>
                    <a:pt x="18" y="1237"/>
                  </a:lnTo>
                  <a:lnTo>
                    <a:pt x="20" y="1239"/>
                  </a:lnTo>
                  <a:close/>
                  <a:moveTo>
                    <a:pt x="20" y="1272"/>
                  </a:moveTo>
                  <a:lnTo>
                    <a:pt x="20" y="1288"/>
                  </a:lnTo>
                  <a:lnTo>
                    <a:pt x="18" y="1289"/>
                  </a:lnTo>
                  <a:lnTo>
                    <a:pt x="17" y="1291"/>
                  </a:lnTo>
                  <a:lnTo>
                    <a:pt x="15" y="1289"/>
                  </a:lnTo>
                  <a:lnTo>
                    <a:pt x="13" y="1288"/>
                  </a:lnTo>
                  <a:lnTo>
                    <a:pt x="15" y="1272"/>
                  </a:lnTo>
                  <a:lnTo>
                    <a:pt x="15" y="1269"/>
                  </a:lnTo>
                  <a:lnTo>
                    <a:pt x="17" y="1269"/>
                  </a:lnTo>
                  <a:lnTo>
                    <a:pt x="18" y="1269"/>
                  </a:lnTo>
                  <a:lnTo>
                    <a:pt x="20" y="1272"/>
                  </a:lnTo>
                  <a:close/>
                  <a:moveTo>
                    <a:pt x="20" y="1305"/>
                  </a:moveTo>
                  <a:lnTo>
                    <a:pt x="18" y="1320"/>
                  </a:lnTo>
                  <a:lnTo>
                    <a:pt x="17" y="1323"/>
                  </a:lnTo>
                  <a:lnTo>
                    <a:pt x="15" y="1322"/>
                  </a:lnTo>
                  <a:lnTo>
                    <a:pt x="13" y="1320"/>
                  </a:lnTo>
                  <a:lnTo>
                    <a:pt x="13" y="1305"/>
                  </a:lnTo>
                  <a:lnTo>
                    <a:pt x="17" y="1301"/>
                  </a:lnTo>
                  <a:lnTo>
                    <a:pt x="18" y="1303"/>
                  </a:lnTo>
                  <a:lnTo>
                    <a:pt x="20" y="1305"/>
                  </a:lnTo>
                  <a:close/>
                  <a:moveTo>
                    <a:pt x="18" y="1337"/>
                  </a:moveTo>
                  <a:lnTo>
                    <a:pt x="18" y="1354"/>
                  </a:lnTo>
                  <a:lnTo>
                    <a:pt x="18" y="1355"/>
                  </a:lnTo>
                  <a:lnTo>
                    <a:pt x="17" y="1355"/>
                  </a:lnTo>
                  <a:lnTo>
                    <a:pt x="15" y="1355"/>
                  </a:lnTo>
                  <a:lnTo>
                    <a:pt x="13" y="1354"/>
                  </a:lnTo>
                  <a:lnTo>
                    <a:pt x="13" y="1337"/>
                  </a:lnTo>
                  <a:lnTo>
                    <a:pt x="15" y="1335"/>
                  </a:lnTo>
                  <a:lnTo>
                    <a:pt x="17" y="1333"/>
                  </a:lnTo>
                  <a:lnTo>
                    <a:pt x="18" y="1335"/>
                  </a:lnTo>
                  <a:lnTo>
                    <a:pt x="18" y="1337"/>
                  </a:lnTo>
                  <a:close/>
                  <a:moveTo>
                    <a:pt x="18" y="1369"/>
                  </a:moveTo>
                  <a:lnTo>
                    <a:pt x="18" y="1386"/>
                  </a:lnTo>
                  <a:lnTo>
                    <a:pt x="18" y="1388"/>
                  </a:lnTo>
                  <a:lnTo>
                    <a:pt x="17" y="1388"/>
                  </a:lnTo>
                  <a:lnTo>
                    <a:pt x="13" y="1388"/>
                  </a:lnTo>
                  <a:lnTo>
                    <a:pt x="13" y="1386"/>
                  </a:lnTo>
                  <a:lnTo>
                    <a:pt x="13" y="1369"/>
                  </a:lnTo>
                  <a:lnTo>
                    <a:pt x="15" y="1367"/>
                  </a:lnTo>
                  <a:lnTo>
                    <a:pt x="17" y="1367"/>
                  </a:lnTo>
                  <a:lnTo>
                    <a:pt x="18" y="1367"/>
                  </a:lnTo>
                  <a:lnTo>
                    <a:pt x="18" y="1369"/>
                  </a:lnTo>
                  <a:close/>
                  <a:moveTo>
                    <a:pt x="18" y="1401"/>
                  </a:moveTo>
                  <a:lnTo>
                    <a:pt x="18" y="1418"/>
                  </a:lnTo>
                  <a:lnTo>
                    <a:pt x="17" y="1420"/>
                  </a:lnTo>
                  <a:lnTo>
                    <a:pt x="15" y="1422"/>
                  </a:lnTo>
                  <a:lnTo>
                    <a:pt x="13" y="1420"/>
                  </a:lnTo>
                  <a:lnTo>
                    <a:pt x="13" y="1418"/>
                  </a:lnTo>
                  <a:lnTo>
                    <a:pt x="13" y="1401"/>
                  </a:lnTo>
                  <a:lnTo>
                    <a:pt x="13" y="1400"/>
                  </a:lnTo>
                  <a:lnTo>
                    <a:pt x="15" y="1400"/>
                  </a:lnTo>
                  <a:lnTo>
                    <a:pt x="18" y="1400"/>
                  </a:lnTo>
                  <a:lnTo>
                    <a:pt x="18" y="1401"/>
                  </a:lnTo>
                  <a:close/>
                  <a:moveTo>
                    <a:pt x="18" y="1435"/>
                  </a:moveTo>
                  <a:lnTo>
                    <a:pt x="18" y="1450"/>
                  </a:lnTo>
                  <a:lnTo>
                    <a:pt x="17" y="1452"/>
                  </a:lnTo>
                  <a:lnTo>
                    <a:pt x="15" y="1454"/>
                  </a:lnTo>
                  <a:lnTo>
                    <a:pt x="13" y="1452"/>
                  </a:lnTo>
                  <a:lnTo>
                    <a:pt x="13" y="1450"/>
                  </a:lnTo>
                  <a:lnTo>
                    <a:pt x="13" y="1435"/>
                  </a:lnTo>
                  <a:lnTo>
                    <a:pt x="13" y="1432"/>
                  </a:lnTo>
                  <a:lnTo>
                    <a:pt x="15" y="1432"/>
                  </a:lnTo>
                  <a:lnTo>
                    <a:pt x="17" y="1432"/>
                  </a:lnTo>
                  <a:lnTo>
                    <a:pt x="18" y="1435"/>
                  </a:lnTo>
                  <a:close/>
                  <a:moveTo>
                    <a:pt x="18" y="1467"/>
                  </a:moveTo>
                  <a:lnTo>
                    <a:pt x="18" y="1483"/>
                  </a:lnTo>
                  <a:lnTo>
                    <a:pt x="15" y="1486"/>
                  </a:lnTo>
                  <a:lnTo>
                    <a:pt x="13" y="1484"/>
                  </a:lnTo>
                  <a:lnTo>
                    <a:pt x="12" y="1483"/>
                  </a:lnTo>
                  <a:lnTo>
                    <a:pt x="12" y="1467"/>
                  </a:lnTo>
                  <a:lnTo>
                    <a:pt x="15" y="1464"/>
                  </a:lnTo>
                  <a:lnTo>
                    <a:pt x="17" y="1466"/>
                  </a:lnTo>
                  <a:lnTo>
                    <a:pt x="18" y="1467"/>
                  </a:lnTo>
                  <a:close/>
                  <a:moveTo>
                    <a:pt x="18" y="1500"/>
                  </a:moveTo>
                  <a:lnTo>
                    <a:pt x="17" y="1516"/>
                  </a:lnTo>
                  <a:lnTo>
                    <a:pt x="17" y="1518"/>
                  </a:lnTo>
                  <a:lnTo>
                    <a:pt x="15" y="1518"/>
                  </a:lnTo>
                  <a:lnTo>
                    <a:pt x="13" y="1518"/>
                  </a:lnTo>
                  <a:lnTo>
                    <a:pt x="12" y="1516"/>
                  </a:lnTo>
                  <a:lnTo>
                    <a:pt x="12" y="1500"/>
                  </a:lnTo>
                  <a:lnTo>
                    <a:pt x="13" y="1498"/>
                  </a:lnTo>
                  <a:lnTo>
                    <a:pt x="15" y="1496"/>
                  </a:lnTo>
                  <a:lnTo>
                    <a:pt x="17" y="1498"/>
                  </a:lnTo>
                  <a:lnTo>
                    <a:pt x="18" y="1500"/>
                  </a:lnTo>
                  <a:close/>
                  <a:moveTo>
                    <a:pt x="17" y="1532"/>
                  </a:moveTo>
                  <a:lnTo>
                    <a:pt x="17" y="1549"/>
                  </a:lnTo>
                  <a:lnTo>
                    <a:pt x="17" y="1550"/>
                  </a:lnTo>
                  <a:lnTo>
                    <a:pt x="15" y="1550"/>
                  </a:lnTo>
                  <a:lnTo>
                    <a:pt x="13" y="1550"/>
                  </a:lnTo>
                  <a:lnTo>
                    <a:pt x="12" y="1549"/>
                  </a:lnTo>
                  <a:lnTo>
                    <a:pt x="12" y="1532"/>
                  </a:lnTo>
                  <a:lnTo>
                    <a:pt x="13" y="1530"/>
                  </a:lnTo>
                  <a:lnTo>
                    <a:pt x="15" y="1530"/>
                  </a:lnTo>
                  <a:lnTo>
                    <a:pt x="17" y="1530"/>
                  </a:lnTo>
                  <a:lnTo>
                    <a:pt x="17" y="1532"/>
                  </a:lnTo>
                  <a:close/>
                  <a:moveTo>
                    <a:pt x="17" y="1564"/>
                  </a:moveTo>
                  <a:lnTo>
                    <a:pt x="17" y="1581"/>
                  </a:lnTo>
                  <a:lnTo>
                    <a:pt x="17" y="1583"/>
                  </a:lnTo>
                  <a:lnTo>
                    <a:pt x="13" y="1584"/>
                  </a:lnTo>
                  <a:lnTo>
                    <a:pt x="12" y="1583"/>
                  </a:lnTo>
                  <a:lnTo>
                    <a:pt x="12" y="1581"/>
                  </a:lnTo>
                  <a:lnTo>
                    <a:pt x="12" y="1564"/>
                  </a:lnTo>
                  <a:lnTo>
                    <a:pt x="12" y="1562"/>
                  </a:lnTo>
                  <a:lnTo>
                    <a:pt x="15" y="1562"/>
                  </a:lnTo>
                  <a:lnTo>
                    <a:pt x="17" y="1562"/>
                  </a:lnTo>
                  <a:lnTo>
                    <a:pt x="17" y="1564"/>
                  </a:lnTo>
                  <a:close/>
                  <a:moveTo>
                    <a:pt x="17" y="1598"/>
                  </a:moveTo>
                  <a:lnTo>
                    <a:pt x="17" y="1613"/>
                  </a:lnTo>
                  <a:lnTo>
                    <a:pt x="15" y="1615"/>
                  </a:lnTo>
                  <a:lnTo>
                    <a:pt x="13" y="1616"/>
                  </a:lnTo>
                  <a:lnTo>
                    <a:pt x="12" y="1615"/>
                  </a:lnTo>
                  <a:lnTo>
                    <a:pt x="12" y="1613"/>
                  </a:lnTo>
                  <a:lnTo>
                    <a:pt x="12" y="1598"/>
                  </a:lnTo>
                  <a:lnTo>
                    <a:pt x="12" y="1594"/>
                  </a:lnTo>
                  <a:lnTo>
                    <a:pt x="13" y="1594"/>
                  </a:lnTo>
                  <a:lnTo>
                    <a:pt x="17" y="1594"/>
                  </a:lnTo>
                  <a:lnTo>
                    <a:pt x="17" y="1598"/>
                  </a:lnTo>
                  <a:close/>
                  <a:moveTo>
                    <a:pt x="17" y="1630"/>
                  </a:moveTo>
                  <a:lnTo>
                    <a:pt x="17" y="1645"/>
                  </a:lnTo>
                  <a:lnTo>
                    <a:pt x="15" y="1647"/>
                  </a:lnTo>
                  <a:lnTo>
                    <a:pt x="13" y="1649"/>
                  </a:lnTo>
                  <a:lnTo>
                    <a:pt x="12" y="1647"/>
                  </a:lnTo>
                  <a:lnTo>
                    <a:pt x="12" y="1645"/>
                  </a:lnTo>
                  <a:lnTo>
                    <a:pt x="12" y="1630"/>
                  </a:lnTo>
                  <a:lnTo>
                    <a:pt x="13" y="1627"/>
                  </a:lnTo>
                  <a:lnTo>
                    <a:pt x="15" y="1628"/>
                  </a:lnTo>
                  <a:lnTo>
                    <a:pt x="17" y="1630"/>
                  </a:lnTo>
                  <a:close/>
                  <a:moveTo>
                    <a:pt x="17" y="1662"/>
                  </a:moveTo>
                  <a:lnTo>
                    <a:pt x="17" y="1679"/>
                  </a:lnTo>
                  <a:lnTo>
                    <a:pt x="15" y="1681"/>
                  </a:lnTo>
                  <a:lnTo>
                    <a:pt x="13" y="1681"/>
                  </a:lnTo>
                  <a:lnTo>
                    <a:pt x="12" y="1681"/>
                  </a:lnTo>
                  <a:lnTo>
                    <a:pt x="10" y="1679"/>
                  </a:lnTo>
                  <a:lnTo>
                    <a:pt x="10" y="1662"/>
                  </a:lnTo>
                  <a:lnTo>
                    <a:pt x="12" y="1660"/>
                  </a:lnTo>
                  <a:lnTo>
                    <a:pt x="13" y="1659"/>
                  </a:lnTo>
                  <a:lnTo>
                    <a:pt x="15" y="1660"/>
                  </a:lnTo>
                  <a:lnTo>
                    <a:pt x="17" y="1662"/>
                  </a:lnTo>
                  <a:close/>
                  <a:moveTo>
                    <a:pt x="15" y="1694"/>
                  </a:moveTo>
                  <a:lnTo>
                    <a:pt x="15" y="1711"/>
                  </a:lnTo>
                  <a:lnTo>
                    <a:pt x="15" y="1713"/>
                  </a:lnTo>
                  <a:lnTo>
                    <a:pt x="13" y="1713"/>
                  </a:lnTo>
                  <a:lnTo>
                    <a:pt x="12" y="1713"/>
                  </a:lnTo>
                  <a:lnTo>
                    <a:pt x="10" y="1711"/>
                  </a:lnTo>
                  <a:lnTo>
                    <a:pt x="10" y="1694"/>
                  </a:lnTo>
                  <a:lnTo>
                    <a:pt x="12" y="1693"/>
                  </a:lnTo>
                  <a:lnTo>
                    <a:pt x="13" y="1693"/>
                  </a:lnTo>
                  <a:lnTo>
                    <a:pt x="15" y="1693"/>
                  </a:lnTo>
                  <a:lnTo>
                    <a:pt x="15" y="1694"/>
                  </a:lnTo>
                  <a:close/>
                  <a:moveTo>
                    <a:pt x="15" y="1727"/>
                  </a:moveTo>
                  <a:lnTo>
                    <a:pt x="15" y="1744"/>
                  </a:lnTo>
                  <a:lnTo>
                    <a:pt x="15" y="1745"/>
                  </a:lnTo>
                  <a:lnTo>
                    <a:pt x="13" y="1747"/>
                  </a:lnTo>
                  <a:lnTo>
                    <a:pt x="12" y="1745"/>
                  </a:lnTo>
                  <a:lnTo>
                    <a:pt x="10" y="1744"/>
                  </a:lnTo>
                  <a:lnTo>
                    <a:pt x="10" y="1727"/>
                  </a:lnTo>
                  <a:lnTo>
                    <a:pt x="12" y="1725"/>
                  </a:lnTo>
                  <a:lnTo>
                    <a:pt x="13" y="1725"/>
                  </a:lnTo>
                  <a:lnTo>
                    <a:pt x="15" y="1725"/>
                  </a:lnTo>
                  <a:lnTo>
                    <a:pt x="15" y="1727"/>
                  </a:lnTo>
                  <a:close/>
                  <a:moveTo>
                    <a:pt x="15" y="1760"/>
                  </a:moveTo>
                  <a:lnTo>
                    <a:pt x="15" y="1776"/>
                  </a:lnTo>
                  <a:lnTo>
                    <a:pt x="15" y="1777"/>
                  </a:lnTo>
                  <a:lnTo>
                    <a:pt x="12" y="1779"/>
                  </a:lnTo>
                  <a:lnTo>
                    <a:pt x="10" y="1777"/>
                  </a:lnTo>
                  <a:lnTo>
                    <a:pt x="10" y="1776"/>
                  </a:lnTo>
                  <a:lnTo>
                    <a:pt x="10" y="1760"/>
                  </a:lnTo>
                  <a:lnTo>
                    <a:pt x="10" y="1757"/>
                  </a:lnTo>
                  <a:lnTo>
                    <a:pt x="13" y="1757"/>
                  </a:lnTo>
                  <a:lnTo>
                    <a:pt x="15" y="1757"/>
                  </a:lnTo>
                  <a:lnTo>
                    <a:pt x="15" y="1760"/>
                  </a:lnTo>
                  <a:close/>
                  <a:moveTo>
                    <a:pt x="15" y="1793"/>
                  </a:moveTo>
                  <a:lnTo>
                    <a:pt x="15" y="1808"/>
                  </a:lnTo>
                  <a:lnTo>
                    <a:pt x="13" y="1810"/>
                  </a:lnTo>
                  <a:lnTo>
                    <a:pt x="12" y="1811"/>
                  </a:lnTo>
                  <a:lnTo>
                    <a:pt x="10" y="1810"/>
                  </a:lnTo>
                  <a:lnTo>
                    <a:pt x="10" y="1808"/>
                  </a:lnTo>
                  <a:lnTo>
                    <a:pt x="10" y="1793"/>
                  </a:lnTo>
                  <a:lnTo>
                    <a:pt x="12" y="1789"/>
                  </a:lnTo>
                  <a:lnTo>
                    <a:pt x="15" y="1791"/>
                  </a:lnTo>
                  <a:lnTo>
                    <a:pt x="15" y="1793"/>
                  </a:lnTo>
                  <a:close/>
                  <a:moveTo>
                    <a:pt x="15" y="1825"/>
                  </a:moveTo>
                  <a:lnTo>
                    <a:pt x="15" y="1842"/>
                  </a:lnTo>
                  <a:lnTo>
                    <a:pt x="13" y="1843"/>
                  </a:lnTo>
                  <a:lnTo>
                    <a:pt x="12" y="1843"/>
                  </a:lnTo>
                  <a:lnTo>
                    <a:pt x="10" y="1843"/>
                  </a:lnTo>
                  <a:lnTo>
                    <a:pt x="8" y="1842"/>
                  </a:lnTo>
                  <a:lnTo>
                    <a:pt x="10" y="1825"/>
                  </a:lnTo>
                  <a:lnTo>
                    <a:pt x="10" y="1823"/>
                  </a:lnTo>
                  <a:lnTo>
                    <a:pt x="12" y="1821"/>
                  </a:lnTo>
                  <a:lnTo>
                    <a:pt x="13" y="1823"/>
                  </a:lnTo>
                  <a:lnTo>
                    <a:pt x="15" y="1825"/>
                  </a:lnTo>
                  <a:close/>
                  <a:moveTo>
                    <a:pt x="15" y="1857"/>
                  </a:moveTo>
                  <a:lnTo>
                    <a:pt x="15" y="1874"/>
                  </a:lnTo>
                  <a:lnTo>
                    <a:pt x="13" y="1876"/>
                  </a:lnTo>
                  <a:lnTo>
                    <a:pt x="12" y="1876"/>
                  </a:lnTo>
                  <a:lnTo>
                    <a:pt x="10" y="1876"/>
                  </a:lnTo>
                  <a:lnTo>
                    <a:pt x="8" y="1874"/>
                  </a:lnTo>
                  <a:lnTo>
                    <a:pt x="8" y="1857"/>
                  </a:lnTo>
                  <a:lnTo>
                    <a:pt x="10" y="1855"/>
                  </a:lnTo>
                  <a:lnTo>
                    <a:pt x="12" y="1855"/>
                  </a:lnTo>
                  <a:lnTo>
                    <a:pt x="13" y="1855"/>
                  </a:lnTo>
                  <a:lnTo>
                    <a:pt x="15" y="1857"/>
                  </a:lnTo>
                  <a:close/>
                  <a:moveTo>
                    <a:pt x="13" y="1889"/>
                  </a:moveTo>
                  <a:lnTo>
                    <a:pt x="13" y="1906"/>
                  </a:lnTo>
                  <a:lnTo>
                    <a:pt x="13" y="1908"/>
                  </a:lnTo>
                  <a:lnTo>
                    <a:pt x="12" y="1910"/>
                  </a:lnTo>
                  <a:lnTo>
                    <a:pt x="10" y="1908"/>
                  </a:lnTo>
                  <a:lnTo>
                    <a:pt x="8" y="1906"/>
                  </a:lnTo>
                  <a:lnTo>
                    <a:pt x="8" y="1889"/>
                  </a:lnTo>
                  <a:lnTo>
                    <a:pt x="10" y="1888"/>
                  </a:lnTo>
                  <a:lnTo>
                    <a:pt x="12" y="1888"/>
                  </a:lnTo>
                  <a:lnTo>
                    <a:pt x="13" y="1888"/>
                  </a:lnTo>
                  <a:lnTo>
                    <a:pt x="13" y="1889"/>
                  </a:lnTo>
                  <a:close/>
                  <a:moveTo>
                    <a:pt x="13" y="1923"/>
                  </a:moveTo>
                  <a:lnTo>
                    <a:pt x="13" y="1938"/>
                  </a:lnTo>
                  <a:lnTo>
                    <a:pt x="13" y="1940"/>
                  </a:lnTo>
                  <a:lnTo>
                    <a:pt x="12" y="1942"/>
                  </a:lnTo>
                  <a:lnTo>
                    <a:pt x="8" y="1940"/>
                  </a:lnTo>
                  <a:lnTo>
                    <a:pt x="8" y="1938"/>
                  </a:lnTo>
                  <a:lnTo>
                    <a:pt x="8" y="1923"/>
                  </a:lnTo>
                  <a:lnTo>
                    <a:pt x="10" y="1920"/>
                  </a:lnTo>
                  <a:lnTo>
                    <a:pt x="12" y="1920"/>
                  </a:lnTo>
                  <a:lnTo>
                    <a:pt x="13" y="1920"/>
                  </a:lnTo>
                  <a:lnTo>
                    <a:pt x="13" y="1923"/>
                  </a:lnTo>
                  <a:close/>
                  <a:moveTo>
                    <a:pt x="13" y="1955"/>
                  </a:moveTo>
                  <a:lnTo>
                    <a:pt x="13" y="1971"/>
                  </a:lnTo>
                  <a:lnTo>
                    <a:pt x="13" y="1972"/>
                  </a:lnTo>
                  <a:lnTo>
                    <a:pt x="10" y="1974"/>
                  </a:lnTo>
                  <a:lnTo>
                    <a:pt x="8" y="1972"/>
                  </a:lnTo>
                  <a:lnTo>
                    <a:pt x="8" y="1971"/>
                  </a:lnTo>
                  <a:lnTo>
                    <a:pt x="8" y="1955"/>
                  </a:lnTo>
                  <a:lnTo>
                    <a:pt x="10" y="1952"/>
                  </a:lnTo>
                  <a:lnTo>
                    <a:pt x="13" y="1954"/>
                  </a:lnTo>
                  <a:lnTo>
                    <a:pt x="13" y="1955"/>
                  </a:lnTo>
                  <a:close/>
                  <a:moveTo>
                    <a:pt x="13" y="1988"/>
                  </a:moveTo>
                  <a:lnTo>
                    <a:pt x="13" y="2004"/>
                  </a:lnTo>
                  <a:lnTo>
                    <a:pt x="12" y="2006"/>
                  </a:lnTo>
                  <a:lnTo>
                    <a:pt x="10" y="2006"/>
                  </a:lnTo>
                  <a:lnTo>
                    <a:pt x="8" y="2006"/>
                  </a:lnTo>
                  <a:lnTo>
                    <a:pt x="8" y="2004"/>
                  </a:lnTo>
                  <a:lnTo>
                    <a:pt x="8" y="1988"/>
                  </a:lnTo>
                  <a:lnTo>
                    <a:pt x="8" y="1986"/>
                  </a:lnTo>
                  <a:lnTo>
                    <a:pt x="10" y="1984"/>
                  </a:lnTo>
                  <a:lnTo>
                    <a:pt x="12" y="1986"/>
                  </a:lnTo>
                  <a:lnTo>
                    <a:pt x="13" y="1988"/>
                  </a:lnTo>
                  <a:close/>
                  <a:moveTo>
                    <a:pt x="13" y="2020"/>
                  </a:moveTo>
                  <a:lnTo>
                    <a:pt x="13" y="2037"/>
                  </a:lnTo>
                  <a:lnTo>
                    <a:pt x="12" y="2038"/>
                  </a:lnTo>
                  <a:lnTo>
                    <a:pt x="10" y="2038"/>
                  </a:lnTo>
                  <a:lnTo>
                    <a:pt x="8" y="2038"/>
                  </a:lnTo>
                  <a:lnTo>
                    <a:pt x="6" y="2037"/>
                  </a:lnTo>
                  <a:lnTo>
                    <a:pt x="8" y="2020"/>
                  </a:lnTo>
                  <a:lnTo>
                    <a:pt x="8" y="2018"/>
                  </a:lnTo>
                  <a:lnTo>
                    <a:pt x="10" y="2018"/>
                  </a:lnTo>
                  <a:lnTo>
                    <a:pt x="12" y="2018"/>
                  </a:lnTo>
                  <a:lnTo>
                    <a:pt x="13" y="2020"/>
                  </a:lnTo>
                  <a:close/>
                  <a:moveTo>
                    <a:pt x="13" y="2052"/>
                  </a:moveTo>
                  <a:lnTo>
                    <a:pt x="12" y="2069"/>
                  </a:lnTo>
                  <a:lnTo>
                    <a:pt x="12" y="2071"/>
                  </a:lnTo>
                  <a:lnTo>
                    <a:pt x="10" y="2072"/>
                  </a:lnTo>
                  <a:lnTo>
                    <a:pt x="8" y="2071"/>
                  </a:lnTo>
                  <a:lnTo>
                    <a:pt x="6" y="2069"/>
                  </a:lnTo>
                  <a:lnTo>
                    <a:pt x="6" y="2052"/>
                  </a:lnTo>
                  <a:lnTo>
                    <a:pt x="8" y="2050"/>
                  </a:lnTo>
                  <a:lnTo>
                    <a:pt x="10" y="2050"/>
                  </a:lnTo>
                  <a:lnTo>
                    <a:pt x="12" y="2050"/>
                  </a:lnTo>
                  <a:lnTo>
                    <a:pt x="13" y="2052"/>
                  </a:lnTo>
                  <a:close/>
                  <a:moveTo>
                    <a:pt x="12" y="2086"/>
                  </a:moveTo>
                  <a:lnTo>
                    <a:pt x="12" y="2101"/>
                  </a:lnTo>
                  <a:lnTo>
                    <a:pt x="12" y="2103"/>
                  </a:lnTo>
                  <a:lnTo>
                    <a:pt x="10" y="2104"/>
                  </a:lnTo>
                  <a:lnTo>
                    <a:pt x="8" y="2103"/>
                  </a:lnTo>
                  <a:lnTo>
                    <a:pt x="6" y="2101"/>
                  </a:lnTo>
                  <a:lnTo>
                    <a:pt x="6" y="2086"/>
                  </a:lnTo>
                  <a:lnTo>
                    <a:pt x="8" y="2082"/>
                  </a:lnTo>
                  <a:lnTo>
                    <a:pt x="10" y="2082"/>
                  </a:lnTo>
                  <a:lnTo>
                    <a:pt x="12" y="2082"/>
                  </a:lnTo>
                  <a:lnTo>
                    <a:pt x="12" y="2086"/>
                  </a:lnTo>
                  <a:close/>
                  <a:moveTo>
                    <a:pt x="12" y="2118"/>
                  </a:moveTo>
                  <a:lnTo>
                    <a:pt x="12" y="2133"/>
                  </a:lnTo>
                  <a:lnTo>
                    <a:pt x="12" y="2135"/>
                  </a:lnTo>
                  <a:lnTo>
                    <a:pt x="10" y="2137"/>
                  </a:lnTo>
                  <a:lnTo>
                    <a:pt x="6" y="2135"/>
                  </a:lnTo>
                  <a:lnTo>
                    <a:pt x="6" y="2133"/>
                  </a:lnTo>
                  <a:lnTo>
                    <a:pt x="6" y="2118"/>
                  </a:lnTo>
                  <a:lnTo>
                    <a:pt x="10" y="2115"/>
                  </a:lnTo>
                  <a:lnTo>
                    <a:pt x="12" y="2118"/>
                  </a:lnTo>
                  <a:close/>
                  <a:moveTo>
                    <a:pt x="12" y="2150"/>
                  </a:moveTo>
                  <a:lnTo>
                    <a:pt x="12" y="2167"/>
                  </a:lnTo>
                  <a:lnTo>
                    <a:pt x="10" y="2169"/>
                  </a:lnTo>
                  <a:lnTo>
                    <a:pt x="8" y="2169"/>
                  </a:lnTo>
                  <a:lnTo>
                    <a:pt x="6" y="2169"/>
                  </a:lnTo>
                  <a:lnTo>
                    <a:pt x="6" y="2167"/>
                  </a:lnTo>
                  <a:lnTo>
                    <a:pt x="6" y="2150"/>
                  </a:lnTo>
                  <a:lnTo>
                    <a:pt x="6" y="2148"/>
                  </a:lnTo>
                  <a:lnTo>
                    <a:pt x="8" y="2147"/>
                  </a:lnTo>
                  <a:lnTo>
                    <a:pt x="12" y="2148"/>
                  </a:lnTo>
                  <a:lnTo>
                    <a:pt x="12" y="2150"/>
                  </a:lnTo>
                  <a:close/>
                  <a:moveTo>
                    <a:pt x="12" y="2182"/>
                  </a:moveTo>
                  <a:lnTo>
                    <a:pt x="12" y="2199"/>
                  </a:lnTo>
                  <a:lnTo>
                    <a:pt x="10" y="2201"/>
                  </a:lnTo>
                  <a:lnTo>
                    <a:pt x="8" y="2201"/>
                  </a:lnTo>
                  <a:lnTo>
                    <a:pt x="6" y="2201"/>
                  </a:lnTo>
                  <a:lnTo>
                    <a:pt x="6" y="2199"/>
                  </a:lnTo>
                  <a:lnTo>
                    <a:pt x="6" y="2182"/>
                  </a:lnTo>
                  <a:lnTo>
                    <a:pt x="6" y="2181"/>
                  </a:lnTo>
                  <a:lnTo>
                    <a:pt x="8" y="2181"/>
                  </a:lnTo>
                  <a:lnTo>
                    <a:pt x="10" y="2181"/>
                  </a:lnTo>
                  <a:lnTo>
                    <a:pt x="12" y="2182"/>
                  </a:lnTo>
                  <a:close/>
                  <a:moveTo>
                    <a:pt x="12" y="2215"/>
                  </a:moveTo>
                  <a:lnTo>
                    <a:pt x="12" y="2232"/>
                  </a:lnTo>
                  <a:lnTo>
                    <a:pt x="10" y="2233"/>
                  </a:lnTo>
                  <a:lnTo>
                    <a:pt x="8" y="2235"/>
                  </a:lnTo>
                  <a:lnTo>
                    <a:pt x="6" y="2233"/>
                  </a:lnTo>
                  <a:lnTo>
                    <a:pt x="5" y="2232"/>
                  </a:lnTo>
                  <a:lnTo>
                    <a:pt x="5" y="2215"/>
                  </a:lnTo>
                  <a:lnTo>
                    <a:pt x="6" y="2213"/>
                  </a:lnTo>
                  <a:lnTo>
                    <a:pt x="8" y="2213"/>
                  </a:lnTo>
                  <a:lnTo>
                    <a:pt x="10" y="2213"/>
                  </a:lnTo>
                  <a:lnTo>
                    <a:pt x="12" y="2215"/>
                  </a:lnTo>
                  <a:close/>
                  <a:moveTo>
                    <a:pt x="12" y="2248"/>
                  </a:moveTo>
                  <a:lnTo>
                    <a:pt x="10" y="2264"/>
                  </a:lnTo>
                  <a:lnTo>
                    <a:pt x="10" y="2265"/>
                  </a:lnTo>
                  <a:lnTo>
                    <a:pt x="8" y="2267"/>
                  </a:lnTo>
                  <a:lnTo>
                    <a:pt x="6" y="2265"/>
                  </a:lnTo>
                  <a:lnTo>
                    <a:pt x="5" y="2264"/>
                  </a:lnTo>
                  <a:lnTo>
                    <a:pt x="5" y="2248"/>
                  </a:lnTo>
                  <a:lnTo>
                    <a:pt x="6" y="2245"/>
                  </a:lnTo>
                  <a:lnTo>
                    <a:pt x="8" y="2245"/>
                  </a:lnTo>
                  <a:lnTo>
                    <a:pt x="10" y="2245"/>
                  </a:lnTo>
                  <a:lnTo>
                    <a:pt x="12" y="2248"/>
                  </a:lnTo>
                  <a:close/>
                  <a:moveTo>
                    <a:pt x="10" y="2281"/>
                  </a:moveTo>
                  <a:lnTo>
                    <a:pt x="10" y="2296"/>
                  </a:lnTo>
                  <a:lnTo>
                    <a:pt x="10" y="2298"/>
                  </a:lnTo>
                  <a:lnTo>
                    <a:pt x="8" y="2299"/>
                  </a:lnTo>
                  <a:lnTo>
                    <a:pt x="6" y="2298"/>
                  </a:lnTo>
                  <a:lnTo>
                    <a:pt x="5" y="2296"/>
                  </a:lnTo>
                  <a:lnTo>
                    <a:pt x="5" y="2281"/>
                  </a:lnTo>
                  <a:lnTo>
                    <a:pt x="8" y="2277"/>
                  </a:lnTo>
                  <a:lnTo>
                    <a:pt x="10" y="2281"/>
                  </a:lnTo>
                  <a:close/>
                  <a:moveTo>
                    <a:pt x="10" y="2313"/>
                  </a:moveTo>
                  <a:lnTo>
                    <a:pt x="10" y="2330"/>
                  </a:lnTo>
                  <a:lnTo>
                    <a:pt x="10" y="2331"/>
                  </a:lnTo>
                  <a:lnTo>
                    <a:pt x="6" y="2331"/>
                  </a:lnTo>
                  <a:lnTo>
                    <a:pt x="5" y="2331"/>
                  </a:lnTo>
                  <a:lnTo>
                    <a:pt x="5" y="2330"/>
                  </a:lnTo>
                  <a:lnTo>
                    <a:pt x="5" y="2313"/>
                  </a:lnTo>
                  <a:lnTo>
                    <a:pt x="5" y="2311"/>
                  </a:lnTo>
                  <a:lnTo>
                    <a:pt x="8" y="2309"/>
                  </a:lnTo>
                  <a:lnTo>
                    <a:pt x="10" y="2311"/>
                  </a:lnTo>
                  <a:lnTo>
                    <a:pt x="10" y="2313"/>
                  </a:lnTo>
                  <a:close/>
                  <a:moveTo>
                    <a:pt x="10" y="2345"/>
                  </a:moveTo>
                  <a:lnTo>
                    <a:pt x="10" y="2362"/>
                  </a:lnTo>
                  <a:lnTo>
                    <a:pt x="8" y="2364"/>
                  </a:lnTo>
                  <a:lnTo>
                    <a:pt x="6" y="2364"/>
                  </a:lnTo>
                  <a:lnTo>
                    <a:pt x="5" y="2364"/>
                  </a:lnTo>
                  <a:lnTo>
                    <a:pt x="5" y="2362"/>
                  </a:lnTo>
                  <a:lnTo>
                    <a:pt x="5" y="2345"/>
                  </a:lnTo>
                  <a:lnTo>
                    <a:pt x="5" y="2343"/>
                  </a:lnTo>
                  <a:lnTo>
                    <a:pt x="6" y="2343"/>
                  </a:lnTo>
                  <a:lnTo>
                    <a:pt x="10" y="2343"/>
                  </a:lnTo>
                  <a:lnTo>
                    <a:pt x="10" y="2345"/>
                  </a:lnTo>
                  <a:close/>
                  <a:moveTo>
                    <a:pt x="10" y="2377"/>
                  </a:moveTo>
                  <a:lnTo>
                    <a:pt x="10" y="2394"/>
                  </a:lnTo>
                  <a:lnTo>
                    <a:pt x="8" y="2396"/>
                  </a:lnTo>
                  <a:lnTo>
                    <a:pt x="6" y="2398"/>
                  </a:lnTo>
                  <a:lnTo>
                    <a:pt x="5" y="2396"/>
                  </a:lnTo>
                  <a:lnTo>
                    <a:pt x="5" y="2394"/>
                  </a:lnTo>
                  <a:lnTo>
                    <a:pt x="5" y="2377"/>
                  </a:lnTo>
                  <a:lnTo>
                    <a:pt x="5" y="2376"/>
                  </a:lnTo>
                  <a:lnTo>
                    <a:pt x="6" y="2376"/>
                  </a:lnTo>
                  <a:lnTo>
                    <a:pt x="8" y="2376"/>
                  </a:lnTo>
                  <a:lnTo>
                    <a:pt x="10" y="2377"/>
                  </a:lnTo>
                  <a:close/>
                  <a:moveTo>
                    <a:pt x="10" y="2411"/>
                  </a:moveTo>
                  <a:lnTo>
                    <a:pt x="10" y="2426"/>
                  </a:lnTo>
                  <a:lnTo>
                    <a:pt x="8" y="2428"/>
                  </a:lnTo>
                  <a:lnTo>
                    <a:pt x="6" y="2430"/>
                  </a:lnTo>
                  <a:lnTo>
                    <a:pt x="5" y="2428"/>
                  </a:lnTo>
                  <a:lnTo>
                    <a:pt x="3" y="2426"/>
                  </a:lnTo>
                  <a:lnTo>
                    <a:pt x="3" y="2411"/>
                  </a:lnTo>
                  <a:lnTo>
                    <a:pt x="5" y="2408"/>
                  </a:lnTo>
                  <a:lnTo>
                    <a:pt x="6" y="2408"/>
                  </a:lnTo>
                  <a:lnTo>
                    <a:pt x="8" y="2408"/>
                  </a:lnTo>
                  <a:lnTo>
                    <a:pt x="10" y="2411"/>
                  </a:lnTo>
                  <a:close/>
                  <a:moveTo>
                    <a:pt x="8" y="2443"/>
                  </a:moveTo>
                  <a:lnTo>
                    <a:pt x="8" y="2459"/>
                  </a:lnTo>
                  <a:lnTo>
                    <a:pt x="8" y="2460"/>
                  </a:lnTo>
                  <a:lnTo>
                    <a:pt x="6" y="2462"/>
                  </a:lnTo>
                  <a:lnTo>
                    <a:pt x="5" y="2460"/>
                  </a:lnTo>
                  <a:lnTo>
                    <a:pt x="3" y="2459"/>
                  </a:lnTo>
                  <a:lnTo>
                    <a:pt x="3" y="2443"/>
                  </a:lnTo>
                  <a:lnTo>
                    <a:pt x="6" y="2440"/>
                  </a:lnTo>
                  <a:lnTo>
                    <a:pt x="8" y="2443"/>
                  </a:lnTo>
                  <a:close/>
                  <a:moveTo>
                    <a:pt x="8" y="2476"/>
                  </a:moveTo>
                  <a:lnTo>
                    <a:pt x="8" y="2492"/>
                  </a:lnTo>
                  <a:lnTo>
                    <a:pt x="8" y="2494"/>
                  </a:lnTo>
                  <a:lnTo>
                    <a:pt x="6" y="2494"/>
                  </a:lnTo>
                  <a:lnTo>
                    <a:pt x="3" y="2494"/>
                  </a:lnTo>
                  <a:lnTo>
                    <a:pt x="3" y="2492"/>
                  </a:lnTo>
                  <a:lnTo>
                    <a:pt x="3" y="2476"/>
                  </a:lnTo>
                  <a:lnTo>
                    <a:pt x="5" y="2474"/>
                  </a:lnTo>
                  <a:lnTo>
                    <a:pt x="6" y="2472"/>
                  </a:lnTo>
                  <a:lnTo>
                    <a:pt x="8" y="2474"/>
                  </a:lnTo>
                  <a:lnTo>
                    <a:pt x="8" y="2476"/>
                  </a:lnTo>
                  <a:close/>
                  <a:moveTo>
                    <a:pt x="8" y="2508"/>
                  </a:moveTo>
                  <a:lnTo>
                    <a:pt x="8" y="2525"/>
                  </a:lnTo>
                  <a:lnTo>
                    <a:pt x="8" y="2526"/>
                  </a:lnTo>
                  <a:lnTo>
                    <a:pt x="5" y="2526"/>
                  </a:lnTo>
                  <a:lnTo>
                    <a:pt x="3" y="2526"/>
                  </a:lnTo>
                  <a:lnTo>
                    <a:pt x="3" y="2525"/>
                  </a:lnTo>
                  <a:lnTo>
                    <a:pt x="3" y="2508"/>
                  </a:lnTo>
                  <a:lnTo>
                    <a:pt x="3" y="2506"/>
                  </a:lnTo>
                  <a:lnTo>
                    <a:pt x="6" y="2506"/>
                  </a:lnTo>
                  <a:lnTo>
                    <a:pt x="8" y="2506"/>
                  </a:lnTo>
                  <a:lnTo>
                    <a:pt x="8" y="2508"/>
                  </a:lnTo>
                  <a:close/>
                  <a:moveTo>
                    <a:pt x="8" y="2540"/>
                  </a:moveTo>
                  <a:lnTo>
                    <a:pt x="8" y="2557"/>
                  </a:lnTo>
                  <a:lnTo>
                    <a:pt x="6" y="2559"/>
                  </a:lnTo>
                  <a:lnTo>
                    <a:pt x="5" y="2560"/>
                  </a:lnTo>
                  <a:lnTo>
                    <a:pt x="3" y="2559"/>
                  </a:lnTo>
                  <a:lnTo>
                    <a:pt x="3" y="2557"/>
                  </a:lnTo>
                  <a:lnTo>
                    <a:pt x="3" y="2540"/>
                  </a:lnTo>
                  <a:lnTo>
                    <a:pt x="3" y="2538"/>
                  </a:lnTo>
                  <a:lnTo>
                    <a:pt x="5" y="2538"/>
                  </a:lnTo>
                  <a:lnTo>
                    <a:pt x="6" y="2538"/>
                  </a:lnTo>
                  <a:lnTo>
                    <a:pt x="8" y="2540"/>
                  </a:lnTo>
                  <a:close/>
                  <a:moveTo>
                    <a:pt x="8" y="2574"/>
                  </a:moveTo>
                  <a:lnTo>
                    <a:pt x="8" y="2589"/>
                  </a:lnTo>
                  <a:lnTo>
                    <a:pt x="6" y="2591"/>
                  </a:lnTo>
                  <a:lnTo>
                    <a:pt x="5" y="2592"/>
                  </a:lnTo>
                  <a:lnTo>
                    <a:pt x="3" y="2591"/>
                  </a:lnTo>
                  <a:lnTo>
                    <a:pt x="1" y="2589"/>
                  </a:lnTo>
                  <a:lnTo>
                    <a:pt x="3" y="2574"/>
                  </a:lnTo>
                  <a:lnTo>
                    <a:pt x="3" y="2570"/>
                  </a:lnTo>
                  <a:lnTo>
                    <a:pt x="5" y="2570"/>
                  </a:lnTo>
                  <a:lnTo>
                    <a:pt x="6" y="2570"/>
                  </a:lnTo>
                  <a:lnTo>
                    <a:pt x="8" y="2574"/>
                  </a:lnTo>
                  <a:close/>
                  <a:moveTo>
                    <a:pt x="8" y="2606"/>
                  </a:moveTo>
                  <a:lnTo>
                    <a:pt x="8" y="2621"/>
                  </a:lnTo>
                  <a:lnTo>
                    <a:pt x="6" y="2623"/>
                  </a:lnTo>
                  <a:lnTo>
                    <a:pt x="5" y="2625"/>
                  </a:lnTo>
                  <a:lnTo>
                    <a:pt x="3" y="2623"/>
                  </a:lnTo>
                  <a:lnTo>
                    <a:pt x="1" y="2621"/>
                  </a:lnTo>
                  <a:lnTo>
                    <a:pt x="1" y="2606"/>
                  </a:lnTo>
                  <a:lnTo>
                    <a:pt x="3" y="2604"/>
                  </a:lnTo>
                  <a:lnTo>
                    <a:pt x="5" y="2603"/>
                  </a:lnTo>
                  <a:lnTo>
                    <a:pt x="8" y="2606"/>
                  </a:lnTo>
                  <a:close/>
                  <a:moveTo>
                    <a:pt x="6" y="2638"/>
                  </a:moveTo>
                  <a:lnTo>
                    <a:pt x="6" y="2655"/>
                  </a:lnTo>
                  <a:lnTo>
                    <a:pt x="6" y="2657"/>
                  </a:lnTo>
                  <a:lnTo>
                    <a:pt x="5" y="2657"/>
                  </a:lnTo>
                  <a:lnTo>
                    <a:pt x="1" y="2655"/>
                  </a:lnTo>
                  <a:lnTo>
                    <a:pt x="1" y="2638"/>
                  </a:lnTo>
                  <a:lnTo>
                    <a:pt x="3" y="2637"/>
                  </a:lnTo>
                  <a:lnTo>
                    <a:pt x="5" y="2635"/>
                  </a:lnTo>
                  <a:lnTo>
                    <a:pt x="6" y="2637"/>
                  </a:lnTo>
                  <a:lnTo>
                    <a:pt x="6" y="2638"/>
                  </a:lnTo>
                  <a:close/>
                  <a:moveTo>
                    <a:pt x="6" y="2670"/>
                  </a:moveTo>
                  <a:lnTo>
                    <a:pt x="6" y="2687"/>
                  </a:lnTo>
                  <a:lnTo>
                    <a:pt x="6" y="2689"/>
                  </a:lnTo>
                  <a:lnTo>
                    <a:pt x="5" y="2689"/>
                  </a:lnTo>
                  <a:lnTo>
                    <a:pt x="1" y="2689"/>
                  </a:lnTo>
                  <a:lnTo>
                    <a:pt x="1" y="2687"/>
                  </a:lnTo>
                  <a:lnTo>
                    <a:pt x="1" y="2670"/>
                  </a:lnTo>
                  <a:lnTo>
                    <a:pt x="3" y="2669"/>
                  </a:lnTo>
                  <a:lnTo>
                    <a:pt x="5" y="2669"/>
                  </a:lnTo>
                  <a:lnTo>
                    <a:pt x="6" y="2669"/>
                  </a:lnTo>
                  <a:lnTo>
                    <a:pt x="6" y="2670"/>
                  </a:lnTo>
                  <a:close/>
                  <a:moveTo>
                    <a:pt x="6" y="2703"/>
                  </a:moveTo>
                  <a:lnTo>
                    <a:pt x="6" y="2720"/>
                  </a:lnTo>
                  <a:lnTo>
                    <a:pt x="6" y="2721"/>
                  </a:lnTo>
                  <a:lnTo>
                    <a:pt x="3" y="2723"/>
                  </a:lnTo>
                  <a:lnTo>
                    <a:pt x="1" y="2721"/>
                  </a:lnTo>
                  <a:lnTo>
                    <a:pt x="1" y="2720"/>
                  </a:lnTo>
                  <a:lnTo>
                    <a:pt x="1" y="2703"/>
                  </a:lnTo>
                  <a:lnTo>
                    <a:pt x="1" y="2701"/>
                  </a:lnTo>
                  <a:lnTo>
                    <a:pt x="3" y="2701"/>
                  </a:lnTo>
                  <a:lnTo>
                    <a:pt x="6" y="2701"/>
                  </a:lnTo>
                  <a:lnTo>
                    <a:pt x="6" y="2703"/>
                  </a:lnTo>
                  <a:close/>
                  <a:moveTo>
                    <a:pt x="6" y="2736"/>
                  </a:moveTo>
                  <a:lnTo>
                    <a:pt x="6" y="2752"/>
                  </a:lnTo>
                  <a:lnTo>
                    <a:pt x="5" y="2753"/>
                  </a:lnTo>
                  <a:lnTo>
                    <a:pt x="3" y="2755"/>
                  </a:lnTo>
                  <a:lnTo>
                    <a:pt x="1" y="2753"/>
                  </a:lnTo>
                  <a:lnTo>
                    <a:pt x="1" y="2752"/>
                  </a:lnTo>
                  <a:lnTo>
                    <a:pt x="1" y="2736"/>
                  </a:lnTo>
                  <a:lnTo>
                    <a:pt x="1" y="2733"/>
                  </a:lnTo>
                  <a:lnTo>
                    <a:pt x="3" y="2733"/>
                  </a:lnTo>
                  <a:lnTo>
                    <a:pt x="5" y="2733"/>
                  </a:lnTo>
                  <a:lnTo>
                    <a:pt x="6" y="2736"/>
                  </a:lnTo>
                  <a:close/>
                  <a:moveTo>
                    <a:pt x="6" y="2769"/>
                  </a:moveTo>
                  <a:lnTo>
                    <a:pt x="6" y="2784"/>
                  </a:lnTo>
                  <a:lnTo>
                    <a:pt x="5" y="2786"/>
                  </a:lnTo>
                  <a:lnTo>
                    <a:pt x="3" y="2787"/>
                  </a:lnTo>
                  <a:lnTo>
                    <a:pt x="1" y="2786"/>
                  </a:lnTo>
                  <a:lnTo>
                    <a:pt x="0" y="2784"/>
                  </a:lnTo>
                  <a:lnTo>
                    <a:pt x="1" y="2769"/>
                  </a:lnTo>
                  <a:lnTo>
                    <a:pt x="1" y="2767"/>
                  </a:lnTo>
                  <a:lnTo>
                    <a:pt x="3" y="2765"/>
                  </a:lnTo>
                  <a:lnTo>
                    <a:pt x="6" y="2769"/>
                  </a:lnTo>
                  <a:close/>
                  <a:moveTo>
                    <a:pt x="6" y="2801"/>
                  </a:moveTo>
                  <a:lnTo>
                    <a:pt x="5" y="2818"/>
                  </a:lnTo>
                  <a:lnTo>
                    <a:pt x="5" y="2820"/>
                  </a:lnTo>
                  <a:lnTo>
                    <a:pt x="3" y="2820"/>
                  </a:lnTo>
                  <a:lnTo>
                    <a:pt x="0" y="2818"/>
                  </a:lnTo>
                  <a:lnTo>
                    <a:pt x="0" y="2801"/>
                  </a:lnTo>
                  <a:lnTo>
                    <a:pt x="1" y="2799"/>
                  </a:lnTo>
                  <a:lnTo>
                    <a:pt x="3" y="2797"/>
                  </a:lnTo>
                  <a:lnTo>
                    <a:pt x="5" y="2799"/>
                  </a:lnTo>
                  <a:lnTo>
                    <a:pt x="6" y="2801"/>
                  </a:lnTo>
                  <a:close/>
                </a:path>
              </a:pathLst>
            </a:custGeom>
            <a:solidFill>
              <a:srgbClr val="1A1A1A"/>
            </a:solidFill>
            <a:ln w="1588">
              <a:solidFill>
                <a:srgbClr val="1A1A1A"/>
              </a:solidFill>
              <a:prstDash val="solid"/>
              <a:round/>
              <a:headEnd/>
              <a:tailEnd/>
            </a:ln>
          </p:spPr>
          <p:txBody>
            <a:bodyPr/>
            <a:lstStyle/>
            <a:p>
              <a:pPr algn="l"/>
              <a:endParaRPr lang="de-DE" sz="1800">
                <a:solidFill>
                  <a:srgbClr val="000000"/>
                </a:solidFill>
                <a:latin typeface="Arial" pitchFamily="34" charset="0"/>
                <a:ea typeface="+mn-ea"/>
              </a:endParaRPr>
            </a:p>
          </p:txBody>
        </p:sp>
        <p:sp>
          <p:nvSpPr>
            <p:cNvPr id="19" name="TextBox 3"/>
            <p:cNvSpPr txBox="1">
              <a:spLocks noChangeArrowheads="1"/>
            </p:cNvSpPr>
            <p:nvPr/>
          </p:nvSpPr>
          <p:spPr bwMode="auto">
            <a:xfrm>
              <a:off x="4026255" y="2557205"/>
              <a:ext cx="995415" cy="33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de-DE" dirty="0">
                  <a:solidFill>
                    <a:srgbClr val="000000"/>
                  </a:solidFill>
                  <a:latin typeface="Calibri" pitchFamily="34" charset="0"/>
                </a:rPr>
                <a:t>Test Error</a:t>
              </a:r>
              <a:endParaRPr lang="ru-RU" dirty="0">
                <a:solidFill>
                  <a:srgbClr val="000000"/>
                </a:solidFill>
                <a:latin typeface="Calibri" pitchFamily="34" charset="0"/>
              </a:endParaRPr>
            </a:p>
          </p:txBody>
        </p:sp>
        <p:sp>
          <p:nvSpPr>
            <p:cNvPr id="20" name="TextBox 3"/>
            <p:cNvSpPr txBox="1">
              <a:spLocks noChangeArrowheads="1"/>
            </p:cNvSpPr>
            <p:nvPr/>
          </p:nvSpPr>
          <p:spPr bwMode="auto">
            <a:xfrm>
              <a:off x="2392961" y="4956280"/>
              <a:ext cx="363631" cy="33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de-DE">
                  <a:solidFill>
                    <a:srgbClr val="000000"/>
                  </a:solidFill>
                  <a:latin typeface="Calibri" pitchFamily="34" charset="0"/>
                </a:rPr>
                <a:t>h</a:t>
              </a:r>
              <a:r>
                <a:rPr lang="de-DE" baseline="-25000">
                  <a:solidFill>
                    <a:srgbClr val="000000"/>
                  </a:solidFill>
                  <a:latin typeface="Calibri" pitchFamily="34" charset="0"/>
                </a:rPr>
                <a:t>1</a:t>
              </a:r>
              <a:endParaRPr lang="ru-RU" baseline="-25000">
                <a:solidFill>
                  <a:srgbClr val="000000"/>
                </a:solidFill>
                <a:latin typeface="Calibri" pitchFamily="34" charset="0"/>
              </a:endParaRPr>
            </a:p>
          </p:txBody>
        </p:sp>
        <p:sp>
          <p:nvSpPr>
            <p:cNvPr id="21" name="TextBox 3"/>
            <p:cNvSpPr txBox="1">
              <a:spLocks noChangeArrowheads="1"/>
            </p:cNvSpPr>
            <p:nvPr/>
          </p:nvSpPr>
          <p:spPr bwMode="auto">
            <a:xfrm>
              <a:off x="6232421" y="4956280"/>
              <a:ext cx="369726" cy="33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de-DE">
                  <a:solidFill>
                    <a:srgbClr val="000000"/>
                  </a:solidFill>
                  <a:latin typeface="Calibri" pitchFamily="34" charset="0"/>
                </a:rPr>
                <a:t>h</a:t>
              </a:r>
              <a:r>
                <a:rPr lang="de-DE" baseline="-25000">
                  <a:solidFill>
                    <a:srgbClr val="000000"/>
                  </a:solidFill>
                  <a:latin typeface="Calibri" pitchFamily="34" charset="0"/>
                </a:rPr>
                <a:t>n</a:t>
              </a:r>
              <a:endParaRPr lang="ru-RU" baseline="-25000">
                <a:solidFill>
                  <a:srgbClr val="000000"/>
                </a:solidFill>
                <a:latin typeface="Calibri" pitchFamily="34" charset="0"/>
              </a:endParaRPr>
            </a:p>
          </p:txBody>
        </p:sp>
        <p:sp>
          <p:nvSpPr>
            <p:cNvPr id="22" name="TextBox 3"/>
            <p:cNvSpPr txBox="1">
              <a:spLocks noChangeArrowheads="1"/>
            </p:cNvSpPr>
            <p:nvPr/>
          </p:nvSpPr>
          <p:spPr bwMode="auto">
            <a:xfrm>
              <a:off x="4252224" y="4956280"/>
              <a:ext cx="361600" cy="33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de-DE" dirty="0">
                  <a:solidFill>
                    <a:srgbClr val="000000"/>
                  </a:solidFill>
                  <a:latin typeface="Calibri" pitchFamily="34" charset="0"/>
                </a:rPr>
                <a:t>h</a:t>
              </a:r>
              <a:r>
                <a:rPr lang="de-DE" baseline="30000" dirty="0">
                  <a:solidFill>
                    <a:srgbClr val="000000"/>
                  </a:solidFill>
                  <a:latin typeface="Calibri" pitchFamily="34" charset="0"/>
                </a:rPr>
                <a:t>*</a:t>
              </a:r>
              <a:endParaRPr lang="ru-RU" baseline="30000" dirty="0">
                <a:solidFill>
                  <a:srgbClr val="000000"/>
                </a:solidFill>
                <a:latin typeface="Calibri" pitchFamily="34" charset="0"/>
              </a:endParaRPr>
            </a:p>
          </p:txBody>
        </p:sp>
      </p:grpSp>
      <p:grpSp>
        <p:nvGrpSpPr>
          <p:cNvPr id="3" name="Gruppieren 2"/>
          <p:cNvGrpSpPr/>
          <p:nvPr/>
        </p:nvGrpSpPr>
        <p:grpSpPr>
          <a:xfrm>
            <a:off x="2675334" y="5307954"/>
            <a:ext cx="3735856" cy="643456"/>
            <a:chOff x="2675334" y="5307954"/>
            <a:chExt cx="3735856" cy="643456"/>
          </a:xfrm>
        </p:grpSpPr>
        <p:sp>
          <p:nvSpPr>
            <p:cNvPr id="23" name="Rectangle 2"/>
            <p:cNvSpPr>
              <a:spLocks noChangeArrowheads="1"/>
            </p:cNvSpPr>
            <p:nvPr/>
          </p:nvSpPr>
          <p:spPr bwMode="auto">
            <a:xfrm>
              <a:off x="2826817" y="5580954"/>
              <a:ext cx="134972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de-DE" dirty="0" err="1">
                  <a:solidFill>
                    <a:srgbClr val="FF0000"/>
                  </a:solidFill>
                  <a:latin typeface="Arial" pitchFamily="34" charset="0"/>
                  <a:ea typeface="+mn-ea"/>
                </a:rPr>
                <a:t>Underfitting</a:t>
              </a:r>
              <a:endParaRPr lang="de-DE" dirty="0">
                <a:solidFill>
                  <a:srgbClr val="FF0000"/>
                </a:solidFill>
                <a:latin typeface="Arial" pitchFamily="34" charset="0"/>
                <a:ea typeface="+mn-ea"/>
              </a:endParaRPr>
            </a:p>
          </p:txBody>
        </p:sp>
        <p:sp>
          <p:nvSpPr>
            <p:cNvPr id="24" name="Rectangle 2"/>
            <p:cNvSpPr>
              <a:spLocks noChangeArrowheads="1"/>
            </p:cNvSpPr>
            <p:nvPr/>
          </p:nvSpPr>
          <p:spPr bwMode="auto">
            <a:xfrm>
              <a:off x="4759406" y="5612214"/>
              <a:ext cx="1284006"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de-DE" dirty="0" err="1">
                  <a:solidFill>
                    <a:srgbClr val="FF0000"/>
                  </a:solidFill>
                  <a:latin typeface="Arial" pitchFamily="34" charset="0"/>
                  <a:ea typeface="+mn-ea"/>
                </a:rPr>
                <a:t>Overfitting</a:t>
              </a:r>
              <a:r>
                <a:rPr lang="de-DE" dirty="0">
                  <a:solidFill>
                    <a:srgbClr val="FF0000"/>
                  </a:solidFill>
                  <a:latin typeface="Arial" pitchFamily="34" charset="0"/>
                  <a:ea typeface="+mn-ea"/>
                </a:rPr>
                <a:t> </a:t>
              </a:r>
            </a:p>
          </p:txBody>
        </p:sp>
        <p:sp>
          <p:nvSpPr>
            <p:cNvPr id="25" name="Geschweifte Klammer links 24"/>
            <p:cNvSpPr/>
            <p:nvPr/>
          </p:nvSpPr>
          <p:spPr bwMode="auto">
            <a:xfrm rot="16200000">
              <a:off x="3372679" y="4612380"/>
              <a:ext cx="257589" cy="1652280"/>
            </a:xfrm>
            <a:prstGeom prst="leftBrace">
              <a:avLst/>
            </a:prstGeom>
            <a:noFill/>
            <a:ln w="12700" cap="flat" cmpd="sng" algn="ctr">
              <a:solidFill>
                <a:srgbClr val="FC0128"/>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6" name="Geschweifte Klammer links 25"/>
            <p:cNvSpPr/>
            <p:nvPr/>
          </p:nvSpPr>
          <p:spPr bwMode="auto">
            <a:xfrm rot="16200000">
              <a:off x="5267685" y="4443360"/>
              <a:ext cx="278911" cy="2008099"/>
            </a:xfrm>
            <a:prstGeom prst="leftBrace">
              <a:avLst/>
            </a:prstGeom>
            <a:noFill/>
            <a:ln w="12700" cap="flat" cmpd="sng" algn="ctr">
              <a:solidFill>
                <a:srgbClr val="FC0128"/>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spTree>
    <p:extLst>
      <p:ext uri="{BB962C8B-B14F-4D97-AF65-F5344CB8AC3E}">
        <p14:creationId xmlns:p14="http://schemas.microsoft.com/office/powerpoint/2010/main" val="15174924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275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Different Complexities</a:t>
            </a:r>
          </a:p>
        </p:txBody>
      </p:sp>
      <p:sp>
        <p:nvSpPr>
          <p:cNvPr id="4" name="TextBox 1"/>
          <p:cNvSpPr txBox="1">
            <a:spLocks noChangeArrowheads="1"/>
          </p:cNvSpPr>
          <p:nvPr/>
        </p:nvSpPr>
        <p:spPr bwMode="auto">
          <a:xfrm>
            <a:off x="1857376" y="2092532"/>
            <a:ext cx="1382110" cy="400110"/>
          </a:xfrm>
          <a:prstGeom prst="rect">
            <a:avLst/>
          </a:prstGeom>
          <a:noFill/>
          <a:ln>
            <a:noFill/>
          </a:ln>
        </p:spPr>
        <p:txBody>
          <a:bodyPr wrap="none">
            <a:spAutoFit/>
          </a:bodyPr>
          <a:lstStyle>
            <a:lvl1pPr>
              <a:defRPr sz="3600" b="1">
                <a:solidFill>
                  <a:schemeClr val="tx1"/>
                </a:solidFill>
                <a:latin typeface="Arial" charset="0"/>
                <a:ea typeface="ＭＳ Ｐゴシック" pitchFamily="-109" charset="-128"/>
              </a:defRPr>
            </a:lvl1pPr>
            <a:lvl2pPr marL="742950" indent="-285750">
              <a:defRPr sz="3600" b="1">
                <a:solidFill>
                  <a:schemeClr val="tx1"/>
                </a:solidFill>
                <a:latin typeface="Arial" charset="0"/>
                <a:ea typeface="ＭＳ Ｐゴシック" pitchFamily="-109" charset="-128"/>
              </a:defRPr>
            </a:lvl2pPr>
            <a:lvl3pPr marL="1143000" indent="-228600">
              <a:defRPr sz="3600" b="1">
                <a:solidFill>
                  <a:schemeClr val="tx1"/>
                </a:solidFill>
                <a:latin typeface="Arial" charset="0"/>
                <a:ea typeface="ＭＳ Ｐゴシック" pitchFamily="-109" charset="-128"/>
              </a:defRPr>
            </a:lvl3pPr>
            <a:lvl4pPr marL="1600200" indent="-228600">
              <a:defRPr sz="3600" b="1">
                <a:solidFill>
                  <a:schemeClr val="tx1"/>
                </a:solidFill>
                <a:latin typeface="Arial" charset="0"/>
                <a:ea typeface="ＭＳ Ｐゴシック" pitchFamily="-109" charset="-128"/>
              </a:defRPr>
            </a:lvl4pPr>
            <a:lvl5pPr marL="2057400" indent="-228600">
              <a:defRPr sz="3600" b="1">
                <a:solidFill>
                  <a:schemeClr val="tx1"/>
                </a:solidFill>
                <a:latin typeface="Arial" charset="0"/>
                <a:ea typeface="ＭＳ Ｐゴシック" pitchFamily="-109" charset="-128"/>
              </a:defRPr>
            </a:lvl5pPr>
            <a:lvl6pPr marL="2514600" indent="-228600" eaLnBrk="0" fontAlgn="base" hangingPunct="0">
              <a:spcBef>
                <a:spcPct val="0"/>
              </a:spcBef>
              <a:spcAft>
                <a:spcPct val="0"/>
              </a:spcAft>
              <a:defRPr sz="3600" b="1">
                <a:solidFill>
                  <a:schemeClr val="tx1"/>
                </a:solidFill>
                <a:latin typeface="Arial" charset="0"/>
                <a:ea typeface="ＭＳ Ｐゴシック" pitchFamily="-109" charset="-128"/>
              </a:defRPr>
            </a:lvl6pPr>
            <a:lvl7pPr marL="2971800" indent="-228600" eaLnBrk="0" fontAlgn="base" hangingPunct="0">
              <a:spcBef>
                <a:spcPct val="0"/>
              </a:spcBef>
              <a:spcAft>
                <a:spcPct val="0"/>
              </a:spcAft>
              <a:defRPr sz="3600" b="1">
                <a:solidFill>
                  <a:schemeClr val="tx1"/>
                </a:solidFill>
                <a:latin typeface="Arial" charset="0"/>
                <a:ea typeface="ＭＳ Ｐゴシック" pitchFamily="-109" charset="-128"/>
              </a:defRPr>
            </a:lvl7pPr>
            <a:lvl8pPr marL="3429000" indent="-228600" eaLnBrk="0" fontAlgn="base" hangingPunct="0">
              <a:spcBef>
                <a:spcPct val="0"/>
              </a:spcBef>
              <a:spcAft>
                <a:spcPct val="0"/>
              </a:spcAft>
              <a:defRPr sz="3600" b="1">
                <a:solidFill>
                  <a:schemeClr val="tx1"/>
                </a:solidFill>
                <a:latin typeface="Arial" charset="0"/>
                <a:ea typeface="ＭＳ Ｐゴシック" pitchFamily="-109" charset="-128"/>
              </a:defRPr>
            </a:lvl8pPr>
            <a:lvl9pPr marL="3886200" indent="-228600" eaLnBrk="0" fontAlgn="base" hangingPunct="0">
              <a:spcBef>
                <a:spcPct val="0"/>
              </a:spcBef>
              <a:spcAft>
                <a:spcPct val="0"/>
              </a:spcAft>
              <a:defRPr sz="3600" b="1">
                <a:solidFill>
                  <a:schemeClr val="tx1"/>
                </a:solidFill>
                <a:latin typeface="Arial" charset="0"/>
                <a:ea typeface="ＭＳ Ｐゴシック" pitchFamily="-109" charset="-128"/>
              </a:defRPr>
            </a:lvl9pPr>
          </a:lstStyle>
          <a:p>
            <a:pPr algn="l" fontAlgn="auto">
              <a:spcBef>
                <a:spcPts val="0"/>
              </a:spcBef>
              <a:spcAft>
                <a:spcPts val="0"/>
              </a:spcAft>
              <a:defRPr/>
            </a:pPr>
            <a:r>
              <a:rPr lang="en-US" sz="2000" b="0" dirty="0">
                <a:solidFill>
                  <a:srgbClr val="000000"/>
                </a:solidFill>
                <a:latin typeface="Arial"/>
              </a:rPr>
              <a:t>Estimation</a:t>
            </a:r>
          </a:p>
        </p:txBody>
      </p:sp>
      <p:sp>
        <p:nvSpPr>
          <p:cNvPr id="5" name="TextBox 7"/>
          <p:cNvSpPr txBox="1">
            <a:spLocks noChangeArrowheads="1"/>
          </p:cNvSpPr>
          <p:nvPr/>
        </p:nvSpPr>
        <p:spPr bwMode="auto">
          <a:xfrm>
            <a:off x="4989117" y="2092532"/>
            <a:ext cx="1441419" cy="400110"/>
          </a:xfrm>
          <a:prstGeom prst="rect">
            <a:avLst/>
          </a:prstGeom>
          <a:noFill/>
          <a:ln>
            <a:noFill/>
          </a:ln>
        </p:spPr>
        <p:txBody>
          <a:bodyPr wrap="none">
            <a:spAutoFit/>
          </a:bodyPr>
          <a:lstStyle>
            <a:lvl1pPr>
              <a:defRPr sz="3600" b="1">
                <a:solidFill>
                  <a:schemeClr val="tx1"/>
                </a:solidFill>
                <a:latin typeface="Arial" charset="0"/>
                <a:ea typeface="ＭＳ Ｐゴシック" pitchFamily="-109" charset="-128"/>
              </a:defRPr>
            </a:lvl1pPr>
            <a:lvl2pPr marL="742950" indent="-285750">
              <a:defRPr sz="3600" b="1">
                <a:solidFill>
                  <a:schemeClr val="tx1"/>
                </a:solidFill>
                <a:latin typeface="Arial" charset="0"/>
                <a:ea typeface="ＭＳ Ｐゴシック" pitchFamily="-109" charset="-128"/>
              </a:defRPr>
            </a:lvl2pPr>
            <a:lvl3pPr marL="1143000" indent="-228600">
              <a:defRPr sz="3600" b="1">
                <a:solidFill>
                  <a:schemeClr val="tx1"/>
                </a:solidFill>
                <a:latin typeface="Arial" charset="0"/>
                <a:ea typeface="ＭＳ Ｐゴシック" pitchFamily="-109" charset="-128"/>
              </a:defRPr>
            </a:lvl3pPr>
            <a:lvl4pPr marL="1600200" indent="-228600">
              <a:defRPr sz="3600" b="1">
                <a:solidFill>
                  <a:schemeClr val="tx1"/>
                </a:solidFill>
                <a:latin typeface="Arial" charset="0"/>
                <a:ea typeface="ＭＳ Ｐゴシック" pitchFamily="-109" charset="-128"/>
              </a:defRPr>
            </a:lvl4pPr>
            <a:lvl5pPr marL="2057400" indent="-228600">
              <a:defRPr sz="3600" b="1">
                <a:solidFill>
                  <a:schemeClr val="tx1"/>
                </a:solidFill>
                <a:latin typeface="Arial" charset="0"/>
                <a:ea typeface="ＭＳ Ｐゴシック" pitchFamily="-109" charset="-128"/>
              </a:defRPr>
            </a:lvl5pPr>
            <a:lvl6pPr marL="2514600" indent="-228600" eaLnBrk="0" fontAlgn="base" hangingPunct="0">
              <a:spcBef>
                <a:spcPct val="0"/>
              </a:spcBef>
              <a:spcAft>
                <a:spcPct val="0"/>
              </a:spcAft>
              <a:defRPr sz="3600" b="1">
                <a:solidFill>
                  <a:schemeClr val="tx1"/>
                </a:solidFill>
                <a:latin typeface="Arial" charset="0"/>
                <a:ea typeface="ＭＳ Ｐゴシック" pitchFamily="-109" charset="-128"/>
              </a:defRPr>
            </a:lvl6pPr>
            <a:lvl7pPr marL="2971800" indent="-228600" eaLnBrk="0" fontAlgn="base" hangingPunct="0">
              <a:spcBef>
                <a:spcPct val="0"/>
              </a:spcBef>
              <a:spcAft>
                <a:spcPct val="0"/>
              </a:spcAft>
              <a:defRPr sz="3600" b="1">
                <a:solidFill>
                  <a:schemeClr val="tx1"/>
                </a:solidFill>
                <a:latin typeface="Arial" charset="0"/>
                <a:ea typeface="ＭＳ Ｐゴシック" pitchFamily="-109" charset="-128"/>
              </a:defRPr>
            </a:lvl7pPr>
            <a:lvl8pPr marL="3429000" indent="-228600" eaLnBrk="0" fontAlgn="base" hangingPunct="0">
              <a:spcBef>
                <a:spcPct val="0"/>
              </a:spcBef>
              <a:spcAft>
                <a:spcPct val="0"/>
              </a:spcAft>
              <a:defRPr sz="3600" b="1">
                <a:solidFill>
                  <a:schemeClr val="tx1"/>
                </a:solidFill>
                <a:latin typeface="Arial" charset="0"/>
                <a:ea typeface="ＭＳ Ｐゴシック" pitchFamily="-109" charset="-128"/>
              </a:defRPr>
            </a:lvl8pPr>
            <a:lvl9pPr marL="3886200" indent="-228600" eaLnBrk="0" fontAlgn="base" hangingPunct="0">
              <a:spcBef>
                <a:spcPct val="0"/>
              </a:spcBef>
              <a:spcAft>
                <a:spcPct val="0"/>
              </a:spcAft>
              <a:defRPr sz="3600" b="1">
                <a:solidFill>
                  <a:schemeClr val="tx1"/>
                </a:solidFill>
                <a:latin typeface="Arial" charset="0"/>
                <a:ea typeface="ＭＳ Ｐゴシック" pitchFamily="-109" charset="-128"/>
              </a:defRPr>
            </a:lvl9pPr>
          </a:lstStyle>
          <a:p>
            <a:pPr algn="l" fontAlgn="auto">
              <a:spcBef>
                <a:spcPts val="0"/>
              </a:spcBef>
              <a:spcAft>
                <a:spcPts val="0"/>
              </a:spcAft>
              <a:defRPr/>
            </a:pPr>
            <a:r>
              <a:rPr lang="en-US" sz="2000" b="0" dirty="0">
                <a:solidFill>
                  <a:srgbClr val="000000"/>
                </a:solidFill>
                <a:latin typeface="Arial"/>
              </a:rPr>
              <a:t>Application</a:t>
            </a:r>
          </a:p>
        </p:txBody>
      </p:sp>
      <p:sp>
        <p:nvSpPr>
          <p:cNvPr id="6" name="TextBox 3"/>
          <p:cNvSpPr txBox="1">
            <a:spLocks noChangeArrowheads="1"/>
          </p:cNvSpPr>
          <p:nvPr/>
        </p:nvSpPr>
        <p:spPr bwMode="auto">
          <a:xfrm rot="16200000">
            <a:off x="357322" y="1830563"/>
            <a:ext cx="822854" cy="400110"/>
          </a:xfrm>
          <a:prstGeom prst="rect">
            <a:avLst/>
          </a:prstGeom>
          <a:noFill/>
          <a:ln>
            <a:noFill/>
          </a:ln>
        </p:spPr>
        <p:txBody>
          <a:bodyPr wrap="none">
            <a:spAutoFit/>
          </a:bodyPr>
          <a:lstStyle>
            <a:lvl1pPr>
              <a:defRPr sz="3600" b="1">
                <a:solidFill>
                  <a:schemeClr val="tx1"/>
                </a:solidFill>
                <a:latin typeface="Arial" charset="0"/>
                <a:ea typeface="ＭＳ Ｐゴシック" pitchFamily="-109" charset="-128"/>
              </a:defRPr>
            </a:lvl1pPr>
            <a:lvl2pPr marL="742950" indent="-285750">
              <a:defRPr sz="3600" b="1">
                <a:solidFill>
                  <a:schemeClr val="tx1"/>
                </a:solidFill>
                <a:latin typeface="Arial" charset="0"/>
                <a:ea typeface="ＭＳ Ｐゴシック" pitchFamily="-109" charset="-128"/>
              </a:defRPr>
            </a:lvl2pPr>
            <a:lvl3pPr marL="1143000" indent="-228600">
              <a:defRPr sz="3600" b="1">
                <a:solidFill>
                  <a:schemeClr val="tx1"/>
                </a:solidFill>
                <a:latin typeface="Arial" charset="0"/>
                <a:ea typeface="ＭＳ Ｐゴシック" pitchFamily="-109" charset="-128"/>
              </a:defRPr>
            </a:lvl3pPr>
            <a:lvl4pPr marL="1600200" indent="-228600">
              <a:defRPr sz="3600" b="1">
                <a:solidFill>
                  <a:schemeClr val="tx1"/>
                </a:solidFill>
                <a:latin typeface="Arial" charset="0"/>
                <a:ea typeface="ＭＳ Ｐゴシック" pitchFamily="-109" charset="-128"/>
              </a:defRPr>
            </a:lvl4pPr>
            <a:lvl5pPr marL="2057400" indent="-228600">
              <a:defRPr sz="3600" b="1">
                <a:solidFill>
                  <a:schemeClr val="tx1"/>
                </a:solidFill>
                <a:latin typeface="Arial" charset="0"/>
                <a:ea typeface="ＭＳ Ｐゴシック" pitchFamily="-109" charset="-128"/>
              </a:defRPr>
            </a:lvl5pPr>
            <a:lvl6pPr marL="2514600" indent="-228600" eaLnBrk="0" fontAlgn="base" hangingPunct="0">
              <a:spcBef>
                <a:spcPct val="0"/>
              </a:spcBef>
              <a:spcAft>
                <a:spcPct val="0"/>
              </a:spcAft>
              <a:defRPr sz="3600" b="1">
                <a:solidFill>
                  <a:schemeClr val="tx1"/>
                </a:solidFill>
                <a:latin typeface="Arial" charset="0"/>
                <a:ea typeface="ＭＳ Ｐゴシック" pitchFamily="-109" charset="-128"/>
              </a:defRPr>
            </a:lvl6pPr>
            <a:lvl7pPr marL="2971800" indent="-228600" eaLnBrk="0" fontAlgn="base" hangingPunct="0">
              <a:spcBef>
                <a:spcPct val="0"/>
              </a:spcBef>
              <a:spcAft>
                <a:spcPct val="0"/>
              </a:spcAft>
              <a:defRPr sz="3600" b="1">
                <a:solidFill>
                  <a:schemeClr val="tx1"/>
                </a:solidFill>
                <a:latin typeface="Arial" charset="0"/>
                <a:ea typeface="ＭＳ Ｐゴシック" pitchFamily="-109" charset="-128"/>
              </a:defRPr>
            </a:lvl7pPr>
            <a:lvl8pPr marL="3429000" indent="-228600" eaLnBrk="0" fontAlgn="base" hangingPunct="0">
              <a:spcBef>
                <a:spcPct val="0"/>
              </a:spcBef>
              <a:spcAft>
                <a:spcPct val="0"/>
              </a:spcAft>
              <a:defRPr sz="3600" b="1">
                <a:solidFill>
                  <a:schemeClr val="tx1"/>
                </a:solidFill>
                <a:latin typeface="Arial" charset="0"/>
                <a:ea typeface="ＭＳ Ｐゴシック" pitchFamily="-109" charset="-128"/>
              </a:defRPr>
            </a:lvl8pPr>
            <a:lvl9pPr marL="3886200" indent="-228600" eaLnBrk="0" fontAlgn="base" hangingPunct="0">
              <a:spcBef>
                <a:spcPct val="0"/>
              </a:spcBef>
              <a:spcAft>
                <a:spcPct val="0"/>
              </a:spcAft>
              <a:defRPr sz="3600" b="1">
                <a:solidFill>
                  <a:schemeClr val="tx1"/>
                </a:solidFill>
                <a:latin typeface="Arial" charset="0"/>
                <a:ea typeface="ＭＳ Ｐゴシック" pitchFamily="-109" charset="-128"/>
              </a:defRPr>
            </a:lvl9pPr>
          </a:lstStyle>
          <a:p>
            <a:pPr algn="l" fontAlgn="auto">
              <a:spcBef>
                <a:spcPts val="0"/>
              </a:spcBef>
              <a:spcAft>
                <a:spcPts val="0"/>
              </a:spcAft>
              <a:defRPr/>
            </a:pPr>
            <a:r>
              <a:rPr lang="de-DE" sz="2000" b="0" dirty="0">
                <a:solidFill>
                  <a:srgbClr val="000000"/>
                </a:solidFill>
                <a:latin typeface="Arial"/>
              </a:rPr>
              <a:t>Value</a:t>
            </a:r>
            <a:endParaRPr lang="ru-RU" sz="2000" b="0" dirty="0">
              <a:solidFill>
                <a:srgbClr val="000000"/>
              </a:solidFill>
              <a:latin typeface="Arial"/>
            </a:endParaRPr>
          </a:p>
        </p:txBody>
      </p:sp>
      <p:sp>
        <p:nvSpPr>
          <p:cNvPr id="7" name="Freeform 19"/>
          <p:cNvSpPr>
            <a:spLocks/>
          </p:cNvSpPr>
          <p:nvPr/>
        </p:nvSpPr>
        <p:spPr bwMode="auto">
          <a:xfrm>
            <a:off x="1100683" y="2860882"/>
            <a:ext cx="6684321" cy="2593181"/>
          </a:xfrm>
          <a:custGeom>
            <a:avLst/>
            <a:gdLst>
              <a:gd name="T0" fmla="*/ 2147483647 w 8389"/>
              <a:gd name="T1" fmla="*/ 2147483647 h 3353"/>
              <a:gd name="T2" fmla="*/ 2147483647 w 8389"/>
              <a:gd name="T3" fmla="*/ 2147483647 h 3353"/>
              <a:gd name="T4" fmla="*/ 2147483647 w 8389"/>
              <a:gd name="T5" fmla="*/ 2147483647 h 3353"/>
              <a:gd name="T6" fmla="*/ 2147483647 w 8389"/>
              <a:gd name="T7" fmla="*/ 2147483647 h 3353"/>
              <a:gd name="T8" fmla="*/ 2147483647 w 8389"/>
              <a:gd name="T9" fmla="*/ 2147483647 h 3353"/>
              <a:gd name="T10" fmla="*/ 2147483647 w 8389"/>
              <a:gd name="T11" fmla="*/ 2147483647 h 3353"/>
              <a:gd name="T12" fmla="*/ 2147483647 w 8389"/>
              <a:gd name="T13" fmla="*/ 2147483647 h 3353"/>
              <a:gd name="T14" fmla="*/ 2147483647 w 8389"/>
              <a:gd name="T15" fmla="*/ 2147483647 h 3353"/>
              <a:gd name="T16" fmla="*/ 2147483647 w 8389"/>
              <a:gd name="T17" fmla="*/ 2147483647 h 3353"/>
              <a:gd name="T18" fmla="*/ 2147483647 w 8389"/>
              <a:gd name="T19" fmla="*/ 2147483647 h 3353"/>
              <a:gd name="T20" fmla="*/ 2147483647 w 8389"/>
              <a:gd name="T21" fmla="*/ 2147483647 h 3353"/>
              <a:gd name="T22" fmla="*/ 2147483647 w 8389"/>
              <a:gd name="T23" fmla="*/ 2147483647 h 3353"/>
              <a:gd name="T24" fmla="*/ 2147483647 w 8389"/>
              <a:gd name="T25" fmla="*/ 2147483647 h 3353"/>
              <a:gd name="T26" fmla="*/ 2147483647 w 8389"/>
              <a:gd name="T27" fmla="*/ 2147483647 h 3353"/>
              <a:gd name="T28" fmla="*/ 2147483647 w 8389"/>
              <a:gd name="T29" fmla="*/ 2147483647 h 3353"/>
              <a:gd name="T30" fmla="*/ 2147483647 w 8389"/>
              <a:gd name="T31" fmla="*/ 2147483647 h 3353"/>
              <a:gd name="T32" fmla="*/ 2147483647 w 8389"/>
              <a:gd name="T33" fmla="*/ 2147483647 h 3353"/>
              <a:gd name="T34" fmla="*/ 2147483647 w 8389"/>
              <a:gd name="T35" fmla="*/ 2147483647 h 3353"/>
              <a:gd name="T36" fmla="*/ 2147483647 w 8389"/>
              <a:gd name="T37" fmla="*/ 2147483647 h 3353"/>
              <a:gd name="T38" fmla="*/ 2147483647 w 8389"/>
              <a:gd name="T39" fmla="*/ 2147483647 h 3353"/>
              <a:gd name="T40" fmla="*/ 2147483647 w 8389"/>
              <a:gd name="T41" fmla="*/ 2147483647 h 3353"/>
              <a:gd name="T42" fmla="*/ 2147483647 w 8389"/>
              <a:gd name="T43" fmla="*/ 2147483647 h 3353"/>
              <a:gd name="T44" fmla="*/ 2147483647 w 8389"/>
              <a:gd name="T45" fmla="*/ 2147483647 h 3353"/>
              <a:gd name="T46" fmla="*/ 2147483647 w 8389"/>
              <a:gd name="T47" fmla="*/ 2147483647 h 3353"/>
              <a:gd name="T48" fmla="*/ 2147483647 w 8389"/>
              <a:gd name="T49" fmla="*/ 2147483647 h 3353"/>
              <a:gd name="T50" fmla="*/ 2147483647 w 8389"/>
              <a:gd name="T51" fmla="*/ 2147483647 h 3353"/>
              <a:gd name="T52" fmla="*/ 2147483647 w 8389"/>
              <a:gd name="T53" fmla="*/ 2147483647 h 3353"/>
              <a:gd name="T54" fmla="*/ 2147483647 w 8389"/>
              <a:gd name="T55" fmla="*/ 2147483647 h 3353"/>
              <a:gd name="T56" fmla="*/ 2147483647 w 8389"/>
              <a:gd name="T57" fmla="*/ 2147483647 h 3353"/>
              <a:gd name="T58" fmla="*/ 2147483647 w 8389"/>
              <a:gd name="T59" fmla="*/ 2147483647 h 3353"/>
              <a:gd name="T60" fmla="*/ 2147483647 w 8389"/>
              <a:gd name="T61" fmla="*/ 2147483647 h 3353"/>
              <a:gd name="T62" fmla="*/ 2147483647 w 8389"/>
              <a:gd name="T63" fmla="*/ 2147483647 h 3353"/>
              <a:gd name="T64" fmla="*/ 2147483647 w 8389"/>
              <a:gd name="T65" fmla="*/ 2147483647 h 3353"/>
              <a:gd name="T66" fmla="*/ 2147483647 w 8389"/>
              <a:gd name="T67" fmla="*/ 2147483647 h 3353"/>
              <a:gd name="T68" fmla="*/ 2147483647 w 8389"/>
              <a:gd name="T69" fmla="*/ 2147483647 h 3353"/>
              <a:gd name="T70" fmla="*/ 2147483647 w 8389"/>
              <a:gd name="T71" fmla="*/ 2147483647 h 3353"/>
              <a:gd name="T72" fmla="*/ 2147483647 w 8389"/>
              <a:gd name="T73" fmla="*/ 2147483647 h 3353"/>
              <a:gd name="T74" fmla="*/ 2147483647 w 8389"/>
              <a:gd name="T75" fmla="*/ 2147483647 h 3353"/>
              <a:gd name="T76" fmla="*/ 2147483647 w 8389"/>
              <a:gd name="T77" fmla="*/ 2147483647 h 3353"/>
              <a:gd name="T78" fmla="*/ 2147483647 w 8389"/>
              <a:gd name="T79" fmla="*/ 2147483647 h 3353"/>
              <a:gd name="T80" fmla="*/ 2147483647 w 8389"/>
              <a:gd name="T81" fmla="*/ 2147483647 h 3353"/>
              <a:gd name="T82" fmla="*/ 2147483647 w 8389"/>
              <a:gd name="T83" fmla="*/ 2147483647 h 3353"/>
              <a:gd name="T84" fmla="*/ 2147483647 w 8389"/>
              <a:gd name="T85" fmla="*/ 2147483647 h 3353"/>
              <a:gd name="T86" fmla="*/ 2147483647 w 8389"/>
              <a:gd name="T87" fmla="*/ 2147483647 h 3353"/>
              <a:gd name="T88" fmla="*/ 2147483647 w 8389"/>
              <a:gd name="T89" fmla="*/ 2147483647 h 3353"/>
              <a:gd name="T90" fmla="*/ 2147483647 w 8389"/>
              <a:gd name="T91" fmla="*/ 2147483647 h 3353"/>
              <a:gd name="T92" fmla="*/ 2147483647 w 8389"/>
              <a:gd name="T93" fmla="*/ 2147483647 h 3353"/>
              <a:gd name="T94" fmla="*/ 2147483647 w 8389"/>
              <a:gd name="T95" fmla="*/ 2147483647 h 3353"/>
              <a:gd name="T96" fmla="*/ 2147483647 w 8389"/>
              <a:gd name="T97" fmla="*/ 2147483647 h 3353"/>
              <a:gd name="T98" fmla="*/ 2147483647 w 8389"/>
              <a:gd name="T99" fmla="*/ 2147483647 h 3353"/>
              <a:gd name="T100" fmla="*/ 2147483647 w 8389"/>
              <a:gd name="T101" fmla="*/ 2147483647 h 3353"/>
              <a:gd name="T102" fmla="*/ 2147483647 w 8389"/>
              <a:gd name="T103" fmla="*/ 2147483647 h 3353"/>
              <a:gd name="T104" fmla="*/ 2147483647 w 8389"/>
              <a:gd name="T105" fmla="*/ 2147483647 h 3353"/>
              <a:gd name="T106" fmla="*/ 2147483647 w 8389"/>
              <a:gd name="T107" fmla="*/ 2147483647 h 33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389"/>
              <a:gd name="T163" fmla="*/ 0 h 3353"/>
              <a:gd name="T164" fmla="*/ 8389 w 8389"/>
              <a:gd name="T165" fmla="*/ 3353 h 335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389" h="3353">
                <a:moveTo>
                  <a:pt x="0" y="3353"/>
                </a:moveTo>
                <a:lnTo>
                  <a:pt x="2" y="3313"/>
                </a:lnTo>
                <a:lnTo>
                  <a:pt x="0" y="3273"/>
                </a:lnTo>
                <a:lnTo>
                  <a:pt x="0" y="3191"/>
                </a:lnTo>
                <a:lnTo>
                  <a:pt x="2" y="3139"/>
                </a:lnTo>
                <a:lnTo>
                  <a:pt x="5" y="3088"/>
                </a:lnTo>
                <a:lnTo>
                  <a:pt x="11" y="3038"/>
                </a:lnTo>
                <a:lnTo>
                  <a:pt x="19" y="2989"/>
                </a:lnTo>
                <a:lnTo>
                  <a:pt x="28" y="2941"/>
                </a:lnTo>
                <a:lnTo>
                  <a:pt x="39" y="2894"/>
                </a:lnTo>
                <a:lnTo>
                  <a:pt x="52" y="2848"/>
                </a:lnTo>
                <a:lnTo>
                  <a:pt x="66" y="2803"/>
                </a:lnTo>
                <a:lnTo>
                  <a:pt x="83" y="2757"/>
                </a:lnTo>
                <a:lnTo>
                  <a:pt x="100" y="2713"/>
                </a:lnTo>
                <a:lnTo>
                  <a:pt x="138" y="2621"/>
                </a:lnTo>
                <a:lnTo>
                  <a:pt x="185" y="2530"/>
                </a:lnTo>
                <a:lnTo>
                  <a:pt x="235" y="2436"/>
                </a:lnTo>
                <a:lnTo>
                  <a:pt x="281" y="2355"/>
                </a:lnTo>
                <a:lnTo>
                  <a:pt x="331" y="2272"/>
                </a:lnTo>
                <a:lnTo>
                  <a:pt x="356" y="2232"/>
                </a:lnTo>
                <a:lnTo>
                  <a:pt x="382" y="2192"/>
                </a:lnTo>
                <a:lnTo>
                  <a:pt x="409" y="2155"/>
                </a:lnTo>
                <a:lnTo>
                  <a:pt x="435" y="2119"/>
                </a:lnTo>
                <a:lnTo>
                  <a:pt x="461" y="2086"/>
                </a:lnTo>
                <a:lnTo>
                  <a:pt x="488" y="2056"/>
                </a:lnTo>
                <a:lnTo>
                  <a:pt x="516" y="2029"/>
                </a:lnTo>
                <a:lnTo>
                  <a:pt x="542" y="2005"/>
                </a:lnTo>
                <a:lnTo>
                  <a:pt x="568" y="1985"/>
                </a:lnTo>
                <a:lnTo>
                  <a:pt x="595" y="1969"/>
                </a:lnTo>
                <a:lnTo>
                  <a:pt x="620" y="1958"/>
                </a:lnTo>
                <a:lnTo>
                  <a:pt x="646" y="1951"/>
                </a:lnTo>
                <a:lnTo>
                  <a:pt x="661" y="1949"/>
                </a:lnTo>
                <a:lnTo>
                  <a:pt x="675" y="1951"/>
                </a:lnTo>
                <a:lnTo>
                  <a:pt x="691" y="1952"/>
                </a:lnTo>
                <a:lnTo>
                  <a:pt x="706" y="1956"/>
                </a:lnTo>
                <a:lnTo>
                  <a:pt x="720" y="1964"/>
                </a:lnTo>
                <a:lnTo>
                  <a:pt x="736" y="1971"/>
                </a:lnTo>
                <a:lnTo>
                  <a:pt x="750" y="1981"/>
                </a:lnTo>
                <a:lnTo>
                  <a:pt x="765" y="1991"/>
                </a:lnTo>
                <a:lnTo>
                  <a:pt x="795" y="2016"/>
                </a:lnTo>
                <a:lnTo>
                  <a:pt x="824" y="2046"/>
                </a:lnTo>
                <a:lnTo>
                  <a:pt x="854" y="2082"/>
                </a:lnTo>
                <a:lnTo>
                  <a:pt x="885" y="2121"/>
                </a:lnTo>
                <a:lnTo>
                  <a:pt x="916" y="2162"/>
                </a:lnTo>
                <a:lnTo>
                  <a:pt x="949" y="2206"/>
                </a:lnTo>
                <a:lnTo>
                  <a:pt x="981" y="2253"/>
                </a:lnTo>
                <a:lnTo>
                  <a:pt x="1017" y="2300"/>
                </a:lnTo>
                <a:lnTo>
                  <a:pt x="1053" y="2349"/>
                </a:lnTo>
                <a:lnTo>
                  <a:pt x="1091" y="2396"/>
                </a:lnTo>
                <a:lnTo>
                  <a:pt x="1132" y="2444"/>
                </a:lnTo>
                <a:lnTo>
                  <a:pt x="1174" y="2490"/>
                </a:lnTo>
                <a:lnTo>
                  <a:pt x="1206" y="2523"/>
                </a:lnTo>
                <a:lnTo>
                  <a:pt x="1240" y="2556"/>
                </a:lnTo>
                <a:lnTo>
                  <a:pt x="1274" y="2586"/>
                </a:lnTo>
                <a:lnTo>
                  <a:pt x="1310" y="2616"/>
                </a:lnTo>
                <a:lnTo>
                  <a:pt x="1346" y="2643"/>
                </a:lnTo>
                <a:lnTo>
                  <a:pt x="1383" y="2667"/>
                </a:lnTo>
                <a:lnTo>
                  <a:pt x="1419" y="2690"/>
                </a:lnTo>
                <a:lnTo>
                  <a:pt x="1455" y="2710"/>
                </a:lnTo>
                <a:lnTo>
                  <a:pt x="1489" y="2728"/>
                </a:lnTo>
                <a:lnTo>
                  <a:pt x="1524" y="2743"/>
                </a:lnTo>
                <a:lnTo>
                  <a:pt x="1557" y="2754"/>
                </a:lnTo>
                <a:lnTo>
                  <a:pt x="1590" y="2763"/>
                </a:lnTo>
                <a:lnTo>
                  <a:pt x="1621" y="2768"/>
                </a:lnTo>
                <a:lnTo>
                  <a:pt x="1649" y="2770"/>
                </a:lnTo>
                <a:lnTo>
                  <a:pt x="1676" y="2767"/>
                </a:lnTo>
                <a:lnTo>
                  <a:pt x="1701" y="2760"/>
                </a:lnTo>
                <a:lnTo>
                  <a:pt x="1718" y="2753"/>
                </a:lnTo>
                <a:lnTo>
                  <a:pt x="1734" y="2743"/>
                </a:lnTo>
                <a:lnTo>
                  <a:pt x="1749" y="2730"/>
                </a:lnTo>
                <a:lnTo>
                  <a:pt x="1763" y="2717"/>
                </a:lnTo>
                <a:lnTo>
                  <a:pt x="1776" y="2700"/>
                </a:lnTo>
                <a:lnTo>
                  <a:pt x="1787" y="2683"/>
                </a:lnTo>
                <a:lnTo>
                  <a:pt x="1797" y="2663"/>
                </a:lnTo>
                <a:lnTo>
                  <a:pt x="1807" y="2641"/>
                </a:lnTo>
                <a:lnTo>
                  <a:pt x="1816" y="2618"/>
                </a:lnTo>
                <a:lnTo>
                  <a:pt x="1825" y="2594"/>
                </a:lnTo>
                <a:lnTo>
                  <a:pt x="1839" y="2541"/>
                </a:lnTo>
                <a:lnTo>
                  <a:pt x="1852" y="2486"/>
                </a:lnTo>
                <a:lnTo>
                  <a:pt x="1861" y="2424"/>
                </a:lnTo>
                <a:lnTo>
                  <a:pt x="1870" y="2360"/>
                </a:lnTo>
                <a:lnTo>
                  <a:pt x="1878" y="2295"/>
                </a:lnTo>
                <a:lnTo>
                  <a:pt x="1895" y="2159"/>
                </a:lnTo>
                <a:lnTo>
                  <a:pt x="1903" y="2092"/>
                </a:lnTo>
                <a:lnTo>
                  <a:pt x="1912" y="2025"/>
                </a:lnTo>
                <a:lnTo>
                  <a:pt x="1923" y="1959"/>
                </a:lnTo>
                <a:lnTo>
                  <a:pt x="1936" y="1897"/>
                </a:lnTo>
                <a:lnTo>
                  <a:pt x="1953" y="1831"/>
                </a:lnTo>
                <a:lnTo>
                  <a:pt x="1973" y="1768"/>
                </a:lnTo>
                <a:lnTo>
                  <a:pt x="1996" y="1711"/>
                </a:lnTo>
                <a:lnTo>
                  <a:pt x="2021" y="1660"/>
                </a:lnTo>
                <a:lnTo>
                  <a:pt x="2047" y="1613"/>
                </a:lnTo>
                <a:lnTo>
                  <a:pt x="2077" y="1570"/>
                </a:lnTo>
                <a:lnTo>
                  <a:pt x="2092" y="1551"/>
                </a:lnTo>
                <a:lnTo>
                  <a:pt x="2108" y="1534"/>
                </a:lnTo>
                <a:lnTo>
                  <a:pt x="2123" y="1518"/>
                </a:lnTo>
                <a:lnTo>
                  <a:pt x="2139" y="1504"/>
                </a:lnTo>
                <a:lnTo>
                  <a:pt x="2154" y="1491"/>
                </a:lnTo>
                <a:lnTo>
                  <a:pt x="2172" y="1480"/>
                </a:lnTo>
                <a:lnTo>
                  <a:pt x="2189" y="1470"/>
                </a:lnTo>
                <a:lnTo>
                  <a:pt x="2204" y="1461"/>
                </a:lnTo>
                <a:lnTo>
                  <a:pt x="2221" y="1454"/>
                </a:lnTo>
                <a:lnTo>
                  <a:pt x="2238" y="1449"/>
                </a:lnTo>
                <a:lnTo>
                  <a:pt x="2255" y="1446"/>
                </a:lnTo>
                <a:lnTo>
                  <a:pt x="2272" y="1444"/>
                </a:lnTo>
                <a:lnTo>
                  <a:pt x="2289" y="1444"/>
                </a:lnTo>
                <a:lnTo>
                  <a:pt x="2307" y="1446"/>
                </a:lnTo>
                <a:lnTo>
                  <a:pt x="2324" y="1449"/>
                </a:lnTo>
                <a:lnTo>
                  <a:pt x="2341" y="1454"/>
                </a:lnTo>
                <a:lnTo>
                  <a:pt x="2356" y="1461"/>
                </a:lnTo>
                <a:lnTo>
                  <a:pt x="2373" y="1470"/>
                </a:lnTo>
                <a:lnTo>
                  <a:pt x="2389" y="1480"/>
                </a:lnTo>
                <a:lnTo>
                  <a:pt x="2406" y="1493"/>
                </a:lnTo>
                <a:lnTo>
                  <a:pt x="2431" y="1517"/>
                </a:lnTo>
                <a:lnTo>
                  <a:pt x="2456" y="1546"/>
                </a:lnTo>
                <a:lnTo>
                  <a:pt x="2480" y="1578"/>
                </a:lnTo>
                <a:lnTo>
                  <a:pt x="2505" y="1614"/>
                </a:lnTo>
                <a:lnTo>
                  <a:pt x="2532" y="1654"/>
                </a:lnTo>
                <a:lnTo>
                  <a:pt x="2556" y="1694"/>
                </a:lnTo>
                <a:lnTo>
                  <a:pt x="2583" y="1738"/>
                </a:lnTo>
                <a:lnTo>
                  <a:pt x="2611" y="1781"/>
                </a:lnTo>
                <a:lnTo>
                  <a:pt x="2640" y="1827"/>
                </a:lnTo>
                <a:lnTo>
                  <a:pt x="2671" y="1871"/>
                </a:lnTo>
                <a:lnTo>
                  <a:pt x="2704" y="1917"/>
                </a:lnTo>
                <a:lnTo>
                  <a:pt x="2738" y="1959"/>
                </a:lnTo>
                <a:lnTo>
                  <a:pt x="2775" y="2002"/>
                </a:lnTo>
                <a:lnTo>
                  <a:pt x="2816" y="2042"/>
                </a:lnTo>
                <a:lnTo>
                  <a:pt x="2857" y="2079"/>
                </a:lnTo>
                <a:lnTo>
                  <a:pt x="2904" y="2113"/>
                </a:lnTo>
                <a:lnTo>
                  <a:pt x="2955" y="2145"/>
                </a:lnTo>
                <a:lnTo>
                  <a:pt x="3010" y="2172"/>
                </a:lnTo>
                <a:lnTo>
                  <a:pt x="3065" y="2195"/>
                </a:lnTo>
                <a:lnTo>
                  <a:pt x="3123" y="2212"/>
                </a:lnTo>
                <a:lnTo>
                  <a:pt x="3151" y="2218"/>
                </a:lnTo>
                <a:lnTo>
                  <a:pt x="3179" y="2223"/>
                </a:lnTo>
                <a:lnTo>
                  <a:pt x="3208" y="2226"/>
                </a:lnTo>
                <a:lnTo>
                  <a:pt x="3236" y="2229"/>
                </a:lnTo>
                <a:lnTo>
                  <a:pt x="3264" y="2229"/>
                </a:lnTo>
                <a:lnTo>
                  <a:pt x="3290" y="2228"/>
                </a:lnTo>
                <a:lnTo>
                  <a:pt x="3318" y="2225"/>
                </a:lnTo>
                <a:lnTo>
                  <a:pt x="3343" y="2220"/>
                </a:lnTo>
                <a:lnTo>
                  <a:pt x="3371" y="2213"/>
                </a:lnTo>
                <a:lnTo>
                  <a:pt x="3398" y="2205"/>
                </a:lnTo>
                <a:lnTo>
                  <a:pt x="3422" y="2195"/>
                </a:lnTo>
                <a:lnTo>
                  <a:pt x="3446" y="2182"/>
                </a:lnTo>
                <a:lnTo>
                  <a:pt x="3469" y="2168"/>
                </a:lnTo>
                <a:lnTo>
                  <a:pt x="3492" y="2151"/>
                </a:lnTo>
                <a:lnTo>
                  <a:pt x="3514" y="2133"/>
                </a:lnTo>
                <a:lnTo>
                  <a:pt x="3534" y="2115"/>
                </a:lnTo>
                <a:lnTo>
                  <a:pt x="3553" y="2093"/>
                </a:lnTo>
                <a:lnTo>
                  <a:pt x="3571" y="2072"/>
                </a:lnTo>
                <a:lnTo>
                  <a:pt x="3607" y="2024"/>
                </a:lnTo>
                <a:lnTo>
                  <a:pt x="3638" y="1971"/>
                </a:lnTo>
                <a:lnTo>
                  <a:pt x="3664" y="1914"/>
                </a:lnTo>
                <a:lnTo>
                  <a:pt x="3688" y="1854"/>
                </a:lnTo>
                <a:lnTo>
                  <a:pt x="3708" y="1791"/>
                </a:lnTo>
                <a:lnTo>
                  <a:pt x="3725" y="1725"/>
                </a:lnTo>
                <a:lnTo>
                  <a:pt x="3737" y="1658"/>
                </a:lnTo>
                <a:lnTo>
                  <a:pt x="3747" y="1590"/>
                </a:lnTo>
                <a:lnTo>
                  <a:pt x="3753" y="1521"/>
                </a:lnTo>
                <a:lnTo>
                  <a:pt x="3756" y="1453"/>
                </a:lnTo>
                <a:lnTo>
                  <a:pt x="3754" y="1384"/>
                </a:lnTo>
                <a:lnTo>
                  <a:pt x="3750" y="1307"/>
                </a:lnTo>
                <a:lnTo>
                  <a:pt x="3742" y="1232"/>
                </a:lnTo>
                <a:lnTo>
                  <a:pt x="3734" y="1158"/>
                </a:lnTo>
                <a:lnTo>
                  <a:pt x="3730" y="1086"/>
                </a:lnTo>
                <a:lnTo>
                  <a:pt x="3730" y="1051"/>
                </a:lnTo>
                <a:lnTo>
                  <a:pt x="3730" y="1016"/>
                </a:lnTo>
                <a:lnTo>
                  <a:pt x="3733" y="982"/>
                </a:lnTo>
                <a:lnTo>
                  <a:pt x="3737" y="948"/>
                </a:lnTo>
                <a:lnTo>
                  <a:pt x="3745" y="915"/>
                </a:lnTo>
                <a:lnTo>
                  <a:pt x="3754" y="882"/>
                </a:lnTo>
                <a:lnTo>
                  <a:pt x="3767" y="849"/>
                </a:lnTo>
                <a:lnTo>
                  <a:pt x="3784" y="818"/>
                </a:lnTo>
                <a:lnTo>
                  <a:pt x="3798" y="795"/>
                </a:lnTo>
                <a:lnTo>
                  <a:pt x="3815" y="772"/>
                </a:lnTo>
                <a:lnTo>
                  <a:pt x="3832" y="751"/>
                </a:lnTo>
                <a:lnTo>
                  <a:pt x="3852" y="729"/>
                </a:lnTo>
                <a:lnTo>
                  <a:pt x="3894" y="691"/>
                </a:lnTo>
                <a:lnTo>
                  <a:pt x="3916" y="674"/>
                </a:lnTo>
                <a:lnTo>
                  <a:pt x="3938" y="657"/>
                </a:lnTo>
                <a:lnTo>
                  <a:pt x="3961" y="642"/>
                </a:lnTo>
                <a:lnTo>
                  <a:pt x="3983" y="630"/>
                </a:lnTo>
                <a:lnTo>
                  <a:pt x="4006" y="620"/>
                </a:lnTo>
                <a:lnTo>
                  <a:pt x="4028" y="611"/>
                </a:lnTo>
                <a:lnTo>
                  <a:pt x="4049" y="605"/>
                </a:lnTo>
                <a:lnTo>
                  <a:pt x="4070" y="603"/>
                </a:lnTo>
                <a:lnTo>
                  <a:pt x="4088" y="601"/>
                </a:lnTo>
                <a:lnTo>
                  <a:pt x="4107" y="603"/>
                </a:lnTo>
                <a:lnTo>
                  <a:pt x="4127" y="610"/>
                </a:lnTo>
                <a:lnTo>
                  <a:pt x="4146" y="621"/>
                </a:lnTo>
                <a:lnTo>
                  <a:pt x="4163" y="638"/>
                </a:lnTo>
                <a:lnTo>
                  <a:pt x="4177" y="657"/>
                </a:lnTo>
                <a:lnTo>
                  <a:pt x="4189" y="681"/>
                </a:lnTo>
                <a:lnTo>
                  <a:pt x="4200" y="707"/>
                </a:lnTo>
                <a:lnTo>
                  <a:pt x="4211" y="737"/>
                </a:lnTo>
                <a:lnTo>
                  <a:pt x="4220" y="768"/>
                </a:lnTo>
                <a:lnTo>
                  <a:pt x="4228" y="802"/>
                </a:lnTo>
                <a:lnTo>
                  <a:pt x="4236" y="836"/>
                </a:lnTo>
                <a:lnTo>
                  <a:pt x="4250" y="911"/>
                </a:lnTo>
                <a:lnTo>
                  <a:pt x="4265" y="986"/>
                </a:lnTo>
                <a:lnTo>
                  <a:pt x="4282" y="1062"/>
                </a:lnTo>
                <a:lnTo>
                  <a:pt x="4298" y="1116"/>
                </a:lnTo>
                <a:lnTo>
                  <a:pt x="4316" y="1169"/>
                </a:lnTo>
                <a:lnTo>
                  <a:pt x="4338" y="1219"/>
                </a:lnTo>
                <a:lnTo>
                  <a:pt x="4360" y="1266"/>
                </a:lnTo>
                <a:lnTo>
                  <a:pt x="4385" y="1312"/>
                </a:lnTo>
                <a:lnTo>
                  <a:pt x="4413" y="1354"/>
                </a:lnTo>
                <a:lnTo>
                  <a:pt x="4442" y="1393"/>
                </a:lnTo>
                <a:lnTo>
                  <a:pt x="4473" y="1430"/>
                </a:lnTo>
                <a:lnTo>
                  <a:pt x="4506" y="1464"/>
                </a:lnTo>
                <a:lnTo>
                  <a:pt x="4540" y="1496"/>
                </a:lnTo>
                <a:lnTo>
                  <a:pt x="4577" y="1526"/>
                </a:lnTo>
                <a:lnTo>
                  <a:pt x="4614" y="1551"/>
                </a:lnTo>
                <a:lnTo>
                  <a:pt x="4655" y="1574"/>
                </a:lnTo>
                <a:lnTo>
                  <a:pt x="4695" y="1596"/>
                </a:lnTo>
                <a:lnTo>
                  <a:pt x="4737" y="1613"/>
                </a:lnTo>
                <a:lnTo>
                  <a:pt x="4780" y="1627"/>
                </a:lnTo>
                <a:lnTo>
                  <a:pt x="4827" y="1640"/>
                </a:lnTo>
                <a:lnTo>
                  <a:pt x="4873" y="1648"/>
                </a:lnTo>
                <a:lnTo>
                  <a:pt x="4922" y="1655"/>
                </a:lnTo>
                <a:lnTo>
                  <a:pt x="4970" y="1658"/>
                </a:lnTo>
                <a:lnTo>
                  <a:pt x="5018" y="1658"/>
                </a:lnTo>
                <a:lnTo>
                  <a:pt x="5066" y="1655"/>
                </a:lnTo>
                <a:lnTo>
                  <a:pt x="5112" y="1650"/>
                </a:lnTo>
                <a:lnTo>
                  <a:pt x="5161" y="1641"/>
                </a:lnTo>
                <a:lnTo>
                  <a:pt x="5207" y="1630"/>
                </a:lnTo>
                <a:lnTo>
                  <a:pt x="5252" y="1615"/>
                </a:lnTo>
                <a:lnTo>
                  <a:pt x="5296" y="1597"/>
                </a:lnTo>
                <a:lnTo>
                  <a:pt x="5337" y="1577"/>
                </a:lnTo>
                <a:lnTo>
                  <a:pt x="5378" y="1554"/>
                </a:lnTo>
                <a:lnTo>
                  <a:pt x="5417" y="1527"/>
                </a:lnTo>
                <a:lnTo>
                  <a:pt x="5452" y="1498"/>
                </a:lnTo>
                <a:lnTo>
                  <a:pt x="5485" y="1466"/>
                </a:lnTo>
                <a:lnTo>
                  <a:pt x="5524" y="1419"/>
                </a:lnTo>
                <a:lnTo>
                  <a:pt x="5558" y="1367"/>
                </a:lnTo>
                <a:lnTo>
                  <a:pt x="5589" y="1312"/>
                </a:lnTo>
                <a:lnTo>
                  <a:pt x="5615" y="1253"/>
                </a:lnTo>
                <a:lnTo>
                  <a:pt x="5639" y="1190"/>
                </a:lnTo>
                <a:lnTo>
                  <a:pt x="5660" y="1125"/>
                </a:lnTo>
                <a:lnTo>
                  <a:pt x="5679" y="1058"/>
                </a:lnTo>
                <a:lnTo>
                  <a:pt x="5696" y="988"/>
                </a:lnTo>
                <a:lnTo>
                  <a:pt x="5711" y="916"/>
                </a:lnTo>
                <a:lnTo>
                  <a:pt x="5727" y="845"/>
                </a:lnTo>
                <a:lnTo>
                  <a:pt x="5758" y="700"/>
                </a:lnTo>
                <a:lnTo>
                  <a:pt x="5775" y="627"/>
                </a:lnTo>
                <a:lnTo>
                  <a:pt x="5794" y="554"/>
                </a:lnTo>
                <a:lnTo>
                  <a:pt x="5814" y="484"/>
                </a:lnTo>
                <a:lnTo>
                  <a:pt x="5837" y="414"/>
                </a:lnTo>
                <a:lnTo>
                  <a:pt x="5864" y="343"/>
                </a:lnTo>
                <a:lnTo>
                  <a:pt x="5895" y="274"/>
                </a:lnTo>
                <a:lnTo>
                  <a:pt x="5912" y="242"/>
                </a:lnTo>
                <a:lnTo>
                  <a:pt x="5929" y="212"/>
                </a:lnTo>
                <a:lnTo>
                  <a:pt x="5946" y="182"/>
                </a:lnTo>
                <a:lnTo>
                  <a:pt x="5964" y="155"/>
                </a:lnTo>
                <a:lnTo>
                  <a:pt x="5983" y="127"/>
                </a:lnTo>
                <a:lnTo>
                  <a:pt x="6003" y="103"/>
                </a:lnTo>
                <a:lnTo>
                  <a:pt x="6023" y="82"/>
                </a:lnTo>
                <a:lnTo>
                  <a:pt x="6044" y="62"/>
                </a:lnTo>
                <a:lnTo>
                  <a:pt x="6065" y="45"/>
                </a:lnTo>
                <a:lnTo>
                  <a:pt x="6085" y="30"/>
                </a:lnTo>
                <a:lnTo>
                  <a:pt x="6107" y="19"/>
                </a:lnTo>
                <a:lnTo>
                  <a:pt x="6130" y="10"/>
                </a:lnTo>
                <a:lnTo>
                  <a:pt x="6149" y="5"/>
                </a:lnTo>
                <a:lnTo>
                  <a:pt x="6169" y="2"/>
                </a:lnTo>
                <a:lnTo>
                  <a:pt x="6189" y="0"/>
                </a:lnTo>
                <a:lnTo>
                  <a:pt x="6210" y="2"/>
                </a:lnTo>
                <a:lnTo>
                  <a:pt x="6230" y="5"/>
                </a:lnTo>
                <a:lnTo>
                  <a:pt x="6250" y="10"/>
                </a:lnTo>
                <a:lnTo>
                  <a:pt x="6270" y="18"/>
                </a:lnTo>
                <a:lnTo>
                  <a:pt x="6292" y="26"/>
                </a:lnTo>
                <a:lnTo>
                  <a:pt x="6312" y="38"/>
                </a:lnTo>
                <a:lnTo>
                  <a:pt x="6334" y="49"/>
                </a:lnTo>
                <a:lnTo>
                  <a:pt x="6354" y="63"/>
                </a:lnTo>
                <a:lnTo>
                  <a:pt x="6374" y="79"/>
                </a:lnTo>
                <a:lnTo>
                  <a:pt x="6396" y="96"/>
                </a:lnTo>
                <a:lnTo>
                  <a:pt x="6416" y="115"/>
                </a:lnTo>
                <a:lnTo>
                  <a:pt x="6458" y="155"/>
                </a:lnTo>
                <a:lnTo>
                  <a:pt x="6500" y="200"/>
                </a:lnTo>
                <a:lnTo>
                  <a:pt x="6542" y="250"/>
                </a:lnTo>
                <a:lnTo>
                  <a:pt x="6582" y="303"/>
                </a:lnTo>
                <a:lnTo>
                  <a:pt x="6622" y="360"/>
                </a:lnTo>
                <a:lnTo>
                  <a:pt x="6663" y="418"/>
                </a:lnTo>
                <a:lnTo>
                  <a:pt x="6702" y="478"/>
                </a:lnTo>
                <a:lnTo>
                  <a:pt x="6775" y="603"/>
                </a:lnTo>
                <a:lnTo>
                  <a:pt x="6829" y="698"/>
                </a:lnTo>
                <a:lnTo>
                  <a:pt x="6880" y="791"/>
                </a:lnTo>
                <a:lnTo>
                  <a:pt x="6906" y="836"/>
                </a:lnTo>
                <a:lnTo>
                  <a:pt x="6931" y="881"/>
                </a:lnTo>
                <a:lnTo>
                  <a:pt x="6958" y="922"/>
                </a:lnTo>
                <a:lnTo>
                  <a:pt x="6986" y="963"/>
                </a:lnTo>
                <a:lnTo>
                  <a:pt x="7014" y="1002"/>
                </a:lnTo>
                <a:lnTo>
                  <a:pt x="7041" y="1039"/>
                </a:lnTo>
                <a:lnTo>
                  <a:pt x="7071" y="1073"/>
                </a:lnTo>
                <a:lnTo>
                  <a:pt x="7102" y="1103"/>
                </a:lnTo>
                <a:lnTo>
                  <a:pt x="7135" y="1132"/>
                </a:lnTo>
                <a:lnTo>
                  <a:pt x="7170" y="1158"/>
                </a:lnTo>
                <a:lnTo>
                  <a:pt x="7206" y="1179"/>
                </a:lnTo>
                <a:lnTo>
                  <a:pt x="7245" y="1196"/>
                </a:lnTo>
                <a:lnTo>
                  <a:pt x="7280" y="1209"/>
                </a:lnTo>
                <a:lnTo>
                  <a:pt x="7318" y="1217"/>
                </a:lnTo>
                <a:lnTo>
                  <a:pt x="7355" y="1225"/>
                </a:lnTo>
                <a:lnTo>
                  <a:pt x="7395" y="1227"/>
                </a:lnTo>
                <a:lnTo>
                  <a:pt x="7436" y="1229"/>
                </a:lnTo>
                <a:lnTo>
                  <a:pt x="7478" y="1227"/>
                </a:lnTo>
                <a:lnTo>
                  <a:pt x="7519" y="1225"/>
                </a:lnTo>
                <a:lnTo>
                  <a:pt x="7561" y="1219"/>
                </a:lnTo>
                <a:lnTo>
                  <a:pt x="7603" y="1212"/>
                </a:lnTo>
                <a:lnTo>
                  <a:pt x="7647" y="1202"/>
                </a:lnTo>
                <a:lnTo>
                  <a:pt x="7689" y="1190"/>
                </a:lnTo>
                <a:lnTo>
                  <a:pt x="7731" y="1177"/>
                </a:lnTo>
                <a:lnTo>
                  <a:pt x="7811" y="1149"/>
                </a:lnTo>
                <a:lnTo>
                  <a:pt x="7889" y="1115"/>
                </a:lnTo>
                <a:lnTo>
                  <a:pt x="7931" y="1095"/>
                </a:lnTo>
                <a:lnTo>
                  <a:pt x="7970" y="1075"/>
                </a:lnTo>
                <a:lnTo>
                  <a:pt x="8007" y="1052"/>
                </a:lnTo>
                <a:lnTo>
                  <a:pt x="8042" y="1029"/>
                </a:lnTo>
                <a:lnTo>
                  <a:pt x="8109" y="979"/>
                </a:lnTo>
                <a:lnTo>
                  <a:pt x="8173" y="925"/>
                </a:lnTo>
                <a:lnTo>
                  <a:pt x="8230" y="866"/>
                </a:lnTo>
                <a:lnTo>
                  <a:pt x="8286" y="802"/>
                </a:lnTo>
                <a:lnTo>
                  <a:pt x="8337" y="732"/>
                </a:lnTo>
                <a:lnTo>
                  <a:pt x="8364" y="695"/>
                </a:lnTo>
                <a:lnTo>
                  <a:pt x="8389" y="657"/>
                </a:lnTo>
              </a:path>
            </a:pathLst>
          </a:custGeom>
          <a:noFill/>
          <a:ln w="28575">
            <a:solidFill>
              <a:srgbClr val="000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8" name="Freeform 21"/>
          <p:cNvSpPr>
            <a:spLocks/>
          </p:cNvSpPr>
          <p:nvPr/>
        </p:nvSpPr>
        <p:spPr bwMode="auto">
          <a:xfrm>
            <a:off x="4607003" y="3493328"/>
            <a:ext cx="186472"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000496957 w 234"/>
              <a:gd name="T31" fmla="*/ 2147483647 h 217"/>
              <a:gd name="T32" fmla="*/ 0 w 234"/>
              <a:gd name="T33" fmla="*/ 2147483647 h 217"/>
              <a:gd name="T34" fmla="*/ 1000496957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1" y="87"/>
                </a:lnTo>
                <a:lnTo>
                  <a:pt x="225" y="67"/>
                </a:lnTo>
                <a:lnTo>
                  <a:pt x="214" y="48"/>
                </a:lnTo>
                <a:lnTo>
                  <a:pt x="200" y="33"/>
                </a:lnTo>
                <a:lnTo>
                  <a:pt x="182" y="18"/>
                </a:lnTo>
                <a:lnTo>
                  <a:pt x="163" y="9"/>
                </a:lnTo>
                <a:lnTo>
                  <a:pt x="140" y="3"/>
                </a:lnTo>
                <a:lnTo>
                  <a:pt x="116" y="0"/>
                </a:lnTo>
                <a:lnTo>
                  <a:pt x="93" y="3"/>
                </a:lnTo>
                <a:lnTo>
                  <a:pt x="71" y="9"/>
                </a:lnTo>
                <a:lnTo>
                  <a:pt x="51" y="18"/>
                </a:lnTo>
                <a:lnTo>
                  <a:pt x="34" y="33"/>
                </a:lnTo>
                <a:lnTo>
                  <a:pt x="20" y="48"/>
                </a:lnTo>
                <a:lnTo>
                  <a:pt x="9" y="67"/>
                </a:lnTo>
                <a:lnTo>
                  <a:pt x="2" y="87"/>
                </a:lnTo>
                <a:lnTo>
                  <a:pt x="0" y="108"/>
                </a:lnTo>
                <a:lnTo>
                  <a:pt x="2" y="130"/>
                </a:lnTo>
                <a:lnTo>
                  <a:pt x="9" y="150"/>
                </a:lnTo>
                <a:lnTo>
                  <a:pt x="20" y="168"/>
                </a:lnTo>
                <a:lnTo>
                  <a:pt x="34" y="184"/>
                </a:lnTo>
                <a:lnTo>
                  <a:pt x="51" y="198"/>
                </a:lnTo>
                <a:lnTo>
                  <a:pt x="71" y="208"/>
                </a:lnTo>
                <a:lnTo>
                  <a:pt x="93" y="214"/>
                </a:lnTo>
                <a:lnTo>
                  <a:pt x="116" y="217"/>
                </a:lnTo>
                <a:lnTo>
                  <a:pt x="140" y="214"/>
                </a:lnTo>
                <a:lnTo>
                  <a:pt x="163" y="208"/>
                </a:lnTo>
                <a:lnTo>
                  <a:pt x="182" y="198"/>
                </a:lnTo>
                <a:lnTo>
                  <a:pt x="200" y="184"/>
                </a:lnTo>
                <a:lnTo>
                  <a:pt x="214" y="168"/>
                </a:lnTo>
                <a:lnTo>
                  <a:pt x="225" y="150"/>
                </a:lnTo>
                <a:lnTo>
                  <a:pt x="231" y="130"/>
                </a:lnTo>
                <a:lnTo>
                  <a:pt x="234"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a:endParaRPr lang="de-DE" sz="1800">
              <a:solidFill>
                <a:srgbClr val="000000"/>
              </a:solidFill>
              <a:latin typeface="Arial" pitchFamily="34" charset="0"/>
              <a:ea typeface="+mn-ea"/>
            </a:endParaRPr>
          </a:p>
        </p:txBody>
      </p:sp>
      <p:sp>
        <p:nvSpPr>
          <p:cNvPr id="9" name="Freeform 22"/>
          <p:cNvSpPr>
            <a:spLocks/>
          </p:cNvSpPr>
          <p:nvPr/>
        </p:nvSpPr>
        <p:spPr bwMode="auto">
          <a:xfrm>
            <a:off x="4607003" y="3493328"/>
            <a:ext cx="186472"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000496957 w 234"/>
              <a:gd name="T31" fmla="*/ 2147483647 h 217"/>
              <a:gd name="T32" fmla="*/ 0 w 234"/>
              <a:gd name="T33" fmla="*/ 2147483647 h 217"/>
              <a:gd name="T34" fmla="*/ 1000496957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1" y="87"/>
                </a:lnTo>
                <a:lnTo>
                  <a:pt x="225" y="67"/>
                </a:lnTo>
                <a:lnTo>
                  <a:pt x="214" y="48"/>
                </a:lnTo>
                <a:lnTo>
                  <a:pt x="200" y="33"/>
                </a:lnTo>
                <a:lnTo>
                  <a:pt x="182" y="18"/>
                </a:lnTo>
                <a:lnTo>
                  <a:pt x="163" y="9"/>
                </a:lnTo>
                <a:lnTo>
                  <a:pt x="140" y="3"/>
                </a:lnTo>
                <a:lnTo>
                  <a:pt x="116" y="0"/>
                </a:lnTo>
                <a:lnTo>
                  <a:pt x="93" y="3"/>
                </a:lnTo>
                <a:lnTo>
                  <a:pt x="71" y="9"/>
                </a:lnTo>
                <a:lnTo>
                  <a:pt x="51" y="18"/>
                </a:lnTo>
                <a:lnTo>
                  <a:pt x="34" y="33"/>
                </a:lnTo>
                <a:lnTo>
                  <a:pt x="20" y="48"/>
                </a:lnTo>
                <a:lnTo>
                  <a:pt x="9" y="67"/>
                </a:lnTo>
                <a:lnTo>
                  <a:pt x="2" y="87"/>
                </a:lnTo>
                <a:lnTo>
                  <a:pt x="0" y="108"/>
                </a:lnTo>
                <a:lnTo>
                  <a:pt x="2" y="130"/>
                </a:lnTo>
                <a:lnTo>
                  <a:pt x="9" y="150"/>
                </a:lnTo>
                <a:lnTo>
                  <a:pt x="20" y="168"/>
                </a:lnTo>
                <a:lnTo>
                  <a:pt x="34" y="184"/>
                </a:lnTo>
                <a:lnTo>
                  <a:pt x="51" y="198"/>
                </a:lnTo>
                <a:lnTo>
                  <a:pt x="71" y="208"/>
                </a:lnTo>
                <a:lnTo>
                  <a:pt x="93" y="214"/>
                </a:lnTo>
                <a:lnTo>
                  <a:pt x="116" y="217"/>
                </a:lnTo>
                <a:lnTo>
                  <a:pt x="140" y="214"/>
                </a:lnTo>
                <a:lnTo>
                  <a:pt x="163" y="208"/>
                </a:lnTo>
                <a:lnTo>
                  <a:pt x="182" y="198"/>
                </a:lnTo>
                <a:lnTo>
                  <a:pt x="200" y="184"/>
                </a:lnTo>
                <a:lnTo>
                  <a:pt x="214" y="168"/>
                </a:lnTo>
                <a:lnTo>
                  <a:pt x="225" y="150"/>
                </a:lnTo>
                <a:lnTo>
                  <a:pt x="231" y="130"/>
                </a:lnTo>
                <a:lnTo>
                  <a:pt x="234" y="108"/>
                </a:lnTo>
              </a:path>
            </a:pathLst>
          </a:custGeom>
          <a:solidFill>
            <a:srgbClr val="000000"/>
          </a:solidFill>
          <a:ln w="8">
            <a:solidFill>
              <a:srgbClr val="000000"/>
            </a:solidFill>
            <a:prstDash val="solid"/>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 name="Freeform 23"/>
          <p:cNvSpPr>
            <a:spLocks/>
          </p:cNvSpPr>
          <p:nvPr/>
        </p:nvSpPr>
        <p:spPr bwMode="auto">
          <a:xfrm>
            <a:off x="3998178" y="3493328"/>
            <a:ext cx="186472"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500115199 w 234"/>
              <a:gd name="T31" fmla="*/ 2147483647 h 217"/>
              <a:gd name="T32" fmla="*/ 0 w 234"/>
              <a:gd name="T33" fmla="*/ 2147483647 h 217"/>
              <a:gd name="T34" fmla="*/ 1500115199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2" y="87"/>
                </a:lnTo>
                <a:lnTo>
                  <a:pt x="226" y="67"/>
                </a:lnTo>
                <a:lnTo>
                  <a:pt x="215" y="48"/>
                </a:lnTo>
                <a:lnTo>
                  <a:pt x="200" y="33"/>
                </a:lnTo>
                <a:lnTo>
                  <a:pt x="183" y="18"/>
                </a:lnTo>
                <a:lnTo>
                  <a:pt x="162" y="9"/>
                </a:lnTo>
                <a:lnTo>
                  <a:pt x="141" y="3"/>
                </a:lnTo>
                <a:lnTo>
                  <a:pt x="117" y="0"/>
                </a:lnTo>
                <a:lnTo>
                  <a:pt x="94" y="3"/>
                </a:lnTo>
                <a:lnTo>
                  <a:pt x="71" y="9"/>
                </a:lnTo>
                <a:lnTo>
                  <a:pt x="52" y="18"/>
                </a:lnTo>
                <a:lnTo>
                  <a:pt x="34" y="33"/>
                </a:lnTo>
                <a:lnTo>
                  <a:pt x="20" y="48"/>
                </a:lnTo>
                <a:lnTo>
                  <a:pt x="9" y="67"/>
                </a:lnTo>
                <a:lnTo>
                  <a:pt x="3" y="87"/>
                </a:lnTo>
                <a:lnTo>
                  <a:pt x="0" y="108"/>
                </a:lnTo>
                <a:lnTo>
                  <a:pt x="3" y="130"/>
                </a:lnTo>
                <a:lnTo>
                  <a:pt x="9" y="150"/>
                </a:lnTo>
                <a:lnTo>
                  <a:pt x="20" y="168"/>
                </a:lnTo>
                <a:lnTo>
                  <a:pt x="34" y="184"/>
                </a:lnTo>
                <a:lnTo>
                  <a:pt x="52" y="198"/>
                </a:lnTo>
                <a:lnTo>
                  <a:pt x="71" y="208"/>
                </a:lnTo>
                <a:lnTo>
                  <a:pt x="94" y="214"/>
                </a:lnTo>
                <a:lnTo>
                  <a:pt x="117" y="217"/>
                </a:lnTo>
                <a:lnTo>
                  <a:pt x="141" y="214"/>
                </a:lnTo>
                <a:lnTo>
                  <a:pt x="162" y="208"/>
                </a:lnTo>
                <a:lnTo>
                  <a:pt x="183" y="198"/>
                </a:lnTo>
                <a:lnTo>
                  <a:pt x="200" y="184"/>
                </a:lnTo>
                <a:lnTo>
                  <a:pt x="215" y="168"/>
                </a:lnTo>
                <a:lnTo>
                  <a:pt x="226" y="150"/>
                </a:lnTo>
                <a:lnTo>
                  <a:pt x="232" y="130"/>
                </a:lnTo>
                <a:lnTo>
                  <a:pt x="234"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 name="Freeform 24"/>
          <p:cNvSpPr>
            <a:spLocks/>
          </p:cNvSpPr>
          <p:nvPr/>
        </p:nvSpPr>
        <p:spPr bwMode="auto">
          <a:xfrm>
            <a:off x="3998178" y="3493328"/>
            <a:ext cx="186472"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500115199 w 234"/>
              <a:gd name="T31" fmla="*/ 2147483647 h 217"/>
              <a:gd name="T32" fmla="*/ 0 w 234"/>
              <a:gd name="T33" fmla="*/ 2147483647 h 217"/>
              <a:gd name="T34" fmla="*/ 1500115199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2" y="87"/>
                </a:lnTo>
                <a:lnTo>
                  <a:pt x="226" y="67"/>
                </a:lnTo>
                <a:lnTo>
                  <a:pt x="215" y="48"/>
                </a:lnTo>
                <a:lnTo>
                  <a:pt x="200" y="33"/>
                </a:lnTo>
                <a:lnTo>
                  <a:pt x="183" y="18"/>
                </a:lnTo>
                <a:lnTo>
                  <a:pt x="162" y="9"/>
                </a:lnTo>
                <a:lnTo>
                  <a:pt x="141" y="3"/>
                </a:lnTo>
                <a:lnTo>
                  <a:pt x="117" y="0"/>
                </a:lnTo>
                <a:lnTo>
                  <a:pt x="94" y="3"/>
                </a:lnTo>
                <a:lnTo>
                  <a:pt x="71" y="9"/>
                </a:lnTo>
                <a:lnTo>
                  <a:pt x="52" y="18"/>
                </a:lnTo>
                <a:lnTo>
                  <a:pt x="34" y="33"/>
                </a:lnTo>
                <a:lnTo>
                  <a:pt x="20" y="48"/>
                </a:lnTo>
                <a:lnTo>
                  <a:pt x="9" y="67"/>
                </a:lnTo>
                <a:lnTo>
                  <a:pt x="3" y="87"/>
                </a:lnTo>
                <a:lnTo>
                  <a:pt x="0" y="108"/>
                </a:lnTo>
                <a:lnTo>
                  <a:pt x="3" y="130"/>
                </a:lnTo>
                <a:lnTo>
                  <a:pt x="9" y="150"/>
                </a:lnTo>
                <a:lnTo>
                  <a:pt x="20" y="168"/>
                </a:lnTo>
                <a:lnTo>
                  <a:pt x="34" y="184"/>
                </a:lnTo>
                <a:lnTo>
                  <a:pt x="52" y="198"/>
                </a:lnTo>
                <a:lnTo>
                  <a:pt x="71" y="208"/>
                </a:lnTo>
                <a:lnTo>
                  <a:pt x="94" y="214"/>
                </a:lnTo>
                <a:lnTo>
                  <a:pt x="117" y="217"/>
                </a:lnTo>
                <a:lnTo>
                  <a:pt x="141" y="214"/>
                </a:lnTo>
                <a:lnTo>
                  <a:pt x="162" y="208"/>
                </a:lnTo>
                <a:lnTo>
                  <a:pt x="183" y="198"/>
                </a:lnTo>
                <a:lnTo>
                  <a:pt x="200" y="184"/>
                </a:lnTo>
                <a:lnTo>
                  <a:pt x="215" y="168"/>
                </a:lnTo>
                <a:lnTo>
                  <a:pt x="226" y="150"/>
                </a:lnTo>
                <a:lnTo>
                  <a:pt x="232" y="130"/>
                </a:lnTo>
                <a:lnTo>
                  <a:pt x="234"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sp>
        <p:nvSpPr>
          <p:cNvPr id="12" name="Freeform 25"/>
          <p:cNvSpPr>
            <a:spLocks/>
          </p:cNvSpPr>
          <p:nvPr/>
        </p:nvSpPr>
        <p:spPr bwMode="auto">
          <a:xfrm>
            <a:off x="1707913" y="4410296"/>
            <a:ext cx="186473"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481144365 w 235"/>
              <a:gd name="T31" fmla="*/ 2147483647 h 215"/>
              <a:gd name="T32" fmla="*/ 0 w 235"/>
              <a:gd name="T33" fmla="*/ 2147483647 h 215"/>
              <a:gd name="T34" fmla="*/ 1481144365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3" y="86"/>
                </a:lnTo>
                <a:lnTo>
                  <a:pt x="227" y="66"/>
                </a:lnTo>
                <a:lnTo>
                  <a:pt x="216" y="47"/>
                </a:lnTo>
                <a:lnTo>
                  <a:pt x="201" y="31"/>
                </a:lnTo>
                <a:lnTo>
                  <a:pt x="183" y="19"/>
                </a:lnTo>
                <a:lnTo>
                  <a:pt x="163" y="9"/>
                </a:lnTo>
                <a:lnTo>
                  <a:pt x="142" y="1"/>
                </a:lnTo>
                <a:lnTo>
                  <a:pt x="118" y="0"/>
                </a:lnTo>
                <a:lnTo>
                  <a:pt x="95" y="1"/>
                </a:lnTo>
                <a:lnTo>
                  <a:pt x="72" y="9"/>
                </a:lnTo>
                <a:lnTo>
                  <a:pt x="53" y="19"/>
                </a:lnTo>
                <a:lnTo>
                  <a:pt x="34" y="31"/>
                </a:lnTo>
                <a:lnTo>
                  <a:pt x="21" y="47"/>
                </a:lnTo>
                <a:lnTo>
                  <a:pt x="10" y="66"/>
                </a:lnTo>
                <a:lnTo>
                  <a:pt x="3" y="86"/>
                </a:lnTo>
                <a:lnTo>
                  <a:pt x="0" y="107"/>
                </a:lnTo>
                <a:lnTo>
                  <a:pt x="3" y="130"/>
                </a:lnTo>
                <a:lnTo>
                  <a:pt x="10" y="150"/>
                </a:lnTo>
                <a:lnTo>
                  <a:pt x="21" y="168"/>
                </a:lnTo>
                <a:lnTo>
                  <a:pt x="34" y="184"/>
                </a:lnTo>
                <a:lnTo>
                  <a:pt x="53" y="197"/>
                </a:lnTo>
                <a:lnTo>
                  <a:pt x="72" y="207"/>
                </a:lnTo>
                <a:lnTo>
                  <a:pt x="95" y="214"/>
                </a:lnTo>
                <a:lnTo>
                  <a:pt x="118" y="215"/>
                </a:lnTo>
                <a:lnTo>
                  <a:pt x="142" y="214"/>
                </a:lnTo>
                <a:lnTo>
                  <a:pt x="163" y="207"/>
                </a:lnTo>
                <a:lnTo>
                  <a:pt x="183" y="197"/>
                </a:lnTo>
                <a:lnTo>
                  <a:pt x="201" y="184"/>
                </a:lnTo>
                <a:lnTo>
                  <a:pt x="216" y="168"/>
                </a:lnTo>
                <a:lnTo>
                  <a:pt x="227" y="150"/>
                </a:lnTo>
                <a:lnTo>
                  <a:pt x="233" y="130"/>
                </a:lnTo>
                <a:lnTo>
                  <a:pt x="235"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 name="Freeform 26"/>
          <p:cNvSpPr>
            <a:spLocks/>
          </p:cNvSpPr>
          <p:nvPr/>
        </p:nvSpPr>
        <p:spPr bwMode="auto">
          <a:xfrm>
            <a:off x="1707913" y="4410296"/>
            <a:ext cx="186473"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481144365 w 235"/>
              <a:gd name="T31" fmla="*/ 2147483647 h 215"/>
              <a:gd name="T32" fmla="*/ 0 w 235"/>
              <a:gd name="T33" fmla="*/ 2147483647 h 215"/>
              <a:gd name="T34" fmla="*/ 1481144365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3" y="86"/>
                </a:lnTo>
                <a:lnTo>
                  <a:pt x="227" y="66"/>
                </a:lnTo>
                <a:lnTo>
                  <a:pt x="216" y="47"/>
                </a:lnTo>
                <a:lnTo>
                  <a:pt x="201" y="31"/>
                </a:lnTo>
                <a:lnTo>
                  <a:pt x="183" y="19"/>
                </a:lnTo>
                <a:lnTo>
                  <a:pt x="163" y="9"/>
                </a:lnTo>
                <a:lnTo>
                  <a:pt x="142" y="1"/>
                </a:lnTo>
                <a:lnTo>
                  <a:pt x="118" y="0"/>
                </a:lnTo>
                <a:lnTo>
                  <a:pt x="95" y="1"/>
                </a:lnTo>
                <a:lnTo>
                  <a:pt x="72" y="9"/>
                </a:lnTo>
                <a:lnTo>
                  <a:pt x="53" y="19"/>
                </a:lnTo>
                <a:lnTo>
                  <a:pt x="34" y="31"/>
                </a:lnTo>
                <a:lnTo>
                  <a:pt x="21" y="47"/>
                </a:lnTo>
                <a:lnTo>
                  <a:pt x="10" y="66"/>
                </a:lnTo>
                <a:lnTo>
                  <a:pt x="3" y="86"/>
                </a:lnTo>
                <a:lnTo>
                  <a:pt x="0" y="107"/>
                </a:lnTo>
                <a:lnTo>
                  <a:pt x="3" y="130"/>
                </a:lnTo>
                <a:lnTo>
                  <a:pt x="10" y="150"/>
                </a:lnTo>
                <a:lnTo>
                  <a:pt x="21" y="168"/>
                </a:lnTo>
                <a:lnTo>
                  <a:pt x="34" y="184"/>
                </a:lnTo>
                <a:lnTo>
                  <a:pt x="53" y="197"/>
                </a:lnTo>
                <a:lnTo>
                  <a:pt x="72" y="207"/>
                </a:lnTo>
                <a:lnTo>
                  <a:pt x="95" y="214"/>
                </a:lnTo>
                <a:lnTo>
                  <a:pt x="118" y="215"/>
                </a:lnTo>
                <a:lnTo>
                  <a:pt x="142" y="214"/>
                </a:lnTo>
                <a:lnTo>
                  <a:pt x="163" y="207"/>
                </a:lnTo>
                <a:lnTo>
                  <a:pt x="183" y="197"/>
                </a:lnTo>
                <a:lnTo>
                  <a:pt x="201" y="184"/>
                </a:lnTo>
                <a:lnTo>
                  <a:pt x="216" y="168"/>
                </a:lnTo>
                <a:lnTo>
                  <a:pt x="227" y="150"/>
                </a:lnTo>
                <a:lnTo>
                  <a:pt x="233" y="130"/>
                </a:lnTo>
                <a:lnTo>
                  <a:pt x="235" y="10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sp>
        <p:nvSpPr>
          <p:cNvPr id="14" name="Freeform 27"/>
          <p:cNvSpPr>
            <a:spLocks/>
          </p:cNvSpPr>
          <p:nvPr/>
        </p:nvSpPr>
        <p:spPr bwMode="auto">
          <a:xfrm>
            <a:off x="2503211" y="4493797"/>
            <a:ext cx="186472" cy="167003"/>
          </a:xfrm>
          <a:custGeom>
            <a:avLst/>
            <a:gdLst>
              <a:gd name="T0" fmla="*/ 2147483647 w 235"/>
              <a:gd name="T1" fmla="*/ 2147483647 h 217"/>
              <a:gd name="T2" fmla="*/ 2147483647 w 235"/>
              <a:gd name="T3" fmla="*/ 2147483647 h 217"/>
              <a:gd name="T4" fmla="*/ 2147483647 w 235"/>
              <a:gd name="T5" fmla="*/ 2147483647 h 217"/>
              <a:gd name="T6" fmla="*/ 2147483647 w 235"/>
              <a:gd name="T7" fmla="*/ 2147483647 h 217"/>
              <a:gd name="T8" fmla="*/ 2147483647 w 235"/>
              <a:gd name="T9" fmla="*/ 2147483647 h 217"/>
              <a:gd name="T10" fmla="*/ 2147483647 w 235"/>
              <a:gd name="T11" fmla="*/ 2147483647 h 217"/>
              <a:gd name="T12" fmla="*/ 2147483647 w 235"/>
              <a:gd name="T13" fmla="*/ 2147483647 h 217"/>
              <a:gd name="T14" fmla="*/ 2147483647 w 235"/>
              <a:gd name="T15" fmla="*/ 1479461802 h 217"/>
              <a:gd name="T16" fmla="*/ 2147483647 w 235"/>
              <a:gd name="T17" fmla="*/ 0 h 217"/>
              <a:gd name="T18" fmla="*/ 2147483647 w 235"/>
              <a:gd name="T19" fmla="*/ 1479461802 h 217"/>
              <a:gd name="T20" fmla="*/ 2147483647 w 235"/>
              <a:gd name="T21" fmla="*/ 2147483647 h 217"/>
              <a:gd name="T22" fmla="*/ 2147483647 w 235"/>
              <a:gd name="T23" fmla="*/ 2147483647 h 217"/>
              <a:gd name="T24" fmla="*/ 2147483647 w 235"/>
              <a:gd name="T25" fmla="*/ 2147483647 h 217"/>
              <a:gd name="T26" fmla="*/ 2147483647 w 235"/>
              <a:gd name="T27" fmla="*/ 2147483647 h 217"/>
              <a:gd name="T28" fmla="*/ 2147483647 w 235"/>
              <a:gd name="T29" fmla="*/ 2147483647 h 217"/>
              <a:gd name="T30" fmla="*/ 987626859 w 235"/>
              <a:gd name="T31" fmla="*/ 2147483647 h 217"/>
              <a:gd name="T32" fmla="*/ 0 w 235"/>
              <a:gd name="T33" fmla="*/ 2147483647 h 217"/>
              <a:gd name="T34" fmla="*/ 987626859 w 235"/>
              <a:gd name="T35" fmla="*/ 2147483647 h 217"/>
              <a:gd name="T36" fmla="*/ 2147483647 w 235"/>
              <a:gd name="T37" fmla="*/ 2147483647 h 217"/>
              <a:gd name="T38" fmla="*/ 2147483647 w 235"/>
              <a:gd name="T39" fmla="*/ 2147483647 h 217"/>
              <a:gd name="T40" fmla="*/ 2147483647 w 235"/>
              <a:gd name="T41" fmla="*/ 2147483647 h 217"/>
              <a:gd name="T42" fmla="*/ 2147483647 w 235"/>
              <a:gd name="T43" fmla="*/ 2147483647 h 217"/>
              <a:gd name="T44" fmla="*/ 2147483647 w 235"/>
              <a:gd name="T45" fmla="*/ 2147483647 h 217"/>
              <a:gd name="T46" fmla="*/ 2147483647 w 235"/>
              <a:gd name="T47" fmla="*/ 2147483647 h 217"/>
              <a:gd name="T48" fmla="*/ 2147483647 w 235"/>
              <a:gd name="T49" fmla="*/ 2147483647 h 217"/>
              <a:gd name="T50" fmla="*/ 2147483647 w 235"/>
              <a:gd name="T51" fmla="*/ 2147483647 h 217"/>
              <a:gd name="T52" fmla="*/ 2147483647 w 235"/>
              <a:gd name="T53" fmla="*/ 2147483647 h 217"/>
              <a:gd name="T54" fmla="*/ 2147483647 w 235"/>
              <a:gd name="T55" fmla="*/ 2147483647 h 217"/>
              <a:gd name="T56" fmla="*/ 2147483647 w 235"/>
              <a:gd name="T57" fmla="*/ 2147483647 h 217"/>
              <a:gd name="T58" fmla="*/ 2147483647 w 235"/>
              <a:gd name="T59" fmla="*/ 2147483647 h 217"/>
              <a:gd name="T60" fmla="*/ 2147483647 w 235"/>
              <a:gd name="T61" fmla="*/ 2147483647 h 217"/>
              <a:gd name="T62" fmla="*/ 2147483647 w 235"/>
              <a:gd name="T63" fmla="*/ 2147483647 h 217"/>
              <a:gd name="T64" fmla="*/ 2147483647 w 235"/>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7"/>
              <a:gd name="T101" fmla="*/ 235 w 235"/>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7">
                <a:moveTo>
                  <a:pt x="235" y="108"/>
                </a:moveTo>
                <a:lnTo>
                  <a:pt x="231" y="87"/>
                </a:lnTo>
                <a:lnTo>
                  <a:pt x="225" y="67"/>
                </a:lnTo>
                <a:lnTo>
                  <a:pt x="214" y="48"/>
                </a:lnTo>
                <a:lnTo>
                  <a:pt x="200" y="33"/>
                </a:lnTo>
                <a:lnTo>
                  <a:pt x="183" y="19"/>
                </a:lnTo>
                <a:lnTo>
                  <a:pt x="163" y="9"/>
                </a:lnTo>
                <a:lnTo>
                  <a:pt x="141" y="3"/>
                </a:lnTo>
                <a:lnTo>
                  <a:pt x="117" y="0"/>
                </a:lnTo>
                <a:lnTo>
                  <a:pt x="93" y="3"/>
                </a:lnTo>
                <a:lnTo>
                  <a:pt x="72" y="9"/>
                </a:lnTo>
                <a:lnTo>
                  <a:pt x="51" y="19"/>
                </a:lnTo>
                <a:lnTo>
                  <a:pt x="34" y="33"/>
                </a:lnTo>
                <a:lnTo>
                  <a:pt x="20" y="48"/>
                </a:lnTo>
                <a:lnTo>
                  <a:pt x="10" y="67"/>
                </a:lnTo>
                <a:lnTo>
                  <a:pt x="2" y="87"/>
                </a:lnTo>
                <a:lnTo>
                  <a:pt x="0" y="108"/>
                </a:lnTo>
                <a:lnTo>
                  <a:pt x="2" y="130"/>
                </a:lnTo>
                <a:lnTo>
                  <a:pt x="10" y="151"/>
                </a:lnTo>
                <a:lnTo>
                  <a:pt x="20" y="168"/>
                </a:lnTo>
                <a:lnTo>
                  <a:pt x="34" y="185"/>
                </a:lnTo>
                <a:lnTo>
                  <a:pt x="51" y="198"/>
                </a:lnTo>
                <a:lnTo>
                  <a:pt x="72" y="208"/>
                </a:lnTo>
                <a:lnTo>
                  <a:pt x="93" y="214"/>
                </a:lnTo>
                <a:lnTo>
                  <a:pt x="117" y="217"/>
                </a:lnTo>
                <a:lnTo>
                  <a:pt x="141" y="214"/>
                </a:lnTo>
                <a:lnTo>
                  <a:pt x="163" y="208"/>
                </a:lnTo>
                <a:lnTo>
                  <a:pt x="183" y="198"/>
                </a:lnTo>
                <a:lnTo>
                  <a:pt x="200" y="185"/>
                </a:lnTo>
                <a:lnTo>
                  <a:pt x="214" y="168"/>
                </a:lnTo>
                <a:lnTo>
                  <a:pt x="225" y="151"/>
                </a:lnTo>
                <a:lnTo>
                  <a:pt x="231" y="130"/>
                </a:lnTo>
                <a:lnTo>
                  <a:pt x="235"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 name="Freeform 28"/>
          <p:cNvSpPr>
            <a:spLocks/>
          </p:cNvSpPr>
          <p:nvPr/>
        </p:nvSpPr>
        <p:spPr bwMode="auto">
          <a:xfrm>
            <a:off x="2503211" y="4493797"/>
            <a:ext cx="186472" cy="167003"/>
          </a:xfrm>
          <a:custGeom>
            <a:avLst/>
            <a:gdLst>
              <a:gd name="T0" fmla="*/ 2147483647 w 235"/>
              <a:gd name="T1" fmla="*/ 2147483647 h 217"/>
              <a:gd name="T2" fmla="*/ 2147483647 w 235"/>
              <a:gd name="T3" fmla="*/ 2147483647 h 217"/>
              <a:gd name="T4" fmla="*/ 2147483647 w 235"/>
              <a:gd name="T5" fmla="*/ 2147483647 h 217"/>
              <a:gd name="T6" fmla="*/ 2147483647 w 235"/>
              <a:gd name="T7" fmla="*/ 2147483647 h 217"/>
              <a:gd name="T8" fmla="*/ 2147483647 w 235"/>
              <a:gd name="T9" fmla="*/ 2147483647 h 217"/>
              <a:gd name="T10" fmla="*/ 2147483647 w 235"/>
              <a:gd name="T11" fmla="*/ 2147483647 h 217"/>
              <a:gd name="T12" fmla="*/ 2147483647 w 235"/>
              <a:gd name="T13" fmla="*/ 2147483647 h 217"/>
              <a:gd name="T14" fmla="*/ 2147483647 w 235"/>
              <a:gd name="T15" fmla="*/ 1479461802 h 217"/>
              <a:gd name="T16" fmla="*/ 2147483647 w 235"/>
              <a:gd name="T17" fmla="*/ 0 h 217"/>
              <a:gd name="T18" fmla="*/ 2147483647 w 235"/>
              <a:gd name="T19" fmla="*/ 1479461802 h 217"/>
              <a:gd name="T20" fmla="*/ 2147483647 w 235"/>
              <a:gd name="T21" fmla="*/ 2147483647 h 217"/>
              <a:gd name="T22" fmla="*/ 2147483647 w 235"/>
              <a:gd name="T23" fmla="*/ 2147483647 h 217"/>
              <a:gd name="T24" fmla="*/ 2147483647 w 235"/>
              <a:gd name="T25" fmla="*/ 2147483647 h 217"/>
              <a:gd name="T26" fmla="*/ 2147483647 w 235"/>
              <a:gd name="T27" fmla="*/ 2147483647 h 217"/>
              <a:gd name="T28" fmla="*/ 2147483647 w 235"/>
              <a:gd name="T29" fmla="*/ 2147483647 h 217"/>
              <a:gd name="T30" fmla="*/ 987626859 w 235"/>
              <a:gd name="T31" fmla="*/ 2147483647 h 217"/>
              <a:gd name="T32" fmla="*/ 0 w 235"/>
              <a:gd name="T33" fmla="*/ 2147483647 h 217"/>
              <a:gd name="T34" fmla="*/ 987626859 w 235"/>
              <a:gd name="T35" fmla="*/ 2147483647 h 217"/>
              <a:gd name="T36" fmla="*/ 2147483647 w 235"/>
              <a:gd name="T37" fmla="*/ 2147483647 h 217"/>
              <a:gd name="T38" fmla="*/ 2147483647 w 235"/>
              <a:gd name="T39" fmla="*/ 2147483647 h 217"/>
              <a:gd name="T40" fmla="*/ 2147483647 w 235"/>
              <a:gd name="T41" fmla="*/ 2147483647 h 217"/>
              <a:gd name="T42" fmla="*/ 2147483647 w 235"/>
              <a:gd name="T43" fmla="*/ 2147483647 h 217"/>
              <a:gd name="T44" fmla="*/ 2147483647 w 235"/>
              <a:gd name="T45" fmla="*/ 2147483647 h 217"/>
              <a:gd name="T46" fmla="*/ 2147483647 w 235"/>
              <a:gd name="T47" fmla="*/ 2147483647 h 217"/>
              <a:gd name="T48" fmla="*/ 2147483647 w 235"/>
              <a:gd name="T49" fmla="*/ 2147483647 h 217"/>
              <a:gd name="T50" fmla="*/ 2147483647 w 235"/>
              <a:gd name="T51" fmla="*/ 2147483647 h 217"/>
              <a:gd name="T52" fmla="*/ 2147483647 w 235"/>
              <a:gd name="T53" fmla="*/ 2147483647 h 217"/>
              <a:gd name="T54" fmla="*/ 2147483647 w 235"/>
              <a:gd name="T55" fmla="*/ 2147483647 h 217"/>
              <a:gd name="T56" fmla="*/ 2147483647 w 235"/>
              <a:gd name="T57" fmla="*/ 2147483647 h 217"/>
              <a:gd name="T58" fmla="*/ 2147483647 w 235"/>
              <a:gd name="T59" fmla="*/ 2147483647 h 217"/>
              <a:gd name="T60" fmla="*/ 2147483647 w 235"/>
              <a:gd name="T61" fmla="*/ 2147483647 h 217"/>
              <a:gd name="T62" fmla="*/ 2147483647 w 235"/>
              <a:gd name="T63" fmla="*/ 2147483647 h 217"/>
              <a:gd name="T64" fmla="*/ 2147483647 w 235"/>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7"/>
              <a:gd name="T101" fmla="*/ 235 w 235"/>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7">
                <a:moveTo>
                  <a:pt x="235" y="108"/>
                </a:moveTo>
                <a:lnTo>
                  <a:pt x="231" y="87"/>
                </a:lnTo>
                <a:lnTo>
                  <a:pt x="225" y="67"/>
                </a:lnTo>
                <a:lnTo>
                  <a:pt x="214" y="48"/>
                </a:lnTo>
                <a:lnTo>
                  <a:pt x="200" y="33"/>
                </a:lnTo>
                <a:lnTo>
                  <a:pt x="183" y="19"/>
                </a:lnTo>
                <a:lnTo>
                  <a:pt x="163" y="9"/>
                </a:lnTo>
                <a:lnTo>
                  <a:pt x="141" y="3"/>
                </a:lnTo>
                <a:lnTo>
                  <a:pt x="117" y="0"/>
                </a:lnTo>
                <a:lnTo>
                  <a:pt x="93" y="3"/>
                </a:lnTo>
                <a:lnTo>
                  <a:pt x="72" y="9"/>
                </a:lnTo>
                <a:lnTo>
                  <a:pt x="51" y="19"/>
                </a:lnTo>
                <a:lnTo>
                  <a:pt x="34" y="33"/>
                </a:lnTo>
                <a:lnTo>
                  <a:pt x="20" y="48"/>
                </a:lnTo>
                <a:lnTo>
                  <a:pt x="10" y="67"/>
                </a:lnTo>
                <a:lnTo>
                  <a:pt x="2" y="87"/>
                </a:lnTo>
                <a:lnTo>
                  <a:pt x="0" y="108"/>
                </a:lnTo>
                <a:lnTo>
                  <a:pt x="2" y="130"/>
                </a:lnTo>
                <a:lnTo>
                  <a:pt x="10" y="151"/>
                </a:lnTo>
                <a:lnTo>
                  <a:pt x="20" y="168"/>
                </a:lnTo>
                <a:lnTo>
                  <a:pt x="34" y="185"/>
                </a:lnTo>
                <a:lnTo>
                  <a:pt x="51" y="198"/>
                </a:lnTo>
                <a:lnTo>
                  <a:pt x="72" y="208"/>
                </a:lnTo>
                <a:lnTo>
                  <a:pt x="93" y="214"/>
                </a:lnTo>
                <a:lnTo>
                  <a:pt x="117" y="217"/>
                </a:lnTo>
                <a:lnTo>
                  <a:pt x="141" y="214"/>
                </a:lnTo>
                <a:lnTo>
                  <a:pt x="163" y="208"/>
                </a:lnTo>
                <a:lnTo>
                  <a:pt x="183" y="198"/>
                </a:lnTo>
                <a:lnTo>
                  <a:pt x="200" y="185"/>
                </a:lnTo>
                <a:lnTo>
                  <a:pt x="214" y="168"/>
                </a:lnTo>
                <a:lnTo>
                  <a:pt x="225" y="151"/>
                </a:lnTo>
                <a:lnTo>
                  <a:pt x="231" y="130"/>
                </a:lnTo>
                <a:lnTo>
                  <a:pt x="235"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sp>
        <p:nvSpPr>
          <p:cNvPr id="16" name="Freeform 29"/>
          <p:cNvSpPr>
            <a:spLocks/>
          </p:cNvSpPr>
          <p:nvPr/>
        </p:nvSpPr>
        <p:spPr bwMode="auto">
          <a:xfrm>
            <a:off x="2643464" y="4036086"/>
            <a:ext cx="186472" cy="167003"/>
          </a:xfrm>
          <a:custGeom>
            <a:avLst/>
            <a:gdLst>
              <a:gd name="T0" fmla="*/ 2147483647 w 234"/>
              <a:gd name="T1" fmla="*/ 2147483647 h 215"/>
              <a:gd name="T2" fmla="*/ 2147483647 w 234"/>
              <a:gd name="T3" fmla="*/ 2147483647 h 215"/>
              <a:gd name="T4" fmla="*/ 2147483647 w 234"/>
              <a:gd name="T5" fmla="*/ 2147483647 h 215"/>
              <a:gd name="T6" fmla="*/ 2147483647 w 234"/>
              <a:gd name="T7" fmla="*/ 2147483647 h 215"/>
              <a:gd name="T8" fmla="*/ 2147483647 w 234"/>
              <a:gd name="T9" fmla="*/ 2147483647 h 215"/>
              <a:gd name="T10" fmla="*/ 2147483647 w 234"/>
              <a:gd name="T11" fmla="*/ 2147483647 h 215"/>
              <a:gd name="T12" fmla="*/ 2147483647 w 234"/>
              <a:gd name="T13" fmla="*/ 2147483647 h 215"/>
              <a:gd name="T14" fmla="*/ 2147483647 w 234"/>
              <a:gd name="T15" fmla="*/ 506822946 h 215"/>
              <a:gd name="T16" fmla="*/ 2147483647 w 234"/>
              <a:gd name="T17" fmla="*/ 0 h 215"/>
              <a:gd name="T18" fmla="*/ 2147483647 w 234"/>
              <a:gd name="T19" fmla="*/ 506822946 h 215"/>
              <a:gd name="T20" fmla="*/ 2147483647 w 234"/>
              <a:gd name="T21" fmla="*/ 2147483647 h 215"/>
              <a:gd name="T22" fmla="*/ 2147483647 w 234"/>
              <a:gd name="T23" fmla="*/ 2147483647 h 215"/>
              <a:gd name="T24" fmla="*/ 2147483647 w 234"/>
              <a:gd name="T25" fmla="*/ 2147483647 h 215"/>
              <a:gd name="T26" fmla="*/ 2147483647 w 234"/>
              <a:gd name="T27" fmla="*/ 2147483647 h 215"/>
              <a:gd name="T28" fmla="*/ 2147483647 w 234"/>
              <a:gd name="T29" fmla="*/ 2147483647 h 215"/>
              <a:gd name="T30" fmla="*/ 1500115199 w 234"/>
              <a:gd name="T31" fmla="*/ 2147483647 h 215"/>
              <a:gd name="T32" fmla="*/ 0 w 234"/>
              <a:gd name="T33" fmla="*/ 2147483647 h 215"/>
              <a:gd name="T34" fmla="*/ 1500115199 w 234"/>
              <a:gd name="T35" fmla="*/ 2147483647 h 215"/>
              <a:gd name="T36" fmla="*/ 2147483647 w 234"/>
              <a:gd name="T37" fmla="*/ 2147483647 h 215"/>
              <a:gd name="T38" fmla="*/ 2147483647 w 234"/>
              <a:gd name="T39" fmla="*/ 2147483647 h 215"/>
              <a:gd name="T40" fmla="*/ 2147483647 w 234"/>
              <a:gd name="T41" fmla="*/ 2147483647 h 215"/>
              <a:gd name="T42" fmla="*/ 2147483647 w 234"/>
              <a:gd name="T43" fmla="*/ 2147483647 h 215"/>
              <a:gd name="T44" fmla="*/ 2147483647 w 234"/>
              <a:gd name="T45" fmla="*/ 2147483647 h 215"/>
              <a:gd name="T46" fmla="*/ 2147483647 w 234"/>
              <a:gd name="T47" fmla="*/ 2147483647 h 215"/>
              <a:gd name="T48" fmla="*/ 2147483647 w 234"/>
              <a:gd name="T49" fmla="*/ 2147483647 h 215"/>
              <a:gd name="T50" fmla="*/ 2147483647 w 234"/>
              <a:gd name="T51" fmla="*/ 2147483647 h 215"/>
              <a:gd name="T52" fmla="*/ 2147483647 w 234"/>
              <a:gd name="T53" fmla="*/ 2147483647 h 215"/>
              <a:gd name="T54" fmla="*/ 2147483647 w 234"/>
              <a:gd name="T55" fmla="*/ 2147483647 h 215"/>
              <a:gd name="T56" fmla="*/ 2147483647 w 234"/>
              <a:gd name="T57" fmla="*/ 2147483647 h 215"/>
              <a:gd name="T58" fmla="*/ 2147483647 w 234"/>
              <a:gd name="T59" fmla="*/ 2147483647 h 215"/>
              <a:gd name="T60" fmla="*/ 2147483647 w 234"/>
              <a:gd name="T61" fmla="*/ 2147483647 h 215"/>
              <a:gd name="T62" fmla="*/ 2147483647 w 234"/>
              <a:gd name="T63" fmla="*/ 2147483647 h 215"/>
              <a:gd name="T64" fmla="*/ 2147483647 w 234"/>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5"/>
              <a:gd name="T101" fmla="*/ 234 w 234"/>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5">
                <a:moveTo>
                  <a:pt x="234" y="107"/>
                </a:moveTo>
                <a:lnTo>
                  <a:pt x="232" y="85"/>
                </a:lnTo>
                <a:lnTo>
                  <a:pt x="225" y="66"/>
                </a:lnTo>
                <a:lnTo>
                  <a:pt x="214" y="47"/>
                </a:lnTo>
                <a:lnTo>
                  <a:pt x="200" y="31"/>
                </a:lnTo>
                <a:lnTo>
                  <a:pt x="183" y="18"/>
                </a:lnTo>
                <a:lnTo>
                  <a:pt x="163" y="8"/>
                </a:lnTo>
                <a:lnTo>
                  <a:pt x="141" y="1"/>
                </a:lnTo>
                <a:lnTo>
                  <a:pt x="118" y="0"/>
                </a:lnTo>
                <a:lnTo>
                  <a:pt x="93" y="1"/>
                </a:lnTo>
                <a:lnTo>
                  <a:pt x="71" y="8"/>
                </a:lnTo>
                <a:lnTo>
                  <a:pt x="51" y="18"/>
                </a:lnTo>
                <a:lnTo>
                  <a:pt x="34" y="31"/>
                </a:lnTo>
                <a:lnTo>
                  <a:pt x="20" y="47"/>
                </a:lnTo>
                <a:lnTo>
                  <a:pt x="9" y="66"/>
                </a:lnTo>
                <a:lnTo>
                  <a:pt x="3" y="85"/>
                </a:lnTo>
                <a:lnTo>
                  <a:pt x="0" y="107"/>
                </a:lnTo>
                <a:lnTo>
                  <a:pt x="3" y="128"/>
                </a:lnTo>
                <a:lnTo>
                  <a:pt x="9" y="150"/>
                </a:lnTo>
                <a:lnTo>
                  <a:pt x="20" y="167"/>
                </a:lnTo>
                <a:lnTo>
                  <a:pt x="34" y="184"/>
                </a:lnTo>
                <a:lnTo>
                  <a:pt x="51" y="197"/>
                </a:lnTo>
                <a:lnTo>
                  <a:pt x="71" y="207"/>
                </a:lnTo>
                <a:lnTo>
                  <a:pt x="93" y="212"/>
                </a:lnTo>
                <a:lnTo>
                  <a:pt x="118" y="215"/>
                </a:lnTo>
                <a:lnTo>
                  <a:pt x="141" y="212"/>
                </a:lnTo>
                <a:lnTo>
                  <a:pt x="163" y="207"/>
                </a:lnTo>
                <a:lnTo>
                  <a:pt x="183" y="197"/>
                </a:lnTo>
                <a:lnTo>
                  <a:pt x="200" y="184"/>
                </a:lnTo>
                <a:lnTo>
                  <a:pt x="214" y="167"/>
                </a:lnTo>
                <a:lnTo>
                  <a:pt x="225" y="150"/>
                </a:lnTo>
                <a:lnTo>
                  <a:pt x="232" y="128"/>
                </a:lnTo>
                <a:lnTo>
                  <a:pt x="234"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 name="Freeform 30"/>
          <p:cNvSpPr>
            <a:spLocks/>
          </p:cNvSpPr>
          <p:nvPr/>
        </p:nvSpPr>
        <p:spPr bwMode="auto">
          <a:xfrm>
            <a:off x="2643464" y="4036086"/>
            <a:ext cx="186472" cy="167003"/>
          </a:xfrm>
          <a:custGeom>
            <a:avLst/>
            <a:gdLst>
              <a:gd name="T0" fmla="*/ 2147483647 w 234"/>
              <a:gd name="T1" fmla="*/ 2147483647 h 215"/>
              <a:gd name="T2" fmla="*/ 2147483647 w 234"/>
              <a:gd name="T3" fmla="*/ 2147483647 h 215"/>
              <a:gd name="T4" fmla="*/ 2147483647 w 234"/>
              <a:gd name="T5" fmla="*/ 2147483647 h 215"/>
              <a:gd name="T6" fmla="*/ 2147483647 w 234"/>
              <a:gd name="T7" fmla="*/ 2147483647 h 215"/>
              <a:gd name="T8" fmla="*/ 2147483647 w 234"/>
              <a:gd name="T9" fmla="*/ 2147483647 h 215"/>
              <a:gd name="T10" fmla="*/ 2147483647 w 234"/>
              <a:gd name="T11" fmla="*/ 2147483647 h 215"/>
              <a:gd name="T12" fmla="*/ 2147483647 w 234"/>
              <a:gd name="T13" fmla="*/ 2147483647 h 215"/>
              <a:gd name="T14" fmla="*/ 2147483647 w 234"/>
              <a:gd name="T15" fmla="*/ 506822946 h 215"/>
              <a:gd name="T16" fmla="*/ 2147483647 w 234"/>
              <a:gd name="T17" fmla="*/ 0 h 215"/>
              <a:gd name="T18" fmla="*/ 2147483647 w 234"/>
              <a:gd name="T19" fmla="*/ 506822946 h 215"/>
              <a:gd name="T20" fmla="*/ 2147483647 w 234"/>
              <a:gd name="T21" fmla="*/ 2147483647 h 215"/>
              <a:gd name="T22" fmla="*/ 2147483647 w 234"/>
              <a:gd name="T23" fmla="*/ 2147483647 h 215"/>
              <a:gd name="T24" fmla="*/ 2147483647 w 234"/>
              <a:gd name="T25" fmla="*/ 2147483647 h 215"/>
              <a:gd name="T26" fmla="*/ 2147483647 w 234"/>
              <a:gd name="T27" fmla="*/ 2147483647 h 215"/>
              <a:gd name="T28" fmla="*/ 2147483647 w 234"/>
              <a:gd name="T29" fmla="*/ 2147483647 h 215"/>
              <a:gd name="T30" fmla="*/ 1500115199 w 234"/>
              <a:gd name="T31" fmla="*/ 2147483647 h 215"/>
              <a:gd name="T32" fmla="*/ 0 w 234"/>
              <a:gd name="T33" fmla="*/ 2147483647 h 215"/>
              <a:gd name="T34" fmla="*/ 1500115199 w 234"/>
              <a:gd name="T35" fmla="*/ 2147483647 h 215"/>
              <a:gd name="T36" fmla="*/ 2147483647 w 234"/>
              <a:gd name="T37" fmla="*/ 2147483647 h 215"/>
              <a:gd name="T38" fmla="*/ 2147483647 w 234"/>
              <a:gd name="T39" fmla="*/ 2147483647 h 215"/>
              <a:gd name="T40" fmla="*/ 2147483647 w 234"/>
              <a:gd name="T41" fmla="*/ 2147483647 h 215"/>
              <a:gd name="T42" fmla="*/ 2147483647 w 234"/>
              <a:gd name="T43" fmla="*/ 2147483647 h 215"/>
              <a:gd name="T44" fmla="*/ 2147483647 w 234"/>
              <a:gd name="T45" fmla="*/ 2147483647 h 215"/>
              <a:gd name="T46" fmla="*/ 2147483647 w 234"/>
              <a:gd name="T47" fmla="*/ 2147483647 h 215"/>
              <a:gd name="T48" fmla="*/ 2147483647 w 234"/>
              <a:gd name="T49" fmla="*/ 2147483647 h 215"/>
              <a:gd name="T50" fmla="*/ 2147483647 w 234"/>
              <a:gd name="T51" fmla="*/ 2147483647 h 215"/>
              <a:gd name="T52" fmla="*/ 2147483647 w 234"/>
              <a:gd name="T53" fmla="*/ 2147483647 h 215"/>
              <a:gd name="T54" fmla="*/ 2147483647 w 234"/>
              <a:gd name="T55" fmla="*/ 2147483647 h 215"/>
              <a:gd name="T56" fmla="*/ 2147483647 w 234"/>
              <a:gd name="T57" fmla="*/ 2147483647 h 215"/>
              <a:gd name="T58" fmla="*/ 2147483647 w 234"/>
              <a:gd name="T59" fmla="*/ 2147483647 h 215"/>
              <a:gd name="T60" fmla="*/ 2147483647 w 234"/>
              <a:gd name="T61" fmla="*/ 2147483647 h 215"/>
              <a:gd name="T62" fmla="*/ 2147483647 w 234"/>
              <a:gd name="T63" fmla="*/ 2147483647 h 215"/>
              <a:gd name="T64" fmla="*/ 2147483647 w 234"/>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5"/>
              <a:gd name="T101" fmla="*/ 234 w 234"/>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5">
                <a:moveTo>
                  <a:pt x="234" y="107"/>
                </a:moveTo>
                <a:lnTo>
                  <a:pt x="232" y="85"/>
                </a:lnTo>
                <a:lnTo>
                  <a:pt x="225" y="66"/>
                </a:lnTo>
                <a:lnTo>
                  <a:pt x="214" y="47"/>
                </a:lnTo>
                <a:lnTo>
                  <a:pt x="200" y="31"/>
                </a:lnTo>
                <a:lnTo>
                  <a:pt x="183" y="18"/>
                </a:lnTo>
                <a:lnTo>
                  <a:pt x="163" y="8"/>
                </a:lnTo>
                <a:lnTo>
                  <a:pt x="141" y="1"/>
                </a:lnTo>
                <a:lnTo>
                  <a:pt x="118" y="0"/>
                </a:lnTo>
                <a:lnTo>
                  <a:pt x="93" y="1"/>
                </a:lnTo>
                <a:lnTo>
                  <a:pt x="71" y="8"/>
                </a:lnTo>
                <a:lnTo>
                  <a:pt x="51" y="18"/>
                </a:lnTo>
                <a:lnTo>
                  <a:pt x="34" y="31"/>
                </a:lnTo>
                <a:lnTo>
                  <a:pt x="20" y="47"/>
                </a:lnTo>
                <a:lnTo>
                  <a:pt x="9" y="66"/>
                </a:lnTo>
                <a:lnTo>
                  <a:pt x="3" y="85"/>
                </a:lnTo>
                <a:lnTo>
                  <a:pt x="0" y="107"/>
                </a:lnTo>
                <a:lnTo>
                  <a:pt x="3" y="128"/>
                </a:lnTo>
                <a:lnTo>
                  <a:pt x="9" y="150"/>
                </a:lnTo>
                <a:lnTo>
                  <a:pt x="20" y="167"/>
                </a:lnTo>
                <a:lnTo>
                  <a:pt x="34" y="184"/>
                </a:lnTo>
                <a:lnTo>
                  <a:pt x="51" y="197"/>
                </a:lnTo>
                <a:lnTo>
                  <a:pt x="71" y="207"/>
                </a:lnTo>
                <a:lnTo>
                  <a:pt x="93" y="212"/>
                </a:lnTo>
                <a:lnTo>
                  <a:pt x="118" y="215"/>
                </a:lnTo>
                <a:lnTo>
                  <a:pt x="141" y="212"/>
                </a:lnTo>
                <a:lnTo>
                  <a:pt x="163" y="207"/>
                </a:lnTo>
                <a:lnTo>
                  <a:pt x="183" y="197"/>
                </a:lnTo>
                <a:lnTo>
                  <a:pt x="200" y="184"/>
                </a:lnTo>
                <a:lnTo>
                  <a:pt x="214" y="167"/>
                </a:lnTo>
                <a:lnTo>
                  <a:pt x="225" y="150"/>
                </a:lnTo>
                <a:lnTo>
                  <a:pt x="232" y="128"/>
                </a:lnTo>
                <a:lnTo>
                  <a:pt x="234" y="10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sp>
        <p:nvSpPr>
          <p:cNvPr id="18" name="Freeform 31"/>
          <p:cNvSpPr>
            <a:spLocks/>
          </p:cNvSpPr>
          <p:nvPr/>
        </p:nvSpPr>
        <p:spPr bwMode="auto">
          <a:xfrm>
            <a:off x="3983834" y="4036086"/>
            <a:ext cx="188066"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519271114 w 235"/>
              <a:gd name="T31" fmla="*/ 2147483647 h 215"/>
              <a:gd name="T32" fmla="*/ 0 w 235"/>
              <a:gd name="T33" fmla="*/ 2147483647 h 215"/>
              <a:gd name="T34" fmla="*/ 1519271114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2" y="85"/>
                </a:lnTo>
                <a:lnTo>
                  <a:pt x="226" y="66"/>
                </a:lnTo>
                <a:lnTo>
                  <a:pt x="215" y="47"/>
                </a:lnTo>
                <a:lnTo>
                  <a:pt x="200" y="31"/>
                </a:lnTo>
                <a:lnTo>
                  <a:pt x="183" y="18"/>
                </a:lnTo>
                <a:lnTo>
                  <a:pt x="163" y="8"/>
                </a:lnTo>
                <a:lnTo>
                  <a:pt x="141" y="1"/>
                </a:lnTo>
                <a:lnTo>
                  <a:pt x="118" y="0"/>
                </a:lnTo>
                <a:lnTo>
                  <a:pt x="94" y="1"/>
                </a:lnTo>
                <a:lnTo>
                  <a:pt x="73" y="8"/>
                </a:lnTo>
                <a:lnTo>
                  <a:pt x="52" y="18"/>
                </a:lnTo>
                <a:lnTo>
                  <a:pt x="35" y="31"/>
                </a:lnTo>
                <a:lnTo>
                  <a:pt x="20" y="47"/>
                </a:lnTo>
                <a:lnTo>
                  <a:pt x="9" y="66"/>
                </a:lnTo>
                <a:lnTo>
                  <a:pt x="3" y="85"/>
                </a:lnTo>
                <a:lnTo>
                  <a:pt x="0" y="107"/>
                </a:lnTo>
                <a:lnTo>
                  <a:pt x="3" y="130"/>
                </a:lnTo>
                <a:lnTo>
                  <a:pt x="9" y="150"/>
                </a:lnTo>
                <a:lnTo>
                  <a:pt x="20" y="168"/>
                </a:lnTo>
                <a:lnTo>
                  <a:pt x="35" y="184"/>
                </a:lnTo>
                <a:lnTo>
                  <a:pt x="52" y="197"/>
                </a:lnTo>
                <a:lnTo>
                  <a:pt x="73" y="207"/>
                </a:lnTo>
                <a:lnTo>
                  <a:pt x="94" y="212"/>
                </a:lnTo>
                <a:lnTo>
                  <a:pt x="118" y="215"/>
                </a:lnTo>
                <a:lnTo>
                  <a:pt x="141" y="212"/>
                </a:lnTo>
                <a:lnTo>
                  <a:pt x="163" y="207"/>
                </a:lnTo>
                <a:lnTo>
                  <a:pt x="183" y="197"/>
                </a:lnTo>
                <a:lnTo>
                  <a:pt x="200" y="184"/>
                </a:lnTo>
                <a:lnTo>
                  <a:pt x="215" y="168"/>
                </a:lnTo>
                <a:lnTo>
                  <a:pt x="226" y="150"/>
                </a:lnTo>
                <a:lnTo>
                  <a:pt x="232" y="130"/>
                </a:lnTo>
                <a:lnTo>
                  <a:pt x="235"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9" name="Freeform 33"/>
          <p:cNvSpPr>
            <a:spLocks/>
          </p:cNvSpPr>
          <p:nvPr/>
        </p:nvSpPr>
        <p:spPr bwMode="auto">
          <a:xfrm>
            <a:off x="3250694" y="4342258"/>
            <a:ext cx="188066" cy="167003"/>
          </a:xfrm>
          <a:custGeom>
            <a:avLst/>
            <a:gdLst>
              <a:gd name="T0" fmla="*/ 2147483647 w 236"/>
              <a:gd name="T1" fmla="*/ 2147483647 h 215"/>
              <a:gd name="T2" fmla="*/ 2147483647 w 236"/>
              <a:gd name="T3" fmla="*/ 2147483647 h 215"/>
              <a:gd name="T4" fmla="*/ 2147483647 w 236"/>
              <a:gd name="T5" fmla="*/ 2147483647 h 215"/>
              <a:gd name="T6" fmla="*/ 2147483647 w 236"/>
              <a:gd name="T7" fmla="*/ 2147483647 h 215"/>
              <a:gd name="T8" fmla="*/ 2147483647 w 236"/>
              <a:gd name="T9" fmla="*/ 2147483647 h 215"/>
              <a:gd name="T10" fmla="*/ 2147483647 w 236"/>
              <a:gd name="T11" fmla="*/ 2147483647 h 215"/>
              <a:gd name="T12" fmla="*/ 2147483647 w 236"/>
              <a:gd name="T13" fmla="*/ 2147483647 h 215"/>
              <a:gd name="T14" fmla="*/ 2147483647 w 236"/>
              <a:gd name="T15" fmla="*/ 1014282251 h 215"/>
              <a:gd name="T16" fmla="*/ 2147483647 w 236"/>
              <a:gd name="T17" fmla="*/ 0 h 215"/>
              <a:gd name="T18" fmla="*/ 2147483647 w 236"/>
              <a:gd name="T19" fmla="*/ 1014282251 h 215"/>
              <a:gd name="T20" fmla="*/ 2147483647 w 236"/>
              <a:gd name="T21" fmla="*/ 2147483647 h 215"/>
              <a:gd name="T22" fmla="*/ 2147483647 w 236"/>
              <a:gd name="T23" fmla="*/ 2147483647 h 215"/>
              <a:gd name="T24" fmla="*/ 2147483647 w 236"/>
              <a:gd name="T25" fmla="*/ 2147483647 h 215"/>
              <a:gd name="T26" fmla="*/ 2147483647 w 236"/>
              <a:gd name="T27" fmla="*/ 2147483647 h 215"/>
              <a:gd name="T28" fmla="*/ 2147483647 w 236"/>
              <a:gd name="T29" fmla="*/ 2147483647 h 215"/>
              <a:gd name="T30" fmla="*/ 1500123206 w 236"/>
              <a:gd name="T31" fmla="*/ 2147483647 h 215"/>
              <a:gd name="T32" fmla="*/ 0 w 236"/>
              <a:gd name="T33" fmla="*/ 2147483647 h 215"/>
              <a:gd name="T34" fmla="*/ 1500123206 w 236"/>
              <a:gd name="T35" fmla="*/ 2147483647 h 215"/>
              <a:gd name="T36" fmla="*/ 2147483647 w 236"/>
              <a:gd name="T37" fmla="*/ 2147483647 h 215"/>
              <a:gd name="T38" fmla="*/ 2147483647 w 236"/>
              <a:gd name="T39" fmla="*/ 2147483647 h 215"/>
              <a:gd name="T40" fmla="*/ 2147483647 w 236"/>
              <a:gd name="T41" fmla="*/ 2147483647 h 215"/>
              <a:gd name="T42" fmla="*/ 2147483647 w 236"/>
              <a:gd name="T43" fmla="*/ 2147483647 h 215"/>
              <a:gd name="T44" fmla="*/ 2147483647 w 236"/>
              <a:gd name="T45" fmla="*/ 2147483647 h 215"/>
              <a:gd name="T46" fmla="*/ 2147483647 w 236"/>
              <a:gd name="T47" fmla="*/ 2147483647 h 215"/>
              <a:gd name="T48" fmla="*/ 2147483647 w 236"/>
              <a:gd name="T49" fmla="*/ 2147483647 h 215"/>
              <a:gd name="T50" fmla="*/ 2147483647 w 236"/>
              <a:gd name="T51" fmla="*/ 2147483647 h 215"/>
              <a:gd name="T52" fmla="*/ 2147483647 w 236"/>
              <a:gd name="T53" fmla="*/ 2147483647 h 215"/>
              <a:gd name="T54" fmla="*/ 2147483647 w 236"/>
              <a:gd name="T55" fmla="*/ 2147483647 h 215"/>
              <a:gd name="T56" fmla="*/ 2147483647 w 236"/>
              <a:gd name="T57" fmla="*/ 2147483647 h 215"/>
              <a:gd name="T58" fmla="*/ 2147483647 w 236"/>
              <a:gd name="T59" fmla="*/ 2147483647 h 215"/>
              <a:gd name="T60" fmla="*/ 2147483647 w 236"/>
              <a:gd name="T61" fmla="*/ 2147483647 h 215"/>
              <a:gd name="T62" fmla="*/ 2147483647 w 236"/>
              <a:gd name="T63" fmla="*/ 2147483647 h 215"/>
              <a:gd name="T64" fmla="*/ 2147483647 w 236"/>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6"/>
              <a:gd name="T100" fmla="*/ 0 h 215"/>
              <a:gd name="T101" fmla="*/ 236 w 236"/>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6" h="215">
                <a:moveTo>
                  <a:pt x="236" y="108"/>
                </a:moveTo>
                <a:lnTo>
                  <a:pt x="232" y="87"/>
                </a:lnTo>
                <a:lnTo>
                  <a:pt x="226" y="65"/>
                </a:lnTo>
                <a:lnTo>
                  <a:pt x="215" y="48"/>
                </a:lnTo>
                <a:lnTo>
                  <a:pt x="201" y="31"/>
                </a:lnTo>
                <a:lnTo>
                  <a:pt x="183" y="18"/>
                </a:lnTo>
                <a:lnTo>
                  <a:pt x="164" y="8"/>
                </a:lnTo>
                <a:lnTo>
                  <a:pt x="141" y="2"/>
                </a:lnTo>
                <a:lnTo>
                  <a:pt x="118" y="0"/>
                </a:lnTo>
                <a:lnTo>
                  <a:pt x="94" y="2"/>
                </a:lnTo>
                <a:lnTo>
                  <a:pt x="73" y="8"/>
                </a:lnTo>
                <a:lnTo>
                  <a:pt x="52" y="18"/>
                </a:lnTo>
                <a:lnTo>
                  <a:pt x="35" y="31"/>
                </a:lnTo>
                <a:lnTo>
                  <a:pt x="20" y="48"/>
                </a:lnTo>
                <a:lnTo>
                  <a:pt x="9" y="65"/>
                </a:lnTo>
                <a:lnTo>
                  <a:pt x="3" y="87"/>
                </a:lnTo>
                <a:lnTo>
                  <a:pt x="0" y="108"/>
                </a:lnTo>
                <a:lnTo>
                  <a:pt x="3" y="129"/>
                </a:lnTo>
                <a:lnTo>
                  <a:pt x="9" y="149"/>
                </a:lnTo>
                <a:lnTo>
                  <a:pt x="20" y="168"/>
                </a:lnTo>
                <a:lnTo>
                  <a:pt x="35" y="184"/>
                </a:lnTo>
                <a:lnTo>
                  <a:pt x="52" y="198"/>
                </a:lnTo>
                <a:lnTo>
                  <a:pt x="73" y="208"/>
                </a:lnTo>
                <a:lnTo>
                  <a:pt x="94" y="214"/>
                </a:lnTo>
                <a:lnTo>
                  <a:pt x="118" y="215"/>
                </a:lnTo>
                <a:lnTo>
                  <a:pt x="141" y="214"/>
                </a:lnTo>
                <a:lnTo>
                  <a:pt x="164" y="208"/>
                </a:lnTo>
                <a:lnTo>
                  <a:pt x="183" y="198"/>
                </a:lnTo>
                <a:lnTo>
                  <a:pt x="201" y="184"/>
                </a:lnTo>
                <a:lnTo>
                  <a:pt x="215" y="168"/>
                </a:lnTo>
                <a:lnTo>
                  <a:pt x="226" y="149"/>
                </a:lnTo>
                <a:lnTo>
                  <a:pt x="232" y="129"/>
                </a:lnTo>
                <a:lnTo>
                  <a:pt x="23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 name="Freeform 35"/>
          <p:cNvSpPr>
            <a:spLocks/>
          </p:cNvSpPr>
          <p:nvPr/>
        </p:nvSpPr>
        <p:spPr bwMode="auto">
          <a:xfrm>
            <a:off x="7318026" y="2701612"/>
            <a:ext cx="186473"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000502031 h 216"/>
              <a:gd name="T16" fmla="*/ 2147483647 w 234"/>
              <a:gd name="T17" fmla="*/ 0 h 216"/>
              <a:gd name="T18" fmla="*/ 2147483647 w 234"/>
              <a:gd name="T19" fmla="*/ 1000502031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500253553 w 234"/>
              <a:gd name="T31" fmla="*/ 2147483647 h 216"/>
              <a:gd name="T32" fmla="*/ 0 w 234"/>
              <a:gd name="T33" fmla="*/ 2147483647 h 216"/>
              <a:gd name="T34" fmla="*/ 50025355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8"/>
                </a:moveTo>
                <a:lnTo>
                  <a:pt x="231" y="87"/>
                </a:lnTo>
                <a:lnTo>
                  <a:pt x="225" y="65"/>
                </a:lnTo>
                <a:lnTo>
                  <a:pt x="214" y="48"/>
                </a:lnTo>
                <a:lnTo>
                  <a:pt x="200" y="32"/>
                </a:lnTo>
                <a:lnTo>
                  <a:pt x="183" y="18"/>
                </a:lnTo>
                <a:lnTo>
                  <a:pt x="163" y="8"/>
                </a:lnTo>
                <a:lnTo>
                  <a:pt x="141" y="2"/>
                </a:lnTo>
                <a:lnTo>
                  <a:pt x="116" y="0"/>
                </a:lnTo>
                <a:lnTo>
                  <a:pt x="93" y="2"/>
                </a:lnTo>
                <a:lnTo>
                  <a:pt x="71" y="8"/>
                </a:lnTo>
                <a:lnTo>
                  <a:pt x="51" y="18"/>
                </a:lnTo>
                <a:lnTo>
                  <a:pt x="34" y="32"/>
                </a:lnTo>
                <a:lnTo>
                  <a:pt x="20" y="48"/>
                </a:lnTo>
                <a:lnTo>
                  <a:pt x="9" y="65"/>
                </a:lnTo>
                <a:lnTo>
                  <a:pt x="1" y="87"/>
                </a:lnTo>
                <a:lnTo>
                  <a:pt x="0" y="108"/>
                </a:lnTo>
                <a:lnTo>
                  <a:pt x="1" y="129"/>
                </a:lnTo>
                <a:lnTo>
                  <a:pt x="9" y="149"/>
                </a:lnTo>
                <a:lnTo>
                  <a:pt x="20" y="168"/>
                </a:lnTo>
                <a:lnTo>
                  <a:pt x="34" y="184"/>
                </a:lnTo>
                <a:lnTo>
                  <a:pt x="51" y="198"/>
                </a:lnTo>
                <a:lnTo>
                  <a:pt x="71" y="208"/>
                </a:lnTo>
                <a:lnTo>
                  <a:pt x="93" y="214"/>
                </a:lnTo>
                <a:lnTo>
                  <a:pt x="116" y="216"/>
                </a:lnTo>
                <a:lnTo>
                  <a:pt x="141" y="214"/>
                </a:lnTo>
                <a:lnTo>
                  <a:pt x="163" y="208"/>
                </a:lnTo>
                <a:lnTo>
                  <a:pt x="183" y="198"/>
                </a:lnTo>
                <a:lnTo>
                  <a:pt x="200" y="184"/>
                </a:lnTo>
                <a:lnTo>
                  <a:pt x="214" y="168"/>
                </a:lnTo>
                <a:lnTo>
                  <a:pt x="225" y="149"/>
                </a:lnTo>
                <a:lnTo>
                  <a:pt x="231" y="129"/>
                </a:lnTo>
                <a:lnTo>
                  <a:pt x="234"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 name="Freeform 36"/>
          <p:cNvSpPr>
            <a:spLocks/>
          </p:cNvSpPr>
          <p:nvPr/>
        </p:nvSpPr>
        <p:spPr bwMode="auto">
          <a:xfrm>
            <a:off x="7318026" y="2701612"/>
            <a:ext cx="186473"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000502031 h 216"/>
              <a:gd name="T16" fmla="*/ 2147483647 w 234"/>
              <a:gd name="T17" fmla="*/ 0 h 216"/>
              <a:gd name="T18" fmla="*/ 2147483647 w 234"/>
              <a:gd name="T19" fmla="*/ 1000502031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500253553 w 234"/>
              <a:gd name="T31" fmla="*/ 2147483647 h 216"/>
              <a:gd name="T32" fmla="*/ 0 w 234"/>
              <a:gd name="T33" fmla="*/ 2147483647 h 216"/>
              <a:gd name="T34" fmla="*/ 50025355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8"/>
                </a:moveTo>
                <a:lnTo>
                  <a:pt x="231" y="87"/>
                </a:lnTo>
                <a:lnTo>
                  <a:pt x="225" y="65"/>
                </a:lnTo>
                <a:lnTo>
                  <a:pt x="214" y="48"/>
                </a:lnTo>
                <a:lnTo>
                  <a:pt x="200" y="32"/>
                </a:lnTo>
                <a:lnTo>
                  <a:pt x="183" y="18"/>
                </a:lnTo>
                <a:lnTo>
                  <a:pt x="163" y="8"/>
                </a:lnTo>
                <a:lnTo>
                  <a:pt x="141" y="2"/>
                </a:lnTo>
                <a:lnTo>
                  <a:pt x="116" y="0"/>
                </a:lnTo>
                <a:lnTo>
                  <a:pt x="93" y="2"/>
                </a:lnTo>
                <a:lnTo>
                  <a:pt x="71" y="8"/>
                </a:lnTo>
                <a:lnTo>
                  <a:pt x="51" y="18"/>
                </a:lnTo>
                <a:lnTo>
                  <a:pt x="34" y="32"/>
                </a:lnTo>
                <a:lnTo>
                  <a:pt x="20" y="48"/>
                </a:lnTo>
                <a:lnTo>
                  <a:pt x="9" y="65"/>
                </a:lnTo>
                <a:lnTo>
                  <a:pt x="1" y="87"/>
                </a:lnTo>
                <a:lnTo>
                  <a:pt x="0" y="108"/>
                </a:lnTo>
                <a:lnTo>
                  <a:pt x="1" y="129"/>
                </a:lnTo>
                <a:lnTo>
                  <a:pt x="9" y="149"/>
                </a:lnTo>
                <a:lnTo>
                  <a:pt x="20" y="168"/>
                </a:lnTo>
                <a:lnTo>
                  <a:pt x="34" y="184"/>
                </a:lnTo>
                <a:lnTo>
                  <a:pt x="51" y="198"/>
                </a:lnTo>
                <a:lnTo>
                  <a:pt x="71" y="208"/>
                </a:lnTo>
                <a:lnTo>
                  <a:pt x="93" y="214"/>
                </a:lnTo>
                <a:lnTo>
                  <a:pt x="116" y="216"/>
                </a:lnTo>
                <a:lnTo>
                  <a:pt x="141" y="214"/>
                </a:lnTo>
                <a:lnTo>
                  <a:pt x="163" y="208"/>
                </a:lnTo>
                <a:lnTo>
                  <a:pt x="183" y="198"/>
                </a:lnTo>
                <a:lnTo>
                  <a:pt x="200" y="184"/>
                </a:lnTo>
                <a:lnTo>
                  <a:pt x="214" y="168"/>
                </a:lnTo>
                <a:lnTo>
                  <a:pt x="225" y="149"/>
                </a:lnTo>
                <a:lnTo>
                  <a:pt x="231" y="129"/>
                </a:lnTo>
                <a:lnTo>
                  <a:pt x="234"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sp>
        <p:nvSpPr>
          <p:cNvPr id="22" name="Freeform 37"/>
          <p:cNvSpPr>
            <a:spLocks/>
          </p:cNvSpPr>
          <p:nvPr/>
        </p:nvSpPr>
        <p:spPr bwMode="auto">
          <a:xfrm>
            <a:off x="6757014" y="3160869"/>
            <a:ext cx="186473" cy="165457"/>
          </a:xfrm>
          <a:custGeom>
            <a:avLst/>
            <a:gdLst>
              <a:gd name="T0" fmla="*/ 2147483647 w 235"/>
              <a:gd name="T1" fmla="*/ 2147483647 h 216"/>
              <a:gd name="T2" fmla="*/ 2147483647 w 235"/>
              <a:gd name="T3" fmla="*/ 2147483647 h 216"/>
              <a:gd name="T4" fmla="*/ 2147483647 w 235"/>
              <a:gd name="T5" fmla="*/ 2147483647 h 216"/>
              <a:gd name="T6" fmla="*/ 2147483647 w 235"/>
              <a:gd name="T7" fmla="*/ 2147483647 h 216"/>
              <a:gd name="T8" fmla="*/ 2147483647 w 235"/>
              <a:gd name="T9" fmla="*/ 2147483647 h 216"/>
              <a:gd name="T10" fmla="*/ 2147483647 w 235"/>
              <a:gd name="T11" fmla="*/ 2147483647 h 216"/>
              <a:gd name="T12" fmla="*/ 2147483647 w 235"/>
              <a:gd name="T13" fmla="*/ 2147483647 h 216"/>
              <a:gd name="T14" fmla="*/ 2147483647 w 235"/>
              <a:gd name="T15" fmla="*/ 1458874667 h 216"/>
              <a:gd name="T16" fmla="*/ 2147483647 w 235"/>
              <a:gd name="T17" fmla="*/ 0 h 216"/>
              <a:gd name="T18" fmla="*/ 2147483647 w 235"/>
              <a:gd name="T19" fmla="*/ 1458874667 h 216"/>
              <a:gd name="T20" fmla="*/ 2147483647 w 235"/>
              <a:gd name="T21" fmla="*/ 2147483647 h 216"/>
              <a:gd name="T22" fmla="*/ 2147483647 w 235"/>
              <a:gd name="T23" fmla="*/ 2147483647 h 216"/>
              <a:gd name="T24" fmla="*/ 2147483647 w 235"/>
              <a:gd name="T25" fmla="*/ 2147483647 h 216"/>
              <a:gd name="T26" fmla="*/ 2147483647 w 235"/>
              <a:gd name="T27" fmla="*/ 2147483647 h 216"/>
              <a:gd name="T28" fmla="*/ 2147483647 w 235"/>
              <a:gd name="T29" fmla="*/ 2147483647 h 216"/>
              <a:gd name="T30" fmla="*/ 1481144365 w 235"/>
              <a:gd name="T31" fmla="*/ 2147483647 h 216"/>
              <a:gd name="T32" fmla="*/ 0 w 235"/>
              <a:gd name="T33" fmla="*/ 2147483647 h 216"/>
              <a:gd name="T34" fmla="*/ 1481144365 w 235"/>
              <a:gd name="T35" fmla="*/ 2147483647 h 216"/>
              <a:gd name="T36" fmla="*/ 2147483647 w 235"/>
              <a:gd name="T37" fmla="*/ 2147483647 h 216"/>
              <a:gd name="T38" fmla="*/ 2147483647 w 235"/>
              <a:gd name="T39" fmla="*/ 2147483647 h 216"/>
              <a:gd name="T40" fmla="*/ 2147483647 w 235"/>
              <a:gd name="T41" fmla="*/ 2147483647 h 216"/>
              <a:gd name="T42" fmla="*/ 2147483647 w 235"/>
              <a:gd name="T43" fmla="*/ 2147483647 h 216"/>
              <a:gd name="T44" fmla="*/ 2147483647 w 235"/>
              <a:gd name="T45" fmla="*/ 2147483647 h 216"/>
              <a:gd name="T46" fmla="*/ 2147483647 w 235"/>
              <a:gd name="T47" fmla="*/ 2147483647 h 216"/>
              <a:gd name="T48" fmla="*/ 2147483647 w 235"/>
              <a:gd name="T49" fmla="*/ 2147483647 h 216"/>
              <a:gd name="T50" fmla="*/ 2147483647 w 235"/>
              <a:gd name="T51" fmla="*/ 2147483647 h 216"/>
              <a:gd name="T52" fmla="*/ 2147483647 w 235"/>
              <a:gd name="T53" fmla="*/ 2147483647 h 216"/>
              <a:gd name="T54" fmla="*/ 2147483647 w 235"/>
              <a:gd name="T55" fmla="*/ 2147483647 h 216"/>
              <a:gd name="T56" fmla="*/ 2147483647 w 235"/>
              <a:gd name="T57" fmla="*/ 2147483647 h 216"/>
              <a:gd name="T58" fmla="*/ 2147483647 w 235"/>
              <a:gd name="T59" fmla="*/ 2147483647 h 216"/>
              <a:gd name="T60" fmla="*/ 2147483647 w 235"/>
              <a:gd name="T61" fmla="*/ 2147483647 h 216"/>
              <a:gd name="T62" fmla="*/ 2147483647 w 235"/>
              <a:gd name="T63" fmla="*/ 2147483647 h 216"/>
              <a:gd name="T64" fmla="*/ 2147483647 w 235"/>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6"/>
              <a:gd name="T101" fmla="*/ 235 w 235"/>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6">
                <a:moveTo>
                  <a:pt x="235" y="109"/>
                </a:moveTo>
                <a:lnTo>
                  <a:pt x="233" y="86"/>
                </a:lnTo>
                <a:lnTo>
                  <a:pt x="225" y="66"/>
                </a:lnTo>
                <a:lnTo>
                  <a:pt x="216" y="47"/>
                </a:lnTo>
                <a:lnTo>
                  <a:pt x="201" y="31"/>
                </a:lnTo>
                <a:lnTo>
                  <a:pt x="183" y="19"/>
                </a:lnTo>
                <a:lnTo>
                  <a:pt x="163" y="9"/>
                </a:lnTo>
                <a:lnTo>
                  <a:pt x="142" y="3"/>
                </a:lnTo>
                <a:lnTo>
                  <a:pt x="118" y="0"/>
                </a:lnTo>
                <a:lnTo>
                  <a:pt x="95" y="3"/>
                </a:lnTo>
                <a:lnTo>
                  <a:pt x="72" y="9"/>
                </a:lnTo>
                <a:lnTo>
                  <a:pt x="53" y="19"/>
                </a:lnTo>
                <a:lnTo>
                  <a:pt x="34" y="31"/>
                </a:lnTo>
                <a:lnTo>
                  <a:pt x="21" y="47"/>
                </a:lnTo>
                <a:lnTo>
                  <a:pt x="10" y="66"/>
                </a:lnTo>
                <a:lnTo>
                  <a:pt x="3" y="86"/>
                </a:lnTo>
                <a:lnTo>
                  <a:pt x="0" y="109"/>
                </a:lnTo>
                <a:lnTo>
                  <a:pt x="3" y="130"/>
                </a:lnTo>
                <a:lnTo>
                  <a:pt x="10" y="150"/>
                </a:lnTo>
                <a:lnTo>
                  <a:pt x="21" y="168"/>
                </a:lnTo>
                <a:lnTo>
                  <a:pt x="34" y="184"/>
                </a:lnTo>
                <a:lnTo>
                  <a:pt x="53" y="197"/>
                </a:lnTo>
                <a:lnTo>
                  <a:pt x="72" y="207"/>
                </a:lnTo>
                <a:lnTo>
                  <a:pt x="95" y="214"/>
                </a:lnTo>
                <a:lnTo>
                  <a:pt x="118" y="216"/>
                </a:lnTo>
                <a:lnTo>
                  <a:pt x="142" y="214"/>
                </a:lnTo>
                <a:lnTo>
                  <a:pt x="163" y="207"/>
                </a:lnTo>
                <a:lnTo>
                  <a:pt x="183" y="197"/>
                </a:lnTo>
                <a:lnTo>
                  <a:pt x="201" y="184"/>
                </a:lnTo>
                <a:lnTo>
                  <a:pt x="216" y="168"/>
                </a:lnTo>
                <a:lnTo>
                  <a:pt x="225" y="150"/>
                </a:lnTo>
                <a:lnTo>
                  <a:pt x="233" y="130"/>
                </a:lnTo>
                <a:lnTo>
                  <a:pt x="235"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3" name="Freeform 38"/>
          <p:cNvSpPr>
            <a:spLocks/>
          </p:cNvSpPr>
          <p:nvPr/>
        </p:nvSpPr>
        <p:spPr bwMode="auto">
          <a:xfrm>
            <a:off x="6757014" y="3160869"/>
            <a:ext cx="186473" cy="165457"/>
          </a:xfrm>
          <a:custGeom>
            <a:avLst/>
            <a:gdLst>
              <a:gd name="T0" fmla="*/ 2147483647 w 235"/>
              <a:gd name="T1" fmla="*/ 2147483647 h 216"/>
              <a:gd name="T2" fmla="*/ 2147483647 w 235"/>
              <a:gd name="T3" fmla="*/ 2147483647 h 216"/>
              <a:gd name="T4" fmla="*/ 2147483647 w 235"/>
              <a:gd name="T5" fmla="*/ 2147483647 h 216"/>
              <a:gd name="T6" fmla="*/ 2147483647 w 235"/>
              <a:gd name="T7" fmla="*/ 2147483647 h 216"/>
              <a:gd name="T8" fmla="*/ 2147483647 w 235"/>
              <a:gd name="T9" fmla="*/ 2147483647 h 216"/>
              <a:gd name="T10" fmla="*/ 2147483647 w 235"/>
              <a:gd name="T11" fmla="*/ 2147483647 h 216"/>
              <a:gd name="T12" fmla="*/ 2147483647 w 235"/>
              <a:gd name="T13" fmla="*/ 2147483647 h 216"/>
              <a:gd name="T14" fmla="*/ 2147483647 w 235"/>
              <a:gd name="T15" fmla="*/ 1458874667 h 216"/>
              <a:gd name="T16" fmla="*/ 2147483647 w 235"/>
              <a:gd name="T17" fmla="*/ 0 h 216"/>
              <a:gd name="T18" fmla="*/ 2147483647 w 235"/>
              <a:gd name="T19" fmla="*/ 1458874667 h 216"/>
              <a:gd name="T20" fmla="*/ 2147483647 w 235"/>
              <a:gd name="T21" fmla="*/ 2147483647 h 216"/>
              <a:gd name="T22" fmla="*/ 2147483647 w 235"/>
              <a:gd name="T23" fmla="*/ 2147483647 h 216"/>
              <a:gd name="T24" fmla="*/ 2147483647 w 235"/>
              <a:gd name="T25" fmla="*/ 2147483647 h 216"/>
              <a:gd name="T26" fmla="*/ 2147483647 w 235"/>
              <a:gd name="T27" fmla="*/ 2147483647 h 216"/>
              <a:gd name="T28" fmla="*/ 2147483647 w 235"/>
              <a:gd name="T29" fmla="*/ 2147483647 h 216"/>
              <a:gd name="T30" fmla="*/ 1481144365 w 235"/>
              <a:gd name="T31" fmla="*/ 2147483647 h 216"/>
              <a:gd name="T32" fmla="*/ 0 w 235"/>
              <a:gd name="T33" fmla="*/ 2147483647 h 216"/>
              <a:gd name="T34" fmla="*/ 1481144365 w 235"/>
              <a:gd name="T35" fmla="*/ 2147483647 h 216"/>
              <a:gd name="T36" fmla="*/ 2147483647 w 235"/>
              <a:gd name="T37" fmla="*/ 2147483647 h 216"/>
              <a:gd name="T38" fmla="*/ 2147483647 w 235"/>
              <a:gd name="T39" fmla="*/ 2147483647 h 216"/>
              <a:gd name="T40" fmla="*/ 2147483647 w 235"/>
              <a:gd name="T41" fmla="*/ 2147483647 h 216"/>
              <a:gd name="T42" fmla="*/ 2147483647 w 235"/>
              <a:gd name="T43" fmla="*/ 2147483647 h 216"/>
              <a:gd name="T44" fmla="*/ 2147483647 w 235"/>
              <a:gd name="T45" fmla="*/ 2147483647 h 216"/>
              <a:gd name="T46" fmla="*/ 2147483647 w 235"/>
              <a:gd name="T47" fmla="*/ 2147483647 h 216"/>
              <a:gd name="T48" fmla="*/ 2147483647 w 235"/>
              <a:gd name="T49" fmla="*/ 2147483647 h 216"/>
              <a:gd name="T50" fmla="*/ 2147483647 w 235"/>
              <a:gd name="T51" fmla="*/ 2147483647 h 216"/>
              <a:gd name="T52" fmla="*/ 2147483647 w 235"/>
              <a:gd name="T53" fmla="*/ 2147483647 h 216"/>
              <a:gd name="T54" fmla="*/ 2147483647 w 235"/>
              <a:gd name="T55" fmla="*/ 2147483647 h 216"/>
              <a:gd name="T56" fmla="*/ 2147483647 w 235"/>
              <a:gd name="T57" fmla="*/ 2147483647 h 216"/>
              <a:gd name="T58" fmla="*/ 2147483647 w 235"/>
              <a:gd name="T59" fmla="*/ 2147483647 h 216"/>
              <a:gd name="T60" fmla="*/ 2147483647 w 235"/>
              <a:gd name="T61" fmla="*/ 2147483647 h 216"/>
              <a:gd name="T62" fmla="*/ 2147483647 w 235"/>
              <a:gd name="T63" fmla="*/ 2147483647 h 216"/>
              <a:gd name="T64" fmla="*/ 2147483647 w 235"/>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6"/>
              <a:gd name="T101" fmla="*/ 235 w 235"/>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6">
                <a:moveTo>
                  <a:pt x="235" y="109"/>
                </a:moveTo>
                <a:lnTo>
                  <a:pt x="233" y="86"/>
                </a:lnTo>
                <a:lnTo>
                  <a:pt x="225" y="66"/>
                </a:lnTo>
                <a:lnTo>
                  <a:pt x="216" y="47"/>
                </a:lnTo>
                <a:lnTo>
                  <a:pt x="201" y="31"/>
                </a:lnTo>
                <a:lnTo>
                  <a:pt x="183" y="19"/>
                </a:lnTo>
                <a:lnTo>
                  <a:pt x="163" y="9"/>
                </a:lnTo>
                <a:lnTo>
                  <a:pt x="142" y="3"/>
                </a:lnTo>
                <a:lnTo>
                  <a:pt x="118" y="0"/>
                </a:lnTo>
                <a:lnTo>
                  <a:pt x="95" y="3"/>
                </a:lnTo>
                <a:lnTo>
                  <a:pt x="72" y="9"/>
                </a:lnTo>
                <a:lnTo>
                  <a:pt x="53" y="19"/>
                </a:lnTo>
                <a:lnTo>
                  <a:pt x="34" y="31"/>
                </a:lnTo>
                <a:lnTo>
                  <a:pt x="21" y="47"/>
                </a:lnTo>
                <a:lnTo>
                  <a:pt x="10" y="66"/>
                </a:lnTo>
                <a:lnTo>
                  <a:pt x="3" y="86"/>
                </a:lnTo>
                <a:lnTo>
                  <a:pt x="0" y="109"/>
                </a:lnTo>
                <a:lnTo>
                  <a:pt x="3" y="130"/>
                </a:lnTo>
                <a:lnTo>
                  <a:pt x="10" y="150"/>
                </a:lnTo>
                <a:lnTo>
                  <a:pt x="21" y="168"/>
                </a:lnTo>
                <a:lnTo>
                  <a:pt x="34" y="184"/>
                </a:lnTo>
                <a:lnTo>
                  <a:pt x="53" y="197"/>
                </a:lnTo>
                <a:lnTo>
                  <a:pt x="72" y="207"/>
                </a:lnTo>
                <a:lnTo>
                  <a:pt x="95" y="214"/>
                </a:lnTo>
                <a:lnTo>
                  <a:pt x="118" y="216"/>
                </a:lnTo>
                <a:lnTo>
                  <a:pt x="142" y="214"/>
                </a:lnTo>
                <a:lnTo>
                  <a:pt x="163" y="207"/>
                </a:lnTo>
                <a:lnTo>
                  <a:pt x="183" y="197"/>
                </a:lnTo>
                <a:lnTo>
                  <a:pt x="201" y="184"/>
                </a:lnTo>
                <a:lnTo>
                  <a:pt x="216" y="168"/>
                </a:lnTo>
                <a:lnTo>
                  <a:pt x="225" y="150"/>
                </a:lnTo>
                <a:lnTo>
                  <a:pt x="233" y="130"/>
                </a:lnTo>
                <a:lnTo>
                  <a:pt x="235"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sp>
        <p:nvSpPr>
          <p:cNvPr id="24" name="Freeform 39"/>
          <p:cNvSpPr>
            <a:spLocks/>
          </p:cNvSpPr>
          <p:nvPr/>
        </p:nvSpPr>
        <p:spPr bwMode="auto">
          <a:xfrm>
            <a:off x="5915498" y="3160869"/>
            <a:ext cx="186473" cy="165457"/>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458874667 h 216"/>
              <a:gd name="T16" fmla="*/ 2147483647 w 234"/>
              <a:gd name="T17" fmla="*/ 0 h 216"/>
              <a:gd name="T18" fmla="*/ 2147483647 w 234"/>
              <a:gd name="T19" fmla="*/ 1458874667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000507106 w 234"/>
              <a:gd name="T31" fmla="*/ 2147483647 h 216"/>
              <a:gd name="T32" fmla="*/ 0 w 234"/>
              <a:gd name="T33" fmla="*/ 2147483647 h 216"/>
              <a:gd name="T34" fmla="*/ 1000507106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6"/>
                </a:lnTo>
                <a:lnTo>
                  <a:pt x="225" y="66"/>
                </a:lnTo>
                <a:lnTo>
                  <a:pt x="214" y="47"/>
                </a:lnTo>
                <a:lnTo>
                  <a:pt x="200" y="31"/>
                </a:lnTo>
                <a:lnTo>
                  <a:pt x="183" y="19"/>
                </a:lnTo>
                <a:lnTo>
                  <a:pt x="163" y="9"/>
                </a:lnTo>
                <a:lnTo>
                  <a:pt x="141" y="3"/>
                </a:lnTo>
                <a:lnTo>
                  <a:pt x="118" y="0"/>
                </a:lnTo>
                <a:lnTo>
                  <a:pt x="93" y="3"/>
                </a:lnTo>
                <a:lnTo>
                  <a:pt x="71" y="9"/>
                </a:lnTo>
                <a:lnTo>
                  <a:pt x="51" y="19"/>
                </a:lnTo>
                <a:lnTo>
                  <a:pt x="34" y="31"/>
                </a:lnTo>
                <a:lnTo>
                  <a:pt x="20" y="47"/>
                </a:lnTo>
                <a:lnTo>
                  <a:pt x="9" y="66"/>
                </a:lnTo>
                <a:lnTo>
                  <a:pt x="2" y="86"/>
                </a:lnTo>
                <a:lnTo>
                  <a:pt x="0" y="109"/>
                </a:lnTo>
                <a:lnTo>
                  <a:pt x="2" y="130"/>
                </a:lnTo>
                <a:lnTo>
                  <a:pt x="9" y="150"/>
                </a:lnTo>
                <a:lnTo>
                  <a:pt x="20" y="168"/>
                </a:lnTo>
                <a:lnTo>
                  <a:pt x="34" y="184"/>
                </a:lnTo>
                <a:lnTo>
                  <a:pt x="51" y="197"/>
                </a:lnTo>
                <a:lnTo>
                  <a:pt x="71" y="207"/>
                </a:lnTo>
                <a:lnTo>
                  <a:pt x="93" y="214"/>
                </a:lnTo>
                <a:lnTo>
                  <a:pt x="118" y="216"/>
                </a:lnTo>
                <a:lnTo>
                  <a:pt x="141" y="214"/>
                </a:lnTo>
                <a:lnTo>
                  <a:pt x="163" y="207"/>
                </a:lnTo>
                <a:lnTo>
                  <a:pt x="183" y="197"/>
                </a:lnTo>
                <a:lnTo>
                  <a:pt x="200" y="184"/>
                </a:lnTo>
                <a:lnTo>
                  <a:pt x="214" y="168"/>
                </a:lnTo>
                <a:lnTo>
                  <a:pt x="225" y="150"/>
                </a:lnTo>
                <a:lnTo>
                  <a:pt x="233" y="130"/>
                </a:lnTo>
                <a:lnTo>
                  <a:pt x="234"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5" name="Freeform 40"/>
          <p:cNvSpPr>
            <a:spLocks/>
          </p:cNvSpPr>
          <p:nvPr/>
        </p:nvSpPr>
        <p:spPr bwMode="auto">
          <a:xfrm>
            <a:off x="5915498" y="3160869"/>
            <a:ext cx="186473" cy="165457"/>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458874667 h 216"/>
              <a:gd name="T16" fmla="*/ 2147483647 w 234"/>
              <a:gd name="T17" fmla="*/ 0 h 216"/>
              <a:gd name="T18" fmla="*/ 2147483647 w 234"/>
              <a:gd name="T19" fmla="*/ 1458874667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000507106 w 234"/>
              <a:gd name="T31" fmla="*/ 2147483647 h 216"/>
              <a:gd name="T32" fmla="*/ 0 w 234"/>
              <a:gd name="T33" fmla="*/ 2147483647 h 216"/>
              <a:gd name="T34" fmla="*/ 1000507106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6"/>
                </a:lnTo>
                <a:lnTo>
                  <a:pt x="225" y="66"/>
                </a:lnTo>
                <a:lnTo>
                  <a:pt x="214" y="47"/>
                </a:lnTo>
                <a:lnTo>
                  <a:pt x="200" y="31"/>
                </a:lnTo>
                <a:lnTo>
                  <a:pt x="183" y="19"/>
                </a:lnTo>
                <a:lnTo>
                  <a:pt x="163" y="9"/>
                </a:lnTo>
                <a:lnTo>
                  <a:pt x="141" y="3"/>
                </a:lnTo>
                <a:lnTo>
                  <a:pt x="118" y="0"/>
                </a:lnTo>
                <a:lnTo>
                  <a:pt x="93" y="3"/>
                </a:lnTo>
                <a:lnTo>
                  <a:pt x="71" y="9"/>
                </a:lnTo>
                <a:lnTo>
                  <a:pt x="51" y="19"/>
                </a:lnTo>
                <a:lnTo>
                  <a:pt x="34" y="31"/>
                </a:lnTo>
                <a:lnTo>
                  <a:pt x="20" y="47"/>
                </a:lnTo>
                <a:lnTo>
                  <a:pt x="9" y="66"/>
                </a:lnTo>
                <a:lnTo>
                  <a:pt x="2" y="86"/>
                </a:lnTo>
                <a:lnTo>
                  <a:pt x="0" y="109"/>
                </a:lnTo>
                <a:lnTo>
                  <a:pt x="2" y="130"/>
                </a:lnTo>
                <a:lnTo>
                  <a:pt x="9" y="150"/>
                </a:lnTo>
                <a:lnTo>
                  <a:pt x="20" y="168"/>
                </a:lnTo>
                <a:lnTo>
                  <a:pt x="34" y="184"/>
                </a:lnTo>
                <a:lnTo>
                  <a:pt x="51" y="197"/>
                </a:lnTo>
                <a:lnTo>
                  <a:pt x="71" y="207"/>
                </a:lnTo>
                <a:lnTo>
                  <a:pt x="93" y="214"/>
                </a:lnTo>
                <a:lnTo>
                  <a:pt x="118" y="216"/>
                </a:lnTo>
                <a:lnTo>
                  <a:pt x="141" y="214"/>
                </a:lnTo>
                <a:lnTo>
                  <a:pt x="163" y="207"/>
                </a:lnTo>
                <a:lnTo>
                  <a:pt x="183" y="197"/>
                </a:lnTo>
                <a:lnTo>
                  <a:pt x="200" y="184"/>
                </a:lnTo>
                <a:lnTo>
                  <a:pt x="214" y="168"/>
                </a:lnTo>
                <a:lnTo>
                  <a:pt x="225" y="150"/>
                </a:lnTo>
                <a:lnTo>
                  <a:pt x="233" y="130"/>
                </a:lnTo>
                <a:lnTo>
                  <a:pt x="234"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sp>
        <p:nvSpPr>
          <p:cNvPr id="26" name="Freeform 41"/>
          <p:cNvSpPr>
            <a:spLocks/>
          </p:cNvSpPr>
          <p:nvPr/>
        </p:nvSpPr>
        <p:spPr bwMode="auto">
          <a:xfrm>
            <a:off x="5214234" y="3535078"/>
            <a:ext cx="186473"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500123206 h 216"/>
              <a:gd name="T16" fmla="*/ 2147483647 w 234"/>
              <a:gd name="T17" fmla="*/ 0 h 216"/>
              <a:gd name="T18" fmla="*/ 2147483647 w 234"/>
              <a:gd name="T19" fmla="*/ 1500123206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500131213 w 234"/>
              <a:gd name="T31" fmla="*/ 2147483647 h 216"/>
              <a:gd name="T32" fmla="*/ 0 w 234"/>
              <a:gd name="T33" fmla="*/ 2147483647 h 216"/>
              <a:gd name="T34" fmla="*/ 150013121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7"/>
                </a:lnTo>
                <a:lnTo>
                  <a:pt x="225" y="66"/>
                </a:lnTo>
                <a:lnTo>
                  <a:pt x="214" y="49"/>
                </a:lnTo>
                <a:lnTo>
                  <a:pt x="200" y="32"/>
                </a:lnTo>
                <a:lnTo>
                  <a:pt x="183" y="19"/>
                </a:lnTo>
                <a:lnTo>
                  <a:pt x="163" y="9"/>
                </a:lnTo>
                <a:lnTo>
                  <a:pt x="141" y="3"/>
                </a:lnTo>
                <a:lnTo>
                  <a:pt x="116" y="0"/>
                </a:lnTo>
                <a:lnTo>
                  <a:pt x="93" y="3"/>
                </a:lnTo>
                <a:lnTo>
                  <a:pt x="71" y="9"/>
                </a:lnTo>
                <a:lnTo>
                  <a:pt x="51" y="19"/>
                </a:lnTo>
                <a:lnTo>
                  <a:pt x="34" y="32"/>
                </a:lnTo>
                <a:lnTo>
                  <a:pt x="20" y="49"/>
                </a:lnTo>
                <a:lnTo>
                  <a:pt x="9" y="66"/>
                </a:lnTo>
                <a:lnTo>
                  <a:pt x="3" y="87"/>
                </a:lnTo>
                <a:lnTo>
                  <a:pt x="0" y="109"/>
                </a:lnTo>
                <a:lnTo>
                  <a:pt x="3" y="130"/>
                </a:lnTo>
                <a:lnTo>
                  <a:pt x="9" y="150"/>
                </a:lnTo>
                <a:lnTo>
                  <a:pt x="20" y="169"/>
                </a:lnTo>
                <a:lnTo>
                  <a:pt x="34" y="184"/>
                </a:lnTo>
                <a:lnTo>
                  <a:pt x="51" y="197"/>
                </a:lnTo>
                <a:lnTo>
                  <a:pt x="71" y="207"/>
                </a:lnTo>
                <a:lnTo>
                  <a:pt x="93" y="214"/>
                </a:lnTo>
                <a:lnTo>
                  <a:pt x="116" y="216"/>
                </a:lnTo>
                <a:lnTo>
                  <a:pt x="141" y="214"/>
                </a:lnTo>
                <a:lnTo>
                  <a:pt x="163" y="207"/>
                </a:lnTo>
                <a:lnTo>
                  <a:pt x="183" y="197"/>
                </a:lnTo>
                <a:lnTo>
                  <a:pt x="200" y="184"/>
                </a:lnTo>
                <a:lnTo>
                  <a:pt x="214" y="169"/>
                </a:lnTo>
                <a:lnTo>
                  <a:pt x="225" y="150"/>
                </a:lnTo>
                <a:lnTo>
                  <a:pt x="233" y="130"/>
                </a:lnTo>
                <a:lnTo>
                  <a:pt x="234"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7" name="Freeform 42"/>
          <p:cNvSpPr>
            <a:spLocks/>
          </p:cNvSpPr>
          <p:nvPr/>
        </p:nvSpPr>
        <p:spPr bwMode="auto">
          <a:xfrm>
            <a:off x="5214234" y="3535078"/>
            <a:ext cx="186473"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500123206 h 216"/>
              <a:gd name="T16" fmla="*/ 2147483647 w 234"/>
              <a:gd name="T17" fmla="*/ 0 h 216"/>
              <a:gd name="T18" fmla="*/ 2147483647 w 234"/>
              <a:gd name="T19" fmla="*/ 1500123206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500131213 w 234"/>
              <a:gd name="T31" fmla="*/ 2147483647 h 216"/>
              <a:gd name="T32" fmla="*/ 0 w 234"/>
              <a:gd name="T33" fmla="*/ 2147483647 h 216"/>
              <a:gd name="T34" fmla="*/ 150013121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7"/>
                </a:lnTo>
                <a:lnTo>
                  <a:pt x="225" y="66"/>
                </a:lnTo>
                <a:lnTo>
                  <a:pt x="214" y="49"/>
                </a:lnTo>
                <a:lnTo>
                  <a:pt x="200" y="32"/>
                </a:lnTo>
                <a:lnTo>
                  <a:pt x="183" y="19"/>
                </a:lnTo>
                <a:lnTo>
                  <a:pt x="163" y="9"/>
                </a:lnTo>
                <a:lnTo>
                  <a:pt x="141" y="3"/>
                </a:lnTo>
                <a:lnTo>
                  <a:pt x="116" y="0"/>
                </a:lnTo>
                <a:lnTo>
                  <a:pt x="93" y="3"/>
                </a:lnTo>
                <a:lnTo>
                  <a:pt x="71" y="9"/>
                </a:lnTo>
                <a:lnTo>
                  <a:pt x="51" y="19"/>
                </a:lnTo>
                <a:lnTo>
                  <a:pt x="34" y="32"/>
                </a:lnTo>
                <a:lnTo>
                  <a:pt x="20" y="49"/>
                </a:lnTo>
                <a:lnTo>
                  <a:pt x="9" y="66"/>
                </a:lnTo>
                <a:lnTo>
                  <a:pt x="3" y="87"/>
                </a:lnTo>
                <a:lnTo>
                  <a:pt x="0" y="109"/>
                </a:lnTo>
                <a:lnTo>
                  <a:pt x="3" y="130"/>
                </a:lnTo>
                <a:lnTo>
                  <a:pt x="9" y="150"/>
                </a:lnTo>
                <a:lnTo>
                  <a:pt x="20" y="169"/>
                </a:lnTo>
                <a:lnTo>
                  <a:pt x="34" y="184"/>
                </a:lnTo>
                <a:lnTo>
                  <a:pt x="51" y="197"/>
                </a:lnTo>
                <a:lnTo>
                  <a:pt x="71" y="207"/>
                </a:lnTo>
                <a:lnTo>
                  <a:pt x="93" y="214"/>
                </a:lnTo>
                <a:lnTo>
                  <a:pt x="116" y="216"/>
                </a:lnTo>
                <a:lnTo>
                  <a:pt x="141" y="214"/>
                </a:lnTo>
                <a:lnTo>
                  <a:pt x="163" y="207"/>
                </a:lnTo>
                <a:lnTo>
                  <a:pt x="183" y="197"/>
                </a:lnTo>
                <a:lnTo>
                  <a:pt x="200" y="184"/>
                </a:lnTo>
                <a:lnTo>
                  <a:pt x="214" y="169"/>
                </a:lnTo>
                <a:lnTo>
                  <a:pt x="225" y="150"/>
                </a:lnTo>
                <a:lnTo>
                  <a:pt x="233" y="130"/>
                </a:lnTo>
                <a:lnTo>
                  <a:pt x="234"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cxnSp>
        <p:nvCxnSpPr>
          <p:cNvPr id="28" name="Gerade Verbindung 58"/>
          <p:cNvCxnSpPr>
            <a:cxnSpLocks noChangeShapeType="1"/>
          </p:cNvCxnSpPr>
          <p:nvPr/>
        </p:nvCxnSpPr>
        <p:spPr bwMode="auto">
          <a:xfrm flipV="1">
            <a:off x="1091120" y="2318124"/>
            <a:ext cx="5987838" cy="2947288"/>
          </a:xfrm>
          <a:prstGeom prst="line">
            <a:avLst/>
          </a:prstGeom>
          <a:noFill/>
          <a:ln w="28575" algn="ctr">
            <a:solidFill>
              <a:srgbClr val="000000"/>
            </a:solidFill>
            <a:round/>
            <a:headEnd/>
            <a:tailEnd/>
          </a:ln>
          <a:extLst>
            <a:ext uri="{909E8E84-426E-40DD-AFC4-6F175D3DCCD1}">
              <a14:hiddenFill xmlns:a14="http://schemas.microsoft.com/office/drawing/2010/main">
                <a:noFill/>
              </a14:hiddenFill>
            </a:ext>
          </a:extLst>
        </p:spPr>
      </p:cxnSp>
      <p:cxnSp>
        <p:nvCxnSpPr>
          <p:cNvPr id="29" name="Gerade Verbindung mit Pfeil 28"/>
          <p:cNvCxnSpPr/>
          <p:nvPr/>
        </p:nvCxnSpPr>
        <p:spPr bwMode="auto">
          <a:xfrm flipV="1">
            <a:off x="1090349" y="1668669"/>
            <a:ext cx="0" cy="4067175"/>
          </a:xfrm>
          <a:prstGeom prst="straightConnector1">
            <a:avLst/>
          </a:prstGeom>
          <a:noFill/>
          <a:ln w="28575" cap="flat" cmpd="sng" algn="ctr">
            <a:solidFill>
              <a:srgbClr val="000000"/>
            </a:solidFill>
            <a:prstDash val="solid"/>
            <a:headEnd type="none" w="med" len="med"/>
            <a:tailEnd type="triangle" w="med" len="lg"/>
          </a:ln>
          <a:effectLst/>
        </p:spPr>
      </p:cxnSp>
      <p:cxnSp>
        <p:nvCxnSpPr>
          <p:cNvPr id="30" name="Gerade Verbindung mit Pfeil 29"/>
          <p:cNvCxnSpPr/>
          <p:nvPr/>
        </p:nvCxnSpPr>
        <p:spPr bwMode="auto">
          <a:xfrm>
            <a:off x="1083470" y="5727906"/>
            <a:ext cx="7195608" cy="0"/>
          </a:xfrm>
          <a:prstGeom prst="straightConnector1">
            <a:avLst/>
          </a:prstGeom>
          <a:noFill/>
          <a:ln w="28575" cap="flat" cmpd="sng" algn="ctr">
            <a:solidFill>
              <a:srgbClr val="000000"/>
            </a:solidFill>
            <a:prstDash val="solid"/>
            <a:headEnd type="none" w="med" len="med"/>
            <a:tailEnd type="triangle" w="med" len="lg"/>
          </a:ln>
          <a:effectLst/>
        </p:spPr>
      </p:cxnSp>
      <p:sp>
        <p:nvSpPr>
          <p:cNvPr id="31" name="TextBox 3"/>
          <p:cNvSpPr txBox="1">
            <a:spLocks noChangeArrowheads="1"/>
          </p:cNvSpPr>
          <p:nvPr/>
        </p:nvSpPr>
        <p:spPr bwMode="auto">
          <a:xfrm>
            <a:off x="7412081" y="5853379"/>
            <a:ext cx="745845" cy="400110"/>
          </a:xfrm>
          <a:prstGeom prst="rect">
            <a:avLst/>
          </a:prstGeom>
          <a:noFill/>
          <a:ln>
            <a:noFill/>
          </a:ln>
        </p:spPr>
        <p:txBody>
          <a:bodyPr wrap="none">
            <a:spAutoFit/>
          </a:bodyPr>
          <a:lstStyle>
            <a:lvl1pPr>
              <a:defRPr sz="3600" b="1">
                <a:solidFill>
                  <a:schemeClr val="tx1"/>
                </a:solidFill>
                <a:latin typeface="Arial" charset="0"/>
                <a:ea typeface="ＭＳ Ｐゴシック" pitchFamily="-109" charset="-128"/>
              </a:defRPr>
            </a:lvl1pPr>
            <a:lvl2pPr marL="742950" indent="-285750">
              <a:defRPr sz="3600" b="1">
                <a:solidFill>
                  <a:schemeClr val="tx1"/>
                </a:solidFill>
                <a:latin typeface="Arial" charset="0"/>
                <a:ea typeface="ＭＳ Ｐゴシック" pitchFamily="-109" charset="-128"/>
              </a:defRPr>
            </a:lvl2pPr>
            <a:lvl3pPr marL="1143000" indent="-228600">
              <a:defRPr sz="3600" b="1">
                <a:solidFill>
                  <a:schemeClr val="tx1"/>
                </a:solidFill>
                <a:latin typeface="Arial" charset="0"/>
                <a:ea typeface="ＭＳ Ｐゴシック" pitchFamily="-109" charset="-128"/>
              </a:defRPr>
            </a:lvl3pPr>
            <a:lvl4pPr marL="1600200" indent="-228600">
              <a:defRPr sz="3600" b="1">
                <a:solidFill>
                  <a:schemeClr val="tx1"/>
                </a:solidFill>
                <a:latin typeface="Arial" charset="0"/>
                <a:ea typeface="ＭＳ Ｐゴシック" pitchFamily="-109" charset="-128"/>
              </a:defRPr>
            </a:lvl4pPr>
            <a:lvl5pPr marL="2057400" indent="-228600">
              <a:defRPr sz="3600" b="1">
                <a:solidFill>
                  <a:schemeClr val="tx1"/>
                </a:solidFill>
                <a:latin typeface="Arial" charset="0"/>
                <a:ea typeface="ＭＳ Ｐゴシック" pitchFamily="-109" charset="-128"/>
              </a:defRPr>
            </a:lvl5pPr>
            <a:lvl6pPr marL="2514600" indent="-228600" eaLnBrk="0" fontAlgn="base" hangingPunct="0">
              <a:spcBef>
                <a:spcPct val="0"/>
              </a:spcBef>
              <a:spcAft>
                <a:spcPct val="0"/>
              </a:spcAft>
              <a:defRPr sz="3600" b="1">
                <a:solidFill>
                  <a:schemeClr val="tx1"/>
                </a:solidFill>
                <a:latin typeface="Arial" charset="0"/>
                <a:ea typeface="ＭＳ Ｐゴシック" pitchFamily="-109" charset="-128"/>
              </a:defRPr>
            </a:lvl6pPr>
            <a:lvl7pPr marL="2971800" indent="-228600" eaLnBrk="0" fontAlgn="base" hangingPunct="0">
              <a:spcBef>
                <a:spcPct val="0"/>
              </a:spcBef>
              <a:spcAft>
                <a:spcPct val="0"/>
              </a:spcAft>
              <a:defRPr sz="3600" b="1">
                <a:solidFill>
                  <a:schemeClr val="tx1"/>
                </a:solidFill>
                <a:latin typeface="Arial" charset="0"/>
                <a:ea typeface="ＭＳ Ｐゴシック" pitchFamily="-109" charset="-128"/>
              </a:defRPr>
            </a:lvl7pPr>
            <a:lvl8pPr marL="3429000" indent="-228600" eaLnBrk="0" fontAlgn="base" hangingPunct="0">
              <a:spcBef>
                <a:spcPct val="0"/>
              </a:spcBef>
              <a:spcAft>
                <a:spcPct val="0"/>
              </a:spcAft>
              <a:defRPr sz="3600" b="1">
                <a:solidFill>
                  <a:schemeClr val="tx1"/>
                </a:solidFill>
                <a:latin typeface="Arial" charset="0"/>
                <a:ea typeface="ＭＳ Ｐゴシック" pitchFamily="-109" charset="-128"/>
              </a:defRPr>
            </a:lvl8pPr>
            <a:lvl9pPr marL="3886200" indent="-228600" eaLnBrk="0" fontAlgn="base" hangingPunct="0">
              <a:spcBef>
                <a:spcPct val="0"/>
              </a:spcBef>
              <a:spcAft>
                <a:spcPct val="0"/>
              </a:spcAft>
              <a:defRPr sz="3600" b="1">
                <a:solidFill>
                  <a:schemeClr val="tx1"/>
                </a:solidFill>
                <a:latin typeface="Arial" charset="0"/>
                <a:ea typeface="ＭＳ Ｐゴシック" pitchFamily="-109" charset="-128"/>
              </a:defRPr>
            </a:lvl9pPr>
          </a:lstStyle>
          <a:p>
            <a:pPr algn="l" fontAlgn="auto">
              <a:spcBef>
                <a:spcPts val="0"/>
              </a:spcBef>
              <a:spcAft>
                <a:spcPts val="0"/>
              </a:spcAft>
              <a:defRPr/>
            </a:pPr>
            <a:r>
              <a:rPr lang="de-DE" sz="2000" b="0" dirty="0">
                <a:solidFill>
                  <a:srgbClr val="000000"/>
                </a:solidFill>
                <a:latin typeface="Arial"/>
              </a:rPr>
              <a:t>Time</a:t>
            </a:r>
            <a:endParaRPr lang="ru-RU" sz="2000" b="0" dirty="0">
              <a:solidFill>
                <a:srgbClr val="000000"/>
              </a:solidFill>
              <a:latin typeface="Arial"/>
            </a:endParaRPr>
          </a:p>
        </p:txBody>
      </p:sp>
      <p:sp>
        <p:nvSpPr>
          <p:cNvPr id="32" name="Line 34"/>
          <p:cNvSpPr>
            <a:spLocks noChangeShapeType="1"/>
          </p:cNvSpPr>
          <p:nvPr/>
        </p:nvSpPr>
        <p:spPr bwMode="auto">
          <a:xfrm>
            <a:off x="4363154" y="2087722"/>
            <a:ext cx="0" cy="36462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3" name="Freeform 35"/>
          <p:cNvSpPr>
            <a:spLocks/>
          </p:cNvSpPr>
          <p:nvPr/>
        </p:nvSpPr>
        <p:spPr bwMode="auto">
          <a:xfrm>
            <a:off x="1097495" y="2868614"/>
            <a:ext cx="6486692" cy="2387519"/>
          </a:xfrm>
          <a:custGeom>
            <a:avLst/>
            <a:gdLst>
              <a:gd name="T0" fmla="*/ 0 w 4070"/>
              <a:gd name="T1" fmla="*/ 2147483647 h 1544"/>
              <a:gd name="T2" fmla="*/ 630039063 w 4070"/>
              <a:gd name="T3" fmla="*/ 2147483647 h 1544"/>
              <a:gd name="T4" fmla="*/ 1244957188 w 4070"/>
              <a:gd name="T5" fmla="*/ 2147483647 h 1544"/>
              <a:gd name="T6" fmla="*/ 2147483647 w 4070"/>
              <a:gd name="T7" fmla="*/ 2147483647 h 1544"/>
              <a:gd name="T8" fmla="*/ 2147483647 w 4070"/>
              <a:gd name="T9" fmla="*/ 2147483647 h 1544"/>
              <a:gd name="T10" fmla="*/ 2147483647 w 4070"/>
              <a:gd name="T11" fmla="*/ 2147483647 h 1544"/>
              <a:gd name="T12" fmla="*/ 2147483647 w 4070"/>
              <a:gd name="T13" fmla="*/ 1849794688 h 1544"/>
              <a:gd name="T14" fmla="*/ 2147483647 w 4070"/>
              <a:gd name="T15" fmla="*/ 1547375938 h 1544"/>
              <a:gd name="T16" fmla="*/ 2147483647 w 4070"/>
              <a:gd name="T17" fmla="*/ 1355844063 h 1544"/>
              <a:gd name="T18" fmla="*/ 2147483647 w 4070"/>
              <a:gd name="T19" fmla="*/ 1015623763 h 1544"/>
              <a:gd name="T20" fmla="*/ 2147483647 w 4070"/>
              <a:gd name="T21" fmla="*/ 821570938 h 1544"/>
              <a:gd name="T22" fmla="*/ 2147483647 w 4070"/>
              <a:gd name="T23" fmla="*/ 808970950 h 1544"/>
              <a:gd name="T24" fmla="*/ 2147483647 w 4070"/>
              <a:gd name="T25" fmla="*/ 630039063 h 1544"/>
              <a:gd name="T26" fmla="*/ 2147483647 w 4070"/>
              <a:gd name="T27" fmla="*/ 521673138 h 1544"/>
              <a:gd name="T28" fmla="*/ 2147483647 w 4070"/>
              <a:gd name="T29" fmla="*/ 410786263 h 1544"/>
              <a:gd name="T30" fmla="*/ 2147483647 w 4070"/>
              <a:gd name="T31" fmla="*/ 274697825 h 1544"/>
              <a:gd name="T32" fmla="*/ 2147483647 w 4070"/>
              <a:gd name="T33" fmla="*/ 0 h 15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70" h="1544">
                <a:moveTo>
                  <a:pt x="0" y="1544"/>
                </a:moveTo>
                <a:cubicBezTo>
                  <a:pt x="84" y="1447"/>
                  <a:pt x="168" y="1350"/>
                  <a:pt x="250" y="1288"/>
                </a:cubicBezTo>
                <a:cubicBezTo>
                  <a:pt x="332" y="1226"/>
                  <a:pt x="394" y="1219"/>
                  <a:pt x="494" y="1174"/>
                </a:cubicBezTo>
                <a:cubicBezTo>
                  <a:pt x="594" y="1129"/>
                  <a:pt x="746" y="1051"/>
                  <a:pt x="853" y="1017"/>
                </a:cubicBezTo>
                <a:cubicBezTo>
                  <a:pt x="960" y="983"/>
                  <a:pt x="1035" y="993"/>
                  <a:pt x="1136" y="968"/>
                </a:cubicBezTo>
                <a:cubicBezTo>
                  <a:pt x="1237" y="943"/>
                  <a:pt x="1360" y="903"/>
                  <a:pt x="1462" y="864"/>
                </a:cubicBezTo>
                <a:cubicBezTo>
                  <a:pt x="1564" y="825"/>
                  <a:pt x="1665" y="776"/>
                  <a:pt x="1750" y="734"/>
                </a:cubicBezTo>
                <a:cubicBezTo>
                  <a:pt x="1835" y="692"/>
                  <a:pt x="1891" y="647"/>
                  <a:pt x="1972" y="614"/>
                </a:cubicBezTo>
                <a:cubicBezTo>
                  <a:pt x="2053" y="581"/>
                  <a:pt x="2146" y="573"/>
                  <a:pt x="2239" y="538"/>
                </a:cubicBezTo>
                <a:cubicBezTo>
                  <a:pt x="2332" y="503"/>
                  <a:pt x="2460" y="438"/>
                  <a:pt x="2532" y="403"/>
                </a:cubicBezTo>
                <a:cubicBezTo>
                  <a:pt x="2604" y="368"/>
                  <a:pt x="2583" y="340"/>
                  <a:pt x="2673" y="326"/>
                </a:cubicBezTo>
                <a:cubicBezTo>
                  <a:pt x="2763" y="312"/>
                  <a:pt x="2968" y="334"/>
                  <a:pt x="3070" y="321"/>
                </a:cubicBezTo>
                <a:cubicBezTo>
                  <a:pt x="3172" y="308"/>
                  <a:pt x="3225" y="269"/>
                  <a:pt x="3287" y="250"/>
                </a:cubicBezTo>
                <a:cubicBezTo>
                  <a:pt x="3349" y="231"/>
                  <a:pt x="3375" y="221"/>
                  <a:pt x="3445" y="207"/>
                </a:cubicBezTo>
                <a:cubicBezTo>
                  <a:pt x="3515" y="193"/>
                  <a:pt x="3635" y="179"/>
                  <a:pt x="3711" y="163"/>
                </a:cubicBezTo>
                <a:cubicBezTo>
                  <a:pt x="3787" y="147"/>
                  <a:pt x="3842" y="136"/>
                  <a:pt x="3902" y="109"/>
                </a:cubicBezTo>
                <a:cubicBezTo>
                  <a:pt x="3962" y="82"/>
                  <a:pt x="4016" y="41"/>
                  <a:pt x="4070" y="0"/>
                </a:cubicBezTo>
              </a:path>
            </a:pathLst>
          </a:custGeom>
          <a:noFill/>
          <a:ln w="28575" cap="flat" cmpd="sng">
            <a:solidFill>
              <a:srgbClr val="00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 name="Rechteck 1"/>
          <p:cNvSpPr/>
          <p:nvPr/>
        </p:nvSpPr>
        <p:spPr bwMode="auto">
          <a:xfrm>
            <a:off x="4338799" y="1810389"/>
            <a:ext cx="3620778" cy="3899106"/>
          </a:xfrm>
          <a:prstGeom prst="rect">
            <a:avLst/>
          </a:prstGeom>
          <a:solidFill>
            <a:schemeClr val="bg1"/>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11853744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276</a:t>
            </a:fld>
            <a:endParaRPr lang="en-US" sz="800" dirty="0">
              <a:solidFill>
                <a:schemeClr val="bg1"/>
              </a:solidFill>
            </a:endParaRPr>
          </a:p>
        </p:txBody>
      </p:sp>
      <mc:AlternateContent xmlns:mc="http://schemas.openxmlformats.org/markup-compatibility/2006" xmlns:a14="http://schemas.microsoft.com/office/drawing/2010/main">
        <mc:Choice Requires="a14">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Relationship of </a:t>
                </a:r>
                <a14:m>
                  <m:oMath xmlns:m="http://schemas.openxmlformats.org/officeDocument/2006/math">
                    <m:r>
                      <a:rPr lang="en-US" sz="2400" i="1">
                        <a:latin typeface="Cambria Math"/>
                      </a:rPr>
                      <m:t>𝜆</m:t>
                    </m:r>
                  </m:oMath>
                </a14:m>
                <a:r>
                  <a:rPr lang="en-US" sz="2400" dirty="0"/>
                  <a:t> and Complexity</a:t>
                </a:r>
              </a:p>
            </p:txBody>
          </p:sp>
        </mc:Choice>
        <mc:Fallback xmlns="">
          <p:sp>
            <p:nvSpPr>
              <p:cNvPr id="4099" name="Rectangle 2"/>
              <p:cNvSpPr>
                <a:spLocks noRot="1" noChangeAspect="1" noMove="1" noResize="1" noEditPoints="1" noAdjustHandles="1" noChangeArrowheads="1" noChangeShapeType="1" noTextEdit="1"/>
              </p:cNvSpPr>
              <p:nvPr/>
            </p:nvSpPr>
            <p:spPr bwMode="auto">
              <a:xfrm>
                <a:off x="177800" y="534988"/>
                <a:ext cx="6289502" cy="425374"/>
              </a:xfrm>
              <a:prstGeom prst="rect">
                <a:avLst/>
              </a:prstGeom>
              <a:blipFill rotWithShape="1">
                <a:blip r:embed="rId2"/>
                <a:stretch>
                  <a:fillRect l="-1453" t="-18571" b="-3285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de-DE">
                    <a:noFill/>
                  </a:rPr>
                  <a:t> </a:t>
                </a:r>
              </a:p>
            </p:txBody>
          </p:sp>
        </mc:Fallback>
      </mc:AlternateContent>
      <p:sp>
        <p:nvSpPr>
          <p:cNvPr id="4" name="Textfeld 3"/>
          <p:cNvSpPr txBox="1"/>
          <p:nvPr/>
        </p:nvSpPr>
        <p:spPr>
          <a:xfrm>
            <a:off x="573283" y="1139649"/>
            <a:ext cx="7953759" cy="3908762"/>
          </a:xfrm>
          <a:prstGeom prst="rect">
            <a:avLst/>
          </a:prstGeom>
          <a:noFill/>
        </p:spPr>
        <p:txBody>
          <a:bodyPr wrap="square" rtlCol="0">
            <a:spAutoFit/>
          </a:bodyPr>
          <a:lstStyle/>
          <a:p>
            <a:pPr algn="l">
              <a:spcBef>
                <a:spcPts val="1200"/>
              </a:spcBef>
            </a:pPr>
            <a:r>
              <a:rPr lang="en-US" sz="1800" dirty="0"/>
              <a:t>𝜆 </a:t>
            </a:r>
            <a:r>
              <a:rPr lang="en-US" sz="1800" dirty="0">
                <a:latin typeface="+mn-lt"/>
                <a:ea typeface="Calibri"/>
                <a:cs typeface="Times New Roman"/>
              </a:rPr>
              <a:t>→ </a:t>
            </a:r>
            <a:r>
              <a:rPr lang="en-US" sz="1800" dirty="0">
                <a:latin typeface="MS PGothic"/>
                <a:ea typeface="MS PGothic"/>
                <a:cs typeface="Times New Roman"/>
              </a:rPr>
              <a:t>∞</a:t>
            </a:r>
            <a:r>
              <a:rPr lang="en-US" sz="1800" dirty="0">
                <a:latin typeface="+mn-lt"/>
                <a:ea typeface="MS PGothic"/>
                <a:cs typeface="Times New Roman"/>
              </a:rPr>
              <a:t> : Lowest Complexity</a:t>
            </a:r>
            <a:endParaRPr lang="en-US" sz="1800" dirty="0">
              <a:latin typeface="+mn-lt"/>
              <a:ea typeface="Calibri"/>
              <a:cs typeface="Times New Roman"/>
            </a:endParaRPr>
          </a:p>
          <a:p>
            <a:pPr algn="l">
              <a:spcBef>
                <a:spcPts val="600"/>
              </a:spcBef>
            </a:pPr>
            <a:r>
              <a:rPr lang="en-US" sz="1800" dirty="0">
                <a:latin typeface="+mn-lt"/>
                <a:ea typeface="Calibri"/>
                <a:cs typeface="Times New Roman"/>
              </a:rPr>
              <a:t>the ridge regression coefficients are equal to zero. For every input, the result is </a:t>
            </a:r>
            <a:r>
              <a:rPr lang="en-US" sz="1800" dirty="0">
                <a:cs typeface="Times New Roman"/>
              </a:rPr>
              <a:t>β</a:t>
            </a:r>
            <a:r>
              <a:rPr lang="en-US" sz="1800" baseline="-25000" dirty="0">
                <a:cs typeface="Times New Roman"/>
              </a:rPr>
              <a:t>0</a:t>
            </a:r>
            <a:r>
              <a:rPr lang="en-US" sz="1800" dirty="0">
                <a:latin typeface="+mn-lt"/>
                <a:ea typeface="Calibri"/>
                <a:cs typeface="Times New Roman"/>
              </a:rPr>
              <a:t>.</a:t>
            </a:r>
          </a:p>
          <a:p>
            <a:pPr algn="l">
              <a:spcBef>
                <a:spcPts val="1800"/>
              </a:spcBef>
            </a:pPr>
            <a:r>
              <a:rPr lang="en-US" sz="1800" dirty="0"/>
              <a:t>𝜆 = 0 : Relative High Complexity (linear Model)</a:t>
            </a:r>
          </a:p>
          <a:p>
            <a:pPr algn="l">
              <a:spcBef>
                <a:spcPts val="600"/>
              </a:spcBef>
            </a:pPr>
            <a:r>
              <a:rPr lang="en-US" sz="1800" dirty="0">
                <a:latin typeface="+mn-lt"/>
                <a:cs typeface="Times New Roman"/>
              </a:rPr>
              <a:t>the penalty term has no effect, and ridge regression will produce the least squares estimates.</a:t>
            </a:r>
          </a:p>
          <a:p>
            <a:pPr algn="l">
              <a:spcBef>
                <a:spcPts val="600"/>
              </a:spcBef>
            </a:pPr>
            <a:endParaRPr lang="en-US" sz="1800" dirty="0">
              <a:latin typeface="+mn-lt"/>
              <a:cs typeface="Times New Roman"/>
            </a:endParaRPr>
          </a:p>
          <a:p>
            <a:pPr algn="l">
              <a:spcBef>
                <a:spcPts val="600"/>
              </a:spcBef>
            </a:pPr>
            <a:endParaRPr lang="en-US" sz="1800" dirty="0">
              <a:latin typeface="+mn-lt"/>
              <a:cs typeface="Times New Roman"/>
            </a:endParaRPr>
          </a:p>
          <a:p>
            <a:pPr algn="l">
              <a:spcBef>
                <a:spcPts val="600"/>
              </a:spcBef>
            </a:pPr>
            <a:endParaRPr lang="en-US" sz="1800" dirty="0">
              <a:latin typeface="+mn-lt"/>
              <a:cs typeface="Times New Roman"/>
            </a:endParaRPr>
          </a:p>
          <a:p>
            <a:pPr algn="l">
              <a:spcBef>
                <a:spcPts val="600"/>
              </a:spcBef>
            </a:pPr>
            <a:endParaRPr lang="en-US" sz="1800" dirty="0">
              <a:latin typeface="+mn-lt"/>
              <a:cs typeface="Times New Roman"/>
            </a:endParaRPr>
          </a:p>
          <a:p>
            <a:pPr algn="l">
              <a:spcBef>
                <a:spcPts val="600"/>
              </a:spcBef>
            </a:pPr>
            <a:r>
              <a:rPr lang="en-US" sz="1800" dirty="0">
                <a:latin typeface="+mn-lt"/>
                <a:cs typeface="Times New Roman"/>
              </a:rPr>
              <a:t>Example:</a:t>
            </a:r>
          </a:p>
        </p:txBody>
      </p:sp>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2996" y="3430349"/>
            <a:ext cx="3607724" cy="3111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a:off x="5910349" y="4135661"/>
            <a:ext cx="2892713" cy="923330"/>
          </a:xfrm>
          <a:prstGeom prst="rect">
            <a:avLst/>
          </a:prstGeom>
          <a:noFill/>
        </p:spPr>
        <p:txBody>
          <a:bodyPr wrap="square" rtlCol="0">
            <a:spAutoFit/>
          </a:bodyPr>
          <a:lstStyle/>
          <a:p>
            <a:pPr algn="l"/>
            <a:r>
              <a:rPr lang="en-US" sz="1200" b="0" dirty="0">
                <a:solidFill>
                  <a:srgbClr val="000000"/>
                </a:solidFill>
                <a:latin typeface="Arial" pitchFamily="34" charset="0"/>
                <a:ea typeface="+mn-ea"/>
              </a:rPr>
              <a:t>Source: </a:t>
            </a:r>
          </a:p>
          <a:p>
            <a:pPr algn="l"/>
            <a:r>
              <a:rPr lang="en-US" sz="1200" b="0" dirty="0">
                <a:solidFill>
                  <a:srgbClr val="000000"/>
                </a:solidFill>
                <a:latin typeface="Arial" pitchFamily="34" charset="0"/>
                <a:ea typeface="+mn-ea"/>
              </a:rPr>
              <a:t>James et al. (2013): An Introduction to Statistical Learning with R Applications, p. 215f.</a:t>
            </a:r>
          </a:p>
        </p:txBody>
      </p:sp>
    </p:spTree>
    <p:extLst>
      <p:ext uri="{BB962C8B-B14F-4D97-AF65-F5344CB8AC3E}">
        <p14:creationId xmlns:p14="http://schemas.microsoft.com/office/powerpoint/2010/main" val="2996894853"/>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277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Handling High-Dimensionality (I)</a:t>
            </a:r>
          </a:p>
        </p:txBody>
      </p:sp>
      <p:sp>
        <p:nvSpPr>
          <p:cNvPr id="4" name="Textfeld 3"/>
          <p:cNvSpPr txBox="1"/>
          <p:nvPr/>
        </p:nvSpPr>
        <p:spPr>
          <a:xfrm>
            <a:off x="374073" y="1098084"/>
            <a:ext cx="8636808" cy="5586145"/>
          </a:xfrm>
          <a:prstGeom prst="rect">
            <a:avLst/>
          </a:prstGeom>
          <a:noFill/>
        </p:spPr>
        <p:txBody>
          <a:bodyPr wrap="square" rtlCol="0">
            <a:spAutoFit/>
          </a:bodyPr>
          <a:lstStyle/>
          <a:p>
            <a:pPr algn="l">
              <a:spcBef>
                <a:spcPts val="1200"/>
              </a:spcBef>
              <a:tabLst>
                <a:tab pos="7531100" algn="l"/>
              </a:tabLst>
            </a:pPr>
            <a:r>
              <a:rPr lang="en-US" sz="1800" dirty="0"/>
              <a:t>OLS is not suitable for high-dimensional data. Especially when the number of features p is as large as, or larger than, the number of observations, OLS cannot be applied.</a:t>
            </a:r>
            <a:r>
              <a:rPr lang="en-US" sz="1800" i="1" dirty="0"/>
              <a:t> </a:t>
            </a:r>
            <a:r>
              <a:rPr lang="en-US" sz="1800" dirty="0"/>
              <a:t>Regardless of whether or not there truly is a relationship between the features and the response, OLS will yield a set of coefficient estimates that result in a perfect fit to the data, such that the residuals are </a:t>
            </a:r>
            <a:br>
              <a:rPr lang="en-US" sz="1800" dirty="0"/>
            </a:br>
            <a:r>
              <a:rPr lang="en-US" sz="1800" dirty="0"/>
              <a:t>	zero. </a:t>
            </a:r>
          </a:p>
          <a:p>
            <a:pPr algn="l">
              <a:lnSpc>
                <a:spcPct val="150000"/>
              </a:lnSpc>
              <a:spcBef>
                <a:spcPts val="1200"/>
              </a:spcBef>
            </a:pPr>
            <a:endParaRPr lang="en-US" sz="1800" dirty="0">
              <a:latin typeface="+mn-lt"/>
              <a:cs typeface="Times New Roman"/>
            </a:endParaRPr>
          </a:p>
          <a:p>
            <a:pPr algn="l">
              <a:spcBef>
                <a:spcPts val="1200"/>
              </a:spcBef>
            </a:pPr>
            <a:endParaRPr lang="en-US" sz="1800" dirty="0">
              <a:latin typeface="+mn-lt"/>
              <a:cs typeface="Times New Roman"/>
            </a:endParaRPr>
          </a:p>
          <a:p>
            <a:pPr algn="l">
              <a:spcBef>
                <a:spcPts val="1200"/>
              </a:spcBef>
            </a:pPr>
            <a:endParaRPr lang="en-US" sz="1800" dirty="0">
              <a:latin typeface="+mn-lt"/>
              <a:cs typeface="Times New Roman"/>
            </a:endParaRPr>
          </a:p>
          <a:p>
            <a:pPr algn="l">
              <a:spcBef>
                <a:spcPts val="1200"/>
              </a:spcBef>
            </a:pPr>
            <a:endParaRPr lang="en-US" sz="1800" dirty="0">
              <a:latin typeface="+mn-lt"/>
              <a:cs typeface="Times New Roman"/>
            </a:endParaRPr>
          </a:p>
          <a:p>
            <a:pPr algn="l">
              <a:spcBef>
                <a:spcPts val="1200"/>
              </a:spcBef>
            </a:pPr>
            <a:endParaRPr lang="en-US" sz="1800" dirty="0">
              <a:latin typeface="+mn-lt"/>
              <a:cs typeface="Times New Roman"/>
            </a:endParaRPr>
          </a:p>
          <a:p>
            <a:pPr algn="l">
              <a:spcBef>
                <a:spcPts val="1200"/>
              </a:spcBef>
            </a:pPr>
            <a:r>
              <a:rPr lang="en-US" sz="1800" dirty="0">
                <a:latin typeface="+mn-lt"/>
                <a:cs typeface="Times New Roman"/>
              </a:rPr>
              <a:t>The figure shows two cases. When there are 20 observations, n &gt; p and the OLS line does not perfectly fit the data. When there are only two observations, then regardless of the values of those observations, the regression line will fit the data exactly. This is problematic because this perfect fit will almost certainly lead to overfitting of the data.</a:t>
            </a:r>
          </a:p>
        </p:txBody>
      </p:sp>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15" y="2586094"/>
            <a:ext cx="5353396" cy="2625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a:off x="6118168" y="3208254"/>
            <a:ext cx="2892713" cy="923330"/>
          </a:xfrm>
          <a:prstGeom prst="rect">
            <a:avLst/>
          </a:prstGeom>
          <a:noFill/>
        </p:spPr>
        <p:txBody>
          <a:bodyPr wrap="square" rtlCol="0">
            <a:spAutoFit/>
          </a:bodyPr>
          <a:lstStyle/>
          <a:p>
            <a:pPr algn="l"/>
            <a:r>
              <a:rPr lang="en-US" sz="1200" b="0" dirty="0">
                <a:solidFill>
                  <a:srgbClr val="000000"/>
                </a:solidFill>
                <a:latin typeface="Arial" pitchFamily="34" charset="0"/>
                <a:ea typeface="+mn-ea"/>
              </a:rPr>
              <a:t>Source: </a:t>
            </a:r>
          </a:p>
          <a:p>
            <a:pPr algn="l"/>
            <a:r>
              <a:rPr lang="en-US" sz="1200" b="0" dirty="0">
                <a:solidFill>
                  <a:srgbClr val="000000"/>
                </a:solidFill>
                <a:latin typeface="Arial" pitchFamily="34" charset="0"/>
                <a:ea typeface="+mn-ea"/>
              </a:rPr>
              <a:t>James et al. (2013): An Introduction to Statistical Learning with R Applications, p. 239f.</a:t>
            </a:r>
          </a:p>
        </p:txBody>
      </p:sp>
    </p:spTree>
    <p:extLst>
      <p:ext uri="{BB962C8B-B14F-4D97-AF65-F5344CB8AC3E}">
        <p14:creationId xmlns:p14="http://schemas.microsoft.com/office/powerpoint/2010/main" val="36715912"/>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278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Handling High-Dimensionality (II)</a:t>
            </a:r>
          </a:p>
        </p:txBody>
      </p:sp>
      <p:sp>
        <p:nvSpPr>
          <p:cNvPr id="4" name="Textfeld 3"/>
          <p:cNvSpPr txBox="1"/>
          <p:nvPr/>
        </p:nvSpPr>
        <p:spPr>
          <a:xfrm>
            <a:off x="216125" y="1068227"/>
            <a:ext cx="8736676" cy="5278368"/>
          </a:xfrm>
          <a:prstGeom prst="rect">
            <a:avLst/>
          </a:prstGeom>
          <a:noFill/>
        </p:spPr>
        <p:txBody>
          <a:bodyPr wrap="square" rtlCol="0">
            <a:spAutoFit/>
          </a:bodyPr>
          <a:lstStyle/>
          <a:p>
            <a:pPr algn="l">
              <a:spcBef>
                <a:spcPts val="1200"/>
              </a:spcBef>
            </a:pPr>
            <a:r>
              <a:rPr lang="en-US" sz="1800" dirty="0">
                <a:latin typeface="+mn-lt"/>
                <a:cs typeface="Times New Roman"/>
              </a:rPr>
              <a:t>The figure illustrates the risk of applying OLS when the number of features p is large. The model R</a:t>
            </a:r>
            <a:r>
              <a:rPr lang="en-US" sz="1800" baseline="30000" dirty="0">
                <a:latin typeface="+mn-lt"/>
                <a:cs typeface="Times New Roman"/>
              </a:rPr>
              <a:t>2</a:t>
            </a:r>
            <a:r>
              <a:rPr lang="en-US" sz="1800" dirty="0">
                <a:latin typeface="+mn-lt"/>
                <a:cs typeface="Times New Roman"/>
              </a:rPr>
              <a:t> increases to 1 as the number of features increases, and the training set MSE decreases to 0. At the same time, the MSE on a test set becomes extremely large as the number of features increases.</a:t>
            </a:r>
          </a:p>
          <a:p>
            <a:pPr algn="l">
              <a:spcBef>
                <a:spcPts val="1200"/>
              </a:spcBef>
            </a:pPr>
            <a:endParaRPr lang="en-US" sz="1800" dirty="0">
              <a:latin typeface="+mn-lt"/>
              <a:cs typeface="Times New Roman"/>
            </a:endParaRPr>
          </a:p>
          <a:p>
            <a:pPr algn="l">
              <a:spcBef>
                <a:spcPts val="1200"/>
              </a:spcBef>
            </a:pPr>
            <a:endParaRPr lang="en-US" sz="1800" dirty="0">
              <a:latin typeface="+mn-lt"/>
              <a:cs typeface="Times New Roman"/>
            </a:endParaRPr>
          </a:p>
          <a:p>
            <a:pPr algn="l">
              <a:spcBef>
                <a:spcPts val="1200"/>
              </a:spcBef>
            </a:pPr>
            <a:endParaRPr lang="en-US" sz="1800" dirty="0">
              <a:latin typeface="+mn-lt"/>
              <a:cs typeface="Times New Roman"/>
            </a:endParaRPr>
          </a:p>
          <a:p>
            <a:pPr algn="l">
              <a:spcBef>
                <a:spcPts val="1200"/>
              </a:spcBef>
            </a:pPr>
            <a:endParaRPr lang="en-US" sz="1800" dirty="0">
              <a:latin typeface="+mn-lt"/>
              <a:cs typeface="Times New Roman"/>
            </a:endParaRPr>
          </a:p>
          <a:p>
            <a:pPr algn="l">
              <a:spcBef>
                <a:spcPts val="1200"/>
              </a:spcBef>
            </a:pPr>
            <a:endParaRPr lang="en-US" sz="1800" dirty="0">
              <a:latin typeface="+mn-lt"/>
              <a:cs typeface="Times New Roman"/>
            </a:endParaRPr>
          </a:p>
          <a:p>
            <a:pPr algn="l">
              <a:spcBef>
                <a:spcPts val="1200"/>
              </a:spcBef>
            </a:pPr>
            <a:endParaRPr lang="en-US" sz="1800" dirty="0">
              <a:latin typeface="+mn-lt"/>
              <a:cs typeface="Times New Roman"/>
            </a:endParaRPr>
          </a:p>
          <a:p>
            <a:pPr algn="l">
              <a:spcBef>
                <a:spcPts val="3000"/>
              </a:spcBef>
            </a:pPr>
            <a:r>
              <a:rPr lang="en-US" sz="1800" dirty="0">
                <a:latin typeface="+mn-lt"/>
                <a:cs typeface="Times New Roman"/>
              </a:rPr>
              <a:t>In contrast, methods like ridge regression are particularly useful for performing regression in the high-dimensional setting. Essentially, these approaches avoid overfitting by using a less flexible fitting approach than least squares.</a:t>
            </a:r>
          </a:p>
        </p:txBody>
      </p:sp>
      <p:sp>
        <p:nvSpPr>
          <p:cNvPr id="6" name="Textfeld 5"/>
          <p:cNvSpPr txBox="1"/>
          <p:nvPr/>
        </p:nvSpPr>
        <p:spPr>
          <a:xfrm>
            <a:off x="2277686" y="6126021"/>
            <a:ext cx="6641755" cy="276999"/>
          </a:xfrm>
          <a:prstGeom prst="rect">
            <a:avLst/>
          </a:prstGeom>
          <a:noFill/>
        </p:spPr>
        <p:txBody>
          <a:bodyPr wrap="square" rtlCol="0">
            <a:spAutoFit/>
          </a:bodyPr>
          <a:lstStyle/>
          <a:p>
            <a:pPr algn="l"/>
            <a:r>
              <a:rPr lang="en-US" sz="1200" b="0" dirty="0">
                <a:solidFill>
                  <a:srgbClr val="000000"/>
                </a:solidFill>
                <a:latin typeface="Arial" pitchFamily="34" charset="0"/>
                <a:ea typeface="+mn-ea"/>
              </a:rPr>
              <a:t>Source: James et al. (2013): An Introduction to Statistical Learning with R Applications, p. 240f.</a:t>
            </a:r>
          </a:p>
        </p:txBody>
      </p:sp>
      <p:pic>
        <p:nvPicPr>
          <p:cNvPr id="89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270" y="2357522"/>
            <a:ext cx="7614458" cy="2705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661724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27</a:t>
            </a:fld>
            <a:endParaRPr lang="de-DE" sz="800">
              <a:solidFill>
                <a:schemeClr val="bg1"/>
              </a:solidFill>
            </a:endParaRPr>
          </a:p>
        </p:txBody>
      </p:sp>
      <p:sp>
        <p:nvSpPr>
          <p:cNvPr id="4" name="Text Box 167"/>
          <p:cNvSpPr txBox="1">
            <a:spLocks noChangeArrowheads="1"/>
          </p:cNvSpPr>
          <p:nvPr/>
        </p:nvSpPr>
        <p:spPr bwMode="auto">
          <a:xfrm>
            <a:off x="311150" y="410582"/>
            <a:ext cx="818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de-DE" altLang="de-DE" sz="2400"/>
              <a:t>Typical Descriptive Questions</a:t>
            </a:r>
            <a:endParaRPr lang="de-DE" altLang="de-DE" sz="2400" dirty="0"/>
          </a:p>
        </p:txBody>
      </p:sp>
      <p:pic>
        <p:nvPicPr>
          <p:cNvPr id="325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314" y="1205502"/>
            <a:ext cx="8783444" cy="5070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a:off x="5710844" y="6377445"/>
            <a:ext cx="3000894" cy="276999"/>
          </a:xfrm>
          <a:prstGeom prst="rect">
            <a:avLst/>
          </a:prstGeom>
          <a:noFill/>
        </p:spPr>
        <p:txBody>
          <a:bodyPr wrap="square" rtlCol="0">
            <a:spAutoFit/>
          </a:bodyPr>
          <a:lstStyle/>
          <a:p>
            <a:pPr algn="l"/>
            <a:r>
              <a:rPr lang="de-DE" sz="1200" b="0"/>
              <a:t>Source: </a:t>
            </a:r>
            <a:r>
              <a:rPr lang="de-DE" sz="1200" b="0" dirty="0"/>
              <a:t>Alfred </a:t>
            </a:r>
            <a:r>
              <a:rPr lang="de-DE" sz="1200" b="0" dirty="0" err="1"/>
              <a:t>Schlaucher</a:t>
            </a:r>
            <a:r>
              <a:rPr lang="de-DE" sz="1200" b="0" dirty="0"/>
              <a:t>, Oracle</a:t>
            </a:r>
            <a:r>
              <a:rPr lang="de-DE" sz="1200" b="0"/>
              <a:t>, p. </a:t>
            </a:r>
            <a:r>
              <a:rPr lang="de-DE" sz="1200" b="0" dirty="0"/>
              <a:t>15</a:t>
            </a:r>
          </a:p>
        </p:txBody>
      </p:sp>
      <p:sp>
        <p:nvSpPr>
          <p:cNvPr id="3" name="Textfeld 2"/>
          <p:cNvSpPr txBox="1"/>
          <p:nvPr/>
        </p:nvSpPr>
        <p:spPr>
          <a:xfrm>
            <a:off x="3649133" y="1205502"/>
            <a:ext cx="3793066" cy="1046440"/>
          </a:xfrm>
          <a:prstGeom prst="rect">
            <a:avLst/>
          </a:prstGeom>
          <a:solidFill>
            <a:schemeClr val="bg1"/>
          </a:solidFill>
        </p:spPr>
        <p:txBody>
          <a:bodyPr wrap="square" rtlCol="0">
            <a:spAutoFit/>
          </a:bodyPr>
          <a:lstStyle/>
          <a:p>
            <a:pPr algn="l">
              <a:spcBef>
                <a:spcPts val="0"/>
              </a:spcBef>
            </a:pPr>
            <a:r>
              <a:rPr lang="en-US" sz="1400" b="0">
                <a:solidFill>
                  <a:srgbClr val="C00000"/>
                </a:solidFill>
              </a:rPr>
              <a:t>Accounting: Data is missing</a:t>
            </a:r>
          </a:p>
          <a:p>
            <a:pPr algn="l">
              <a:spcBef>
                <a:spcPts val="0"/>
              </a:spcBef>
            </a:pPr>
            <a:r>
              <a:rPr lang="en-US" sz="1200" b="0"/>
              <a:t>- Why are the carrier invoices so high?</a:t>
            </a:r>
          </a:p>
          <a:p>
            <a:pPr algn="l">
              <a:spcBef>
                <a:spcPts val="0"/>
              </a:spcBef>
            </a:pPr>
            <a:r>
              <a:rPr lang="en-US" sz="1200" b="0"/>
              <a:t>- Are all orders paid correctly?</a:t>
            </a:r>
          </a:p>
          <a:p>
            <a:pPr algn="l">
              <a:spcBef>
                <a:spcPts val="0"/>
              </a:spcBef>
            </a:pPr>
            <a:r>
              <a:rPr lang="en-US" sz="1200" b="0"/>
              <a:t>- How much are the shipping costs per delivery?</a:t>
            </a:r>
          </a:p>
          <a:p>
            <a:pPr algn="l">
              <a:spcBef>
                <a:spcPts val="0"/>
              </a:spcBef>
            </a:pPr>
            <a:r>
              <a:rPr lang="en-US" sz="1200" b="0"/>
              <a:t>- What has been cancelled?</a:t>
            </a:r>
            <a:endParaRPr lang="de-DE" sz="1200" b="0"/>
          </a:p>
        </p:txBody>
      </p:sp>
      <p:sp>
        <p:nvSpPr>
          <p:cNvPr id="8" name="Textfeld 7"/>
          <p:cNvSpPr txBox="1"/>
          <p:nvPr/>
        </p:nvSpPr>
        <p:spPr>
          <a:xfrm>
            <a:off x="1126065" y="2473656"/>
            <a:ext cx="3107268" cy="1077218"/>
          </a:xfrm>
          <a:prstGeom prst="rect">
            <a:avLst/>
          </a:prstGeom>
          <a:solidFill>
            <a:schemeClr val="bg1"/>
          </a:solidFill>
        </p:spPr>
        <p:txBody>
          <a:bodyPr wrap="square" rtlCol="0">
            <a:spAutoFit/>
          </a:bodyPr>
          <a:lstStyle/>
          <a:p>
            <a:pPr algn="l">
              <a:spcBef>
                <a:spcPts val="0"/>
              </a:spcBef>
            </a:pPr>
            <a:r>
              <a:rPr lang="en-US" sz="1400" b="0">
                <a:solidFill>
                  <a:srgbClr val="C00000"/>
                </a:solidFill>
              </a:rPr>
              <a:t>Marketing: Sales figures </a:t>
            </a:r>
            <a:br>
              <a:rPr lang="en-US" sz="1400" b="0">
                <a:solidFill>
                  <a:srgbClr val="C00000"/>
                </a:solidFill>
              </a:rPr>
            </a:br>
            <a:r>
              <a:rPr lang="en-US" sz="1400" b="0">
                <a:solidFill>
                  <a:srgbClr val="C00000"/>
                </a:solidFill>
              </a:rPr>
              <a:t>are not meaningful</a:t>
            </a:r>
          </a:p>
          <a:p>
            <a:pPr algn="l">
              <a:spcBef>
                <a:spcPts val="0"/>
              </a:spcBef>
            </a:pPr>
            <a:r>
              <a:rPr lang="en-US" sz="1200" b="0"/>
              <a:t>- How many customers exist?</a:t>
            </a:r>
          </a:p>
          <a:p>
            <a:pPr algn="l">
              <a:spcBef>
                <a:spcPts val="0"/>
              </a:spcBef>
            </a:pPr>
            <a:r>
              <a:rPr lang="en-US" sz="1200" b="0"/>
              <a:t>- Is the customer card worth it?</a:t>
            </a:r>
          </a:p>
          <a:p>
            <a:pPr algn="l">
              <a:spcBef>
                <a:spcPts val="0"/>
              </a:spcBef>
            </a:pPr>
            <a:r>
              <a:rPr lang="en-US" sz="1200" b="0"/>
              <a:t>- Which customer segments exist?</a:t>
            </a:r>
            <a:endParaRPr lang="de-DE" sz="1200" b="0"/>
          </a:p>
        </p:txBody>
      </p:sp>
      <p:sp>
        <p:nvSpPr>
          <p:cNvPr id="9" name="Textfeld 8"/>
          <p:cNvSpPr txBox="1"/>
          <p:nvPr/>
        </p:nvSpPr>
        <p:spPr>
          <a:xfrm>
            <a:off x="188314" y="3888594"/>
            <a:ext cx="2377086" cy="1261884"/>
          </a:xfrm>
          <a:prstGeom prst="rect">
            <a:avLst/>
          </a:prstGeom>
          <a:solidFill>
            <a:schemeClr val="bg1"/>
          </a:solidFill>
        </p:spPr>
        <p:txBody>
          <a:bodyPr wrap="square" rtlCol="0">
            <a:spAutoFit/>
          </a:bodyPr>
          <a:lstStyle/>
          <a:p>
            <a:pPr algn="l">
              <a:spcBef>
                <a:spcPts val="0"/>
              </a:spcBef>
            </a:pPr>
            <a:r>
              <a:rPr lang="en-US" sz="1400" b="0">
                <a:solidFill>
                  <a:srgbClr val="C00000"/>
                </a:solidFill>
              </a:rPr>
              <a:t>Sales: wants easier evaluations</a:t>
            </a:r>
          </a:p>
          <a:p>
            <a:pPr marL="93663" indent="-93663" algn="l">
              <a:spcBef>
                <a:spcPts val="0"/>
              </a:spcBef>
            </a:pPr>
            <a:r>
              <a:rPr lang="en-US" sz="1200" b="0"/>
              <a:t>- What are important products?</a:t>
            </a:r>
          </a:p>
          <a:p>
            <a:pPr marL="93663" indent="-93663" algn="l">
              <a:spcBef>
                <a:spcPts val="0"/>
              </a:spcBef>
            </a:pPr>
            <a:r>
              <a:rPr lang="en-US" sz="1200" b="0"/>
              <a:t>- What are profitable lines of business?</a:t>
            </a:r>
          </a:p>
          <a:p>
            <a:pPr marL="93663" indent="-93663" algn="l">
              <a:spcBef>
                <a:spcPts val="0"/>
              </a:spcBef>
            </a:pPr>
            <a:r>
              <a:rPr lang="en-US" sz="1200" b="0"/>
              <a:t>- Is the service area profitable? </a:t>
            </a:r>
            <a:endParaRPr lang="de-DE" sz="1200" b="0"/>
          </a:p>
        </p:txBody>
      </p:sp>
      <p:sp>
        <p:nvSpPr>
          <p:cNvPr id="10" name="Textfeld 9"/>
          <p:cNvSpPr txBox="1"/>
          <p:nvPr/>
        </p:nvSpPr>
        <p:spPr>
          <a:xfrm>
            <a:off x="6682247" y="2473315"/>
            <a:ext cx="2377086" cy="1815882"/>
          </a:xfrm>
          <a:prstGeom prst="rect">
            <a:avLst/>
          </a:prstGeom>
          <a:solidFill>
            <a:schemeClr val="bg1"/>
          </a:solidFill>
        </p:spPr>
        <p:txBody>
          <a:bodyPr wrap="square" rtlCol="0">
            <a:spAutoFit/>
          </a:bodyPr>
          <a:lstStyle/>
          <a:p>
            <a:pPr algn="l">
              <a:spcBef>
                <a:spcPts val="0"/>
              </a:spcBef>
            </a:pPr>
            <a:r>
              <a:rPr lang="en-US" sz="1400" b="0">
                <a:solidFill>
                  <a:srgbClr val="C00000"/>
                </a:solidFill>
              </a:rPr>
              <a:t>Controlling: Comparability is lacking</a:t>
            </a:r>
          </a:p>
          <a:p>
            <a:pPr marL="93663" indent="-93663" algn="l">
              <a:spcBef>
                <a:spcPts val="0"/>
              </a:spcBef>
            </a:pPr>
            <a:r>
              <a:rPr lang="en-US" sz="1200" b="0"/>
              <a:t>- What are profitable divisions?</a:t>
            </a:r>
          </a:p>
          <a:p>
            <a:pPr marL="93663" indent="-93663" algn="l">
              <a:spcBef>
                <a:spcPts val="0"/>
              </a:spcBef>
            </a:pPr>
            <a:r>
              <a:rPr lang="en-US" sz="1200" b="0"/>
              <a:t>- How profitable are individual products?</a:t>
            </a:r>
          </a:p>
          <a:p>
            <a:pPr marL="93663" indent="-93663" algn="l">
              <a:spcBef>
                <a:spcPts val="0"/>
              </a:spcBef>
            </a:pPr>
            <a:r>
              <a:rPr lang="en-US" sz="1200" b="0"/>
              <a:t>- How much do products cost in purchasing?</a:t>
            </a:r>
          </a:p>
          <a:p>
            <a:pPr marL="93663" indent="-93663" algn="l">
              <a:spcBef>
                <a:spcPts val="0"/>
              </a:spcBef>
            </a:pPr>
            <a:r>
              <a:rPr lang="en-US" sz="1200" b="0"/>
              <a:t>- How much were products sold for? </a:t>
            </a:r>
            <a:endParaRPr lang="de-DE" sz="1200" b="0"/>
          </a:p>
        </p:txBody>
      </p:sp>
      <p:sp>
        <p:nvSpPr>
          <p:cNvPr id="11" name="Textfeld 10"/>
          <p:cNvSpPr txBox="1"/>
          <p:nvPr/>
        </p:nvSpPr>
        <p:spPr>
          <a:xfrm>
            <a:off x="7340600" y="4210327"/>
            <a:ext cx="1718733" cy="1446550"/>
          </a:xfrm>
          <a:prstGeom prst="rect">
            <a:avLst/>
          </a:prstGeom>
          <a:solidFill>
            <a:schemeClr val="bg1"/>
          </a:solidFill>
        </p:spPr>
        <p:txBody>
          <a:bodyPr wrap="square" rtlCol="0">
            <a:spAutoFit/>
          </a:bodyPr>
          <a:lstStyle/>
          <a:p>
            <a:pPr algn="l">
              <a:spcBef>
                <a:spcPts val="0"/>
              </a:spcBef>
            </a:pPr>
            <a:r>
              <a:rPr lang="en-US" sz="1400" b="0">
                <a:solidFill>
                  <a:srgbClr val="C00000"/>
                </a:solidFill>
              </a:rPr>
              <a:t>Management: Key figures are missing</a:t>
            </a:r>
          </a:p>
          <a:p>
            <a:pPr marL="93663" indent="-93663" algn="l">
              <a:spcBef>
                <a:spcPts val="0"/>
              </a:spcBef>
            </a:pPr>
            <a:r>
              <a:rPr lang="en-US" sz="1200" b="0"/>
              <a:t>- What is the level of cash and cash equivalents?</a:t>
            </a:r>
          </a:p>
          <a:p>
            <a:pPr marL="93663" indent="-93663" algn="l">
              <a:spcBef>
                <a:spcPts val="0"/>
              </a:spcBef>
            </a:pPr>
            <a:r>
              <a:rPr lang="en-US" sz="1200" b="0"/>
              <a:t>- How high are the accounts receivable? </a:t>
            </a:r>
            <a:endParaRPr lang="de-DE" sz="1200" b="0"/>
          </a:p>
        </p:txBody>
      </p:sp>
      <p:sp>
        <p:nvSpPr>
          <p:cNvPr id="12" name="Textfeld 11"/>
          <p:cNvSpPr txBox="1"/>
          <p:nvPr/>
        </p:nvSpPr>
        <p:spPr>
          <a:xfrm>
            <a:off x="5359400" y="5133545"/>
            <a:ext cx="1049866" cy="276999"/>
          </a:xfrm>
          <a:prstGeom prst="rect">
            <a:avLst/>
          </a:prstGeom>
          <a:solidFill>
            <a:srgbClr val="E2F3F6"/>
          </a:solidFill>
          <a:ln w="38100">
            <a:solidFill>
              <a:srgbClr val="FE0000"/>
            </a:solidFill>
          </a:ln>
        </p:spPr>
        <p:txBody>
          <a:bodyPr wrap="square" rtlCol="0">
            <a:spAutoFit/>
          </a:bodyPr>
          <a:lstStyle/>
          <a:p>
            <a:pPr algn="l">
              <a:spcBef>
                <a:spcPts val="0"/>
              </a:spcBef>
            </a:pPr>
            <a:r>
              <a:rPr lang="en-US" sz="1200"/>
              <a:t>Accounting</a:t>
            </a:r>
            <a:endParaRPr lang="de-DE" sz="1200"/>
          </a:p>
        </p:txBody>
      </p:sp>
      <p:sp>
        <p:nvSpPr>
          <p:cNvPr id="13" name="Textfeld 12"/>
          <p:cNvSpPr txBox="1"/>
          <p:nvPr/>
        </p:nvSpPr>
        <p:spPr>
          <a:xfrm>
            <a:off x="3049024" y="5133544"/>
            <a:ext cx="879509" cy="276999"/>
          </a:xfrm>
          <a:prstGeom prst="rect">
            <a:avLst/>
          </a:prstGeom>
          <a:solidFill>
            <a:srgbClr val="E2F3F6"/>
          </a:solidFill>
          <a:ln w="38100">
            <a:solidFill>
              <a:srgbClr val="FE0000"/>
            </a:solidFill>
          </a:ln>
        </p:spPr>
        <p:txBody>
          <a:bodyPr wrap="square" rtlCol="0">
            <a:spAutoFit/>
          </a:bodyPr>
          <a:lstStyle/>
          <a:p>
            <a:pPr>
              <a:spcBef>
                <a:spcPts val="0"/>
              </a:spcBef>
            </a:pPr>
            <a:r>
              <a:rPr lang="en-US" sz="1200"/>
              <a:t>Sales</a:t>
            </a:r>
            <a:endParaRPr lang="de-DE" sz="1200"/>
          </a:p>
        </p:txBody>
      </p:sp>
    </p:spTree>
    <p:extLst>
      <p:ext uri="{BB962C8B-B14F-4D97-AF65-F5344CB8AC3E}">
        <p14:creationId xmlns:p14="http://schemas.microsoft.com/office/powerpoint/2010/main" val="571473427"/>
      </p:ext>
    </p:extLst>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279</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917576" y="1194992"/>
            <a:ext cx="7145546" cy="518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4.4.2	Regression</a:t>
            </a:r>
          </a:p>
          <a:p>
            <a:pPr marL="1795463" algn="l" defTabSz="1795463">
              <a:lnSpc>
                <a:spcPts val="2500"/>
              </a:lnSpc>
              <a:spcBef>
                <a:spcPts val="600"/>
              </a:spcBef>
              <a:tabLst>
                <a:tab pos="269875" algn="l"/>
                <a:tab pos="2963863" algn="l"/>
              </a:tabLst>
            </a:pPr>
            <a:r>
              <a:rPr lang="de-DE" sz="2400"/>
              <a:t>4.4.2.1	OLS</a:t>
            </a:r>
          </a:p>
          <a:p>
            <a:pPr marL="1795463" algn="l" defTabSz="1795463">
              <a:lnSpc>
                <a:spcPts val="2500"/>
              </a:lnSpc>
              <a:spcBef>
                <a:spcPts val="600"/>
              </a:spcBef>
              <a:tabLst>
                <a:tab pos="269875" algn="l"/>
                <a:tab pos="2963863" algn="l"/>
              </a:tabLst>
            </a:pPr>
            <a:r>
              <a:rPr lang="de-DE" sz="2400"/>
              <a:t>4.4.2.2	Ridge Regression</a:t>
            </a:r>
          </a:p>
          <a:p>
            <a:pPr marL="1795463" algn="l" defTabSz="1795463">
              <a:lnSpc>
                <a:spcPts val="2500"/>
              </a:lnSpc>
              <a:spcBef>
                <a:spcPts val="600"/>
              </a:spcBef>
              <a:tabLst>
                <a:tab pos="269875" algn="l"/>
                <a:tab pos="2963863" algn="l"/>
              </a:tabLst>
            </a:pPr>
            <a:r>
              <a:rPr lang="de-DE" sz="2400">
                <a:solidFill>
                  <a:srgbClr val="FF0000"/>
                </a:solidFill>
              </a:rPr>
              <a:t>4.4.2.3	Support Vector Regression</a:t>
            </a:r>
          </a:p>
          <a:p>
            <a:pPr marL="1795463" algn="l" defTabSz="1795463">
              <a:lnSpc>
                <a:spcPts val="2500"/>
              </a:lnSpc>
              <a:spcBef>
                <a:spcPts val="600"/>
              </a:spcBef>
              <a:tabLst>
                <a:tab pos="269875" algn="l"/>
                <a:tab pos="2963863" algn="l"/>
              </a:tabLst>
            </a:pPr>
            <a:r>
              <a:rPr lang="de-DE" sz="2400"/>
              <a:t>4.4.2.4	Neural Networks</a:t>
            </a:r>
          </a:p>
          <a:p>
            <a:pPr marL="1795463" algn="l" defTabSz="1795463">
              <a:lnSpc>
                <a:spcPts val="2500"/>
              </a:lnSpc>
              <a:spcBef>
                <a:spcPts val="600"/>
              </a:spcBef>
              <a:tabLst>
                <a:tab pos="269875" algn="l"/>
                <a:tab pos="2963863" algn="l"/>
              </a:tabLst>
            </a:pPr>
            <a:r>
              <a:rPr lang="de-DE" sz="2400"/>
              <a:t>4.4.2.5	Decision Trees</a:t>
            </a:r>
          </a:p>
          <a:p>
            <a:pPr marL="1795463" algn="l" defTabSz="1795463">
              <a:lnSpc>
                <a:spcPts val="2500"/>
              </a:lnSpc>
              <a:spcBef>
                <a:spcPts val="600"/>
              </a:spcBef>
              <a:tabLst>
                <a:tab pos="269875" algn="l"/>
                <a:tab pos="2963863" algn="l"/>
              </a:tabLst>
            </a:pPr>
            <a:r>
              <a:rPr lang="de-DE" sz="2400"/>
              <a:t>4.4.2.6	K-Nearest Neighbors</a:t>
            </a:r>
          </a:p>
        </p:txBody>
      </p:sp>
    </p:spTree>
    <p:extLst>
      <p:ext uri="{BB962C8B-B14F-4D97-AF65-F5344CB8AC3E}">
        <p14:creationId xmlns:p14="http://schemas.microsoft.com/office/powerpoint/2010/main" val="564177030"/>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Support Vector Regression</a:t>
            </a:r>
          </a:p>
        </p:txBody>
      </p:sp>
      <p:sp>
        <p:nvSpPr>
          <p:cNvPr id="4" name="Textfeld 3"/>
          <p:cNvSpPr txBox="1"/>
          <p:nvPr/>
        </p:nvSpPr>
        <p:spPr>
          <a:xfrm>
            <a:off x="573287" y="3040705"/>
            <a:ext cx="7953759" cy="1615827"/>
          </a:xfrm>
          <a:prstGeom prst="rect">
            <a:avLst/>
          </a:prstGeom>
          <a:noFill/>
        </p:spPr>
        <p:txBody>
          <a:bodyPr wrap="square" rtlCol="0">
            <a:spAutoFit/>
          </a:bodyPr>
          <a:lstStyle/>
          <a:p>
            <a:pPr algn="l"/>
            <a:r>
              <a:rPr lang="en-US" sz="1800" dirty="0">
                <a:solidFill>
                  <a:srgbClr val="000000"/>
                </a:solidFill>
                <a:latin typeface="Arial" pitchFamily="34" charset="0"/>
                <a:ea typeface="+mn-ea"/>
              </a:rPr>
              <a:t>The Goal is to find a robust model with a high generalization ability.</a:t>
            </a:r>
          </a:p>
          <a:p>
            <a:pPr algn="l"/>
            <a:r>
              <a:rPr lang="en-US" sz="1800" dirty="0">
                <a:solidFill>
                  <a:srgbClr val="000000"/>
                </a:solidFill>
                <a:latin typeface="Arial" pitchFamily="34" charset="0"/>
                <a:ea typeface="+mn-ea"/>
              </a:rPr>
              <a:t>SVR regards two sources of Robustness:</a:t>
            </a:r>
          </a:p>
          <a:p>
            <a:pPr marL="268288" algn="l"/>
            <a:r>
              <a:rPr lang="en-US" sz="1800" dirty="0">
                <a:solidFill>
                  <a:srgbClr val="000000"/>
                </a:solidFill>
                <a:latin typeface="Arial" pitchFamily="34" charset="0"/>
                <a:ea typeface="+mn-ea"/>
              </a:rPr>
              <a:t>1. Eliminating Noise</a:t>
            </a:r>
          </a:p>
          <a:p>
            <a:pPr marL="268288" algn="l"/>
            <a:r>
              <a:rPr lang="en-US" sz="1800" dirty="0">
                <a:solidFill>
                  <a:srgbClr val="000000"/>
                </a:solidFill>
                <a:latin typeface="Arial" pitchFamily="34" charset="0"/>
                <a:ea typeface="+mn-ea"/>
              </a:rPr>
              <a:t>2. Handling Complexity</a:t>
            </a:r>
          </a:p>
        </p:txBody>
      </p:sp>
      <mc:AlternateContent xmlns:mc="http://schemas.openxmlformats.org/markup-compatibility/2006" xmlns:a14="http://schemas.microsoft.com/office/drawing/2010/main">
        <mc:Choice Requires="a14">
          <p:sp>
            <p:nvSpPr>
              <p:cNvPr id="5" name="Textfeld 4"/>
              <p:cNvSpPr txBox="1"/>
              <p:nvPr/>
            </p:nvSpPr>
            <p:spPr>
              <a:xfrm>
                <a:off x="573287" y="1808422"/>
                <a:ext cx="7953759" cy="1077218"/>
              </a:xfrm>
              <a:prstGeom prst="rect">
                <a:avLst/>
              </a:prstGeom>
              <a:noFill/>
            </p:spPr>
            <p:txBody>
              <a:bodyPr wrap="square" rtlCol="0">
                <a:spAutoFit/>
              </a:bodyPr>
              <a:lstStyle/>
              <a:p>
                <a:pPr algn="l">
                  <a:spcBef>
                    <a:spcPts val="1200"/>
                  </a:spcBef>
                </a:pPr>
                <a:r>
                  <a:rPr lang="en-US" sz="1800" dirty="0">
                    <a:effectLst/>
                    <a:latin typeface="+mn-lt"/>
                    <a:ea typeface="Calibri"/>
                    <a:cs typeface="Times New Roman"/>
                  </a:rPr>
                  <a:t>Similar to the other regression approaches, Support Vector Regression estimates the parameters of the function:</a:t>
                </a:r>
              </a:p>
              <a:p>
                <a:pPr algn="l">
                  <a:spcBef>
                    <a:spcPts val="1200"/>
                  </a:spcBef>
                </a:pPr>
                <a:r>
                  <a:rPr lang="en-US" sz="1800" dirty="0"/>
                  <a:t>	</a:t>
                </a:r>
                <a14:m>
                  <m:oMath xmlns:m="http://schemas.openxmlformats.org/officeDocument/2006/math">
                    <m:sSub>
                      <m:sSubPr>
                        <m:ctrlPr>
                          <a:rPr lang="en-US" sz="1800" i="1">
                            <a:latin typeface="Cambria Math"/>
                          </a:rPr>
                        </m:ctrlPr>
                      </m:sSubPr>
                      <m:e>
                        <m:r>
                          <a:rPr lang="en-US" sz="1800" i="1">
                            <a:latin typeface="Cambria Math"/>
                          </a:rPr>
                          <m:t>𝑦</m:t>
                        </m:r>
                      </m:e>
                      <m:sub>
                        <m:r>
                          <a:rPr lang="en-US" sz="1800" i="1">
                            <a:latin typeface="Cambria Math"/>
                          </a:rPr>
                          <m:t>𝑖</m:t>
                        </m:r>
                      </m:sub>
                    </m:sSub>
                    <m:r>
                      <a:rPr lang="en-US" sz="1800" i="1">
                        <a:latin typeface="Cambria Math"/>
                      </a:rPr>
                      <m:t>=</m:t>
                    </m:r>
                    <m:sSub>
                      <m:sSubPr>
                        <m:ctrlPr>
                          <a:rPr lang="en-US" sz="1800" i="1">
                            <a:latin typeface="Cambria Math"/>
                          </a:rPr>
                        </m:ctrlPr>
                      </m:sSubPr>
                      <m:e>
                        <m:r>
                          <a:rPr lang="en-US" sz="1800" i="1">
                            <a:latin typeface="Cambria Math"/>
                          </a:rPr>
                          <m:t>𝛽</m:t>
                        </m:r>
                      </m:e>
                      <m:sub>
                        <m:r>
                          <a:rPr lang="en-US" sz="1800" i="1">
                            <a:latin typeface="Cambria Math"/>
                          </a:rPr>
                          <m:t>𝟎</m:t>
                        </m:r>
                      </m:sub>
                    </m:sSub>
                    <m:r>
                      <a:rPr lang="en-US" sz="1800" i="1">
                        <a:latin typeface="Cambria Math"/>
                      </a:rPr>
                      <m:t>+</m:t>
                    </m:r>
                    <m:r>
                      <a:rPr lang="en-US" sz="1800" b="0" i="1">
                        <a:latin typeface="Cambria Math"/>
                      </a:rPr>
                      <m:t>𝜷</m:t>
                    </m:r>
                    <m:r>
                      <a:rPr lang="en-US" sz="1800" i="1">
                        <a:latin typeface="Cambria Math"/>
                      </a:rPr>
                      <m:t>′</m:t>
                    </m:r>
                    <m:sSub>
                      <m:sSubPr>
                        <m:ctrlPr>
                          <a:rPr lang="en-US" sz="1800" i="1">
                            <a:latin typeface="Cambria Math"/>
                          </a:rPr>
                        </m:ctrlPr>
                      </m:sSubPr>
                      <m:e>
                        <m:r>
                          <a:rPr lang="en-US" sz="1800" i="1">
                            <a:latin typeface="Cambria Math"/>
                          </a:rPr>
                          <m:t>𝒙</m:t>
                        </m:r>
                      </m:e>
                      <m:sub>
                        <m:r>
                          <a:rPr lang="en-US" sz="1800" i="1">
                            <a:latin typeface="Cambria Math"/>
                          </a:rPr>
                          <m:t>𝑖</m:t>
                        </m:r>
                      </m:sub>
                    </m:sSub>
                    <m:r>
                      <a:rPr lang="en-US" sz="1800" i="1">
                        <a:latin typeface="Cambria Math"/>
                      </a:rPr>
                      <m:t>+</m:t>
                    </m:r>
                    <m:sSub>
                      <m:sSubPr>
                        <m:ctrlPr>
                          <a:rPr lang="en-US" sz="1800" i="1">
                            <a:latin typeface="Cambria Math"/>
                          </a:rPr>
                        </m:ctrlPr>
                      </m:sSubPr>
                      <m:e>
                        <m:r>
                          <a:rPr lang="en-US" sz="1800" i="1">
                            <a:latin typeface="Cambria Math"/>
                          </a:rPr>
                          <m:t>𝜐</m:t>
                        </m:r>
                      </m:e>
                      <m:sub>
                        <m:r>
                          <a:rPr lang="en-US" sz="1800" i="1">
                            <a:latin typeface="Cambria Math"/>
                          </a:rPr>
                          <m:t>𝑖</m:t>
                        </m:r>
                      </m:sub>
                    </m:sSub>
                  </m:oMath>
                </a14:m>
                <a:endParaRPr lang="en-US" sz="1800" dirty="0">
                  <a:latin typeface="+mn-lt"/>
                  <a:cs typeface="Times New Roman"/>
                </a:endParaRPr>
              </a:p>
            </p:txBody>
          </p:sp>
        </mc:Choice>
        <mc:Fallback xmlns="">
          <p:sp>
            <p:nvSpPr>
              <p:cNvPr id="5" name="Textfeld 4"/>
              <p:cNvSpPr txBox="1">
                <a:spLocks noRot="1" noChangeAspect="1" noMove="1" noResize="1" noEditPoints="1" noAdjustHandles="1" noChangeArrowheads="1" noChangeShapeType="1" noTextEdit="1"/>
              </p:cNvSpPr>
              <p:nvPr/>
            </p:nvSpPr>
            <p:spPr>
              <a:xfrm>
                <a:off x="573287" y="1808422"/>
                <a:ext cx="7953759" cy="1077218"/>
              </a:xfrm>
              <a:prstGeom prst="rect">
                <a:avLst/>
              </a:prstGeom>
              <a:blipFill rotWithShape="1">
                <a:blip r:embed="rId2"/>
                <a:stretch>
                  <a:fillRect l="-613" t="-2841" r="-996" b="-4545"/>
                </a:stretch>
              </a:blipFill>
            </p:spPr>
            <p:txBody>
              <a:bodyPr/>
              <a:lstStyle/>
              <a:p>
                <a:r>
                  <a:rPr lang="de-DE">
                    <a:noFill/>
                  </a:rPr>
                  <a:t> </a:t>
                </a:r>
              </a:p>
            </p:txBody>
          </p:sp>
        </mc:Fallback>
      </mc:AlternateContent>
    </p:spTree>
    <p:extLst>
      <p:ext uri="{BB962C8B-B14F-4D97-AF65-F5344CB8AC3E}">
        <p14:creationId xmlns:p14="http://schemas.microsoft.com/office/powerpoint/2010/main" val="914710211"/>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Insensitive Loss Function (I)</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4121" y="2116644"/>
            <a:ext cx="4328916" cy="3299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72"/>
          <p:cNvSpPr txBox="1">
            <a:spLocks noChangeArrowheads="1"/>
          </p:cNvSpPr>
          <p:nvPr/>
        </p:nvSpPr>
        <p:spPr bwMode="auto">
          <a:xfrm>
            <a:off x="596812" y="1698766"/>
            <a:ext cx="20790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altLang="de-DE" sz="2000" b="1" i="0" u="none" strike="noStrike" kern="0" cap="none" spc="0" normalizeH="0" baseline="0" noProof="0" dirty="0">
                <a:ln>
                  <a:noFill/>
                </a:ln>
                <a:solidFill>
                  <a:srgbClr val="000000"/>
                </a:solidFill>
                <a:effectLst/>
                <a:uLnTx/>
                <a:uFillTx/>
                <a:latin typeface="Arial" pitchFamily="34" charset="0"/>
              </a:rPr>
              <a:t>-insensitive Loss</a:t>
            </a:r>
          </a:p>
        </p:txBody>
      </p:sp>
      <p:graphicFrame>
        <p:nvGraphicFramePr>
          <p:cNvPr id="7" name="Object 4"/>
          <p:cNvGraphicFramePr>
            <a:graphicFrameLocks noChangeAspect="1"/>
          </p:cNvGraphicFramePr>
          <p:nvPr/>
        </p:nvGraphicFramePr>
        <p:xfrm>
          <a:off x="2916149" y="2873516"/>
          <a:ext cx="114300" cy="215900"/>
        </p:xfrm>
        <a:graphic>
          <a:graphicData uri="http://schemas.openxmlformats.org/presentationml/2006/ole">
            <mc:AlternateContent xmlns:mc="http://schemas.openxmlformats.org/markup-compatibility/2006">
              <mc:Choice xmlns:v="urn:schemas-microsoft-com:vml" Requires="v">
                <p:oleObj spid="_x0000_s26634" name="Formel" r:id="rId4" imgW="114151" imgH="215619" progId="Equation.3">
                  <p:embed/>
                </p:oleObj>
              </mc:Choice>
              <mc:Fallback>
                <p:oleObj name="Formel" r:id="rId4" imgW="114151" imgH="215619" progId="Equation.3">
                  <p:embed/>
                  <p:pic>
                    <p:nvPicPr>
                      <p:cNvPr id="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6149" y="2873516"/>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5"/>
          <p:cNvGraphicFramePr>
            <a:graphicFrameLocks noChangeAspect="1"/>
          </p:cNvGraphicFramePr>
          <p:nvPr/>
        </p:nvGraphicFramePr>
        <p:xfrm>
          <a:off x="1047279" y="5227209"/>
          <a:ext cx="1116013" cy="558800"/>
        </p:xfrm>
        <a:graphic>
          <a:graphicData uri="http://schemas.openxmlformats.org/presentationml/2006/ole">
            <mc:AlternateContent xmlns:mc="http://schemas.openxmlformats.org/markup-compatibility/2006">
              <mc:Choice xmlns:v="urn:schemas-microsoft-com:vml" Requires="v">
                <p:oleObj spid="_x0000_s26635" name="Formel" r:id="rId6" imgW="457200" imgH="228600" progId="Equation.3">
                  <p:embed/>
                </p:oleObj>
              </mc:Choice>
              <mc:Fallback>
                <p:oleObj name="Formel" r:id="rId6" imgW="457200" imgH="228600" progId="Equation.3">
                  <p:embed/>
                  <p:pic>
                    <p:nvPicPr>
                      <p:cNvPr id="8" name="Object 5"/>
                      <p:cNvPicPr>
                        <a:picLocks noGrp="1" noChangeAspect="1" noChangeArrowheads="1"/>
                      </p:cNvPicPr>
                      <p:nvPr/>
                    </p:nvPicPr>
                    <p:blipFill>
                      <a:blip r:embed="rId7"/>
                      <a:srcRect/>
                      <a:stretch>
                        <a:fillRect/>
                      </a:stretch>
                    </p:blipFill>
                    <p:spPr bwMode="auto">
                      <a:xfrm>
                        <a:off x="1047279" y="5227209"/>
                        <a:ext cx="1116013"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6"/>
          <p:cNvGraphicFramePr>
            <a:graphicFrameLocks noChangeAspect="1"/>
          </p:cNvGraphicFramePr>
          <p:nvPr/>
        </p:nvGraphicFramePr>
        <p:xfrm>
          <a:off x="337588" y="1682891"/>
          <a:ext cx="311150" cy="342900"/>
        </p:xfrm>
        <a:graphic>
          <a:graphicData uri="http://schemas.openxmlformats.org/presentationml/2006/ole">
            <mc:AlternateContent xmlns:mc="http://schemas.openxmlformats.org/markup-compatibility/2006">
              <mc:Choice xmlns:v="urn:schemas-microsoft-com:vml" Requires="v">
                <p:oleObj spid="_x0000_s26636" name="Formel" r:id="rId8" imgW="126835" imgH="139518" progId="Equation.3">
                  <p:embed/>
                </p:oleObj>
              </mc:Choice>
              <mc:Fallback>
                <p:oleObj name="Formel" r:id="rId8" imgW="126835" imgH="139518" progId="Equation.3">
                  <p:embed/>
                  <p:pic>
                    <p:nvPicPr>
                      <p:cNvPr id="9" name="Object 6"/>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588" y="1682891"/>
                        <a:ext cx="3111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7"/>
          <p:cNvSpPr txBox="1">
            <a:spLocks noChangeArrowheads="1"/>
          </p:cNvSpPr>
          <p:nvPr/>
        </p:nvSpPr>
        <p:spPr bwMode="auto">
          <a:xfrm>
            <a:off x="604749" y="3641866"/>
            <a:ext cx="3500438" cy="549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de-DE" sz="1800" b="0" i="0" u="none" strike="noStrike" kern="0" cap="none" spc="0" normalizeH="0" baseline="0" noProof="0">
                <a:ln>
                  <a:noFill/>
                </a:ln>
                <a:solidFill>
                  <a:srgbClr val="000000"/>
                </a:solidFill>
                <a:effectLst/>
                <a:uLnTx/>
                <a:uFillTx/>
                <a:latin typeface="Arial" pitchFamily="34" charset="0"/>
              </a:rPr>
              <a:t>does not penalize acceptable deviations (defined by    )</a:t>
            </a:r>
          </a:p>
        </p:txBody>
      </p:sp>
      <p:graphicFrame>
        <p:nvGraphicFramePr>
          <p:cNvPr id="11" name="Object 8"/>
          <p:cNvGraphicFramePr>
            <a:graphicFrameLocks noChangeAspect="1"/>
          </p:cNvGraphicFramePr>
          <p:nvPr/>
        </p:nvGraphicFramePr>
        <p:xfrm>
          <a:off x="1055599" y="3087828"/>
          <a:ext cx="114300" cy="215900"/>
        </p:xfrm>
        <a:graphic>
          <a:graphicData uri="http://schemas.openxmlformats.org/presentationml/2006/ole">
            <mc:AlternateContent xmlns:mc="http://schemas.openxmlformats.org/markup-compatibility/2006">
              <mc:Choice xmlns:v="urn:schemas-microsoft-com:vml" Requires="v">
                <p:oleObj spid="_x0000_s26637" name="Formel" r:id="rId10" imgW="114151" imgH="215619" progId="Equation.3">
                  <p:embed/>
                </p:oleObj>
              </mc:Choice>
              <mc:Fallback>
                <p:oleObj name="Formel" r:id="rId10" imgW="114151" imgH="215619" progId="Equation.3">
                  <p:embed/>
                  <p:pic>
                    <p:nvPicPr>
                      <p:cNvPr id="11"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599" y="3087828"/>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0"/>
          <p:cNvGraphicFramePr>
            <a:graphicFrameLocks noChangeAspect="1"/>
          </p:cNvGraphicFramePr>
          <p:nvPr/>
        </p:nvGraphicFramePr>
        <p:xfrm>
          <a:off x="1057275" y="2225675"/>
          <a:ext cx="2724150" cy="1017588"/>
        </p:xfrm>
        <a:graphic>
          <a:graphicData uri="http://schemas.openxmlformats.org/presentationml/2006/ole">
            <mc:AlternateContent xmlns:mc="http://schemas.openxmlformats.org/markup-compatibility/2006">
              <mc:Choice xmlns:v="urn:schemas-microsoft-com:vml" Requires="v">
                <p:oleObj spid="_x0000_s26638" name="Formel" r:id="rId11" imgW="1358640" imgH="507960" progId="Equation.3">
                  <p:embed/>
                </p:oleObj>
              </mc:Choice>
              <mc:Fallback>
                <p:oleObj name="Formel" r:id="rId11" imgW="1358640" imgH="507960" progId="Equation.3">
                  <p:embed/>
                  <p:pic>
                    <p:nvPicPr>
                      <p:cNvPr id="13" name="Object 10"/>
                      <p:cNvPicPr>
                        <a:picLocks noChangeAspect="1" noChangeArrowheads="1"/>
                      </p:cNvPicPr>
                      <p:nvPr/>
                    </p:nvPicPr>
                    <p:blipFill>
                      <a:blip r:embed="rId12"/>
                      <a:srcRect/>
                      <a:stretch>
                        <a:fillRect/>
                      </a:stretch>
                    </p:blipFill>
                    <p:spPr bwMode="auto">
                      <a:xfrm>
                        <a:off x="1057275" y="2225675"/>
                        <a:ext cx="2724150" cy="10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1"/>
          <p:cNvGraphicFramePr>
            <a:graphicFrameLocks noChangeAspect="1"/>
          </p:cNvGraphicFramePr>
          <p:nvPr/>
        </p:nvGraphicFramePr>
        <p:xfrm>
          <a:off x="3319374" y="3943491"/>
          <a:ext cx="271463" cy="298450"/>
        </p:xfrm>
        <a:graphic>
          <a:graphicData uri="http://schemas.openxmlformats.org/presentationml/2006/ole">
            <mc:AlternateContent xmlns:mc="http://schemas.openxmlformats.org/markup-compatibility/2006">
              <mc:Choice xmlns:v="urn:schemas-microsoft-com:vml" Requires="v">
                <p:oleObj spid="_x0000_s26639" name="Formel" r:id="rId13" imgW="126835" imgH="139518" progId="Equation.3">
                  <p:embed/>
                </p:oleObj>
              </mc:Choice>
              <mc:Fallback>
                <p:oleObj name="Formel" r:id="rId13" imgW="126835" imgH="139518" progId="Equation.3">
                  <p:embed/>
                  <p:pic>
                    <p:nvPicPr>
                      <p:cNvPr id="14"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9374" y="3943491"/>
                        <a:ext cx="271463"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 Box 12"/>
          <p:cNvSpPr txBox="1">
            <a:spLocks noChangeArrowheads="1"/>
          </p:cNvSpPr>
          <p:nvPr/>
        </p:nvSpPr>
        <p:spPr bwMode="auto">
          <a:xfrm>
            <a:off x="486892" y="4830334"/>
            <a:ext cx="163407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de-DE" sz="2000" b="1" i="0" u="none" strike="noStrike" kern="0" cap="none" spc="0" normalizeH="0" baseline="0" noProof="0" dirty="0">
                <a:ln>
                  <a:noFill/>
                </a:ln>
                <a:solidFill>
                  <a:srgbClr val="000000"/>
                </a:solidFill>
                <a:effectLst/>
                <a:uLnTx/>
                <a:uFillTx/>
                <a:latin typeface="Arial" pitchFamily="34" charset="0"/>
                <a:ea typeface="+mn-ea"/>
              </a:rPr>
              <a:t>OLS / Ridge</a:t>
            </a:r>
          </a:p>
        </p:txBody>
      </p:sp>
      <p:sp>
        <p:nvSpPr>
          <p:cNvPr id="16" name="Line 17"/>
          <p:cNvSpPr>
            <a:spLocks noChangeShapeType="1"/>
          </p:cNvSpPr>
          <p:nvPr/>
        </p:nvSpPr>
        <p:spPr bwMode="auto">
          <a:xfrm flipH="1">
            <a:off x="5481138" y="2769025"/>
            <a:ext cx="335573" cy="528394"/>
          </a:xfrm>
          <a:prstGeom prst="line">
            <a:avLst/>
          </a:prstGeom>
          <a:noFill/>
          <a:ln w="12700">
            <a:solidFill>
              <a:srgbClr val="FC01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FF0000"/>
              </a:solidFill>
              <a:effectLst/>
              <a:uLnTx/>
              <a:uFillTx/>
              <a:latin typeface="Arial" pitchFamily="34" charset="0"/>
              <a:ea typeface="+mn-ea"/>
            </a:endParaRPr>
          </a:p>
        </p:txBody>
      </p:sp>
      <p:sp>
        <p:nvSpPr>
          <p:cNvPr id="17" name="Text Box 18"/>
          <p:cNvSpPr txBox="1">
            <a:spLocks noChangeArrowheads="1"/>
          </p:cNvSpPr>
          <p:nvPr/>
        </p:nvSpPr>
        <p:spPr bwMode="auto">
          <a:xfrm>
            <a:off x="5396514" y="2143567"/>
            <a:ext cx="895095" cy="710067"/>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de-DE" sz="2000" b="1" i="0" u="none" strike="noStrike" kern="0" cap="none" spc="0" normalizeH="0" baseline="0" noProof="0" dirty="0">
                <a:ln>
                  <a:noFill/>
                </a:ln>
                <a:solidFill>
                  <a:srgbClr val="FF0000"/>
                </a:solidFill>
                <a:effectLst/>
                <a:uLnTx/>
                <a:uFillTx/>
                <a:latin typeface="Arial" pitchFamily="34" charset="0"/>
                <a:ea typeface="+mn-ea"/>
              </a:rPr>
              <a:t>OLS /</a:t>
            </a:r>
            <a:br>
              <a:rPr kumimoji="0" lang="en-US" altLang="de-DE" sz="2000" b="1" i="0" u="none" strike="noStrike" kern="0" cap="none" spc="0" normalizeH="0" baseline="0" noProof="0" dirty="0">
                <a:ln>
                  <a:noFill/>
                </a:ln>
                <a:solidFill>
                  <a:srgbClr val="FF0000"/>
                </a:solidFill>
                <a:effectLst/>
                <a:uLnTx/>
                <a:uFillTx/>
                <a:latin typeface="Arial" pitchFamily="34" charset="0"/>
                <a:ea typeface="+mn-ea"/>
              </a:rPr>
            </a:br>
            <a:r>
              <a:rPr kumimoji="0" lang="en-US" altLang="de-DE" sz="2000" b="1" i="0" u="none" strike="noStrike" kern="0" cap="none" spc="0" normalizeH="0" baseline="0" noProof="0" dirty="0">
                <a:ln>
                  <a:noFill/>
                </a:ln>
                <a:solidFill>
                  <a:srgbClr val="FF0000"/>
                </a:solidFill>
                <a:effectLst/>
                <a:uLnTx/>
                <a:uFillTx/>
                <a:latin typeface="Arial" pitchFamily="34" charset="0"/>
                <a:ea typeface="+mn-ea"/>
              </a:rPr>
              <a:t>Ridge</a:t>
            </a:r>
          </a:p>
        </p:txBody>
      </p:sp>
      <p:sp>
        <p:nvSpPr>
          <p:cNvPr id="18" name="Line 19"/>
          <p:cNvSpPr>
            <a:spLocks noChangeShapeType="1"/>
          </p:cNvSpPr>
          <p:nvPr/>
        </p:nvSpPr>
        <p:spPr bwMode="auto">
          <a:xfrm flipH="1">
            <a:off x="8300171" y="2742037"/>
            <a:ext cx="254000" cy="63500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9" name="Text Box 20"/>
          <p:cNvSpPr txBox="1">
            <a:spLocks noChangeArrowheads="1"/>
          </p:cNvSpPr>
          <p:nvPr/>
        </p:nvSpPr>
        <p:spPr bwMode="auto">
          <a:xfrm>
            <a:off x="8311284" y="2372150"/>
            <a:ext cx="704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de-DE" sz="2000" b="1" i="0" u="none" strike="noStrike" kern="0" cap="none" spc="0" normalizeH="0" baseline="0" noProof="0" dirty="0">
                <a:ln>
                  <a:noFill/>
                </a:ln>
                <a:solidFill>
                  <a:srgbClr val="000000"/>
                </a:solidFill>
                <a:effectLst/>
                <a:uLnTx/>
                <a:uFillTx/>
                <a:latin typeface="Arial" pitchFamily="34" charset="0"/>
                <a:ea typeface="+mn-ea"/>
              </a:rPr>
              <a:t>SVR</a:t>
            </a:r>
          </a:p>
        </p:txBody>
      </p:sp>
      <p:sp>
        <p:nvSpPr>
          <p:cNvPr id="20" name="Freihandform 19"/>
          <p:cNvSpPr/>
          <p:nvPr/>
        </p:nvSpPr>
        <p:spPr bwMode="auto">
          <a:xfrm>
            <a:off x="5074738" y="2570588"/>
            <a:ext cx="2868246" cy="2086727"/>
          </a:xfrm>
          <a:custGeom>
            <a:avLst/>
            <a:gdLst>
              <a:gd name="connsiteX0" fmla="*/ 0 w 2868246"/>
              <a:gd name="connsiteY0" fmla="*/ 0 h 2086727"/>
              <a:gd name="connsiteX1" fmla="*/ 1430215 w 2868246"/>
              <a:gd name="connsiteY1" fmla="*/ 2086708 h 2086727"/>
              <a:gd name="connsiteX2" fmla="*/ 2868246 w 2868246"/>
              <a:gd name="connsiteY2" fmla="*/ 31262 h 2086727"/>
            </a:gdLst>
            <a:ahLst/>
            <a:cxnLst>
              <a:cxn ang="0">
                <a:pos x="connsiteX0" y="connsiteY0"/>
              </a:cxn>
              <a:cxn ang="0">
                <a:pos x="connsiteX1" y="connsiteY1"/>
              </a:cxn>
              <a:cxn ang="0">
                <a:pos x="connsiteX2" y="connsiteY2"/>
              </a:cxn>
            </a:cxnLst>
            <a:rect l="l" t="t" r="r" b="b"/>
            <a:pathLst>
              <a:path w="2868246" h="2086727">
                <a:moveTo>
                  <a:pt x="0" y="0"/>
                </a:moveTo>
                <a:cubicBezTo>
                  <a:pt x="476087" y="1040749"/>
                  <a:pt x="952174" y="2081498"/>
                  <a:pt x="1430215" y="2086708"/>
                </a:cubicBezTo>
                <a:cubicBezTo>
                  <a:pt x="1908256" y="2091918"/>
                  <a:pt x="2388251" y="1061590"/>
                  <a:pt x="2868246" y="31262"/>
                </a:cubicBezTo>
              </a:path>
            </a:pathLst>
          </a:custGeom>
          <a:noFill/>
          <a:ln w="38100" cap="flat" cmpd="sng" algn="ctr">
            <a:solidFill>
              <a:srgbClr val="FC0128"/>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aphicFrame>
        <p:nvGraphicFramePr>
          <p:cNvPr id="2" name="Objekt 1"/>
          <p:cNvGraphicFramePr>
            <a:graphicFrameLocks noChangeAspect="1"/>
          </p:cNvGraphicFramePr>
          <p:nvPr/>
        </p:nvGraphicFramePr>
        <p:xfrm>
          <a:off x="6508861" y="2006543"/>
          <a:ext cx="341312" cy="527050"/>
        </p:xfrm>
        <a:graphic>
          <a:graphicData uri="http://schemas.openxmlformats.org/presentationml/2006/ole">
            <mc:AlternateContent xmlns:mc="http://schemas.openxmlformats.org/markup-compatibility/2006">
              <mc:Choice xmlns:v="urn:schemas-microsoft-com:vml" Requires="v">
                <p:oleObj spid="_x0000_s26640" name="Formel" r:id="rId14" imgW="139680" imgH="215640" progId="Equation.3">
                  <p:embed/>
                </p:oleObj>
              </mc:Choice>
              <mc:Fallback>
                <p:oleObj name="Formel" r:id="rId14" imgW="139680" imgH="215640" progId="Equation.3">
                  <p:embed/>
                  <p:pic>
                    <p:nvPicPr>
                      <p:cNvPr id="2" name="Objekt 1"/>
                      <p:cNvPicPr>
                        <a:picLocks noChangeAspect="1" noChangeArrowheads="1"/>
                      </p:cNvPicPr>
                      <p:nvPr/>
                    </p:nvPicPr>
                    <p:blipFill>
                      <a:blip r:embed="rId15"/>
                      <a:srcRect/>
                      <a:stretch>
                        <a:fillRect/>
                      </a:stretch>
                    </p:blipFill>
                    <p:spPr bwMode="auto">
                      <a:xfrm>
                        <a:off x="6508861" y="2006543"/>
                        <a:ext cx="341312"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Objekt 2"/>
          <p:cNvGraphicFramePr>
            <a:graphicFrameLocks noChangeAspect="1"/>
          </p:cNvGraphicFramePr>
          <p:nvPr/>
        </p:nvGraphicFramePr>
        <p:xfrm>
          <a:off x="8228734" y="4550934"/>
          <a:ext cx="434975" cy="558800"/>
        </p:xfrm>
        <a:graphic>
          <a:graphicData uri="http://schemas.openxmlformats.org/presentationml/2006/ole">
            <mc:AlternateContent xmlns:mc="http://schemas.openxmlformats.org/markup-compatibility/2006">
              <mc:Choice xmlns:v="urn:schemas-microsoft-com:vml" Requires="v">
                <p:oleObj spid="_x0000_s26641" name="Formel" r:id="rId16" imgW="177480" imgH="228600" progId="Equation.3">
                  <p:embed/>
                </p:oleObj>
              </mc:Choice>
              <mc:Fallback>
                <p:oleObj name="Formel" r:id="rId16" imgW="177480" imgH="228600" progId="Equation.3">
                  <p:embed/>
                  <p:pic>
                    <p:nvPicPr>
                      <p:cNvPr id="3" name="Objekt 2"/>
                      <p:cNvPicPr>
                        <a:picLocks noChangeAspect="1" noChangeArrowheads="1"/>
                      </p:cNvPicPr>
                      <p:nvPr/>
                    </p:nvPicPr>
                    <p:blipFill>
                      <a:blip r:embed="rId17"/>
                      <a:srcRect/>
                      <a:stretch>
                        <a:fillRect/>
                      </a:stretch>
                    </p:blipFill>
                    <p:spPr bwMode="auto">
                      <a:xfrm>
                        <a:off x="8228734" y="4550934"/>
                        <a:ext cx="434975"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57894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5" grpId="0"/>
      <p:bldP spid="16" grpId="0" animBg="1"/>
      <p:bldP spid="17" grpId="0"/>
      <p:bldP spid="20"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282</a:t>
            </a:fld>
            <a:endParaRPr lang="en-US" sz="800" dirty="0">
              <a:solidFill>
                <a:schemeClr val="bg1"/>
              </a:solidFill>
            </a:endParaRPr>
          </a:p>
        </p:txBody>
      </p:sp>
      <p:grpSp>
        <p:nvGrpSpPr>
          <p:cNvPr id="3" name="Gruppieren 2"/>
          <p:cNvGrpSpPr/>
          <p:nvPr/>
        </p:nvGrpSpPr>
        <p:grpSpPr>
          <a:xfrm>
            <a:off x="472699" y="2201643"/>
            <a:ext cx="4922838" cy="3195637"/>
            <a:chOff x="460375" y="2484438"/>
            <a:chExt cx="4922838" cy="3195637"/>
          </a:xfrm>
        </p:grpSpPr>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2631907"/>
              <a:ext cx="3928691" cy="3048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feld 6"/>
            <p:cNvSpPr txBox="1">
              <a:spLocks noChangeArrowheads="1"/>
            </p:cNvSpPr>
            <p:nvPr/>
          </p:nvSpPr>
          <p:spPr bwMode="auto">
            <a:xfrm>
              <a:off x="3065780" y="5000866"/>
              <a:ext cx="1416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sz="1400" dirty="0" err="1"/>
                <a:t>i</a:t>
              </a:r>
              <a:endParaRPr lang="en-US" sz="1400" dirty="0"/>
            </a:p>
          </p:txBody>
        </p:sp>
        <p:sp>
          <p:nvSpPr>
            <p:cNvPr id="9" name="Textfeld 7"/>
            <p:cNvSpPr txBox="1">
              <a:spLocks noChangeArrowheads="1"/>
            </p:cNvSpPr>
            <p:nvPr/>
          </p:nvSpPr>
          <p:spPr bwMode="auto">
            <a:xfrm>
              <a:off x="2230949" y="3386910"/>
              <a:ext cx="1416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sz="1400" dirty="0" err="1"/>
                <a:t>i</a:t>
              </a:r>
              <a:endParaRPr lang="en-US" sz="1400" dirty="0"/>
            </a:p>
          </p:txBody>
        </p:sp>
        <p:sp>
          <p:nvSpPr>
            <p:cNvPr id="10" name="Textfeld 8"/>
            <p:cNvSpPr txBox="1">
              <a:spLocks noChangeArrowheads="1"/>
            </p:cNvSpPr>
            <p:nvPr/>
          </p:nvSpPr>
          <p:spPr bwMode="auto">
            <a:xfrm>
              <a:off x="2569277" y="2484438"/>
              <a:ext cx="15568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sz="1400" dirty="0"/>
                <a:t>Support Vectors</a:t>
              </a:r>
            </a:p>
          </p:txBody>
        </p:sp>
        <p:sp>
          <p:nvSpPr>
            <p:cNvPr id="11" name="Textfeld 9"/>
            <p:cNvSpPr txBox="1">
              <a:spLocks noChangeArrowheads="1"/>
            </p:cNvSpPr>
            <p:nvPr/>
          </p:nvSpPr>
          <p:spPr bwMode="auto">
            <a:xfrm>
              <a:off x="4205386" y="3383710"/>
              <a:ext cx="117782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latin typeface="Symbol" pitchFamily="18" charset="2"/>
                </a:rPr>
                <a:t>e</a:t>
              </a:r>
              <a:r>
                <a:rPr lang="en-US" sz="1400" dirty="0"/>
                <a:t>-</a:t>
              </a:r>
              <a:r>
                <a:rPr lang="en-US" sz="1400" dirty="0" err="1"/>
                <a:t>insen</a:t>
              </a:r>
              <a:r>
                <a:rPr lang="en-US" sz="1400" dirty="0"/>
                <a:t>-</a:t>
              </a:r>
              <a:r>
                <a:rPr lang="en-US" sz="1400" dirty="0" err="1"/>
                <a:t>sitive</a:t>
              </a:r>
              <a:r>
                <a:rPr lang="en-US" sz="1400" dirty="0"/>
                <a:t/>
              </a:r>
              <a:br>
                <a:rPr lang="en-US" sz="1400" dirty="0"/>
              </a:br>
              <a:r>
                <a:rPr lang="en-US" sz="1400" dirty="0"/>
                <a:t>Region</a:t>
              </a:r>
            </a:p>
          </p:txBody>
        </p:sp>
        <p:sp>
          <p:nvSpPr>
            <p:cNvPr id="12" name="Textfeld 10"/>
            <p:cNvSpPr txBox="1">
              <a:spLocks noChangeArrowheads="1"/>
            </p:cNvSpPr>
            <p:nvPr/>
          </p:nvSpPr>
          <p:spPr bwMode="auto">
            <a:xfrm>
              <a:off x="728847" y="2764399"/>
              <a:ext cx="1416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y</a:t>
              </a:r>
            </a:p>
          </p:txBody>
        </p:sp>
        <p:sp>
          <p:nvSpPr>
            <p:cNvPr id="13" name="Textfeld 11"/>
            <p:cNvSpPr txBox="1">
              <a:spLocks noChangeArrowheads="1"/>
            </p:cNvSpPr>
            <p:nvPr/>
          </p:nvSpPr>
          <p:spPr bwMode="auto">
            <a:xfrm>
              <a:off x="4210151" y="4996150"/>
              <a:ext cx="5069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x</a:t>
              </a:r>
              <a:endParaRPr lang="en-US" baseline="-25000" dirty="0"/>
            </a:p>
          </p:txBody>
        </p:sp>
        <p:cxnSp>
          <p:nvCxnSpPr>
            <p:cNvPr id="14" name="Gerade Verbindung 13"/>
            <p:cNvCxnSpPr/>
            <p:nvPr/>
          </p:nvCxnSpPr>
          <p:spPr bwMode="auto">
            <a:xfrm>
              <a:off x="952500" y="5075238"/>
              <a:ext cx="3511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Geschweifte Klammer links 14"/>
            <p:cNvSpPr/>
            <p:nvPr/>
          </p:nvSpPr>
          <p:spPr bwMode="auto">
            <a:xfrm>
              <a:off x="869950" y="4799013"/>
              <a:ext cx="82550" cy="2762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defRPr/>
              </a:pPr>
              <a:endParaRPr lang="en-US" dirty="0"/>
            </a:p>
          </p:txBody>
        </p:sp>
        <p:sp>
          <p:nvSpPr>
            <p:cNvPr id="16" name="Textfeld 14"/>
            <p:cNvSpPr txBox="1">
              <a:spLocks noChangeArrowheads="1"/>
            </p:cNvSpPr>
            <p:nvPr/>
          </p:nvSpPr>
          <p:spPr bwMode="auto">
            <a:xfrm>
              <a:off x="601696" y="4806615"/>
              <a:ext cx="3579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sz="1400" b="0" dirty="0"/>
                <a:t>ß</a:t>
              </a:r>
              <a:r>
                <a:rPr lang="en-US" sz="1400" b="0" baseline="-25000" dirty="0"/>
                <a:t>0</a:t>
              </a:r>
            </a:p>
          </p:txBody>
        </p:sp>
      </p:grpSp>
      <p:sp>
        <p:nvSpPr>
          <p:cNvPr id="21" name="Rechteck 20"/>
          <p:cNvSpPr/>
          <p:nvPr/>
        </p:nvSpPr>
        <p:spPr>
          <a:xfrm>
            <a:off x="583824" y="5709032"/>
            <a:ext cx="8069263" cy="646331"/>
          </a:xfrm>
          <a:prstGeom prst="rect">
            <a:avLst/>
          </a:prstGeom>
        </p:spPr>
        <p:txBody>
          <a:bodyPr>
            <a:spAutoFit/>
          </a:bodyPr>
          <a:lstStyle/>
          <a:p>
            <a:pPr algn="l">
              <a:spcBef>
                <a:spcPts val="0"/>
              </a:spcBef>
              <a:defRPr/>
            </a:pPr>
            <a:r>
              <a:rPr lang="en-US" sz="1800" dirty="0"/>
              <a:t>Every object inside the </a:t>
            </a:r>
            <a:r>
              <a:rPr lang="en-US" sz="1800" dirty="0">
                <a:latin typeface="Symbol" pitchFamily="18" charset="2"/>
              </a:rPr>
              <a:t>e</a:t>
            </a:r>
            <a:r>
              <a:rPr lang="en-US" sz="1800" dirty="0"/>
              <a:t>-insensitive region is ignored. It is regarded as noise.</a:t>
            </a:r>
            <a:endParaRPr lang="en-US" sz="1800" dirty="0">
              <a:latin typeface="+mn-lt"/>
            </a:endParaRPr>
          </a:p>
        </p:txBody>
      </p:sp>
      <p:sp>
        <p:nvSpPr>
          <p:cNvPr id="22" name="Textfeld 21"/>
          <p:cNvSpPr txBox="1"/>
          <p:nvPr/>
        </p:nvSpPr>
        <p:spPr>
          <a:xfrm>
            <a:off x="472699" y="1176599"/>
            <a:ext cx="8202787" cy="923330"/>
          </a:xfrm>
          <a:prstGeom prst="rect">
            <a:avLst/>
          </a:prstGeom>
          <a:noFill/>
        </p:spPr>
        <p:txBody>
          <a:bodyPr wrap="square" rtlCol="0">
            <a:spAutoFit/>
          </a:bodyPr>
          <a:lstStyle/>
          <a:p>
            <a:pPr algn="l"/>
            <a:r>
              <a:rPr lang="en-US" sz="1800" dirty="0"/>
              <a:t>Using the </a:t>
            </a:r>
            <a:r>
              <a:rPr lang="en-US" sz="1800" dirty="0">
                <a:latin typeface="Symbol" pitchFamily="18" charset="2"/>
              </a:rPr>
              <a:t>e</a:t>
            </a:r>
            <a:r>
              <a:rPr lang="en-US" sz="1800" dirty="0"/>
              <a:t>-insensitive loss function, only those data objects are considered in the estimation, which have a distance greater than </a:t>
            </a:r>
            <a:r>
              <a:rPr lang="en-US" sz="1800" dirty="0">
                <a:latin typeface="Symbol" pitchFamily="18" charset="2"/>
              </a:rPr>
              <a:t>e</a:t>
            </a:r>
            <a:r>
              <a:rPr lang="en-US" sz="1800" dirty="0"/>
              <a:t> from the regression function:</a:t>
            </a:r>
          </a:p>
        </p:txBody>
      </p:sp>
      <p:sp>
        <p:nvSpPr>
          <p:cNvPr id="23"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Insensitive Loss Function (II)</a:t>
            </a:r>
          </a:p>
        </p:txBody>
      </p:sp>
      <p:grpSp>
        <p:nvGrpSpPr>
          <p:cNvPr id="24" name="Gruppieren 23"/>
          <p:cNvGrpSpPr/>
          <p:nvPr/>
        </p:nvGrpSpPr>
        <p:grpSpPr>
          <a:xfrm>
            <a:off x="5519361" y="2660060"/>
            <a:ext cx="3307739" cy="2377029"/>
            <a:chOff x="5519361" y="2485487"/>
            <a:chExt cx="3307739" cy="2377029"/>
          </a:xfrm>
        </p:grpSpPr>
        <p:pic>
          <p:nvPicPr>
            <p:cNvPr id="1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9361" y="2485487"/>
              <a:ext cx="3307739" cy="2377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Objekt 1"/>
            <p:cNvGraphicFramePr>
              <a:graphicFrameLocks noChangeAspect="1"/>
            </p:cNvGraphicFramePr>
            <p:nvPr/>
          </p:nvGraphicFramePr>
          <p:xfrm>
            <a:off x="7277534" y="2519666"/>
            <a:ext cx="214740" cy="331599"/>
          </p:xfrm>
          <a:graphic>
            <a:graphicData uri="http://schemas.openxmlformats.org/presentationml/2006/ole">
              <mc:AlternateContent xmlns:mc="http://schemas.openxmlformats.org/markup-compatibility/2006">
                <mc:Choice xmlns:v="urn:schemas-microsoft-com:vml" Requires="v">
                  <p:oleObj spid="_x0000_s27652" name="Formel" r:id="rId5" imgW="139680" imgH="215640" progId="Equation.3">
                    <p:embed/>
                  </p:oleObj>
                </mc:Choice>
                <mc:Fallback>
                  <p:oleObj name="Formel" r:id="rId5" imgW="139680" imgH="215640" progId="Equation.3">
                    <p:embed/>
                    <p:pic>
                      <p:nvPicPr>
                        <p:cNvPr id="2" name="Objek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7534" y="2519666"/>
                          <a:ext cx="214740" cy="331599"/>
                        </a:xfrm>
                        <a:prstGeom prst="rect">
                          <a:avLst/>
                        </a:prstGeom>
                        <a:noFill/>
                        <a:ln>
                          <a:noFill/>
                        </a:ln>
                        <a:effectLst/>
                      </p:spPr>
                    </p:pic>
                  </p:oleObj>
                </mc:Fallback>
              </mc:AlternateContent>
            </a:graphicData>
          </a:graphic>
        </p:graphicFrame>
        <p:graphicFrame>
          <p:nvGraphicFramePr>
            <p:cNvPr id="4" name="Objekt 3"/>
            <p:cNvGraphicFramePr>
              <a:graphicFrameLocks noChangeAspect="1"/>
            </p:cNvGraphicFramePr>
            <p:nvPr/>
          </p:nvGraphicFramePr>
          <p:xfrm>
            <a:off x="8512233" y="4348712"/>
            <a:ext cx="289414" cy="350399"/>
          </p:xfrm>
          <a:graphic>
            <a:graphicData uri="http://schemas.openxmlformats.org/presentationml/2006/ole">
              <mc:AlternateContent xmlns:mc="http://schemas.openxmlformats.org/markup-compatibility/2006">
                <mc:Choice xmlns:v="urn:schemas-microsoft-com:vml" Requires="v">
                  <p:oleObj spid="_x0000_s27653" name="Formel" r:id="rId7" imgW="177480" imgH="228600" progId="Equation.3">
                    <p:embed/>
                  </p:oleObj>
                </mc:Choice>
                <mc:Fallback>
                  <p:oleObj name="Formel" r:id="rId7" imgW="177480" imgH="228600" progId="Equation.3">
                    <p:embed/>
                    <p:pic>
                      <p:nvPicPr>
                        <p:cNvPr id="4" name="Objek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12233" y="4348712"/>
                          <a:ext cx="289414" cy="350399"/>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3443493083"/>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Support Vector Regression (I)</a:t>
            </a:r>
          </a:p>
        </p:txBody>
      </p:sp>
      <p:pic>
        <p:nvPicPr>
          <p:cNvPr id="4" name="Picture 2" descr="svr_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6142" y="1311479"/>
            <a:ext cx="5113338"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svr_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6142" y="1311479"/>
            <a:ext cx="5113338"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svr__2_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6142" y="1309892"/>
            <a:ext cx="5113338"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5"/>
          <p:cNvSpPr>
            <a:spLocks noChangeShapeType="1"/>
          </p:cNvSpPr>
          <p:nvPr/>
        </p:nvSpPr>
        <p:spPr bwMode="auto">
          <a:xfrm flipH="1">
            <a:off x="4854792" y="1490867"/>
            <a:ext cx="731838" cy="538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de-DE"/>
          </a:p>
        </p:txBody>
      </p:sp>
      <p:sp>
        <p:nvSpPr>
          <p:cNvPr id="8" name="Line 6"/>
          <p:cNvSpPr>
            <a:spLocks noChangeShapeType="1"/>
          </p:cNvSpPr>
          <p:nvPr/>
        </p:nvSpPr>
        <p:spPr bwMode="auto">
          <a:xfrm>
            <a:off x="5586630" y="1490867"/>
            <a:ext cx="146050" cy="538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de-DE"/>
          </a:p>
        </p:txBody>
      </p:sp>
      <p:sp>
        <p:nvSpPr>
          <p:cNvPr id="9" name="Text Box 7"/>
          <p:cNvSpPr txBox="1">
            <a:spLocks noChangeArrowheads="1"/>
          </p:cNvSpPr>
          <p:nvPr/>
        </p:nvSpPr>
        <p:spPr bwMode="auto">
          <a:xfrm>
            <a:off x="5829517" y="1321004"/>
            <a:ext cx="1383136"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algn="l">
              <a:spcBef>
                <a:spcPct val="0"/>
              </a:spcBef>
            </a:pPr>
            <a:r>
              <a:rPr lang="en-US" altLang="de-DE" sz="1400" dirty="0">
                <a:ea typeface="MS PGothic" pitchFamily="34" charset="-128"/>
              </a:rPr>
              <a:t>Support Vectors</a:t>
            </a:r>
          </a:p>
        </p:txBody>
      </p:sp>
      <p:graphicFrame>
        <p:nvGraphicFramePr>
          <p:cNvPr id="11" name="Object 9"/>
          <p:cNvGraphicFramePr>
            <a:graphicFrameLocks noChangeAspect="1"/>
          </p:cNvGraphicFramePr>
          <p:nvPr/>
        </p:nvGraphicFramePr>
        <p:xfrm>
          <a:off x="3413342" y="2063954"/>
          <a:ext cx="322263" cy="500063"/>
        </p:xfrm>
        <a:graphic>
          <a:graphicData uri="http://schemas.openxmlformats.org/presentationml/2006/ole">
            <mc:AlternateContent xmlns:mc="http://schemas.openxmlformats.org/markup-compatibility/2006">
              <mc:Choice xmlns:v="urn:schemas-microsoft-com:vml" Requires="v">
                <p:oleObj spid="_x0000_s28683" name="Formel" r:id="rId6" imgW="139579" imgH="215713" progId="Equation.3">
                  <p:embed/>
                </p:oleObj>
              </mc:Choice>
              <mc:Fallback>
                <p:oleObj name="Formel" r:id="rId6" imgW="139579" imgH="215713" progId="Equation.3">
                  <p:embed/>
                  <p:pic>
                    <p:nvPicPr>
                      <p:cNvPr id="11"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3342" y="2063954"/>
                        <a:ext cx="322263"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0"/>
          <p:cNvGraphicFramePr>
            <a:graphicFrameLocks noChangeAspect="1"/>
          </p:cNvGraphicFramePr>
          <p:nvPr/>
        </p:nvGraphicFramePr>
        <p:xfrm>
          <a:off x="1243230" y="1244804"/>
          <a:ext cx="292100" cy="409575"/>
        </p:xfrm>
        <a:graphic>
          <a:graphicData uri="http://schemas.openxmlformats.org/presentationml/2006/ole">
            <mc:AlternateContent xmlns:mc="http://schemas.openxmlformats.org/markup-compatibility/2006">
              <mc:Choice xmlns:v="urn:schemas-microsoft-com:vml" Requires="v">
                <p:oleObj spid="_x0000_s28684" name="Formel" r:id="rId8" imgW="126725" imgH="177415" progId="Equation.3">
                  <p:embed/>
                </p:oleObj>
              </mc:Choice>
              <mc:Fallback>
                <p:oleObj name="Formel" r:id="rId8" imgW="126725" imgH="177415" progId="Equation.3">
                  <p:embed/>
                  <p:pic>
                    <p:nvPicPr>
                      <p:cNvPr id="12"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3230" y="1244804"/>
                        <a:ext cx="29210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11"/>
          <p:cNvGraphicFramePr>
            <a:graphicFrameLocks noChangeAspect="1"/>
          </p:cNvGraphicFramePr>
          <p:nvPr/>
        </p:nvGraphicFramePr>
        <p:xfrm>
          <a:off x="6615330" y="4183267"/>
          <a:ext cx="293687" cy="322262"/>
        </p:xfrm>
        <a:graphic>
          <a:graphicData uri="http://schemas.openxmlformats.org/presentationml/2006/ole">
            <mc:AlternateContent xmlns:mc="http://schemas.openxmlformats.org/markup-compatibility/2006">
              <mc:Choice xmlns:v="urn:schemas-microsoft-com:vml" Requires="v">
                <p:oleObj spid="_x0000_s28685" name="Formel" r:id="rId10" imgW="126835" imgH="139518" progId="Equation.3">
                  <p:embed/>
                </p:oleObj>
              </mc:Choice>
              <mc:Fallback>
                <p:oleObj name="Formel" r:id="rId10" imgW="126835" imgH="139518" progId="Equation.3">
                  <p:embed/>
                  <p:pic>
                    <p:nvPicPr>
                      <p:cNvPr id="13"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15330" y="4183267"/>
                        <a:ext cx="293687" cy="32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2"/>
          <p:cNvGraphicFramePr>
            <a:graphicFrameLocks noChangeAspect="1"/>
          </p:cNvGraphicFramePr>
          <p:nvPr/>
        </p:nvGraphicFramePr>
        <p:xfrm>
          <a:off x="1306730" y="3537154"/>
          <a:ext cx="280987" cy="342900"/>
        </p:xfrm>
        <a:graphic>
          <a:graphicData uri="http://schemas.openxmlformats.org/presentationml/2006/ole">
            <mc:AlternateContent xmlns:mc="http://schemas.openxmlformats.org/markup-compatibility/2006">
              <mc:Choice xmlns:v="urn:schemas-microsoft-com:vml" Requires="v">
                <p:oleObj spid="_x0000_s28686" name="Formel" r:id="rId12" imgW="114201" imgH="139579" progId="Equation.3">
                  <p:embed/>
                </p:oleObj>
              </mc:Choice>
              <mc:Fallback>
                <p:oleObj name="Formel" r:id="rId12" imgW="114201" imgH="139579" progId="Equation.3">
                  <p:embed/>
                  <p:pic>
                    <p:nvPicPr>
                      <p:cNvPr id="14"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06730" y="3537154"/>
                        <a:ext cx="280987"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3"/>
          <p:cNvGraphicFramePr>
            <a:graphicFrameLocks noChangeAspect="1"/>
          </p:cNvGraphicFramePr>
          <p:nvPr/>
        </p:nvGraphicFramePr>
        <p:xfrm>
          <a:off x="1333717" y="3270454"/>
          <a:ext cx="279400" cy="342900"/>
        </p:xfrm>
        <a:graphic>
          <a:graphicData uri="http://schemas.openxmlformats.org/presentationml/2006/ole">
            <mc:AlternateContent xmlns:mc="http://schemas.openxmlformats.org/markup-compatibility/2006">
              <mc:Choice xmlns:v="urn:schemas-microsoft-com:vml" Requires="v">
                <p:oleObj spid="_x0000_s28687" name="Formel" r:id="rId14" imgW="114201" imgH="139579" progId="Equation.3">
                  <p:embed/>
                </p:oleObj>
              </mc:Choice>
              <mc:Fallback>
                <p:oleObj name="Formel" r:id="rId14" imgW="114201" imgH="139579" progId="Equation.3">
                  <p:embed/>
                  <p:pic>
                    <p:nvPicPr>
                      <p:cNvPr id="15"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33717" y="3270454"/>
                        <a:ext cx="279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14"/>
          <p:cNvGraphicFramePr>
            <a:graphicFrameLocks noChangeAspect="1"/>
          </p:cNvGraphicFramePr>
          <p:nvPr/>
        </p:nvGraphicFramePr>
        <p:xfrm>
          <a:off x="1041617" y="4108654"/>
          <a:ext cx="558800" cy="342900"/>
        </p:xfrm>
        <a:graphic>
          <a:graphicData uri="http://schemas.openxmlformats.org/presentationml/2006/ole">
            <mc:AlternateContent xmlns:mc="http://schemas.openxmlformats.org/markup-compatibility/2006">
              <mc:Choice xmlns:v="urn:schemas-microsoft-com:vml" Requires="v">
                <p:oleObj spid="_x0000_s28688" name="Formel" r:id="rId16" imgW="228600" imgH="139700" progId="Equation.3">
                  <p:embed/>
                </p:oleObj>
              </mc:Choice>
              <mc:Fallback>
                <p:oleObj name="Formel" r:id="rId16" imgW="228600" imgH="139700" progId="Equation.3">
                  <p:embed/>
                  <p:pic>
                    <p:nvPicPr>
                      <p:cNvPr id="16" name="Object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41617" y="4108654"/>
                        <a:ext cx="5588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15"/>
          <p:cNvGraphicFramePr>
            <a:graphicFrameLocks noChangeAspect="1"/>
          </p:cNvGraphicFramePr>
          <p:nvPr/>
        </p:nvGraphicFramePr>
        <p:xfrm>
          <a:off x="1041617" y="4349954"/>
          <a:ext cx="558800" cy="342900"/>
        </p:xfrm>
        <a:graphic>
          <a:graphicData uri="http://schemas.openxmlformats.org/presentationml/2006/ole">
            <mc:AlternateContent xmlns:mc="http://schemas.openxmlformats.org/markup-compatibility/2006">
              <mc:Choice xmlns:v="urn:schemas-microsoft-com:vml" Requires="v">
                <p:oleObj spid="_x0000_s28689" name="Formel" r:id="rId18" imgW="228600" imgH="139700" progId="Equation.3">
                  <p:embed/>
                </p:oleObj>
              </mc:Choice>
              <mc:Fallback>
                <p:oleObj name="Formel" r:id="rId18" imgW="228600" imgH="139700" progId="Equation.3">
                  <p:embed/>
                  <p:pic>
                    <p:nvPicPr>
                      <p:cNvPr id="17" name="Object 1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1617" y="4349954"/>
                        <a:ext cx="5588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16"/>
          <p:cNvGraphicFramePr>
            <a:graphicFrameLocks noChangeAspect="1"/>
          </p:cNvGraphicFramePr>
          <p:nvPr/>
        </p:nvGraphicFramePr>
        <p:xfrm>
          <a:off x="7282044" y="5548228"/>
          <a:ext cx="314325" cy="471487"/>
        </p:xfrm>
        <a:graphic>
          <a:graphicData uri="http://schemas.openxmlformats.org/presentationml/2006/ole">
            <mc:AlternateContent xmlns:mc="http://schemas.openxmlformats.org/markup-compatibility/2006">
              <mc:Choice xmlns:v="urn:schemas-microsoft-com:vml" Requires="v">
                <p:oleObj spid="_x0000_s28690" name="Formel" r:id="rId20" imgW="152334" imgH="228501" progId="Equation.3">
                  <p:embed/>
                </p:oleObj>
              </mc:Choice>
              <mc:Fallback>
                <p:oleObj name="Formel" r:id="rId20" imgW="152334" imgH="228501" progId="Equation.3">
                  <p:embed/>
                  <p:pic>
                    <p:nvPicPr>
                      <p:cNvPr id="18" name="Object 1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82044" y="5548228"/>
                        <a:ext cx="314325"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Text Box 17"/>
          <p:cNvSpPr txBox="1">
            <a:spLocks noChangeArrowheads="1"/>
          </p:cNvSpPr>
          <p:nvPr/>
        </p:nvSpPr>
        <p:spPr bwMode="auto">
          <a:xfrm>
            <a:off x="1876643" y="5311979"/>
            <a:ext cx="6374734"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r>
              <a:rPr lang="en-US" altLang="de-DE" dirty="0">
                <a:ea typeface="MS PGothic" pitchFamily="34" charset="-128"/>
              </a:rPr>
              <a:t>Decision criterion:</a:t>
            </a:r>
          </a:p>
          <a:p>
            <a:r>
              <a:rPr lang="en-US" altLang="de-DE" i="1" dirty="0">
                <a:ea typeface="MS PGothic" pitchFamily="34" charset="-128"/>
              </a:rPr>
              <a:t>Choose the line with the smallest sum of error slopes      with </a:t>
            </a:r>
            <a:r>
              <a:rPr lang="en-US" altLang="de-DE" i="1" dirty="0"/>
              <a:t/>
            </a:r>
            <a:br>
              <a:rPr lang="en-US" altLang="de-DE" i="1" dirty="0"/>
            </a:br>
            <a:r>
              <a:rPr lang="en-US" altLang="de-DE" i="1" dirty="0">
                <a:ea typeface="MS PGothic" pitchFamily="34" charset="-128"/>
              </a:rPr>
              <a:t>paying attention to the flatness of the regression line!</a:t>
            </a:r>
          </a:p>
        </p:txBody>
      </p:sp>
      <p:pic>
        <p:nvPicPr>
          <p:cNvPr id="20" name="Picture 1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0800000" flipV="1">
            <a:off x="5840630" y="3424442"/>
            <a:ext cx="287337"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1" name="Object 19"/>
          <p:cNvGraphicFramePr>
            <a:graphicFrameLocks noChangeAspect="1"/>
          </p:cNvGraphicFramePr>
          <p:nvPr/>
        </p:nvGraphicFramePr>
        <p:xfrm>
          <a:off x="6115267" y="3687967"/>
          <a:ext cx="381000" cy="530225"/>
        </p:xfrm>
        <a:graphic>
          <a:graphicData uri="http://schemas.openxmlformats.org/presentationml/2006/ole">
            <mc:AlternateContent xmlns:mc="http://schemas.openxmlformats.org/markup-compatibility/2006">
              <mc:Choice xmlns:v="urn:schemas-microsoft-com:vml" Requires="v">
                <p:oleObj spid="_x0000_s28691" name="Formel" r:id="rId23" imgW="165028" imgH="228501" progId="Equation.3">
                  <p:embed/>
                </p:oleObj>
              </mc:Choice>
              <mc:Fallback>
                <p:oleObj name="Formel" r:id="rId23" imgW="165028" imgH="228501" progId="Equation.3">
                  <p:embed/>
                  <p:pic>
                    <p:nvPicPr>
                      <p:cNvPr id="21" name="Object 1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15267" y="3687967"/>
                        <a:ext cx="3810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92167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284</a:t>
            </a:fld>
            <a:endParaRPr lang="en-US" sz="800" dirty="0">
              <a:solidFill>
                <a:schemeClr val="bg1"/>
              </a:solidFill>
            </a:endParaRPr>
          </a:p>
        </p:txBody>
      </p:sp>
      <p:sp>
        <p:nvSpPr>
          <p:cNvPr id="26" name="Rectangle 2"/>
          <p:cNvSpPr>
            <a:spLocks noChangeArrowheads="1"/>
          </p:cNvSpPr>
          <p:nvPr/>
        </p:nvSpPr>
        <p:spPr bwMode="auto">
          <a:xfrm>
            <a:off x="155575" y="503538"/>
            <a:ext cx="5059077"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de-DE" sz="2400" dirty="0" err="1"/>
              <a:t>Estimating</a:t>
            </a:r>
            <a:r>
              <a:rPr lang="de-DE" sz="2400" dirty="0"/>
              <a:t> </a:t>
            </a:r>
            <a:r>
              <a:rPr lang="de-DE" sz="2400" dirty="0" err="1"/>
              <a:t>the</a:t>
            </a:r>
            <a:r>
              <a:rPr lang="de-DE" sz="2400" dirty="0"/>
              <a:t> SVR (Linear Case)</a:t>
            </a:r>
          </a:p>
        </p:txBody>
      </p:sp>
      <mc:AlternateContent xmlns:mc="http://schemas.openxmlformats.org/markup-compatibility/2006" xmlns:a14="http://schemas.microsoft.com/office/drawing/2010/main">
        <mc:Choice Requires="a14">
          <p:sp>
            <p:nvSpPr>
              <p:cNvPr id="27" name="Textfeld 26"/>
              <p:cNvSpPr txBox="1"/>
              <p:nvPr/>
            </p:nvSpPr>
            <p:spPr>
              <a:xfrm>
                <a:off x="748146" y="1303423"/>
                <a:ext cx="7414953" cy="4695131"/>
              </a:xfrm>
              <a:prstGeom prst="rect">
                <a:avLst/>
              </a:prstGeom>
              <a:noFill/>
            </p:spPr>
            <p:txBody>
              <a:bodyPr wrap="square" rtlCol="0">
                <a:spAutoFit/>
              </a:bodyPr>
              <a:lstStyle/>
              <a:p>
                <a:pPr algn="l"/>
                <a:r>
                  <a:rPr lang="en-US" sz="1800" dirty="0"/>
                  <a:t>The function that has to be estimated is</a:t>
                </a:r>
              </a:p>
              <a:p>
                <a:pPr algn="l"/>
                <a14:m>
                  <m:oMathPara xmlns:m="http://schemas.openxmlformats.org/officeDocument/2006/math">
                    <m:oMathParaPr>
                      <m:jc m:val="centerGroup"/>
                    </m:oMathParaPr>
                    <m:oMath xmlns:m="http://schemas.openxmlformats.org/officeDocument/2006/math">
                      <m:sSup>
                        <m:sSupPr>
                          <m:ctrlPr>
                            <a:rPr lang="en-US" sz="1800" i="1">
                              <a:latin typeface="Cambria Math"/>
                            </a:rPr>
                          </m:ctrlPr>
                        </m:sSupPr>
                        <m:e>
                          <m:r>
                            <a:rPr lang="en-US" sz="1800" i="1">
                              <a:latin typeface="Cambria Math"/>
                            </a:rPr>
                            <m:t>𝐶</m:t>
                          </m:r>
                          <m:r>
                            <a:rPr lang="en-US" sz="1800" i="1">
                              <a:latin typeface="Cambria Math"/>
                            </a:rPr>
                            <m:t>∙</m:t>
                          </m:r>
                          <m:f>
                            <m:fPr>
                              <m:ctrlPr>
                                <a:rPr lang="en-US" sz="1800" i="1">
                                  <a:latin typeface="Cambria Math"/>
                                </a:rPr>
                              </m:ctrlPr>
                            </m:fPr>
                            <m:num>
                              <m:r>
                                <a:rPr lang="en-US" sz="1800" i="1">
                                  <a:latin typeface="Cambria Math"/>
                                </a:rPr>
                                <m:t>1</m:t>
                              </m:r>
                            </m:num>
                            <m:den>
                              <m:r>
                                <a:rPr lang="en-US" sz="1800" i="1">
                                  <a:latin typeface="Cambria Math"/>
                                </a:rPr>
                                <m:t>𝑛</m:t>
                              </m:r>
                            </m:den>
                          </m:f>
                          <m:nary>
                            <m:naryPr>
                              <m:chr m:val="∑"/>
                              <m:limLoc m:val="undOvr"/>
                              <m:ctrlPr>
                                <a:rPr lang="en-US" sz="1800" i="1">
                                  <a:latin typeface="Cambria Math"/>
                                </a:rPr>
                              </m:ctrlPr>
                            </m:naryPr>
                            <m:sub>
                              <m:r>
                                <a:rPr lang="en-US" sz="1800" i="1">
                                  <a:latin typeface="Cambria Math"/>
                                </a:rPr>
                                <m:t>𝑖</m:t>
                              </m:r>
                              <m:r>
                                <a:rPr lang="en-US" sz="1800" i="1">
                                  <a:latin typeface="Cambria Math"/>
                                </a:rPr>
                                <m:t>=0</m:t>
                              </m:r>
                            </m:sub>
                            <m:sup>
                              <m:r>
                                <a:rPr lang="en-US" sz="1800" i="1">
                                  <a:latin typeface="Cambria Math"/>
                                </a:rPr>
                                <m:t>𝑛</m:t>
                              </m:r>
                            </m:sup>
                            <m:e>
                              <m:sSub>
                                <m:sSubPr>
                                  <m:ctrlPr>
                                    <a:rPr lang="en-US" sz="1800" i="1">
                                      <a:latin typeface="Cambria Math"/>
                                    </a:rPr>
                                  </m:ctrlPr>
                                </m:sSubPr>
                                <m:e>
                                  <m:d>
                                    <m:dPr>
                                      <m:begChr m:val="|"/>
                                      <m:endChr m:val="|"/>
                                      <m:ctrlPr>
                                        <a:rPr lang="en-US" sz="1800" i="1">
                                          <a:latin typeface="Cambria Math"/>
                                        </a:rPr>
                                      </m:ctrlPr>
                                    </m:dPr>
                                    <m:e>
                                      <m:sSub>
                                        <m:sSubPr>
                                          <m:ctrlPr>
                                            <a:rPr lang="en-US" sz="1800" i="1">
                                              <a:latin typeface="Cambria Math"/>
                                            </a:rPr>
                                          </m:ctrlPr>
                                        </m:sSubPr>
                                        <m:e>
                                          <m:r>
                                            <a:rPr lang="en-US" sz="1800" i="1">
                                              <a:latin typeface="Cambria Math"/>
                                            </a:rPr>
                                            <m:t>𝑦</m:t>
                                          </m:r>
                                        </m:e>
                                        <m:sub>
                                          <m:r>
                                            <a:rPr lang="en-US" sz="1800" i="1">
                                              <a:latin typeface="Cambria Math"/>
                                            </a:rPr>
                                            <m:t>𝑖</m:t>
                                          </m:r>
                                        </m:sub>
                                      </m:sSub>
                                      <m:r>
                                        <a:rPr lang="en-US" sz="1800" i="1">
                                          <a:latin typeface="Cambria Math"/>
                                        </a:rPr>
                                        <m:t>−</m:t>
                                      </m:r>
                                      <m:sSub>
                                        <m:sSubPr>
                                          <m:ctrlPr>
                                            <a:rPr lang="en-US" sz="1800" i="1">
                                              <a:latin typeface="Cambria Math"/>
                                            </a:rPr>
                                          </m:ctrlPr>
                                        </m:sSubPr>
                                        <m:e>
                                          <m:r>
                                            <a:rPr lang="en-US" sz="1800" i="1">
                                              <a:latin typeface="Cambria Math"/>
                                            </a:rPr>
                                            <m:t>𝛽</m:t>
                                          </m:r>
                                        </m:e>
                                        <m:sub>
                                          <m:r>
                                            <a:rPr lang="en-US" sz="1800" i="1">
                                              <a:latin typeface="Cambria Math"/>
                                            </a:rPr>
                                            <m:t>𝟎</m:t>
                                          </m:r>
                                        </m:sub>
                                      </m:sSub>
                                      <m:r>
                                        <a:rPr lang="en-US" sz="1800" i="1">
                                          <a:latin typeface="Cambria Math"/>
                                        </a:rPr>
                                        <m:t>−</m:t>
                                      </m:r>
                                      <m:r>
                                        <a:rPr lang="en-US" sz="1800" b="0" i="1" smtClean="0">
                                          <a:latin typeface="Cambria Math"/>
                                        </a:rPr>
                                        <m:t>𝜷</m:t>
                                      </m:r>
                                      <m:r>
                                        <a:rPr lang="en-US" sz="1800" i="1">
                                          <a:latin typeface="Cambria Math"/>
                                        </a:rPr>
                                        <m:t>′</m:t>
                                      </m:r>
                                      <m:sSub>
                                        <m:sSubPr>
                                          <m:ctrlPr>
                                            <a:rPr lang="en-US" sz="1800" i="1">
                                              <a:latin typeface="Cambria Math"/>
                                            </a:rPr>
                                          </m:ctrlPr>
                                        </m:sSubPr>
                                        <m:e>
                                          <m:r>
                                            <a:rPr lang="en-US" sz="1800" i="1">
                                              <a:latin typeface="Cambria Math"/>
                                            </a:rPr>
                                            <m:t>𝒙</m:t>
                                          </m:r>
                                        </m:e>
                                        <m:sub>
                                          <m:r>
                                            <a:rPr lang="en-US" sz="1800" i="1">
                                              <a:latin typeface="Cambria Math"/>
                                            </a:rPr>
                                            <m:t>𝑖</m:t>
                                          </m:r>
                                        </m:sub>
                                      </m:sSub>
                                    </m:e>
                                  </m:d>
                                </m:e>
                                <m:sub>
                                  <m:r>
                                    <a:rPr lang="en-US" sz="1800" i="1">
                                      <a:latin typeface="Cambria Math"/>
                                    </a:rPr>
                                    <m:t>𝜀</m:t>
                                  </m:r>
                                </m:sub>
                              </m:sSub>
                            </m:e>
                          </m:nary>
                          <m:r>
                            <a:rPr lang="en-US" sz="1800" i="1">
                              <a:latin typeface="Cambria Math"/>
                            </a:rPr>
                            <m:t>+</m:t>
                          </m:r>
                          <m:f>
                            <m:fPr>
                              <m:ctrlPr>
                                <a:rPr lang="en-US" sz="1800" i="1">
                                  <a:latin typeface="Cambria Math"/>
                                </a:rPr>
                              </m:ctrlPr>
                            </m:fPr>
                            <m:num>
                              <m:r>
                                <a:rPr lang="en-US" sz="1800" i="1">
                                  <a:latin typeface="Cambria Math"/>
                                </a:rPr>
                                <m:t>1</m:t>
                              </m:r>
                            </m:num>
                            <m:den>
                              <m:r>
                                <a:rPr lang="en-US" sz="1800" i="1">
                                  <a:latin typeface="Cambria Math"/>
                                </a:rPr>
                                <m:t>2</m:t>
                              </m:r>
                            </m:den>
                          </m:f>
                          <m:r>
                            <a:rPr lang="en-US" sz="1800" i="1">
                              <a:latin typeface="Cambria Math"/>
                            </a:rPr>
                            <m:t>∙</m:t>
                          </m:r>
                          <m:sSup>
                            <m:sSupPr>
                              <m:ctrlPr>
                                <a:rPr lang="en-US" sz="1800" i="1">
                                  <a:latin typeface="Cambria Math"/>
                                </a:rPr>
                              </m:ctrlPr>
                            </m:sSupPr>
                            <m:e>
                              <m:d>
                                <m:dPr>
                                  <m:begChr m:val="‖"/>
                                  <m:endChr m:val="‖"/>
                                  <m:ctrlPr>
                                    <a:rPr lang="en-US" sz="1800" i="1">
                                      <a:latin typeface="Cambria Math"/>
                                    </a:rPr>
                                  </m:ctrlPr>
                                </m:dPr>
                                <m:e>
                                  <m:r>
                                    <a:rPr lang="en-US" sz="1800" b="0" i="1">
                                      <a:latin typeface="Cambria Math"/>
                                    </a:rPr>
                                    <m:t>𝜷</m:t>
                                  </m:r>
                                </m:e>
                              </m:d>
                            </m:e>
                            <m:sup>
                              <m:r>
                                <a:rPr lang="en-US" sz="1800" i="1">
                                  <a:latin typeface="Cambria Math"/>
                                </a:rPr>
                                <m:t>2</m:t>
                              </m:r>
                            </m:sup>
                          </m:sSup>
                        </m:e>
                        <m:sup/>
                      </m:sSup>
                    </m:oMath>
                  </m:oMathPara>
                </a14:m>
                <a:endParaRPr lang="en-US" sz="1800" dirty="0"/>
              </a:p>
              <a:p>
                <a:pPr algn="l"/>
                <a:endParaRPr lang="en-US" sz="1800" dirty="0"/>
              </a:p>
              <a:p>
                <a:pPr marL="449263" algn="l">
                  <a:spcBef>
                    <a:spcPts val="0"/>
                  </a:spcBef>
                </a:pPr>
                <a:r>
                  <a:rPr lang="en-US" altLang="de-DE" sz="1800" kern="0" dirty="0">
                    <a:solidFill>
                      <a:srgbClr val="000000"/>
                    </a:solidFill>
                    <a:latin typeface="Arial" pitchFamily="34" charset="0"/>
                  </a:rPr>
                  <a:t>where the penalty parameter C controls the trade-off </a:t>
                </a:r>
                <a:br>
                  <a:rPr lang="en-US" altLang="de-DE" sz="1800" kern="0" dirty="0">
                    <a:solidFill>
                      <a:srgbClr val="000000"/>
                    </a:solidFill>
                    <a:latin typeface="Arial" pitchFamily="34" charset="0"/>
                  </a:rPr>
                </a:br>
                <a:r>
                  <a:rPr lang="en-US" altLang="de-DE" sz="1800" kern="0" dirty="0">
                    <a:solidFill>
                      <a:srgbClr val="000000"/>
                    </a:solidFill>
                    <a:latin typeface="Arial" pitchFamily="34" charset="0"/>
                  </a:rPr>
                  <a:t>between </a:t>
                </a:r>
                <a:r>
                  <a:rPr lang="en-US" altLang="de-DE" sz="1800" kern="0" dirty="0">
                    <a:solidFill>
                      <a:srgbClr val="081D58">
                        <a:lumMod val="50000"/>
                        <a:lumOff val="50000"/>
                      </a:srgbClr>
                    </a:solidFill>
                    <a:latin typeface="Arial" pitchFamily="34" charset="0"/>
                  </a:rPr>
                  <a:t>approximation</a:t>
                </a:r>
                <a:r>
                  <a:rPr lang="en-US" altLang="de-DE" sz="1800" kern="0" dirty="0">
                    <a:solidFill>
                      <a:srgbClr val="063DE8"/>
                    </a:solidFill>
                    <a:latin typeface="Arial" pitchFamily="34" charset="0"/>
                  </a:rPr>
                  <a:t> </a:t>
                </a:r>
                <a:r>
                  <a:rPr lang="en-US" altLang="de-DE" sz="1800" kern="0" dirty="0">
                    <a:solidFill>
                      <a:srgbClr val="000000"/>
                    </a:solidFill>
                    <a:latin typeface="Arial" pitchFamily="34" charset="0"/>
                  </a:rPr>
                  <a:t>and </a:t>
                </a:r>
                <a:r>
                  <a:rPr lang="en-US" altLang="de-DE" sz="1800" kern="0" dirty="0">
                    <a:solidFill>
                      <a:srgbClr val="FC0128"/>
                    </a:solidFill>
                    <a:latin typeface="Arial" pitchFamily="34" charset="0"/>
                  </a:rPr>
                  <a:t>generalization</a:t>
                </a:r>
                <a:endParaRPr lang="en-US" sz="1800" dirty="0"/>
              </a:p>
              <a:p>
                <a:pPr algn="l"/>
                <a:endParaRPr lang="en-US" sz="1800" dirty="0"/>
              </a:p>
              <a:p>
                <a:pPr algn="l"/>
                <a:r>
                  <a:rPr lang="en-US" sz="1800" dirty="0"/>
                  <a:t>The resulting minimization problem can be formulated as</a:t>
                </a:r>
              </a:p>
              <a:p>
                <a:pPr algn="l"/>
                <a14:m>
                  <m:oMathPara xmlns:m="http://schemas.openxmlformats.org/officeDocument/2006/math">
                    <m:oMathParaPr>
                      <m:jc m:val="centerGroup"/>
                    </m:oMathParaPr>
                    <m:oMath xmlns:m="http://schemas.openxmlformats.org/officeDocument/2006/math">
                      <m:m>
                        <m:mPr>
                          <m:mcs>
                            <m:mc>
                              <m:mcPr>
                                <m:count m:val="2"/>
                                <m:mcJc m:val="center"/>
                              </m:mcPr>
                            </m:mc>
                          </m:mcs>
                          <m:ctrlPr>
                            <a:rPr lang="en-US" sz="1800" i="1">
                              <a:latin typeface="Cambria Math"/>
                            </a:rPr>
                          </m:ctrlPr>
                        </m:mPr>
                        <m:mr>
                          <m:e>
                            <m:func>
                              <m:funcPr>
                                <m:ctrlPr>
                                  <a:rPr lang="en-US" sz="1800" i="1">
                                    <a:latin typeface="Cambria Math"/>
                                  </a:rPr>
                                </m:ctrlPr>
                              </m:funcPr>
                              <m:fName>
                                <m:limLow>
                                  <m:limLowPr>
                                    <m:ctrlPr>
                                      <a:rPr lang="en-US" sz="1800" i="1">
                                        <a:latin typeface="Cambria Math"/>
                                      </a:rPr>
                                    </m:ctrlPr>
                                  </m:limLowPr>
                                  <m:e>
                                    <m:r>
                                      <m:rPr>
                                        <m:sty m:val="p"/>
                                      </m:rPr>
                                      <a:rPr lang="en-US" sz="1800">
                                        <a:latin typeface="Cambria Math"/>
                                      </a:rPr>
                                      <m:t>minimi</m:t>
                                    </m:r>
                                    <m:r>
                                      <m:rPr>
                                        <m:sty m:val="p"/>
                                      </m:rPr>
                                      <a:rPr lang="en-US" sz="1800" b="0" i="0" smtClean="0">
                                        <a:latin typeface="Cambria Math"/>
                                      </a:rPr>
                                      <m:t>z</m:t>
                                    </m:r>
                                    <m:r>
                                      <m:rPr>
                                        <m:sty m:val="p"/>
                                      </m:rPr>
                                      <a:rPr lang="en-US" sz="1800">
                                        <a:latin typeface="Cambria Math"/>
                                      </a:rPr>
                                      <m:t>e</m:t>
                                    </m:r>
                                  </m:e>
                                  <m:lim>
                                    <m:r>
                                      <a:rPr lang="en-US" sz="1800" i="1">
                                        <a:latin typeface="Cambria Math"/>
                                      </a:rPr>
                                      <m:t>𝒘</m:t>
                                    </m:r>
                                    <m:r>
                                      <a:rPr lang="en-US" sz="1800" i="1">
                                        <a:latin typeface="Cambria Math"/>
                                      </a:rPr>
                                      <m:t>,</m:t>
                                    </m:r>
                                    <m:r>
                                      <a:rPr lang="en-US" sz="1800" i="1">
                                        <a:latin typeface="Cambria Math"/>
                                      </a:rPr>
                                      <m:t>𝑏</m:t>
                                    </m:r>
                                    <m:r>
                                      <a:rPr lang="en-US" sz="1800" i="1">
                                        <a:latin typeface="Cambria Math"/>
                                      </a:rPr>
                                      <m:t>,</m:t>
                                    </m:r>
                                    <m:r>
                                      <a:rPr lang="en-US" sz="1800" i="1">
                                        <a:latin typeface="Cambria Math"/>
                                      </a:rPr>
                                      <m:t>𝜉</m:t>
                                    </m:r>
                                    <m:r>
                                      <a:rPr lang="en-US" sz="1800" i="1">
                                        <a:latin typeface="Cambria Math"/>
                                      </a:rPr>
                                      <m:t>,</m:t>
                                    </m:r>
                                    <m:sSubSup>
                                      <m:sSubSupPr>
                                        <m:ctrlPr>
                                          <a:rPr lang="en-US" sz="1800" i="1">
                                            <a:latin typeface="Cambria Math"/>
                                          </a:rPr>
                                        </m:ctrlPr>
                                      </m:sSubSupPr>
                                      <m:e>
                                        <m:r>
                                          <a:rPr lang="en-US" sz="1800" i="1">
                                            <a:latin typeface="Cambria Math"/>
                                          </a:rPr>
                                          <m:t>𝜉</m:t>
                                        </m:r>
                                      </m:e>
                                      <m:sub/>
                                      <m:sup>
                                        <m:r>
                                          <a:rPr lang="en-US" sz="1800" i="1">
                                            <a:latin typeface="Cambria Math"/>
                                          </a:rPr>
                                          <m:t>∗</m:t>
                                        </m:r>
                                      </m:sup>
                                    </m:sSubSup>
                                    <m:r>
                                      <a:rPr lang="en-US" sz="1800" i="1">
                                        <a:latin typeface="Cambria Math"/>
                                      </a:rPr>
                                      <m:t> </m:t>
                                    </m:r>
                                  </m:lim>
                                </m:limLow>
                                <m:r>
                                  <a:rPr lang="en-US" sz="1800" i="1">
                                    <a:latin typeface="Cambria Math"/>
                                  </a:rPr>
                                  <m:t>   </m:t>
                                </m:r>
                              </m:fName>
                              <m:e/>
                            </m:func>
                          </m:e>
                          <m:e>
                            <m:r>
                              <a:rPr lang="en-US" sz="1800" i="1">
                                <a:latin typeface="Cambria Math"/>
                              </a:rPr>
                              <m:t>𝐶</m:t>
                            </m:r>
                            <m:nary>
                              <m:naryPr>
                                <m:chr m:val="∑"/>
                                <m:limLoc m:val="undOvr"/>
                                <m:ctrlPr>
                                  <a:rPr lang="en-US" sz="1800" i="1">
                                    <a:latin typeface="Cambria Math"/>
                                  </a:rPr>
                                </m:ctrlPr>
                              </m:naryPr>
                              <m:sub>
                                <m:r>
                                  <a:rPr lang="en-US" sz="1800" i="1">
                                    <a:latin typeface="Cambria Math"/>
                                  </a:rPr>
                                  <m:t>𝑖</m:t>
                                </m:r>
                                <m:r>
                                  <a:rPr lang="en-US" sz="1800" i="1">
                                    <a:latin typeface="Cambria Math"/>
                                  </a:rPr>
                                  <m:t>=1</m:t>
                                </m:r>
                              </m:sub>
                              <m:sup>
                                <m:r>
                                  <a:rPr lang="en-US" sz="1800" i="1">
                                    <a:latin typeface="Cambria Math"/>
                                  </a:rPr>
                                  <m:t>𝑛</m:t>
                                </m:r>
                              </m:sup>
                              <m:e>
                                <m:d>
                                  <m:dPr>
                                    <m:ctrlPr>
                                      <a:rPr lang="en-US" sz="1800" i="1">
                                        <a:latin typeface="Cambria Math"/>
                                      </a:rPr>
                                    </m:ctrlPr>
                                  </m:dPr>
                                  <m:e>
                                    <m:sSub>
                                      <m:sSubPr>
                                        <m:ctrlPr>
                                          <a:rPr lang="en-US" sz="1800" i="1">
                                            <a:latin typeface="Cambria Math"/>
                                          </a:rPr>
                                        </m:ctrlPr>
                                      </m:sSubPr>
                                      <m:e>
                                        <m:r>
                                          <a:rPr lang="en-US" sz="1800" i="1">
                                            <a:latin typeface="Cambria Math"/>
                                          </a:rPr>
                                          <m:t>𝜉</m:t>
                                        </m:r>
                                      </m:e>
                                      <m:sub>
                                        <m:r>
                                          <a:rPr lang="en-US" sz="1800" i="1">
                                            <a:latin typeface="Cambria Math"/>
                                          </a:rPr>
                                          <m:t>𝑖</m:t>
                                        </m:r>
                                      </m:sub>
                                    </m:sSub>
                                    <m:r>
                                      <a:rPr lang="en-US" sz="1800" i="1">
                                        <a:latin typeface="Cambria Math"/>
                                      </a:rPr>
                                      <m:t>+</m:t>
                                    </m:r>
                                    <m:sSubSup>
                                      <m:sSubSupPr>
                                        <m:ctrlPr>
                                          <a:rPr lang="en-US" sz="1800" i="1">
                                            <a:latin typeface="Cambria Math"/>
                                          </a:rPr>
                                        </m:ctrlPr>
                                      </m:sSubSupPr>
                                      <m:e>
                                        <m:r>
                                          <a:rPr lang="en-US" sz="1800" i="1">
                                            <a:latin typeface="Cambria Math"/>
                                          </a:rPr>
                                          <m:t>𝜉</m:t>
                                        </m:r>
                                      </m:e>
                                      <m:sub>
                                        <m:r>
                                          <a:rPr lang="en-US" sz="1800" i="1">
                                            <a:latin typeface="Cambria Math"/>
                                          </a:rPr>
                                          <m:t>𝑖</m:t>
                                        </m:r>
                                      </m:sub>
                                      <m:sup>
                                        <m:r>
                                          <a:rPr lang="en-US" sz="1800" i="1">
                                            <a:latin typeface="Cambria Math"/>
                                          </a:rPr>
                                          <m:t>∗</m:t>
                                        </m:r>
                                      </m:sup>
                                    </m:sSubSup>
                                  </m:e>
                                </m:d>
                                <m:r>
                                  <a:rPr lang="en-US" sz="1800" i="1">
                                    <a:latin typeface="Cambria Math"/>
                                  </a:rPr>
                                  <m:t>+</m:t>
                                </m:r>
                                <m:f>
                                  <m:fPr>
                                    <m:ctrlPr>
                                      <a:rPr lang="en-US" sz="1800" i="1">
                                        <a:latin typeface="Cambria Math"/>
                                      </a:rPr>
                                    </m:ctrlPr>
                                  </m:fPr>
                                  <m:num>
                                    <m:r>
                                      <a:rPr lang="en-US" sz="1800" i="1">
                                        <a:latin typeface="Cambria Math"/>
                                      </a:rPr>
                                      <m:t>1</m:t>
                                    </m:r>
                                  </m:num>
                                  <m:den>
                                    <m:r>
                                      <a:rPr lang="en-US" sz="1800" i="1">
                                        <a:latin typeface="Cambria Math"/>
                                      </a:rPr>
                                      <m:t>2</m:t>
                                    </m:r>
                                  </m:den>
                                </m:f>
                                <m:sSup>
                                  <m:sSupPr>
                                    <m:ctrlPr>
                                      <a:rPr lang="en-US" sz="1800" i="1">
                                        <a:latin typeface="Cambria Math"/>
                                      </a:rPr>
                                    </m:ctrlPr>
                                  </m:sSupPr>
                                  <m:e>
                                    <m:d>
                                      <m:dPr>
                                        <m:begChr m:val="‖"/>
                                        <m:endChr m:val="‖"/>
                                        <m:ctrlPr>
                                          <a:rPr lang="en-US" sz="1800" i="1">
                                            <a:latin typeface="Cambria Math"/>
                                          </a:rPr>
                                        </m:ctrlPr>
                                      </m:dPr>
                                      <m:e>
                                        <m:r>
                                          <a:rPr lang="en-US" sz="1800" b="0" i="1">
                                            <a:latin typeface="Cambria Math"/>
                                          </a:rPr>
                                          <m:t>𝜷</m:t>
                                        </m:r>
                                      </m:e>
                                    </m:d>
                                  </m:e>
                                  <m:sup>
                                    <m:r>
                                      <a:rPr lang="en-US" sz="1800" i="1">
                                        <a:latin typeface="Cambria Math"/>
                                      </a:rPr>
                                      <m:t>2</m:t>
                                    </m:r>
                                  </m:sup>
                                </m:sSup>
                              </m:e>
                            </m:nary>
                          </m:e>
                        </m:mr>
                        <m:mr>
                          <m:e>
                            <m:r>
                              <a:rPr lang="en-US" sz="1800" b="0" i="1">
                                <a:latin typeface="Cambria Math"/>
                              </a:rPr>
                              <m:t>𝑤</m:t>
                            </m:r>
                            <m:r>
                              <a:rPr lang="en-US" sz="1800" b="0" i="1" smtClean="0">
                                <a:latin typeface="Cambria Math"/>
                              </a:rPr>
                              <m:t>𝑖𝑡h</m:t>
                            </m:r>
                          </m:e>
                          <m:e>
                            <m:sSub>
                              <m:sSubPr>
                                <m:ctrlPr>
                                  <a:rPr lang="en-US" sz="1800" i="1">
                                    <a:latin typeface="Cambria Math"/>
                                  </a:rPr>
                                </m:ctrlPr>
                              </m:sSubPr>
                              <m:e>
                                <m:r>
                                  <a:rPr lang="en-US" sz="1800" i="1">
                                    <a:latin typeface="Cambria Math"/>
                                  </a:rPr>
                                  <m:t>𝑦</m:t>
                                </m:r>
                              </m:e>
                              <m:sub>
                                <m:r>
                                  <a:rPr lang="en-US" sz="1800" i="1">
                                    <a:latin typeface="Cambria Math"/>
                                  </a:rPr>
                                  <m:t>𝑖</m:t>
                                </m:r>
                              </m:sub>
                            </m:sSub>
                            <m:r>
                              <a:rPr lang="en-US" sz="1800" i="1">
                                <a:latin typeface="Cambria Math"/>
                              </a:rPr>
                              <m:t>−</m:t>
                            </m:r>
                            <m:sSub>
                              <m:sSubPr>
                                <m:ctrlPr>
                                  <a:rPr lang="en-US" sz="1800" i="1">
                                    <a:latin typeface="Cambria Math"/>
                                  </a:rPr>
                                </m:ctrlPr>
                              </m:sSubPr>
                              <m:e>
                                <m:r>
                                  <a:rPr lang="en-US" sz="1800" i="1">
                                    <a:latin typeface="Cambria Math"/>
                                  </a:rPr>
                                  <m:t>𝛽</m:t>
                                </m:r>
                              </m:e>
                              <m:sub>
                                <m:r>
                                  <a:rPr lang="en-US" sz="1800" i="1">
                                    <a:latin typeface="Cambria Math"/>
                                  </a:rPr>
                                  <m:t>𝟎</m:t>
                                </m:r>
                              </m:sub>
                            </m:sSub>
                            <m:r>
                              <a:rPr lang="en-US" sz="1800" i="1">
                                <a:latin typeface="Cambria Math"/>
                              </a:rPr>
                              <m:t>−</m:t>
                            </m:r>
                            <m:r>
                              <a:rPr lang="en-US" sz="1800" b="0" i="1">
                                <a:latin typeface="Cambria Math"/>
                              </a:rPr>
                              <m:t>𝜷</m:t>
                            </m:r>
                            <m:r>
                              <a:rPr lang="en-US" sz="1800" i="1">
                                <a:latin typeface="Cambria Math"/>
                              </a:rPr>
                              <m:t>′</m:t>
                            </m:r>
                            <m:sSub>
                              <m:sSubPr>
                                <m:ctrlPr>
                                  <a:rPr lang="en-US" sz="1800" i="1">
                                    <a:latin typeface="Cambria Math"/>
                                  </a:rPr>
                                </m:ctrlPr>
                              </m:sSubPr>
                              <m:e>
                                <m:r>
                                  <a:rPr lang="en-US" sz="1800" i="1">
                                    <a:latin typeface="Cambria Math"/>
                                  </a:rPr>
                                  <m:t>𝒙</m:t>
                                </m:r>
                              </m:e>
                              <m:sub>
                                <m:r>
                                  <a:rPr lang="en-US" sz="1800" i="1">
                                    <a:latin typeface="Cambria Math"/>
                                  </a:rPr>
                                  <m:t>𝑖</m:t>
                                </m:r>
                              </m:sub>
                            </m:sSub>
                            <m:r>
                              <a:rPr lang="en-US" sz="1800" i="1">
                                <a:latin typeface="Cambria Math"/>
                              </a:rPr>
                              <m:t>≤</m:t>
                            </m:r>
                            <m:r>
                              <a:rPr lang="en-US" sz="1800" i="1">
                                <a:latin typeface="Cambria Math"/>
                              </a:rPr>
                              <m:t>𝜀</m:t>
                            </m:r>
                            <m:r>
                              <a:rPr lang="en-US" sz="1800" i="1">
                                <a:latin typeface="Cambria Math"/>
                              </a:rPr>
                              <m:t>+</m:t>
                            </m:r>
                            <m:sSub>
                              <m:sSubPr>
                                <m:ctrlPr>
                                  <a:rPr lang="en-US" sz="1800" i="1">
                                    <a:latin typeface="Cambria Math"/>
                                  </a:rPr>
                                </m:ctrlPr>
                              </m:sSubPr>
                              <m:e>
                                <m:r>
                                  <a:rPr lang="en-US" sz="1800" i="1">
                                    <a:latin typeface="Cambria Math"/>
                                  </a:rPr>
                                  <m:t>𝜉</m:t>
                                </m:r>
                              </m:e>
                              <m:sub>
                                <m:r>
                                  <a:rPr lang="en-US" sz="1800" i="1">
                                    <a:latin typeface="Cambria Math"/>
                                  </a:rPr>
                                  <m:t>𝑖</m:t>
                                </m:r>
                              </m:sub>
                            </m:sSub>
                          </m:e>
                        </m:mr>
                        <m:mr>
                          <m:e/>
                          <m:e>
                            <m:sSub>
                              <m:sSubPr>
                                <m:ctrlPr>
                                  <a:rPr lang="en-US" sz="1800" i="1">
                                    <a:latin typeface="Cambria Math"/>
                                  </a:rPr>
                                </m:ctrlPr>
                              </m:sSubPr>
                              <m:e>
                                <m:r>
                                  <a:rPr lang="en-US" sz="1800" i="1">
                                    <a:latin typeface="Cambria Math"/>
                                  </a:rPr>
                                  <m:t>𝛽</m:t>
                                </m:r>
                              </m:e>
                              <m:sub>
                                <m:r>
                                  <a:rPr lang="en-US" sz="1800" i="1">
                                    <a:latin typeface="Cambria Math"/>
                                  </a:rPr>
                                  <m:t>𝟎</m:t>
                                </m:r>
                              </m:sub>
                            </m:sSub>
                            <m:r>
                              <a:rPr lang="en-US" sz="1800" b="1" i="1" smtClean="0">
                                <a:latin typeface="Cambria Math"/>
                              </a:rPr>
                              <m:t>+</m:t>
                            </m:r>
                            <m:r>
                              <a:rPr lang="en-US" sz="1800" b="0" i="1">
                                <a:latin typeface="Cambria Math"/>
                              </a:rPr>
                              <m:t>𝜷</m:t>
                            </m:r>
                            <m:r>
                              <a:rPr lang="en-US" sz="1800" i="1">
                                <a:latin typeface="Cambria Math"/>
                              </a:rPr>
                              <m:t>′</m:t>
                            </m:r>
                            <m:sSub>
                              <m:sSubPr>
                                <m:ctrlPr>
                                  <a:rPr lang="en-US" sz="1800" i="1">
                                    <a:latin typeface="Cambria Math"/>
                                  </a:rPr>
                                </m:ctrlPr>
                              </m:sSubPr>
                              <m:e>
                                <m:r>
                                  <a:rPr lang="en-US" sz="1800" i="1">
                                    <a:latin typeface="Cambria Math"/>
                                  </a:rPr>
                                  <m:t>𝒙</m:t>
                                </m:r>
                              </m:e>
                              <m:sub>
                                <m:r>
                                  <a:rPr lang="en-US" sz="1800" i="1">
                                    <a:latin typeface="Cambria Math"/>
                                  </a:rPr>
                                  <m:t>𝑖</m:t>
                                </m:r>
                              </m:sub>
                            </m:sSub>
                            <m:r>
                              <a:rPr lang="en-US" sz="1800" i="1">
                                <a:latin typeface="Cambria Math"/>
                              </a:rPr>
                              <m:t>−</m:t>
                            </m:r>
                            <m:sSub>
                              <m:sSubPr>
                                <m:ctrlPr>
                                  <a:rPr lang="en-US" sz="1800" i="1">
                                    <a:latin typeface="Cambria Math"/>
                                  </a:rPr>
                                </m:ctrlPr>
                              </m:sSubPr>
                              <m:e>
                                <m:r>
                                  <a:rPr lang="en-US" sz="1800" i="1">
                                    <a:latin typeface="Cambria Math"/>
                                  </a:rPr>
                                  <m:t>𝑦</m:t>
                                </m:r>
                              </m:e>
                              <m:sub>
                                <m:r>
                                  <a:rPr lang="en-US" sz="1800" i="1">
                                    <a:latin typeface="Cambria Math"/>
                                  </a:rPr>
                                  <m:t>𝑖</m:t>
                                </m:r>
                              </m:sub>
                            </m:sSub>
                            <m:r>
                              <a:rPr lang="en-US" sz="1800" i="1">
                                <a:latin typeface="Cambria Math"/>
                              </a:rPr>
                              <m:t>≤</m:t>
                            </m:r>
                            <m:r>
                              <a:rPr lang="en-US" sz="1800" i="1">
                                <a:latin typeface="Cambria Math"/>
                              </a:rPr>
                              <m:t>𝜀</m:t>
                            </m:r>
                            <m:r>
                              <a:rPr lang="en-US" sz="1800" i="1">
                                <a:latin typeface="Cambria Math"/>
                              </a:rPr>
                              <m:t>+</m:t>
                            </m:r>
                            <m:sSubSup>
                              <m:sSubSupPr>
                                <m:ctrlPr>
                                  <a:rPr lang="en-US" sz="1800" i="1">
                                    <a:latin typeface="Cambria Math"/>
                                  </a:rPr>
                                </m:ctrlPr>
                              </m:sSubSupPr>
                              <m:e>
                                <m:r>
                                  <a:rPr lang="en-US" sz="1800" i="1">
                                    <a:latin typeface="Cambria Math"/>
                                  </a:rPr>
                                  <m:t>𝜉</m:t>
                                </m:r>
                              </m:e>
                              <m:sub>
                                <m:r>
                                  <a:rPr lang="en-US" sz="1800" i="1">
                                    <a:latin typeface="Cambria Math"/>
                                  </a:rPr>
                                  <m:t>𝑖</m:t>
                                </m:r>
                              </m:sub>
                              <m:sup>
                                <m:r>
                                  <a:rPr lang="en-US" sz="1800" i="1">
                                    <a:latin typeface="Cambria Math"/>
                                  </a:rPr>
                                  <m:t>∗</m:t>
                                </m:r>
                              </m:sup>
                            </m:sSubSup>
                          </m:e>
                        </m:mr>
                        <m:mr>
                          <m:e/>
                          <m:e>
                            <m:sSubSup>
                              <m:sSubSupPr>
                                <m:ctrlPr>
                                  <a:rPr lang="en-US" sz="1800" i="1">
                                    <a:latin typeface="Cambria Math"/>
                                  </a:rPr>
                                </m:ctrlPr>
                              </m:sSubSupPr>
                              <m:e>
                                <m:sSub>
                                  <m:sSubPr>
                                    <m:ctrlPr>
                                      <a:rPr lang="en-US" sz="1800" i="1">
                                        <a:latin typeface="Cambria Math"/>
                                      </a:rPr>
                                    </m:ctrlPr>
                                  </m:sSubPr>
                                  <m:e>
                                    <m:r>
                                      <a:rPr lang="en-US" sz="1800" i="1">
                                        <a:latin typeface="Cambria Math"/>
                                      </a:rPr>
                                      <m:t>𝜉</m:t>
                                    </m:r>
                                  </m:e>
                                  <m:sub>
                                    <m:r>
                                      <a:rPr lang="en-US" sz="1800" i="1">
                                        <a:latin typeface="Cambria Math"/>
                                      </a:rPr>
                                      <m:t>𝑖</m:t>
                                    </m:r>
                                    <m:r>
                                      <a:rPr lang="en-US" sz="1800" i="1">
                                        <a:latin typeface="Cambria Math"/>
                                      </a:rPr>
                                      <m:t>,</m:t>
                                    </m:r>
                                  </m:sub>
                                </m:sSub>
                                <m:r>
                                  <a:rPr lang="en-US" sz="1800" i="1">
                                    <a:latin typeface="Cambria Math"/>
                                  </a:rPr>
                                  <m:t>𝜉</m:t>
                                </m:r>
                              </m:e>
                              <m:sub>
                                <m:r>
                                  <a:rPr lang="en-US" sz="1800" i="1">
                                    <a:latin typeface="Cambria Math"/>
                                  </a:rPr>
                                  <m:t>𝑖</m:t>
                                </m:r>
                              </m:sub>
                              <m:sup>
                                <m:r>
                                  <a:rPr lang="en-US" sz="1800" i="1">
                                    <a:latin typeface="Cambria Math"/>
                                  </a:rPr>
                                  <m:t>∗</m:t>
                                </m:r>
                              </m:sup>
                            </m:sSubSup>
                            <m:r>
                              <a:rPr lang="en-US" sz="1800" i="1">
                                <a:latin typeface="Cambria Math"/>
                              </a:rPr>
                              <m:t>≥0</m:t>
                            </m:r>
                          </m:e>
                        </m:mr>
                      </m:m>
                    </m:oMath>
                  </m:oMathPara>
                </a14:m>
                <a:endParaRPr lang="en-US" sz="1800" dirty="0"/>
              </a:p>
            </p:txBody>
          </p:sp>
        </mc:Choice>
        <mc:Fallback xmlns="">
          <p:sp>
            <p:nvSpPr>
              <p:cNvPr id="27" name="Textfeld 26"/>
              <p:cNvSpPr txBox="1">
                <a:spLocks noRot="1" noChangeAspect="1" noMove="1" noResize="1" noEditPoints="1" noAdjustHandles="1" noChangeArrowheads="1" noChangeShapeType="1" noTextEdit="1"/>
              </p:cNvSpPr>
              <p:nvPr/>
            </p:nvSpPr>
            <p:spPr>
              <a:xfrm>
                <a:off x="748146" y="1303423"/>
                <a:ext cx="7414953" cy="4695131"/>
              </a:xfrm>
              <a:prstGeom prst="rect">
                <a:avLst/>
              </a:prstGeom>
              <a:blipFill rotWithShape="1">
                <a:blip r:embed="rId2"/>
                <a:stretch>
                  <a:fillRect l="-740" t="-649"/>
                </a:stretch>
              </a:blipFill>
            </p:spPr>
            <p:txBody>
              <a:bodyPr/>
              <a:lstStyle/>
              <a:p>
                <a:r>
                  <a:rPr lang="de-DE">
                    <a:noFill/>
                  </a:rPr>
                  <a:t> </a:t>
                </a:r>
              </a:p>
            </p:txBody>
          </p:sp>
        </mc:Fallback>
      </mc:AlternateContent>
      <p:sp>
        <p:nvSpPr>
          <p:cNvPr id="32" name="AutoShape 51"/>
          <p:cNvSpPr>
            <a:spLocks/>
          </p:cNvSpPr>
          <p:nvPr/>
        </p:nvSpPr>
        <p:spPr bwMode="auto">
          <a:xfrm rot="5400000" flipH="1">
            <a:off x="5349991" y="2168755"/>
            <a:ext cx="246580" cy="824263"/>
          </a:xfrm>
          <a:prstGeom prst="leftBrace">
            <a:avLst>
              <a:gd name="adj1" fmla="val 46075"/>
              <a:gd name="adj2" fmla="val 49116"/>
            </a:avLst>
          </a:prstGeom>
          <a:noFill/>
          <a:ln w="38100">
            <a:solidFill>
              <a:srgbClr val="FF0000"/>
            </a:solidFill>
            <a:round/>
            <a:headEnd/>
            <a:tailEnd/>
          </a:ln>
          <a:extLst>
            <a:ext uri="{909E8E84-426E-40DD-AFC4-6F175D3DCCD1}">
              <a14:hiddenFill xmlns:a14="http://schemas.microsoft.com/office/drawing/2010/main">
                <a:solidFill>
                  <a:schemeClr val="accent2"/>
                </a:solidFill>
              </a14:hiddenFill>
            </a:ext>
          </a:extLst>
        </p:spPr>
        <p:txBody>
          <a:bodyPr rot="10800000" vert="eaVert" lIns="0" tIns="0" rIns="0" bIns="0"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0" lang="en-US" altLang="de-DE" sz="1400" b="1" i="0" u="none" strike="noStrike" kern="0" cap="none" spc="0" normalizeH="0" baseline="0" noProof="0">
              <a:ln>
                <a:noFill/>
              </a:ln>
              <a:solidFill>
                <a:srgbClr val="000000"/>
              </a:solidFill>
              <a:effectLst/>
              <a:uLnTx/>
              <a:uFillTx/>
              <a:latin typeface="Arial" pitchFamily="34" charset="0"/>
            </a:endParaRPr>
          </a:p>
        </p:txBody>
      </p:sp>
      <p:sp>
        <p:nvSpPr>
          <p:cNvPr id="33" name="AutoShape 52"/>
          <p:cNvSpPr>
            <a:spLocks/>
          </p:cNvSpPr>
          <p:nvPr/>
        </p:nvSpPr>
        <p:spPr bwMode="auto">
          <a:xfrm rot="5400000" flipH="1">
            <a:off x="3610336" y="1559287"/>
            <a:ext cx="312737" cy="2109355"/>
          </a:xfrm>
          <a:prstGeom prst="leftBrace">
            <a:avLst>
              <a:gd name="adj1" fmla="val 47377"/>
              <a:gd name="adj2" fmla="val 48083"/>
            </a:avLst>
          </a:prstGeom>
          <a:noFill/>
          <a:ln w="38100">
            <a:solidFill>
              <a:srgbClr val="081D58">
                <a:lumMod val="50000"/>
                <a:lumOff val="50000"/>
              </a:srgbClr>
            </a:solidFill>
            <a:round/>
            <a:headEnd/>
            <a:tailEnd/>
          </a:ln>
          <a:extLst>
            <a:ext uri="{909E8E84-426E-40DD-AFC4-6F175D3DCCD1}">
              <a14:hiddenFill xmlns:a14="http://schemas.microsoft.com/office/drawing/2010/main">
                <a:solidFill>
                  <a:schemeClr val="folHlink"/>
                </a:solidFill>
              </a14:hiddenFill>
            </a:ext>
          </a:extLst>
        </p:spPr>
        <p:txBody>
          <a:bodyPr rot="10800000" vert="eaVert" lIns="0" tIns="0" rIns="0" bIns="0"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0" lang="en-US" altLang="de-DE" sz="1400" b="1" i="0" u="none" strike="noStrike" kern="0" cap="none" spc="0" normalizeH="0" baseline="0" noProof="0">
              <a:ln>
                <a:noFill/>
              </a:ln>
              <a:solidFill>
                <a:srgbClr val="000000"/>
              </a:solidFill>
              <a:effectLst/>
              <a:uLnTx/>
              <a:uFillTx/>
              <a:latin typeface="Arial" pitchFamily="34" charset="0"/>
            </a:endParaRPr>
          </a:p>
        </p:txBody>
      </p:sp>
      <p:grpSp>
        <p:nvGrpSpPr>
          <p:cNvPr id="4" name="Gruppieren 3"/>
          <p:cNvGrpSpPr/>
          <p:nvPr/>
        </p:nvGrpSpPr>
        <p:grpSpPr>
          <a:xfrm>
            <a:off x="6907876" y="1704473"/>
            <a:ext cx="1494319" cy="791435"/>
            <a:chOff x="6691745" y="1421476"/>
            <a:chExt cx="1494319" cy="791435"/>
          </a:xfrm>
        </p:grpSpPr>
        <p:sp>
          <p:nvSpPr>
            <p:cNvPr id="2" name="Rechteck 1"/>
            <p:cNvSpPr/>
            <p:nvPr/>
          </p:nvSpPr>
          <p:spPr bwMode="auto">
            <a:xfrm>
              <a:off x="6691745" y="1421476"/>
              <a:ext cx="1494319" cy="791435"/>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mc:AlternateContent xmlns:mc="http://schemas.openxmlformats.org/markup-compatibility/2006" xmlns:a14="http://schemas.microsoft.com/office/drawing/2010/main">
          <mc:Choice Requires="a14">
            <p:sp>
              <p:nvSpPr>
                <p:cNvPr id="3" name="Rechteck 2"/>
                <p:cNvSpPr/>
                <p:nvPr/>
              </p:nvSpPr>
              <p:spPr>
                <a:xfrm>
                  <a:off x="6691745" y="1421476"/>
                  <a:ext cx="1494319" cy="791435"/>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sSup>
                          <m:sSupPr>
                            <m:ctrlPr>
                              <a:rPr lang="de-DE" i="1" smtClean="0">
                                <a:latin typeface="Cambria Math"/>
                              </a:rPr>
                            </m:ctrlPr>
                          </m:sSupPr>
                          <m:e>
                            <m:d>
                              <m:dPr>
                                <m:begChr m:val="‖"/>
                                <m:endChr m:val="‖"/>
                                <m:ctrlPr>
                                  <a:rPr lang="de-DE" i="1">
                                    <a:latin typeface="Cambria Math"/>
                                  </a:rPr>
                                </m:ctrlPr>
                              </m:dPr>
                              <m:e>
                                <m:r>
                                  <a:rPr lang="en-US" b="0" i="1">
                                    <a:latin typeface="Cambria Math"/>
                                  </a:rPr>
                                  <m:t>𝜷</m:t>
                                </m:r>
                              </m:e>
                            </m:d>
                          </m:e>
                          <m:sup>
                            <m:r>
                              <a:rPr lang="de-DE" i="1">
                                <a:latin typeface="Cambria Math"/>
                              </a:rPr>
                              <m:t>2</m:t>
                            </m:r>
                          </m:sup>
                        </m:sSup>
                        <m:r>
                          <a:rPr lang="de-DE" i="1">
                            <a:latin typeface="Cambria Math"/>
                          </a:rPr>
                          <m:t>=</m:t>
                        </m:r>
                        <m:nary>
                          <m:naryPr>
                            <m:chr m:val="∑"/>
                            <m:limLoc m:val="undOvr"/>
                            <m:ctrlPr>
                              <a:rPr lang="de-DE" i="1">
                                <a:latin typeface="Cambria Math"/>
                              </a:rPr>
                            </m:ctrlPr>
                          </m:naryPr>
                          <m:sub>
                            <m:r>
                              <a:rPr lang="de-DE" i="1">
                                <a:latin typeface="Cambria Math"/>
                              </a:rPr>
                              <m:t>𝑗</m:t>
                            </m:r>
                            <m:r>
                              <a:rPr lang="de-DE" i="1">
                                <a:latin typeface="Cambria Math"/>
                              </a:rPr>
                              <m:t>=</m:t>
                            </m:r>
                            <m:r>
                              <a:rPr lang="de-DE" b="1" i="1" smtClean="0">
                                <a:latin typeface="Cambria Math"/>
                              </a:rPr>
                              <m:t>𝟏</m:t>
                            </m:r>
                          </m:sub>
                          <m:sup>
                            <m:r>
                              <a:rPr lang="de-DE" b="1" i="1" smtClean="0">
                                <a:latin typeface="Cambria Math"/>
                              </a:rPr>
                              <m:t>𝒑</m:t>
                            </m:r>
                          </m:sup>
                          <m:e>
                            <m:sSubSup>
                              <m:sSubSupPr>
                                <m:ctrlPr>
                                  <a:rPr lang="de-DE" i="1">
                                    <a:latin typeface="Cambria Math"/>
                                  </a:rPr>
                                </m:ctrlPr>
                              </m:sSubSupPr>
                              <m:e>
                                <m:r>
                                  <a:rPr lang="en-US" i="1">
                                    <a:latin typeface="Cambria Math"/>
                                  </a:rPr>
                                  <m:t>𝛽</m:t>
                                </m:r>
                              </m:e>
                              <m:sub>
                                <m:r>
                                  <a:rPr lang="de-DE" i="1">
                                    <a:latin typeface="Cambria Math"/>
                                  </a:rPr>
                                  <m:t>𝑗</m:t>
                                </m:r>
                              </m:sub>
                              <m:sup>
                                <m:r>
                                  <a:rPr lang="de-DE" i="1">
                                    <a:latin typeface="Cambria Math"/>
                                  </a:rPr>
                                  <m:t>2</m:t>
                                </m:r>
                              </m:sup>
                            </m:sSubSup>
                          </m:e>
                        </m:nary>
                      </m:oMath>
                    </m:oMathPara>
                  </a14:m>
                  <a:endParaRPr lang="de-DE" dirty="0"/>
                </a:p>
              </p:txBody>
            </p:sp>
          </mc:Choice>
          <mc:Fallback xmlns="">
            <p:sp>
              <p:nvSpPr>
                <p:cNvPr id="3" name="Rechteck 2"/>
                <p:cNvSpPr>
                  <a:spLocks noRot="1" noChangeAspect="1" noMove="1" noResize="1" noEditPoints="1" noAdjustHandles="1" noChangeArrowheads="1" noChangeShapeType="1" noTextEdit="1"/>
                </p:cNvSpPr>
                <p:nvPr/>
              </p:nvSpPr>
              <p:spPr>
                <a:xfrm>
                  <a:off x="6691745" y="1421476"/>
                  <a:ext cx="1494319" cy="791435"/>
                </a:xfrm>
                <a:prstGeom prst="rect">
                  <a:avLst/>
                </a:prstGeom>
                <a:blipFill rotWithShape="1">
                  <a:blip r:embed="rId3"/>
                  <a:stretch>
                    <a:fillRect/>
                  </a:stretch>
                </a:blipFill>
              </p:spPr>
              <p:txBody>
                <a:bodyPr/>
                <a:lstStyle/>
                <a:p>
                  <a:r>
                    <a:rPr lang="de-DE">
                      <a:noFill/>
                    </a:rPr>
                    <a:t> </a:t>
                  </a:r>
                </a:p>
              </p:txBody>
            </p:sp>
          </mc:Fallback>
        </mc:AlternateContent>
      </p:grpSp>
    </p:spTree>
    <p:extLst>
      <p:ext uri="{BB962C8B-B14F-4D97-AF65-F5344CB8AC3E}">
        <p14:creationId xmlns:p14="http://schemas.microsoft.com/office/powerpoint/2010/main" val="215511563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Nonlinearity (I)</a:t>
            </a:r>
          </a:p>
        </p:txBody>
      </p:sp>
      <p:grpSp>
        <p:nvGrpSpPr>
          <p:cNvPr id="2" name="Gruppieren 1"/>
          <p:cNvGrpSpPr/>
          <p:nvPr/>
        </p:nvGrpSpPr>
        <p:grpSpPr>
          <a:xfrm>
            <a:off x="790575" y="1149350"/>
            <a:ext cx="7146654" cy="1020763"/>
            <a:chOff x="790575" y="1149350"/>
            <a:chExt cx="7146654" cy="1020763"/>
          </a:xfrm>
        </p:grpSpPr>
        <p:grpSp>
          <p:nvGrpSpPr>
            <p:cNvPr id="58" name="Group 3"/>
            <p:cNvGrpSpPr>
              <a:grpSpLocks/>
            </p:cNvGrpSpPr>
            <p:nvPr/>
          </p:nvGrpSpPr>
          <p:grpSpPr bwMode="auto">
            <a:xfrm>
              <a:off x="5495654" y="1376363"/>
              <a:ext cx="442912" cy="681037"/>
              <a:chOff x="2160" y="3158"/>
              <a:chExt cx="354" cy="545"/>
            </a:xfrm>
          </p:grpSpPr>
          <p:sp>
            <p:nvSpPr>
              <p:cNvPr id="59" name="Rectangle 4"/>
              <p:cNvSpPr>
                <a:spLocks noChangeArrowheads="1"/>
              </p:cNvSpPr>
              <p:nvPr/>
            </p:nvSpPr>
            <p:spPr bwMode="auto">
              <a:xfrm>
                <a:off x="2160" y="3162"/>
                <a:ext cx="354" cy="528"/>
              </a:xfrm>
              <a:prstGeom prst="rect">
                <a:avLst/>
              </a:prstGeom>
              <a:solidFill>
                <a:srgbClr val="FCE74E"/>
              </a:solidFill>
              <a:ln>
                <a:noFill/>
              </a:ln>
              <a:effectLst/>
              <a:extLst>
                <a:ext uri="{91240B29-F687-4F45-9708-019B960494DF}">
                  <a14:hiddenLine xmlns:a14="http://schemas.microsoft.com/office/drawing/2010/main" w="12700"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0" name="Line 5"/>
              <p:cNvSpPr>
                <a:spLocks noChangeShapeType="1"/>
              </p:cNvSpPr>
              <p:nvPr/>
            </p:nvSpPr>
            <p:spPr bwMode="auto">
              <a:xfrm flipV="1">
                <a:off x="2334" y="3158"/>
                <a:ext cx="0" cy="54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62" name="Group 7"/>
            <p:cNvGrpSpPr>
              <a:grpSpLocks/>
            </p:cNvGrpSpPr>
            <p:nvPr/>
          </p:nvGrpSpPr>
          <p:grpSpPr bwMode="auto">
            <a:xfrm>
              <a:off x="3664890" y="1149350"/>
              <a:ext cx="4272339" cy="1020763"/>
              <a:chOff x="2203" y="726"/>
              <a:chExt cx="2484" cy="643"/>
            </a:xfrm>
          </p:grpSpPr>
          <p:grpSp>
            <p:nvGrpSpPr>
              <p:cNvPr id="64" name="Group 8"/>
              <p:cNvGrpSpPr>
                <a:grpSpLocks/>
              </p:cNvGrpSpPr>
              <p:nvPr/>
            </p:nvGrpSpPr>
            <p:grpSpPr bwMode="auto">
              <a:xfrm>
                <a:off x="2203" y="726"/>
                <a:ext cx="2484" cy="643"/>
                <a:chOff x="703" y="2976"/>
                <a:chExt cx="3402" cy="817"/>
              </a:xfrm>
            </p:grpSpPr>
            <p:sp>
              <p:nvSpPr>
                <p:cNvPr id="76" name="Line 9"/>
                <p:cNvSpPr>
                  <a:spLocks noChangeShapeType="1"/>
                </p:cNvSpPr>
                <p:nvPr/>
              </p:nvSpPr>
              <p:spPr bwMode="auto">
                <a:xfrm>
                  <a:off x="1973" y="2976"/>
                  <a:ext cx="0" cy="81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77" name="Line 10"/>
                <p:cNvSpPr>
                  <a:spLocks noChangeShapeType="1"/>
                </p:cNvSpPr>
                <p:nvPr/>
              </p:nvSpPr>
              <p:spPr bwMode="auto">
                <a:xfrm>
                  <a:off x="703" y="3612"/>
                  <a:ext cx="3402"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65" name="Group 11"/>
              <p:cNvGrpSpPr>
                <a:grpSpLocks/>
              </p:cNvGrpSpPr>
              <p:nvPr/>
            </p:nvGrpSpPr>
            <p:grpSpPr bwMode="auto">
              <a:xfrm>
                <a:off x="2700" y="1119"/>
                <a:ext cx="1688" cy="36"/>
                <a:chOff x="1384" y="3475"/>
                <a:chExt cx="2312" cy="46"/>
              </a:xfrm>
            </p:grpSpPr>
            <p:sp>
              <p:nvSpPr>
                <p:cNvPr id="66" name="Oval 12"/>
                <p:cNvSpPr>
                  <a:spLocks noChangeArrowheads="1"/>
                </p:cNvSpPr>
                <p:nvPr/>
              </p:nvSpPr>
              <p:spPr bwMode="auto">
                <a:xfrm>
                  <a:off x="1928" y="3475"/>
                  <a:ext cx="45"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7" name="Oval 13"/>
                <p:cNvSpPr>
                  <a:spLocks noChangeArrowheads="1"/>
                </p:cNvSpPr>
                <p:nvPr/>
              </p:nvSpPr>
              <p:spPr bwMode="auto">
                <a:xfrm>
                  <a:off x="1610" y="3475"/>
                  <a:ext cx="45"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8" name="Oval 14"/>
                <p:cNvSpPr>
                  <a:spLocks noChangeArrowheads="1"/>
                </p:cNvSpPr>
                <p:nvPr/>
              </p:nvSpPr>
              <p:spPr bwMode="auto">
                <a:xfrm>
                  <a:off x="1384" y="3475"/>
                  <a:ext cx="45"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9" name="Oval 15"/>
                <p:cNvSpPr>
                  <a:spLocks noChangeArrowheads="1"/>
                </p:cNvSpPr>
                <p:nvPr/>
              </p:nvSpPr>
              <p:spPr bwMode="auto">
                <a:xfrm>
                  <a:off x="2109" y="3475"/>
                  <a:ext cx="45"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70" name="Oval 16"/>
                <p:cNvSpPr>
                  <a:spLocks noChangeArrowheads="1"/>
                </p:cNvSpPr>
                <p:nvPr/>
              </p:nvSpPr>
              <p:spPr bwMode="auto">
                <a:xfrm>
                  <a:off x="2517" y="3475"/>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71" name="Oval 17"/>
                <p:cNvSpPr>
                  <a:spLocks noChangeArrowheads="1"/>
                </p:cNvSpPr>
                <p:nvPr/>
              </p:nvSpPr>
              <p:spPr bwMode="auto">
                <a:xfrm>
                  <a:off x="2789" y="3475"/>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72" name="Oval 18"/>
                <p:cNvSpPr>
                  <a:spLocks noChangeArrowheads="1"/>
                </p:cNvSpPr>
                <p:nvPr/>
              </p:nvSpPr>
              <p:spPr bwMode="auto">
                <a:xfrm>
                  <a:off x="2880" y="3475"/>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73" name="Oval 19"/>
                <p:cNvSpPr>
                  <a:spLocks noChangeArrowheads="1"/>
                </p:cNvSpPr>
                <p:nvPr/>
              </p:nvSpPr>
              <p:spPr bwMode="auto">
                <a:xfrm>
                  <a:off x="3243" y="3475"/>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74" name="Oval 20"/>
                <p:cNvSpPr>
                  <a:spLocks noChangeArrowheads="1"/>
                </p:cNvSpPr>
                <p:nvPr/>
              </p:nvSpPr>
              <p:spPr bwMode="auto">
                <a:xfrm>
                  <a:off x="3334" y="3475"/>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75" name="Oval 21"/>
                <p:cNvSpPr>
                  <a:spLocks noChangeArrowheads="1"/>
                </p:cNvSpPr>
                <p:nvPr/>
              </p:nvSpPr>
              <p:spPr bwMode="auto">
                <a:xfrm>
                  <a:off x="3651" y="3475"/>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grpSp>
        <p:sp>
          <p:nvSpPr>
            <p:cNvPr id="63" name="Text Box 22"/>
            <p:cNvSpPr txBox="1">
              <a:spLocks noChangeArrowheads="1"/>
            </p:cNvSpPr>
            <p:nvPr/>
          </p:nvSpPr>
          <p:spPr bwMode="auto">
            <a:xfrm>
              <a:off x="790575" y="1749425"/>
              <a:ext cx="2115530"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dirty="0">
                  <a:ln>
                    <a:noFill/>
                  </a:ln>
                  <a:solidFill>
                    <a:srgbClr val="000000"/>
                  </a:solidFill>
                  <a:effectLst/>
                  <a:uLnTx/>
                  <a:uFillTx/>
                  <a:latin typeface="Arial" pitchFamily="34" charset="0"/>
                </a:rPr>
                <a:t>The linear </a:t>
              </a:r>
              <a:r>
                <a:rPr kumimoji="0" lang="de-DE" altLang="de-DE" sz="1800" b="1" i="0" u="none" strike="noStrike" kern="0" cap="none" spc="0" normalizeH="0" baseline="0" noProof="0" dirty="0" err="1">
                  <a:ln>
                    <a:noFill/>
                  </a:ln>
                  <a:solidFill>
                    <a:srgbClr val="000000"/>
                  </a:solidFill>
                  <a:effectLst/>
                  <a:uLnTx/>
                  <a:uFillTx/>
                  <a:latin typeface="Arial" pitchFamily="34" charset="0"/>
                </a:rPr>
                <a:t>case</a:t>
              </a:r>
              <a:r>
                <a:rPr kumimoji="0" lang="de-DE" altLang="de-DE" sz="1800" b="1" i="0" u="none" strike="noStrike" kern="0" cap="none" spc="0" normalizeH="0" baseline="0" noProof="0" dirty="0">
                  <a:ln>
                    <a:noFill/>
                  </a:ln>
                  <a:solidFill>
                    <a:srgbClr val="000000"/>
                  </a:solidFill>
                  <a:effectLst/>
                  <a:uLnTx/>
                  <a:uFillTx/>
                  <a:latin typeface="Arial" pitchFamily="34" charset="0"/>
                </a:rPr>
                <a:t>:</a:t>
              </a:r>
            </a:p>
          </p:txBody>
        </p:sp>
      </p:grpSp>
      <p:grpSp>
        <p:nvGrpSpPr>
          <p:cNvPr id="4097" name="Gruppieren 4096"/>
          <p:cNvGrpSpPr/>
          <p:nvPr/>
        </p:nvGrpSpPr>
        <p:grpSpPr>
          <a:xfrm>
            <a:off x="795338" y="3516313"/>
            <a:ext cx="7099028" cy="3570287"/>
            <a:chOff x="795338" y="3516313"/>
            <a:chExt cx="7099028" cy="3570287"/>
          </a:xfrm>
        </p:grpSpPr>
        <p:sp>
          <p:nvSpPr>
            <p:cNvPr id="95" name="Text Box 40"/>
            <p:cNvSpPr txBox="1">
              <a:spLocks noChangeArrowheads="1"/>
            </p:cNvSpPr>
            <p:nvPr/>
          </p:nvSpPr>
          <p:spPr bwMode="auto">
            <a:xfrm>
              <a:off x="795338" y="4486275"/>
              <a:ext cx="2960687"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rPr>
                <a:t>The trick:</a:t>
              </a:r>
            </a:p>
          </p:txBody>
        </p:sp>
        <p:grpSp>
          <p:nvGrpSpPr>
            <p:cNvPr id="96" name="Group 41"/>
            <p:cNvGrpSpPr>
              <a:grpSpLocks/>
            </p:cNvGrpSpPr>
            <p:nvPr/>
          </p:nvGrpSpPr>
          <p:grpSpPr bwMode="auto">
            <a:xfrm>
              <a:off x="3643041" y="3516313"/>
              <a:ext cx="4251325" cy="2854325"/>
              <a:chOff x="249" y="1570"/>
              <a:chExt cx="2676" cy="2359"/>
            </a:xfrm>
          </p:grpSpPr>
          <p:sp>
            <p:nvSpPr>
              <p:cNvPr id="97" name="Line 42"/>
              <p:cNvSpPr>
                <a:spLocks noChangeShapeType="1"/>
              </p:cNvSpPr>
              <p:nvPr/>
            </p:nvSpPr>
            <p:spPr bwMode="auto">
              <a:xfrm>
                <a:off x="249" y="3838"/>
                <a:ext cx="267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98" name="Line 43"/>
              <p:cNvSpPr>
                <a:spLocks noChangeShapeType="1"/>
              </p:cNvSpPr>
              <p:nvPr/>
            </p:nvSpPr>
            <p:spPr bwMode="auto">
              <a:xfrm flipV="1">
                <a:off x="1247" y="1570"/>
                <a:ext cx="0" cy="2359"/>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sp>
          <p:nvSpPr>
            <p:cNvPr id="99" name="Oval 44"/>
            <p:cNvSpPr>
              <a:spLocks noChangeArrowheads="1"/>
            </p:cNvSpPr>
            <p:nvPr/>
          </p:nvSpPr>
          <p:spPr bwMode="auto">
            <a:xfrm>
              <a:off x="5084491" y="6207125"/>
              <a:ext cx="71438" cy="5397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0" name="Oval 45"/>
            <p:cNvSpPr>
              <a:spLocks noChangeArrowheads="1"/>
            </p:cNvSpPr>
            <p:nvPr/>
          </p:nvSpPr>
          <p:spPr bwMode="auto">
            <a:xfrm>
              <a:off x="4579666" y="6096000"/>
              <a:ext cx="73025" cy="55563"/>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1" name="Oval 46"/>
            <p:cNvSpPr>
              <a:spLocks noChangeArrowheads="1"/>
            </p:cNvSpPr>
            <p:nvPr/>
          </p:nvSpPr>
          <p:spPr bwMode="auto">
            <a:xfrm>
              <a:off x="4076429" y="5930900"/>
              <a:ext cx="73025" cy="57150"/>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2" name="Oval 47"/>
            <p:cNvSpPr>
              <a:spLocks noChangeArrowheads="1"/>
            </p:cNvSpPr>
            <p:nvPr/>
          </p:nvSpPr>
          <p:spPr bwMode="auto">
            <a:xfrm>
              <a:off x="5444854" y="6151563"/>
              <a:ext cx="73025" cy="55562"/>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3" name="Oval 48"/>
            <p:cNvSpPr>
              <a:spLocks noChangeArrowheads="1"/>
            </p:cNvSpPr>
            <p:nvPr/>
          </p:nvSpPr>
          <p:spPr bwMode="auto">
            <a:xfrm>
              <a:off x="6165579" y="5822950"/>
              <a:ext cx="73025" cy="55563"/>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4" name="Oval 49"/>
            <p:cNvSpPr>
              <a:spLocks noChangeArrowheads="1"/>
            </p:cNvSpPr>
            <p:nvPr/>
          </p:nvSpPr>
          <p:spPr bwMode="auto">
            <a:xfrm>
              <a:off x="6452916" y="5548313"/>
              <a:ext cx="74613" cy="5397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5" name="Oval 50"/>
            <p:cNvSpPr>
              <a:spLocks noChangeArrowheads="1"/>
            </p:cNvSpPr>
            <p:nvPr/>
          </p:nvSpPr>
          <p:spPr bwMode="auto">
            <a:xfrm>
              <a:off x="6595791" y="5383213"/>
              <a:ext cx="74613" cy="5397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6" name="Oval 51"/>
            <p:cNvSpPr>
              <a:spLocks noChangeArrowheads="1"/>
            </p:cNvSpPr>
            <p:nvPr/>
          </p:nvSpPr>
          <p:spPr bwMode="auto">
            <a:xfrm>
              <a:off x="6776766" y="4814888"/>
              <a:ext cx="69850" cy="5397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7" name="Oval 52"/>
            <p:cNvSpPr>
              <a:spLocks noChangeArrowheads="1"/>
            </p:cNvSpPr>
            <p:nvPr/>
          </p:nvSpPr>
          <p:spPr bwMode="auto">
            <a:xfrm>
              <a:off x="7102204" y="4284663"/>
              <a:ext cx="73025" cy="55562"/>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8" name="Oval 53"/>
            <p:cNvSpPr>
              <a:spLocks noChangeArrowheads="1"/>
            </p:cNvSpPr>
            <p:nvPr/>
          </p:nvSpPr>
          <p:spPr bwMode="auto">
            <a:xfrm>
              <a:off x="7373752" y="3516313"/>
              <a:ext cx="71437" cy="55562"/>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9" name="Rectangle 54"/>
            <p:cNvSpPr>
              <a:spLocks noChangeArrowheads="1"/>
            </p:cNvSpPr>
            <p:nvPr/>
          </p:nvSpPr>
          <p:spPr bwMode="auto">
            <a:xfrm rot="2603835">
              <a:off x="6413229" y="3624263"/>
              <a:ext cx="179387" cy="3462337"/>
            </a:xfrm>
            <a:prstGeom prst="rect">
              <a:avLst/>
            </a:prstGeom>
            <a:solidFill>
              <a:srgbClr val="FCE74E"/>
            </a:solidFill>
            <a:ln w="9525">
              <a:solidFill>
                <a:srgbClr val="FCE74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10" name="Line 55"/>
            <p:cNvSpPr>
              <a:spLocks noChangeShapeType="1"/>
            </p:cNvSpPr>
            <p:nvPr/>
          </p:nvSpPr>
          <p:spPr bwMode="auto">
            <a:xfrm rot="342310" flipV="1">
              <a:off x="5430191" y="3946525"/>
              <a:ext cx="2168525" cy="278130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3" name="Gruppieren 2"/>
          <p:cNvGrpSpPr/>
          <p:nvPr/>
        </p:nvGrpSpPr>
        <p:grpSpPr>
          <a:xfrm>
            <a:off x="787400" y="2298700"/>
            <a:ext cx="7146654" cy="1020763"/>
            <a:chOff x="787400" y="2298700"/>
            <a:chExt cx="7146654" cy="1020763"/>
          </a:xfrm>
        </p:grpSpPr>
        <p:sp>
          <p:nvSpPr>
            <p:cNvPr id="79" name="Text Box 24"/>
            <p:cNvSpPr txBox="1">
              <a:spLocks noChangeArrowheads="1"/>
            </p:cNvSpPr>
            <p:nvPr/>
          </p:nvSpPr>
          <p:spPr bwMode="auto">
            <a:xfrm>
              <a:off x="787400" y="2898775"/>
              <a:ext cx="2961743"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dirty="0">
                  <a:ln>
                    <a:noFill/>
                  </a:ln>
                  <a:solidFill>
                    <a:srgbClr val="000000"/>
                  </a:solidFill>
                  <a:effectLst/>
                  <a:uLnTx/>
                  <a:uFillTx/>
                  <a:latin typeface="Arial" pitchFamily="34" charset="0"/>
                </a:rPr>
                <a:t>The </a:t>
              </a:r>
              <a:r>
                <a:rPr kumimoji="0" lang="de-DE" altLang="de-DE" sz="1800" b="1" i="0" u="none" strike="noStrike" kern="0" cap="none" spc="0" normalizeH="0" baseline="0" noProof="0" dirty="0" err="1">
                  <a:ln>
                    <a:noFill/>
                  </a:ln>
                  <a:solidFill>
                    <a:srgbClr val="000000"/>
                  </a:solidFill>
                  <a:effectLst/>
                  <a:uLnTx/>
                  <a:uFillTx/>
                  <a:latin typeface="Arial" pitchFamily="34" charset="0"/>
                </a:rPr>
                <a:t>nonlinear</a:t>
              </a:r>
              <a:r>
                <a:rPr kumimoji="0" lang="de-DE" altLang="de-DE" sz="1800" b="1" i="0" u="none" strike="noStrike" kern="0" cap="none" spc="0" normalizeH="0" baseline="0" noProof="0" dirty="0">
                  <a:ln>
                    <a:noFill/>
                  </a:ln>
                  <a:solidFill>
                    <a:srgbClr val="000000"/>
                  </a:solidFill>
                  <a:effectLst/>
                  <a:uLnTx/>
                  <a:uFillTx/>
                  <a:latin typeface="Arial" pitchFamily="34" charset="0"/>
                </a:rPr>
                <a:t> </a:t>
              </a:r>
              <a:r>
                <a:rPr kumimoji="0" lang="de-DE" altLang="de-DE" sz="1800" b="1" i="0" u="none" strike="noStrike" kern="0" cap="none" spc="0" normalizeH="0" baseline="0" noProof="0" dirty="0" err="1">
                  <a:ln>
                    <a:noFill/>
                  </a:ln>
                  <a:solidFill>
                    <a:srgbClr val="000000"/>
                  </a:solidFill>
                  <a:effectLst/>
                  <a:uLnTx/>
                  <a:uFillTx/>
                  <a:latin typeface="Arial" pitchFamily="34" charset="0"/>
                </a:rPr>
                <a:t>case</a:t>
              </a:r>
              <a:r>
                <a:rPr kumimoji="0" lang="de-DE" altLang="de-DE" sz="1800" b="1" i="0" u="none" strike="noStrike" kern="0" cap="none" spc="0" normalizeH="0" baseline="0" noProof="0" dirty="0">
                  <a:ln>
                    <a:noFill/>
                  </a:ln>
                  <a:solidFill>
                    <a:srgbClr val="000000"/>
                  </a:solidFill>
                  <a:effectLst/>
                  <a:uLnTx/>
                  <a:uFillTx/>
                  <a:latin typeface="Arial" pitchFamily="34" charset="0"/>
                </a:rPr>
                <a:t>:</a:t>
              </a:r>
            </a:p>
          </p:txBody>
        </p:sp>
        <p:grpSp>
          <p:nvGrpSpPr>
            <p:cNvPr id="80" name="Group 25"/>
            <p:cNvGrpSpPr>
              <a:grpSpLocks/>
            </p:cNvGrpSpPr>
            <p:nvPr/>
          </p:nvGrpSpPr>
          <p:grpSpPr bwMode="auto">
            <a:xfrm>
              <a:off x="3661715" y="2298700"/>
              <a:ext cx="4272339" cy="1020763"/>
              <a:chOff x="2201" y="1450"/>
              <a:chExt cx="2484" cy="643"/>
            </a:xfrm>
          </p:grpSpPr>
          <p:grpSp>
            <p:nvGrpSpPr>
              <p:cNvPr id="81" name="Group 26"/>
              <p:cNvGrpSpPr>
                <a:grpSpLocks/>
              </p:cNvGrpSpPr>
              <p:nvPr/>
            </p:nvGrpSpPr>
            <p:grpSpPr bwMode="auto">
              <a:xfrm>
                <a:off x="2201" y="1450"/>
                <a:ext cx="2484" cy="643"/>
                <a:chOff x="703" y="2976"/>
                <a:chExt cx="3402" cy="817"/>
              </a:xfrm>
            </p:grpSpPr>
            <p:sp>
              <p:nvSpPr>
                <p:cNvPr id="93" name="Line 27"/>
                <p:cNvSpPr>
                  <a:spLocks noChangeShapeType="1"/>
                </p:cNvSpPr>
                <p:nvPr/>
              </p:nvSpPr>
              <p:spPr bwMode="auto">
                <a:xfrm>
                  <a:off x="1973" y="2976"/>
                  <a:ext cx="0" cy="81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94" name="Line 28"/>
                <p:cNvSpPr>
                  <a:spLocks noChangeShapeType="1"/>
                </p:cNvSpPr>
                <p:nvPr/>
              </p:nvSpPr>
              <p:spPr bwMode="auto">
                <a:xfrm>
                  <a:off x="703" y="3612"/>
                  <a:ext cx="3402"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82" name="Group 29"/>
              <p:cNvGrpSpPr>
                <a:grpSpLocks/>
              </p:cNvGrpSpPr>
              <p:nvPr/>
            </p:nvGrpSpPr>
            <p:grpSpPr bwMode="auto">
              <a:xfrm>
                <a:off x="2692" y="1843"/>
                <a:ext cx="1688" cy="27"/>
                <a:chOff x="1384" y="3475"/>
                <a:chExt cx="2312" cy="46"/>
              </a:xfrm>
            </p:grpSpPr>
            <p:sp>
              <p:nvSpPr>
                <p:cNvPr id="83" name="Oval 30"/>
                <p:cNvSpPr>
                  <a:spLocks noChangeArrowheads="1"/>
                </p:cNvSpPr>
                <p:nvPr/>
              </p:nvSpPr>
              <p:spPr bwMode="auto">
                <a:xfrm>
                  <a:off x="1928" y="3475"/>
                  <a:ext cx="45" cy="46"/>
                </a:xfrm>
                <a:prstGeom prst="ellipse">
                  <a:avLst/>
                </a:prstGeom>
                <a:solidFill>
                  <a:srgbClr val="FF6600"/>
                </a:solidFill>
                <a:ln>
                  <a:noFill/>
                </a:ln>
                <a:effectLst/>
                <a:extLst>
                  <a:ext uri="{91240B29-F687-4F45-9708-019B960494DF}">
                    <a14:hiddenLine xmlns:a14="http://schemas.microsoft.com/office/drawing/2010/main" w="9525">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84" name="Oval 31"/>
                <p:cNvSpPr>
                  <a:spLocks noChangeArrowheads="1"/>
                </p:cNvSpPr>
                <p:nvPr/>
              </p:nvSpPr>
              <p:spPr bwMode="auto">
                <a:xfrm>
                  <a:off x="1610" y="3475"/>
                  <a:ext cx="45" cy="46"/>
                </a:xfrm>
                <a:prstGeom prst="ellipse">
                  <a:avLst/>
                </a:prstGeom>
                <a:solidFill>
                  <a:srgbClr val="FF6600"/>
                </a:solidFill>
                <a:ln>
                  <a:noFill/>
                </a:ln>
                <a:effectLst/>
                <a:extLst>
                  <a:ext uri="{91240B29-F687-4F45-9708-019B960494DF}">
                    <a14:hiddenLine xmlns:a14="http://schemas.microsoft.com/office/drawing/2010/main" w="9525">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85" name="Oval 32"/>
                <p:cNvSpPr>
                  <a:spLocks noChangeArrowheads="1"/>
                </p:cNvSpPr>
                <p:nvPr/>
              </p:nvSpPr>
              <p:spPr bwMode="auto">
                <a:xfrm>
                  <a:off x="1384" y="3475"/>
                  <a:ext cx="45" cy="46"/>
                </a:xfrm>
                <a:prstGeom prst="ellipse">
                  <a:avLst/>
                </a:prstGeom>
                <a:solidFill>
                  <a:srgbClr val="FF6600"/>
                </a:solidFill>
                <a:ln>
                  <a:noFill/>
                </a:ln>
                <a:effectLst/>
                <a:extLst>
                  <a:ext uri="{91240B29-F687-4F45-9708-019B960494DF}">
                    <a14:hiddenLine xmlns:a14="http://schemas.microsoft.com/office/drawing/2010/main" w="9525">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86" name="Oval 33"/>
                <p:cNvSpPr>
                  <a:spLocks noChangeArrowheads="1"/>
                </p:cNvSpPr>
                <p:nvPr/>
              </p:nvSpPr>
              <p:spPr bwMode="auto">
                <a:xfrm>
                  <a:off x="2109" y="3475"/>
                  <a:ext cx="45" cy="46"/>
                </a:xfrm>
                <a:prstGeom prst="ellipse">
                  <a:avLst/>
                </a:prstGeom>
                <a:solidFill>
                  <a:srgbClr val="FF6600"/>
                </a:solidFill>
                <a:ln>
                  <a:noFill/>
                </a:ln>
                <a:effectLst/>
                <a:extLst>
                  <a:ext uri="{91240B29-F687-4F45-9708-019B960494DF}">
                    <a14:hiddenLine xmlns:a14="http://schemas.microsoft.com/office/drawing/2010/main" w="9525">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87" name="Oval 34"/>
                <p:cNvSpPr>
                  <a:spLocks noChangeArrowheads="1"/>
                </p:cNvSpPr>
                <p:nvPr/>
              </p:nvSpPr>
              <p:spPr bwMode="auto">
                <a:xfrm>
                  <a:off x="2517" y="3475"/>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88" name="Oval 35"/>
                <p:cNvSpPr>
                  <a:spLocks noChangeArrowheads="1"/>
                </p:cNvSpPr>
                <p:nvPr/>
              </p:nvSpPr>
              <p:spPr bwMode="auto">
                <a:xfrm>
                  <a:off x="2789" y="3475"/>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89" name="Oval 36"/>
                <p:cNvSpPr>
                  <a:spLocks noChangeArrowheads="1"/>
                </p:cNvSpPr>
                <p:nvPr/>
              </p:nvSpPr>
              <p:spPr bwMode="auto">
                <a:xfrm>
                  <a:off x="2880" y="3475"/>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90" name="Oval 37"/>
                <p:cNvSpPr>
                  <a:spLocks noChangeArrowheads="1"/>
                </p:cNvSpPr>
                <p:nvPr/>
              </p:nvSpPr>
              <p:spPr bwMode="auto">
                <a:xfrm>
                  <a:off x="3243" y="3475"/>
                  <a:ext cx="45" cy="46"/>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91" name="Oval 38"/>
                <p:cNvSpPr>
                  <a:spLocks noChangeArrowheads="1"/>
                </p:cNvSpPr>
                <p:nvPr/>
              </p:nvSpPr>
              <p:spPr bwMode="auto">
                <a:xfrm>
                  <a:off x="3334" y="3475"/>
                  <a:ext cx="45" cy="46"/>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92" name="Oval 39"/>
                <p:cNvSpPr>
                  <a:spLocks noChangeArrowheads="1"/>
                </p:cNvSpPr>
                <p:nvPr/>
              </p:nvSpPr>
              <p:spPr bwMode="auto">
                <a:xfrm>
                  <a:off x="3651" y="3475"/>
                  <a:ext cx="45" cy="46"/>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grpSp>
        <p:sp>
          <p:nvSpPr>
            <p:cNvPr id="111" name="Text Box 56"/>
            <p:cNvSpPr txBox="1">
              <a:spLocks noChangeArrowheads="1"/>
            </p:cNvSpPr>
            <p:nvPr/>
          </p:nvSpPr>
          <p:spPr bwMode="auto">
            <a:xfrm>
              <a:off x="5830616" y="2549525"/>
              <a:ext cx="639763"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2400" b="1" i="0" u="none" strike="noStrike" kern="0" cap="none" spc="0" normalizeH="0" baseline="0" noProof="0">
                  <a:ln>
                    <a:noFill/>
                  </a:ln>
                  <a:solidFill>
                    <a:srgbClr val="000000"/>
                  </a:solidFill>
                  <a:effectLst/>
                  <a:uLnTx/>
                  <a:uFillTx/>
                  <a:latin typeface="Arial" pitchFamily="34" charset="0"/>
                </a:rPr>
                <a:t>?</a:t>
              </a:r>
            </a:p>
          </p:txBody>
        </p:sp>
      </p:grpSp>
      <p:sp>
        <p:nvSpPr>
          <p:cNvPr id="112"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285</a:t>
            </a:fld>
            <a:endParaRPr lang="en-US" sz="800" dirty="0">
              <a:solidFill>
                <a:schemeClr val="bg1"/>
              </a:solidFill>
            </a:endParaRPr>
          </a:p>
        </p:txBody>
      </p:sp>
    </p:spTree>
    <p:extLst>
      <p:ext uri="{BB962C8B-B14F-4D97-AF65-F5344CB8AC3E}">
        <p14:creationId xmlns:p14="http://schemas.microsoft.com/office/powerpoint/2010/main" val="34005217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286</a:t>
            </a:fld>
            <a:endParaRPr lang="en-US" sz="800" dirty="0">
              <a:solidFill>
                <a:schemeClr val="bg1"/>
              </a:solidFill>
            </a:endParaRPr>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Nonlinearity </a:t>
            </a:r>
            <a:r>
              <a:rPr lang="en-US" sz="2400"/>
              <a:t>(II)</a:t>
            </a:r>
            <a:endParaRPr lang="en-US" sz="2400" dirty="0"/>
          </a:p>
        </p:txBody>
      </p:sp>
      <p:sp>
        <p:nvSpPr>
          <p:cNvPr id="5" name="Text Box 3"/>
          <p:cNvSpPr txBox="1">
            <a:spLocks noChangeArrowheads="1"/>
          </p:cNvSpPr>
          <p:nvPr/>
        </p:nvSpPr>
        <p:spPr bwMode="auto">
          <a:xfrm>
            <a:off x="161346" y="1262005"/>
            <a:ext cx="22701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rPr>
              <a:t>Example:</a:t>
            </a:r>
          </a:p>
        </p:txBody>
      </p:sp>
      <p:grpSp>
        <p:nvGrpSpPr>
          <p:cNvPr id="6" name="Group 4"/>
          <p:cNvGrpSpPr>
            <a:grpSpLocks/>
          </p:cNvGrpSpPr>
          <p:nvPr/>
        </p:nvGrpSpPr>
        <p:grpSpPr bwMode="auto">
          <a:xfrm>
            <a:off x="666171" y="1706505"/>
            <a:ext cx="7839884" cy="3586162"/>
            <a:chOff x="465" y="1083"/>
            <a:chExt cx="4559" cy="2259"/>
          </a:xfrm>
        </p:grpSpPr>
        <p:grpSp>
          <p:nvGrpSpPr>
            <p:cNvPr id="7" name="Group 5"/>
            <p:cNvGrpSpPr>
              <a:grpSpLocks/>
            </p:cNvGrpSpPr>
            <p:nvPr/>
          </p:nvGrpSpPr>
          <p:grpSpPr bwMode="auto">
            <a:xfrm>
              <a:off x="465" y="1083"/>
              <a:ext cx="4559" cy="2259"/>
              <a:chOff x="226" y="1095"/>
              <a:chExt cx="4815" cy="2352"/>
            </a:xfrm>
          </p:grpSpPr>
          <p:grpSp>
            <p:nvGrpSpPr>
              <p:cNvPr id="13" name="Group 6"/>
              <p:cNvGrpSpPr>
                <a:grpSpLocks/>
              </p:cNvGrpSpPr>
              <p:nvPr/>
            </p:nvGrpSpPr>
            <p:grpSpPr bwMode="auto">
              <a:xfrm>
                <a:off x="2517" y="1095"/>
                <a:ext cx="2524" cy="2352"/>
                <a:chOff x="2517" y="1095"/>
                <a:chExt cx="2524" cy="2352"/>
              </a:xfrm>
            </p:grpSpPr>
            <p:sp>
              <p:nvSpPr>
                <p:cNvPr id="41" name="Line 7"/>
                <p:cNvSpPr>
                  <a:spLocks noChangeShapeType="1"/>
                </p:cNvSpPr>
                <p:nvPr/>
              </p:nvSpPr>
              <p:spPr bwMode="auto">
                <a:xfrm flipV="1">
                  <a:off x="2517" y="1797"/>
                  <a:ext cx="1633" cy="1361"/>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42" name="Oval 8"/>
                <p:cNvSpPr>
                  <a:spLocks noChangeArrowheads="1"/>
                </p:cNvSpPr>
                <p:nvPr/>
              </p:nvSpPr>
              <p:spPr bwMode="auto">
                <a:xfrm>
                  <a:off x="3152" y="2749"/>
                  <a:ext cx="46"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43" name="Line 9"/>
                <p:cNvSpPr>
                  <a:spLocks noChangeShapeType="1"/>
                </p:cNvSpPr>
                <p:nvPr/>
              </p:nvSpPr>
              <p:spPr bwMode="auto">
                <a:xfrm flipV="1">
                  <a:off x="2880" y="1095"/>
                  <a:ext cx="0" cy="2199"/>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44" name="Line 10"/>
                <p:cNvSpPr>
                  <a:spLocks noChangeShapeType="1"/>
                </p:cNvSpPr>
                <p:nvPr/>
              </p:nvSpPr>
              <p:spPr bwMode="auto">
                <a:xfrm>
                  <a:off x="2562" y="2840"/>
                  <a:ext cx="2479"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45" name="Rectangle 11"/>
                <p:cNvSpPr>
                  <a:spLocks noChangeArrowheads="1"/>
                </p:cNvSpPr>
                <p:nvPr/>
              </p:nvSpPr>
              <p:spPr bwMode="auto">
                <a:xfrm rot="-2267826">
                  <a:off x="3152" y="1389"/>
                  <a:ext cx="1116" cy="2058"/>
                </a:xfrm>
                <a:prstGeom prst="rect">
                  <a:avLst/>
                </a:prstGeom>
                <a:solidFill>
                  <a:srgbClr val="FC0128"/>
                </a:solidFill>
                <a:ln w="9525">
                  <a:miter lim="800000"/>
                  <a:headEnd/>
                  <a:tailEnd/>
                </a:ln>
                <a:effectLst/>
                <a:scene3d>
                  <a:camera prst="legacyPerspectiveFront">
                    <a:rot lat="20399994" lon="20099994" rev="0"/>
                  </a:camera>
                  <a:lightRig rig="legacyFlat2" dir="t"/>
                </a:scene3d>
                <a:sp3d extrusionH="430200" prstMaterial="legacyMatte">
                  <a:bevelT w="13500" h="13500" prst="angle"/>
                  <a:bevelB w="13500" h="13500" prst="angle"/>
                  <a:extrusionClr>
                    <a:srgbClr val="FC0128"/>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46" name="Oval 12"/>
                <p:cNvSpPr>
                  <a:spLocks noChangeArrowheads="1"/>
                </p:cNvSpPr>
                <p:nvPr/>
              </p:nvSpPr>
              <p:spPr bwMode="auto">
                <a:xfrm>
                  <a:off x="2744" y="2296"/>
                  <a:ext cx="45"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47" name="Oval 13"/>
                <p:cNvSpPr>
                  <a:spLocks noChangeArrowheads="1"/>
                </p:cNvSpPr>
                <p:nvPr/>
              </p:nvSpPr>
              <p:spPr bwMode="auto">
                <a:xfrm>
                  <a:off x="2744" y="2614"/>
                  <a:ext cx="46"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48" name="Oval 14"/>
                <p:cNvSpPr>
                  <a:spLocks noChangeArrowheads="1"/>
                </p:cNvSpPr>
                <p:nvPr/>
              </p:nvSpPr>
              <p:spPr bwMode="auto">
                <a:xfrm>
                  <a:off x="2789" y="2750"/>
                  <a:ext cx="46"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49" name="Oval 15"/>
                <p:cNvSpPr>
                  <a:spLocks noChangeArrowheads="1"/>
                </p:cNvSpPr>
                <p:nvPr/>
              </p:nvSpPr>
              <p:spPr bwMode="auto">
                <a:xfrm>
                  <a:off x="2517" y="2659"/>
                  <a:ext cx="45"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0" name="Oval 16"/>
                <p:cNvSpPr>
                  <a:spLocks noChangeArrowheads="1"/>
                </p:cNvSpPr>
                <p:nvPr/>
              </p:nvSpPr>
              <p:spPr bwMode="auto">
                <a:xfrm>
                  <a:off x="2880" y="2750"/>
                  <a:ext cx="45"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1" name="Oval 17"/>
                <p:cNvSpPr>
                  <a:spLocks noChangeArrowheads="1"/>
                </p:cNvSpPr>
                <p:nvPr/>
              </p:nvSpPr>
              <p:spPr bwMode="auto">
                <a:xfrm>
                  <a:off x="2925" y="2886"/>
                  <a:ext cx="46"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2" name="Oval 18"/>
                <p:cNvSpPr>
                  <a:spLocks noChangeArrowheads="1"/>
                </p:cNvSpPr>
                <p:nvPr/>
              </p:nvSpPr>
              <p:spPr bwMode="auto">
                <a:xfrm>
                  <a:off x="3016" y="2886"/>
                  <a:ext cx="45"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3" name="Oval 19"/>
                <p:cNvSpPr>
                  <a:spLocks noChangeArrowheads="1"/>
                </p:cNvSpPr>
                <p:nvPr/>
              </p:nvSpPr>
              <p:spPr bwMode="auto">
                <a:xfrm>
                  <a:off x="2970" y="3113"/>
                  <a:ext cx="46"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4" name="Oval 20"/>
                <p:cNvSpPr>
                  <a:spLocks noChangeArrowheads="1"/>
                </p:cNvSpPr>
                <p:nvPr/>
              </p:nvSpPr>
              <p:spPr bwMode="auto">
                <a:xfrm>
                  <a:off x="3061" y="3294"/>
                  <a:ext cx="46"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5" name="Oval 21"/>
                <p:cNvSpPr>
                  <a:spLocks noChangeArrowheads="1"/>
                </p:cNvSpPr>
                <p:nvPr/>
              </p:nvSpPr>
              <p:spPr bwMode="auto">
                <a:xfrm>
                  <a:off x="3243" y="3158"/>
                  <a:ext cx="45"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6" name="Oval 22"/>
                <p:cNvSpPr>
                  <a:spLocks noChangeArrowheads="1"/>
                </p:cNvSpPr>
                <p:nvPr/>
              </p:nvSpPr>
              <p:spPr bwMode="auto">
                <a:xfrm>
                  <a:off x="3515" y="1253"/>
                  <a:ext cx="46"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7" name="Oval 23"/>
                <p:cNvSpPr>
                  <a:spLocks noChangeArrowheads="1"/>
                </p:cNvSpPr>
                <p:nvPr/>
              </p:nvSpPr>
              <p:spPr bwMode="auto">
                <a:xfrm>
                  <a:off x="3560" y="1434"/>
                  <a:ext cx="46"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8" name="Oval 24"/>
                <p:cNvSpPr>
                  <a:spLocks noChangeArrowheads="1"/>
                </p:cNvSpPr>
                <p:nvPr/>
              </p:nvSpPr>
              <p:spPr bwMode="auto">
                <a:xfrm>
                  <a:off x="3787" y="1434"/>
                  <a:ext cx="46"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9" name="Oval 25"/>
                <p:cNvSpPr>
                  <a:spLocks noChangeArrowheads="1"/>
                </p:cNvSpPr>
                <p:nvPr/>
              </p:nvSpPr>
              <p:spPr bwMode="auto">
                <a:xfrm>
                  <a:off x="4014" y="1389"/>
                  <a:ext cx="45"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0" name="Oval 26"/>
                <p:cNvSpPr>
                  <a:spLocks noChangeArrowheads="1"/>
                </p:cNvSpPr>
                <p:nvPr/>
              </p:nvSpPr>
              <p:spPr bwMode="auto">
                <a:xfrm>
                  <a:off x="4286" y="1661"/>
                  <a:ext cx="46"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1" name="Oval 27"/>
                <p:cNvSpPr>
                  <a:spLocks noChangeArrowheads="1"/>
                </p:cNvSpPr>
                <p:nvPr/>
              </p:nvSpPr>
              <p:spPr bwMode="auto">
                <a:xfrm>
                  <a:off x="3969" y="1979"/>
                  <a:ext cx="45"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2" name="Oval 28"/>
                <p:cNvSpPr>
                  <a:spLocks noChangeArrowheads="1"/>
                </p:cNvSpPr>
                <p:nvPr/>
              </p:nvSpPr>
              <p:spPr bwMode="auto">
                <a:xfrm>
                  <a:off x="3696" y="2160"/>
                  <a:ext cx="46"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3" name="Oval 29"/>
                <p:cNvSpPr>
                  <a:spLocks noChangeArrowheads="1"/>
                </p:cNvSpPr>
                <p:nvPr/>
              </p:nvSpPr>
              <p:spPr bwMode="auto">
                <a:xfrm>
                  <a:off x="3923" y="2432"/>
                  <a:ext cx="46"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4" name="Oval 30"/>
                <p:cNvSpPr>
                  <a:spLocks noChangeArrowheads="1"/>
                </p:cNvSpPr>
                <p:nvPr/>
              </p:nvSpPr>
              <p:spPr bwMode="auto">
                <a:xfrm>
                  <a:off x="4286" y="2840"/>
                  <a:ext cx="46"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5" name="Oval 31"/>
                <p:cNvSpPr>
                  <a:spLocks noChangeArrowheads="1"/>
                </p:cNvSpPr>
                <p:nvPr/>
              </p:nvSpPr>
              <p:spPr bwMode="auto">
                <a:xfrm>
                  <a:off x="4558" y="2523"/>
                  <a:ext cx="46"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4" name="Group 32"/>
              <p:cNvGrpSpPr>
                <a:grpSpLocks/>
              </p:cNvGrpSpPr>
              <p:nvPr/>
            </p:nvGrpSpPr>
            <p:grpSpPr bwMode="auto">
              <a:xfrm>
                <a:off x="226" y="1171"/>
                <a:ext cx="1629" cy="2199"/>
                <a:chOff x="226" y="1097"/>
                <a:chExt cx="1629" cy="2199"/>
              </a:xfrm>
            </p:grpSpPr>
            <p:sp>
              <p:nvSpPr>
                <p:cNvPr id="16" name="Oval 33"/>
                <p:cNvSpPr>
                  <a:spLocks noChangeArrowheads="1"/>
                </p:cNvSpPr>
                <p:nvPr/>
              </p:nvSpPr>
              <p:spPr bwMode="auto">
                <a:xfrm rot="3237153">
                  <a:off x="654" y="1913"/>
                  <a:ext cx="911" cy="680"/>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7" name="Oval 34"/>
                <p:cNvSpPr>
                  <a:spLocks noChangeArrowheads="1"/>
                </p:cNvSpPr>
                <p:nvPr/>
              </p:nvSpPr>
              <p:spPr bwMode="auto">
                <a:xfrm>
                  <a:off x="930" y="1525"/>
                  <a:ext cx="45"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8" name="Oval 35"/>
                <p:cNvSpPr>
                  <a:spLocks noChangeArrowheads="1"/>
                </p:cNvSpPr>
                <p:nvPr/>
              </p:nvSpPr>
              <p:spPr bwMode="auto">
                <a:xfrm>
                  <a:off x="1338" y="1616"/>
                  <a:ext cx="45"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9" name="Oval 36"/>
                <p:cNvSpPr>
                  <a:spLocks noChangeArrowheads="1"/>
                </p:cNvSpPr>
                <p:nvPr/>
              </p:nvSpPr>
              <p:spPr bwMode="auto">
                <a:xfrm>
                  <a:off x="1655" y="1933"/>
                  <a:ext cx="46"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0" name="Oval 37"/>
                <p:cNvSpPr>
                  <a:spLocks noChangeArrowheads="1"/>
                </p:cNvSpPr>
                <p:nvPr/>
              </p:nvSpPr>
              <p:spPr bwMode="auto">
                <a:xfrm>
                  <a:off x="1791" y="2432"/>
                  <a:ext cx="45"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1" name="Oval 38"/>
                <p:cNvSpPr>
                  <a:spLocks noChangeArrowheads="1"/>
                </p:cNvSpPr>
                <p:nvPr/>
              </p:nvSpPr>
              <p:spPr bwMode="auto">
                <a:xfrm>
                  <a:off x="1610" y="2886"/>
                  <a:ext cx="45"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2" name="Oval 39"/>
                <p:cNvSpPr>
                  <a:spLocks noChangeArrowheads="1"/>
                </p:cNvSpPr>
                <p:nvPr/>
              </p:nvSpPr>
              <p:spPr bwMode="auto">
                <a:xfrm>
                  <a:off x="1066" y="2931"/>
                  <a:ext cx="45"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3" name="Oval 40"/>
                <p:cNvSpPr>
                  <a:spLocks noChangeArrowheads="1"/>
                </p:cNvSpPr>
                <p:nvPr/>
              </p:nvSpPr>
              <p:spPr bwMode="auto">
                <a:xfrm>
                  <a:off x="703" y="2704"/>
                  <a:ext cx="45"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4" name="Oval 41"/>
                <p:cNvSpPr>
                  <a:spLocks noChangeArrowheads="1"/>
                </p:cNvSpPr>
                <p:nvPr/>
              </p:nvSpPr>
              <p:spPr bwMode="auto">
                <a:xfrm>
                  <a:off x="476" y="2296"/>
                  <a:ext cx="45"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5" name="Oval 42"/>
                <p:cNvSpPr>
                  <a:spLocks noChangeArrowheads="1"/>
                </p:cNvSpPr>
                <p:nvPr/>
              </p:nvSpPr>
              <p:spPr bwMode="auto">
                <a:xfrm>
                  <a:off x="476" y="1933"/>
                  <a:ext cx="45"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6" name="Oval 43"/>
                <p:cNvSpPr>
                  <a:spLocks noChangeArrowheads="1"/>
                </p:cNvSpPr>
                <p:nvPr/>
              </p:nvSpPr>
              <p:spPr bwMode="auto">
                <a:xfrm>
                  <a:off x="612" y="1661"/>
                  <a:ext cx="46"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7" name="Oval 44"/>
                <p:cNvSpPr>
                  <a:spLocks noChangeArrowheads="1"/>
                </p:cNvSpPr>
                <p:nvPr/>
              </p:nvSpPr>
              <p:spPr bwMode="auto">
                <a:xfrm>
                  <a:off x="884" y="2115"/>
                  <a:ext cx="45"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8" name="Oval 45"/>
                <p:cNvSpPr>
                  <a:spLocks noChangeArrowheads="1"/>
                </p:cNvSpPr>
                <p:nvPr/>
              </p:nvSpPr>
              <p:spPr bwMode="auto">
                <a:xfrm>
                  <a:off x="838" y="2205"/>
                  <a:ext cx="46"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9" name="Oval 46"/>
                <p:cNvSpPr>
                  <a:spLocks noChangeArrowheads="1"/>
                </p:cNvSpPr>
                <p:nvPr/>
              </p:nvSpPr>
              <p:spPr bwMode="auto">
                <a:xfrm>
                  <a:off x="884" y="2296"/>
                  <a:ext cx="46"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0" name="Oval 47"/>
                <p:cNvSpPr>
                  <a:spLocks noChangeArrowheads="1"/>
                </p:cNvSpPr>
                <p:nvPr/>
              </p:nvSpPr>
              <p:spPr bwMode="auto">
                <a:xfrm>
                  <a:off x="1066" y="2070"/>
                  <a:ext cx="46"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1" name="Oval 48"/>
                <p:cNvSpPr>
                  <a:spLocks noChangeArrowheads="1"/>
                </p:cNvSpPr>
                <p:nvPr/>
              </p:nvSpPr>
              <p:spPr bwMode="auto">
                <a:xfrm>
                  <a:off x="1066" y="1979"/>
                  <a:ext cx="45"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2" name="Oval 49"/>
                <p:cNvSpPr>
                  <a:spLocks noChangeArrowheads="1"/>
                </p:cNvSpPr>
                <p:nvPr/>
              </p:nvSpPr>
              <p:spPr bwMode="auto">
                <a:xfrm>
                  <a:off x="1202" y="2025"/>
                  <a:ext cx="45"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3" name="Oval 50"/>
                <p:cNvSpPr>
                  <a:spLocks noChangeArrowheads="1"/>
                </p:cNvSpPr>
                <p:nvPr/>
              </p:nvSpPr>
              <p:spPr bwMode="auto">
                <a:xfrm>
                  <a:off x="1247" y="2115"/>
                  <a:ext cx="46"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4" name="Oval 51"/>
                <p:cNvSpPr>
                  <a:spLocks noChangeArrowheads="1"/>
                </p:cNvSpPr>
                <p:nvPr/>
              </p:nvSpPr>
              <p:spPr bwMode="auto">
                <a:xfrm>
                  <a:off x="1293" y="2205"/>
                  <a:ext cx="45"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5" name="Oval 52"/>
                <p:cNvSpPr>
                  <a:spLocks noChangeArrowheads="1"/>
                </p:cNvSpPr>
                <p:nvPr/>
              </p:nvSpPr>
              <p:spPr bwMode="auto">
                <a:xfrm>
                  <a:off x="1384" y="2161"/>
                  <a:ext cx="46"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6" name="Oval 53"/>
                <p:cNvSpPr>
                  <a:spLocks noChangeArrowheads="1"/>
                </p:cNvSpPr>
                <p:nvPr/>
              </p:nvSpPr>
              <p:spPr bwMode="auto">
                <a:xfrm>
                  <a:off x="1292" y="2296"/>
                  <a:ext cx="46"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7" name="Oval 54"/>
                <p:cNvSpPr>
                  <a:spLocks noChangeArrowheads="1"/>
                </p:cNvSpPr>
                <p:nvPr/>
              </p:nvSpPr>
              <p:spPr bwMode="auto">
                <a:xfrm>
                  <a:off x="1202" y="2388"/>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8" name="Oval 55"/>
                <p:cNvSpPr>
                  <a:spLocks noChangeArrowheads="1"/>
                </p:cNvSpPr>
                <p:nvPr/>
              </p:nvSpPr>
              <p:spPr bwMode="auto">
                <a:xfrm>
                  <a:off x="1111" y="2388"/>
                  <a:ext cx="46"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9" name="Line 56"/>
                <p:cNvSpPr>
                  <a:spLocks noChangeShapeType="1"/>
                </p:cNvSpPr>
                <p:nvPr/>
              </p:nvSpPr>
              <p:spPr bwMode="auto">
                <a:xfrm flipV="1">
                  <a:off x="1027" y="1097"/>
                  <a:ext cx="0" cy="2199"/>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40" name="Line 57"/>
                <p:cNvSpPr>
                  <a:spLocks noChangeShapeType="1"/>
                </p:cNvSpPr>
                <p:nvPr/>
              </p:nvSpPr>
              <p:spPr bwMode="auto">
                <a:xfrm>
                  <a:off x="226" y="2162"/>
                  <a:ext cx="1629"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sp>
            <p:nvSpPr>
              <p:cNvPr id="15" name="AutoShape 58"/>
              <p:cNvSpPr>
                <a:spLocks noChangeArrowheads="1"/>
              </p:cNvSpPr>
              <p:nvPr/>
            </p:nvSpPr>
            <p:spPr bwMode="auto">
              <a:xfrm>
                <a:off x="2071" y="2183"/>
                <a:ext cx="262" cy="175"/>
              </a:xfrm>
              <a:prstGeom prst="rightArrow">
                <a:avLst>
                  <a:gd name="adj1" fmla="val 50000"/>
                  <a:gd name="adj2" fmla="val 37429"/>
                </a:avLst>
              </a:prstGeom>
              <a:solidFill>
                <a:srgbClr val="00CC99"/>
              </a:solidFill>
              <a:ln w="12700" algn="ctr">
                <a:solidFill>
                  <a:srgbClr val="00CC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8" name="Text Box 59"/>
            <p:cNvSpPr txBox="1">
              <a:spLocks noChangeArrowheads="1"/>
            </p:cNvSpPr>
            <p:nvPr/>
          </p:nvSpPr>
          <p:spPr bwMode="auto">
            <a:xfrm>
              <a:off x="1253" y="1148"/>
              <a:ext cx="30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rPr>
                <a:t>x</a:t>
              </a:r>
              <a:r>
                <a:rPr kumimoji="0" lang="de-DE" altLang="de-DE" sz="1800" b="1" i="0" u="none" strike="noStrike" kern="0" cap="none" spc="0" normalizeH="0" baseline="-25000" noProof="0">
                  <a:ln>
                    <a:noFill/>
                  </a:ln>
                  <a:solidFill>
                    <a:srgbClr val="000000"/>
                  </a:solidFill>
                  <a:effectLst/>
                  <a:uLnTx/>
                  <a:uFillTx/>
                  <a:latin typeface="Arial" pitchFamily="34" charset="0"/>
                </a:rPr>
                <a:t>2</a:t>
              </a:r>
            </a:p>
          </p:txBody>
        </p:sp>
        <p:sp>
          <p:nvSpPr>
            <p:cNvPr id="9" name="Text Box 60"/>
            <p:cNvSpPr txBox="1">
              <a:spLocks noChangeArrowheads="1"/>
            </p:cNvSpPr>
            <p:nvPr/>
          </p:nvSpPr>
          <p:spPr bwMode="auto">
            <a:xfrm>
              <a:off x="1843" y="1953"/>
              <a:ext cx="30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rPr>
                <a:t>x</a:t>
              </a:r>
              <a:r>
                <a:rPr kumimoji="0" lang="de-DE" altLang="de-DE" sz="1800" b="1" i="0" u="none" strike="noStrike" kern="0" cap="none" spc="0" normalizeH="0" baseline="-25000" noProof="0">
                  <a:ln>
                    <a:noFill/>
                  </a:ln>
                  <a:solidFill>
                    <a:srgbClr val="000000"/>
                  </a:solidFill>
                  <a:effectLst/>
                  <a:uLnTx/>
                  <a:uFillTx/>
                  <a:latin typeface="Arial" pitchFamily="34" charset="0"/>
                </a:rPr>
                <a:t>1</a:t>
              </a:r>
            </a:p>
          </p:txBody>
        </p:sp>
      </p:grpSp>
      <p:graphicFrame>
        <p:nvGraphicFramePr>
          <p:cNvPr id="66" name="Object 64"/>
          <p:cNvGraphicFramePr>
            <a:graphicFrameLocks noChangeAspect="1"/>
          </p:cNvGraphicFramePr>
          <p:nvPr/>
        </p:nvGraphicFramePr>
        <p:xfrm>
          <a:off x="3041357" y="5607210"/>
          <a:ext cx="2449512" cy="703262"/>
        </p:xfrm>
        <a:graphic>
          <a:graphicData uri="http://schemas.openxmlformats.org/presentationml/2006/ole">
            <mc:AlternateContent xmlns:mc="http://schemas.openxmlformats.org/markup-compatibility/2006">
              <mc:Choice xmlns:v="urn:schemas-microsoft-com:vml" Requires="v">
                <p:oleObj spid="_x0000_s29702" name="Formel" r:id="rId3" imgW="1638000" imgH="507960" progId="Equation.3">
                  <p:embed/>
                </p:oleObj>
              </mc:Choice>
              <mc:Fallback>
                <p:oleObj name="Formel" r:id="rId3" imgW="1638000" imgH="507960" progId="Equation.3">
                  <p:embed/>
                  <p:pic>
                    <p:nvPicPr>
                      <p:cNvPr id="66" name="Object 64"/>
                      <p:cNvPicPr>
                        <a:picLocks noChangeAspect="1" noChangeArrowheads="1"/>
                      </p:cNvPicPr>
                      <p:nvPr/>
                    </p:nvPicPr>
                    <p:blipFill>
                      <a:blip r:embed="rId4"/>
                      <a:srcRect/>
                      <a:stretch>
                        <a:fillRect/>
                      </a:stretch>
                    </p:blipFill>
                    <p:spPr bwMode="auto">
                      <a:xfrm>
                        <a:off x="3041357" y="5607210"/>
                        <a:ext cx="2449512" cy="703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64"/>
          <p:cNvGraphicFramePr>
            <a:graphicFrameLocks noChangeAspect="1"/>
          </p:cNvGraphicFramePr>
          <p:nvPr/>
        </p:nvGraphicFramePr>
        <p:xfrm>
          <a:off x="5009202" y="1620352"/>
          <a:ext cx="741363" cy="333375"/>
        </p:xfrm>
        <a:graphic>
          <a:graphicData uri="http://schemas.openxmlformats.org/presentationml/2006/ole">
            <mc:AlternateContent xmlns:mc="http://schemas.openxmlformats.org/markup-compatibility/2006">
              <mc:Choice xmlns:v="urn:schemas-microsoft-com:vml" Requires="v">
                <p:oleObj spid="_x0000_s29703" name="Formel" r:id="rId5" imgW="495000" imgH="241200" progId="Equation.3">
                  <p:embed/>
                </p:oleObj>
              </mc:Choice>
              <mc:Fallback>
                <p:oleObj name="Formel" r:id="rId5" imgW="495000" imgH="241200" progId="Equation.3">
                  <p:embed/>
                  <p:pic>
                    <p:nvPicPr>
                      <p:cNvPr id="68" name="Object 64"/>
                      <p:cNvPicPr>
                        <a:picLocks noChangeAspect="1" noChangeArrowheads="1"/>
                      </p:cNvPicPr>
                      <p:nvPr/>
                    </p:nvPicPr>
                    <p:blipFill>
                      <a:blip r:embed="rId6"/>
                      <a:srcRect/>
                      <a:stretch>
                        <a:fillRect/>
                      </a:stretch>
                    </p:blipFill>
                    <p:spPr bwMode="auto">
                      <a:xfrm>
                        <a:off x="5009202" y="1620352"/>
                        <a:ext cx="741363"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 name="Object 64"/>
          <p:cNvGraphicFramePr>
            <a:graphicFrameLocks noChangeAspect="1"/>
          </p:cNvGraphicFramePr>
          <p:nvPr/>
        </p:nvGraphicFramePr>
        <p:xfrm>
          <a:off x="7085198" y="2693862"/>
          <a:ext cx="285750" cy="315913"/>
        </p:xfrm>
        <a:graphic>
          <a:graphicData uri="http://schemas.openxmlformats.org/presentationml/2006/ole">
            <mc:AlternateContent xmlns:mc="http://schemas.openxmlformats.org/markup-compatibility/2006">
              <mc:Choice xmlns:v="urn:schemas-microsoft-com:vml" Requires="v">
                <p:oleObj spid="_x0000_s29704" name="Formel" r:id="rId7" imgW="190440" imgH="228600" progId="Equation.3">
                  <p:embed/>
                </p:oleObj>
              </mc:Choice>
              <mc:Fallback>
                <p:oleObj name="Formel" r:id="rId7" imgW="190440" imgH="228600" progId="Equation.3">
                  <p:embed/>
                  <p:pic>
                    <p:nvPicPr>
                      <p:cNvPr id="69" name="Object 64"/>
                      <p:cNvPicPr>
                        <a:picLocks noChangeAspect="1" noChangeArrowheads="1"/>
                      </p:cNvPicPr>
                      <p:nvPr/>
                    </p:nvPicPr>
                    <p:blipFill>
                      <a:blip r:embed="rId8"/>
                      <a:srcRect/>
                      <a:stretch>
                        <a:fillRect/>
                      </a:stretch>
                    </p:blipFill>
                    <p:spPr bwMode="auto">
                      <a:xfrm>
                        <a:off x="7085198" y="2693862"/>
                        <a:ext cx="28575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 name="Object 64"/>
          <p:cNvGraphicFramePr>
            <a:graphicFrameLocks noChangeAspect="1"/>
          </p:cNvGraphicFramePr>
          <p:nvPr/>
        </p:nvGraphicFramePr>
        <p:xfrm>
          <a:off x="8375332" y="4366432"/>
          <a:ext cx="284163" cy="315913"/>
        </p:xfrm>
        <a:graphic>
          <a:graphicData uri="http://schemas.openxmlformats.org/presentationml/2006/ole">
            <mc:AlternateContent xmlns:mc="http://schemas.openxmlformats.org/markup-compatibility/2006">
              <mc:Choice xmlns:v="urn:schemas-microsoft-com:vml" Requires="v">
                <p:oleObj spid="_x0000_s29705" name="Formel" r:id="rId9" imgW="190440" imgH="228600" progId="Equation.3">
                  <p:embed/>
                </p:oleObj>
              </mc:Choice>
              <mc:Fallback>
                <p:oleObj name="Formel" r:id="rId9" imgW="190440" imgH="228600" progId="Equation.3">
                  <p:embed/>
                  <p:pic>
                    <p:nvPicPr>
                      <p:cNvPr id="70" name="Object 64"/>
                      <p:cNvPicPr>
                        <a:picLocks noChangeAspect="1" noChangeArrowheads="1"/>
                      </p:cNvPicPr>
                      <p:nvPr/>
                    </p:nvPicPr>
                    <p:blipFill>
                      <a:blip r:embed="rId10"/>
                      <a:srcRect/>
                      <a:stretch>
                        <a:fillRect/>
                      </a:stretch>
                    </p:blipFill>
                    <p:spPr bwMode="auto">
                      <a:xfrm>
                        <a:off x="8375332" y="4366432"/>
                        <a:ext cx="284163"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96111053"/>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Kernel Functions (I</a:t>
            </a:r>
            <a:r>
              <a:rPr lang="en-US" sz="2400" dirty="0"/>
              <a:t>)</a:t>
            </a:r>
          </a:p>
        </p:txBody>
      </p:sp>
      <p:sp>
        <p:nvSpPr>
          <p:cNvPr id="5" name="Text Box 3"/>
          <p:cNvSpPr txBox="1">
            <a:spLocks noChangeArrowheads="1"/>
          </p:cNvSpPr>
          <p:nvPr/>
        </p:nvSpPr>
        <p:spPr bwMode="auto">
          <a:xfrm>
            <a:off x="177800" y="1133463"/>
            <a:ext cx="8789929" cy="4957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tabLst>
                <a:tab pos="2152650" algn="l"/>
              </a:tabLst>
              <a:defRPr b="1">
                <a:solidFill>
                  <a:schemeClr val="tx1"/>
                </a:solidFill>
                <a:latin typeface="Arial" pitchFamily="34" charset="0"/>
              </a:defRPr>
            </a:lvl1pPr>
            <a:lvl2pPr marL="742950" indent="-285750">
              <a:tabLst>
                <a:tab pos="2152650" algn="l"/>
              </a:tabLst>
              <a:defRPr b="1">
                <a:solidFill>
                  <a:schemeClr val="tx1"/>
                </a:solidFill>
                <a:latin typeface="Arial" pitchFamily="34" charset="0"/>
              </a:defRPr>
            </a:lvl2pPr>
            <a:lvl3pPr marL="1143000" indent="-228600">
              <a:tabLst>
                <a:tab pos="2152650" algn="l"/>
              </a:tabLst>
              <a:defRPr b="1">
                <a:solidFill>
                  <a:schemeClr val="tx1"/>
                </a:solidFill>
                <a:latin typeface="Arial" pitchFamily="34" charset="0"/>
              </a:defRPr>
            </a:lvl3pPr>
            <a:lvl4pPr marL="1600200" indent="-228600">
              <a:tabLst>
                <a:tab pos="2152650" algn="l"/>
              </a:tabLst>
              <a:defRPr b="1">
                <a:solidFill>
                  <a:schemeClr val="tx1"/>
                </a:solidFill>
                <a:latin typeface="Arial" pitchFamily="34" charset="0"/>
              </a:defRPr>
            </a:lvl4pPr>
            <a:lvl5pPr marL="2057400" indent="-228600">
              <a:tabLst>
                <a:tab pos="2152650" algn="l"/>
              </a:tabLst>
              <a:defRPr b="1">
                <a:solidFill>
                  <a:schemeClr val="tx1"/>
                </a:solidFill>
                <a:latin typeface="Arial" pitchFamily="34" charset="0"/>
              </a:defRPr>
            </a:lvl5pPr>
            <a:lvl6pPr marL="2514600" indent="-228600" eaLnBrk="0" fontAlgn="base" hangingPunct="0">
              <a:spcBef>
                <a:spcPct val="50000"/>
              </a:spcBef>
              <a:spcAft>
                <a:spcPct val="0"/>
              </a:spcAft>
              <a:tabLst>
                <a:tab pos="2152650" algn="l"/>
              </a:tabLst>
              <a:defRPr b="1">
                <a:solidFill>
                  <a:schemeClr val="tx1"/>
                </a:solidFill>
                <a:latin typeface="Arial" pitchFamily="34" charset="0"/>
              </a:defRPr>
            </a:lvl6pPr>
            <a:lvl7pPr marL="2971800" indent="-228600" eaLnBrk="0" fontAlgn="base" hangingPunct="0">
              <a:spcBef>
                <a:spcPct val="50000"/>
              </a:spcBef>
              <a:spcAft>
                <a:spcPct val="0"/>
              </a:spcAft>
              <a:tabLst>
                <a:tab pos="2152650" algn="l"/>
              </a:tabLst>
              <a:defRPr b="1">
                <a:solidFill>
                  <a:schemeClr val="tx1"/>
                </a:solidFill>
                <a:latin typeface="Arial" pitchFamily="34" charset="0"/>
              </a:defRPr>
            </a:lvl7pPr>
            <a:lvl8pPr marL="3429000" indent="-228600" eaLnBrk="0" fontAlgn="base" hangingPunct="0">
              <a:spcBef>
                <a:spcPct val="50000"/>
              </a:spcBef>
              <a:spcAft>
                <a:spcPct val="0"/>
              </a:spcAft>
              <a:tabLst>
                <a:tab pos="2152650" algn="l"/>
              </a:tabLst>
              <a:defRPr b="1">
                <a:solidFill>
                  <a:schemeClr val="tx1"/>
                </a:solidFill>
                <a:latin typeface="Arial" pitchFamily="34" charset="0"/>
              </a:defRPr>
            </a:lvl8pPr>
            <a:lvl9pPr marL="3886200" indent="-228600" eaLnBrk="0" fontAlgn="base" hangingPunct="0">
              <a:spcBef>
                <a:spcPct val="50000"/>
              </a:spcBef>
              <a:spcAft>
                <a:spcPct val="0"/>
              </a:spcAft>
              <a:tabLst>
                <a:tab pos="2152650" algn="l"/>
              </a:tabLst>
              <a:defRPr b="1">
                <a:solidFill>
                  <a:schemeClr val="tx1"/>
                </a:solidFill>
                <a:latin typeface="Arial" pitchFamily="34" charset="0"/>
              </a:defRPr>
            </a:lvl9pPr>
          </a:lstStyle>
          <a:p>
            <a:pPr lvl="0" algn="l" eaLnBrk="1" fontAlgn="auto" hangingPunct="1">
              <a:spcBef>
                <a:spcPts val="1200"/>
              </a:spcBef>
              <a:spcAft>
                <a:spcPts val="0"/>
              </a:spcAft>
              <a:defRPr/>
            </a:pPr>
            <a:r>
              <a:rPr lang="en-US" altLang="de-DE" sz="1800" kern="0">
                <a:solidFill>
                  <a:srgbClr val="000000"/>
                </a:solidFill>
              </a:rPr>
              <a:t>Kernel Functions are used to project n-dimensional input to m-dimensional input, where m is higher than n:</a:t>
            </a:r>
          </a:p>
          <a:p>
            <a:pPr lvl="0" algn="l" eaLnBrk="1" fontAlgn="auto" hangingPunct="1">
              <a:spcBef>
                <a:spcPts val="1200"/>
              </a:spcBef>
              <a:spcAft>
                <a:spcPts val="0"/>
              </a:spcAft>
              <a:defRPr/>
            </a:pPr>
            <a:endParaRPr lang="en-US" altLang="de-DE" sz="1800" kern="0">
              <a:solidFill>
                <a:srgbClr val="000000"/>
              </a:solidFill>
            </a:endParaRPr>
          </a:p>
          <a:p>
            <a:pPr lvl="0" algn="l" eaLnBrk="1" fontAlgn="auto" hangingPunct="1">
              <a:spcBef>
                <a:spcPts val="1200"/>
              </a:spcBef>
              <a:spcAft>
                <a:spcPts val="0"/>
              </a:spcAft>
              <a:defRPr/>
            </a:pPr>
            <a:endParaRPr lang="en-US" altLang="de-DE" sz="1800" kern="0">
              <a:solidFill>
                <a:srgbClr val="000000"/>
              </a:solidFill>
            </a:endParaRPr>
          </a:p>
          <a:p>
            <a:pPr lvl="0" algn="l" eaLnBrk="1" fontAlgn="auto" hangingPunct="1">
              <a:spcBef>
                <a:spcPts val="2400"/>
              </a:spcBef>
              <a:spcAft>
                <a:spcPts val="0"/>
              </a:spcAft>
              <a:defRPr/>
            </a:pPr>
            <a:endParaRPr lang="en-US" altLang="de-DE" sz="1800" kern="0">
              <a:solidFill>
                <a:srgbClr val="000000"/>
              </a:solidFill>
            </a:endParaRPr>
          </a:p>
          <a:p>
            <a:pPr lvl="0" algn="l" eaLnBrk="1" fontAlgn="auto" hangingPunct="1">
              <a:spcBef>
                <a:spcPts val="2400"/>
              </a:spcBef>
              <a:spcAft>
                <a:spcPts val="0"/>
              </a:spcAft>
              <a:defRPr/>
            </a:pPr>
            <a:endParaRPr lang="en-US" altLang="de-DE" sz="1800" kern="0">
              <a:solidFill>
                <a:srgbClr val="000000"/>
              </a:solidFill>
            </a:endParaRPr>
          </a:p>
          <a:p>
            <a:pPr lvl="0" algn="l" eaLnBrk="1" fontAlgn="auto" hangingPunct="1">
              <a:spcBef>
                <a:spcPts val="2400"/>
              </a:spcBef>
              <a:spcAft>
                <a:spcPts val="0"/>
              </a:spcAft>
              <a:defRPr/>
            </a:pPr>
            <a:r>
              <a:rPr lang="en-US" altLang="de-DE" sz="1800" kern="0">
                <a:solidFill>
                  <a:srgbClr val="000000"/>
                </a:solidFill>
              </a:rPr>
              <a:t>Any point x in the original space is mapped into the higher dimensional space. For reason of efficiency, the mapping is not performed in real but instead embedded in the model building process via the kernel function:</a:t>
            </a:r>
          </a:p>
          <a:p>
            <a:pPr algn="l" eaLnBrk="1" fontAlgn="auto" hangingPunct="1">
              <a:spcBef>
                <a:spcPts val="1200"/>
              </a:spcBef>
              <a:spcAft>
                <a:spcPts val="0"/>
              </a:spcAft>
              <a:defRPr/>
            </a:pPr>
            <a:r>
              <a:rPr lang="en-US" altLang="de-DE" sz="1800" kern="0">
                <a:solidFill>
                  <a:srgbClr val="000000"/>
                </a:solidFill>
              </a:rPr>
              <a:t>    Instead of  </a:t>
            </a:r>
            <a:r>
              <a:rPr lang="en-US" altLang="de-DE" sz="1800" b="0" kern="0">
                <a:solidFill>
                  <a:srgbClr val="000000"/>
                </a:solidFill>
              </a:rPr>
              <a:t>ß</a:t>
            </a:r>
            <a:r>
              <a:rPr lang="en-US" altLang="de-DE" sz="1800" b="0" kern="0" baseline="-25000">
                <a:solidFill>
                  <a:srgbClr val="000000"/>
                </a:solidFill>
              </a:rPr>
              <a:t>0</a:t>
            </a:r>
            <a:r>
              <a:rPr lang="en-US" altLang="de-DE" sz="1800" kern="0">
                <a:solidFill>
                  <a:srgbClr val="000000"/>
                </a:solidFill>
              </a:rPr>
              <a:t> </a:t>
            </a:r>
            <a:r>
              <a:rPr lang="en-US" altLang="de-DE" sz="1800" b="0" kern="0">
                <a:solidFill>
                  <a:srgbClr val="000000"/>
                </a:solidFill>
              </a:rPr>
              <a:t>+ </a:t>
            </a:r>
            <a:r>
              <a:rPr lang="en-US" altLang="de-DE" sz="1800" kern="0">
                <a:solidFill>
                  <a:srgbClr val="000000"/>
                </a:solidFill>
              </a:rPr>
              <a:t>ß · x</a:t>
            </a:r>
            <a:r>
              <a:rPr lang="en-US" altLang="de-DE" sz="1800" b="0" kern="0">
                <a:solidFill>
                  <a:srgbClr val="000000"/>
                </a:solidFill>
              </a:rPr>
              <a:t>  = y </a:t>
            </a:r>
            <a:r>
              <a:rPr lang="en-US" altLang="de-DE" sz="1800" kern="0">
                <a:solidFill>
                  <a:srgbClr val="000000"/>
                </a:solidFill>
              </a:rPr>
              <a:t>the following is used </a:t>
            </a:r>
            <a:r>
              <a:rPr lang="en-US" altLang="de-DE" sz="1800" b="0" kern="0">
                <a:solidFill>
                  <a:srgbClr val="000000"/>
                </a:solidFill>
              </a:rPr>
              <a:t>ß</a:t>
            </a:r>
            <a:r>
              <a:rPr lang="en-US" altLang="de-DE" sz="1800" b="0" kern="0" baseline="-25000">
                <a:solidFill>
                  <a:srgbClr val="000000"/>
                </a:solidFill>
              </a:rPr>
              <a:t>0</a:t>
            </a:r>
            <a:r>
              <a:rPr lang="en-US" altLang="de-DE" sz="1800" kern="0">
                <a:solidFill>
                  <a:srgbClr val="000000"/>
                </a:solidFill>
              </a:rPr>
              <a:t> </a:t>
            </a:r>
            <a:r>
              <a:rPr lang="en-US" altLang="de-DE" sz="1800" b="0" kern="0">
                <a:solidFill>
                  <a:srgbClr val="000000"/>
                </a:solidFill>
              </a:rPr>
              <a:t>+ </a:t>
            </a:r>
            <a:r>
              <a:rPr lang="en-US" altLang="de-DE" sz="1800" kern="0">
                <a:solidFill>
                  <a:srgbClr val="000000"/>
                </a:solidFill>
              </a:rPr>
              <a:t>ß · </a:t>
            </a:r>
            <a:r>
              <a:rPr lang="en-US" altLang="de-DE" sz="1800" kern="0">
                <a:solidFill>
                  <a:srgbClr val="000000"/>
                </a:solidFill>
                <a:latin typeface="Symbol" panose="05050102010706020507" pitchFamily="18" charset="2"/>
              </a:rPr>
              <a:t>F</a:t>
            </a:r>
            <a:r>
              <a:rPr lang="en-US" altLang="de-DE" sz="1800" kern="0">
                <a:solidFill>
                  <a:srgbClr val="000000"/>
                </a:solidFill>
              </a:rPr>
              <a:t>(x) </a:t>
            </a:r>
            <a:r>
              <a:rPr lang="en-US" altLang="de-DE" sz="1800" b="0" kern="0">
                <a:solidFill>
                  <a:srgbClr val="000000"/>
                </a:solidFill>
              </a:rPr>
              <a:t> = y</a:t>
            </a:r>
          </a:p>
          <a:p>
            <a:pPr lvl="0" algn="l" eaLnBrk="1" fontAlgn="auto" hangingPunct="1">
              <a:spcBef>
                <a:spcPts val="1200"/>
              </a:spcBef>
              <a:spcAft>
                <a:spcPts val="0"/>
              </a:spcAft>
              <a:defRPr/>
            </a:pPr>
            <a:r>
              <a:rPr lang="en-US" altLang="de-DE" sz="1800" kern="0">
                <a:solidFill>
                  <a:srgbClr val="000000"/>
                </a:solidFill>
              </a:rPr>
              <a:t>The main idea to use a kernel is: A linear regression curve in higher dimensions becomes a non-linear regression curve in lower dimensions.</a:t>
            </a:r>
          </a:p>
        </p:txBody>
      </p:sp>
      <mc:AlternateContent xmlns:mc="http://schemas.openxmlformats.org/markup-compatibility/2006" xmlns:a14="http://schemas.microsoft.com/office/drawing/2010/main">
        <mc:Choice Requires="a14">
          <p:sp>
            <p:nvSpPr>
              <p:cNvPr id="2" name="Rechteck 1"/>
              <p:cNvSpPr/>
              <p:nvPr/>
            </p:nvSpPr>
            <p:spPr>
              <a:xfrm>
                <a:off x="571203" y="2698368"/>
                <a:ext cx="1711687" cy="6606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00" i="1">
                              <a:latin typeface="Cambria Math"/>
                            </a:rPr>
                          </m:ctrlPr>
                        </m:mPr>
                        <m:mr>
                          <m:e>
                            <m:r>
                              <a:rPr lang="en-US" sz="1800" i="1">
                                <a:latin typeface="Cambria Math"/>
                              </a:rPr>
                              <m:t>𝜙</m:t>
                            </m:r>
                            <m:r>
                              <a:rPr lang="en-US" sz="1800" i="1">
                                <a:latin typeface="Cambria Math"/>
                              </a:rPr>
                              <m:t>:</m:t>
                            </m:r>
                            <m:sSup>
                              <m:sSupPr>
                                <m:ctrlPr>
                                  <a:rPr lang="en-US" sz="1800" i="1">
                                    <a:latin typeface="Cambria Math"/>
                                  </a:rPr>
                                </m:ctrlPr>
                              </m:sSupPr>
                              <m:e>
                                <m:r>
                                  <a:rPr lang="en-US" sz="1800" i="1">
                                    <a:latin typeface="Cambria Math"/>
                                  </a:rPr>
                                  <m:t>ℝ</m:t>
                                </m:r>
                              </m:e>
                              <m:sup>
                                <m:r>
                                  <a:rPr lang="en-US" sz="1800" i="1">
                                    <a:latin typeface="Cambria Math"/>
                                  </a:rPr>
                                  <m:t>𝑁</m:t>
                                </m:r>
                              </m:sup>
                            </m:sSup>
                            <m:r>
                              <a:rPr lang="en-US" sz="1800" i="1">
                                <a:latin typeface="Cambria Math"/>
                              </a:rPr>
                              <m:t>→</m:t>
                            </m:r>
                            <m:r>
                              <a:rPr lang="en-US" sz="1800" i="1">
                                <a:latin typeface="Cambria Math"/>
                              </a:rPr>
                              <m:t>𝐹</m:t>
                            </m:r>
                          </m:e>
                        </m:mr>
                        <m:mr>
                          <m:e>
                            <m:r>
                              <a:rPr lang="en-US" sz="1800" i="1">
                                <a:latin typeface="Cambria Math"/>
                              </a:rPr>
                              <m:t>          </m:t>
                            </m:r>
                            <m:r>
                              <a:rPr lang="en-US" sz="1800" i="1">
                                <a:latin typeface="Cambria Math"/>
                              </a:rPr>
                              <m:t>𝒙</m:t>
                            </m:r>
                            <m:r>
                              <a:rPr lang="en-US" sz="1800" i="1">
                                <a:latin typeface="Cambria Math"/>
                              </a:rPr>
                              <m:t>↦</m:t>
                            </m:r>
                            <m:r>
                              <a:rPr lang="en-US" sz="1800" i="1">
                                <a:latin typeface="Cambria Math"/>
                              </a:rPr>
                              <m:t>𝜙</m:t>
                            </m:r>
                            <m:d>
                              <m:dPr>
                                <m:ctrlPr>
                                  <a:rPr lang="en-US" sz="1800" i="1">
                                    <a:latin typeface="Cambria Math"/>
                                  </a:rPr>
                                </m:ctrlPr>
                              </m:dPr>
                              <m:e>
                                <m:r>
                                  <a:rPr lang="en-US" sz="1800" i="1">
                                    <a:latin typeface="Cambria Math"/>
                                  </a:rPr>
                                  <m:t>𝒙</m:t>
                                </m:r>
                              </m:e>
                            </m:d>
                          </m:e>
                        </m:mr>
                      </m:m>
                    </m:oMath>
                  </m:oMathPara>
                </a14:m>
                <a:endParaRPr lang="de-DE" sz="1800"/>
              </a:p>
            </p:txBody>
          </p:sp>
        </mc:Choice>
        <mc:Fallback xmlns="">
          <p:sp>
            <p:nvSpPr>
              <p:cNvPr id="2" name="Rechteck 1"/>
              <p:cNvSpPr>
                <a:spLocks noRot="1" noChangeAspect="1" noMove="1" noResize="1" noEditPoints="1" noAdjustHandles="1" noChangeArrowheads="1" noChangeShapeType="1" noTextEdit="1"/>
              </p:cNvSpPr>
              <p:nvPr/>
            </p:nvSpPr>
            <p:spPr>
              <a:xfrm>
                <a:off x="571203" y="2698368"/>
                <a:ext cx="1711687" cy="660694"/>
              </a:xfrm>
              <a:prstGeom prst="rect">
                <a:avLst/>
              </a:prstGeom>
              <a:blipFill>
                <a:blip r:embed="rId2"/>
                <a:stretch>
                  <a:fillRect/>
                </a:stretch>
              </a:blipFill>
            </p:spPr>
            <p:txBody>
              <a:bodyPr/>
              <a:lstStyle/>
              <a:p>
                <a:r>
                  <a:rPr lang="de-DE">
                    <a:noFill/>
                  </a:rPr>
                  <a:t> </a:t>
                </a:r>
              </a:p>
            </p:txBody>
          </p:sp>
        </mc:Fallback>
      </mc:AlternateContent>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2309" y="1821214"/>
            <a:ext cx="4503414" cy="2124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Pfeil nach rechts 8"/>
          <p:cNvSpPr/>
          <p:nvPr/>
        </p:nvSpPr>
        <p:spPr bwMode="auto">
          <a:xfrm>
            <a:off x="5217399" y="2548739"/>
            <a:ext cx="199505" cy="149629"/>
          </a:xfrm>
          <a:prstGeom prst="rightArrow">
            <a:avLst/>
          </a:prstGeom>
          <a:solidFill>
            <a:srgbClr val="FF0000"/>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3933387564"/>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de-DE" sz="2400" dirty="0" err="1"/>
              <a:t>Estimating</a:t>
            </a:r>
            <a:r>
              <a:rPr lang="de-DE" sz="2400" dirty="0"/>
              <a:t> </a:t>
            </a:r>
            <a:r>
              <a:rPr lang="de-DE" sz="2400" dirty="0" err="1"/>
              <a:t>the</a:t>
            </a:r>
            <a:r>
              <a:rPr lang="de-DE" sz="2400" dirty="0"/>
              <a:t> </a:t>
            </a:r>
            <a:r>
              <a:rPr lang="en-US" sz="2400" dirty="0"/>
              <a:t>SVR (Nonlinear Case)</a:t>
            </a:r>
          </a:p>
        </p:txBody>
      </p:sp>
      <mc:AlternateContent xmlns:mc="http://schemas.openxmlformats.org/markup-compatibility/2006" xmlns:a14="http://schemas.microsoft.com/office/drawing/2010/main">
        <mc:Choice Requires="a14">
          <p:sp>
            <p:nvSpPr>
              <p:cNvPr id="8" name="Textfeld 7"/>
              <p:cNvSpPr txBox="1"/>
              <p:nvPr/>
            </p:nvSpPr>
            <p:spPr>
              <a:xfrm>
                <a:off x="1447800" y="2173590"/>
                <a:ext cx="6163734" cy="2753382"/>
              </a:xfrm>
              <a:prstGeom prst="rect">
                <a:avLst/>
              </a:prstGeom>
              <a:noFill/>
            </p:spPr>
            <p:txBody>
              <a:bodyPr wrap="square" rtlCol="0">
                <a:spAutoFit/>
              </a:bodyPr>
              <a:lstStyle/>
              <a:p>
                <a:pPr algn="l"/>
                <a:r>
                  <a:rPr lang="en-US" sz="1800"/>
                  <a:t>The </a:t>
                </a:r>
                <a:r>
                  <a:rPr lang="en-US" sz="1800" dirty="0"/>
                  <a:t>minimization problem can be formulated as</a:t>
                </a:r>
              </a:p>
              <a:p>
                <a:pPr algn="l"/>
                <a14:m>
                  <m:oMathPara xmlns:m="http://schemas.openxmlformats.org/officeDocument/2006/math">
                    <m:oMathParaPr>
                      <m:jc m:val="centerGroup"/>
                    </m:oMathParaPr>
                    <m:oMath xmlns:m="http://schemas.openxmlformats.org/officeDocument/2006/math">
                      <m:m>
                        <m:mPr>
                          <m:mcs>
                            <m:mc>
                              <m:mcPr>
                                <m:count m:val="2"/>
                                <m:mcJc m:val="center"/>
                              </m:mcPr>
                            </m:mc>
                          </m:mcs>
                          <m:ctrlPr>
                            <a:rPr lang="en-US" sz="1800" i="1">
                              <a:latin typeface="Cambria Math"/>
                            </a:rPr>
                          </m:ctrlPr>
                        </m:mPr>
                        <m:mr>
                          <m:e>
                            <m:func>
                              <m:funcPr>
                                <m:ctrlPr>
                                  <a:rPr lang="en-US" sz="1800" i="1">
                                    <a:latin typeface="Cambria Math"/>
                                  </a:rPr>
                                </m:ctrlPr>
                              </m:funcPr>
                              <m:fName>
                                <m:limLow>
                                  <m:limLowPr>
                                    <m:ctrlPr>
                                      <a:rPr lang="en-US" sz="1800" i="1">
                                        <a:latin typeface="Cambria Math"/>
                                      </a:rPr>
                                    </m:ctrlPr>
                                  </m:limLowPr>
                                  <m:e>
                                    <m:r>
                                      <m:rPr>
                                        <m:sty m:val="p"/>
                                      </m:rPr>
                                      <a:rPr lang="en-US" sz="1800">
                                        <a:latin typeface="Cambria Math"/>
                                      </a:rPr>
                                      <m:t>minimi</m:t>
                                    </m:r>
                                    <m:r>
                                      <m:rPr>
                                        <m:sty m:val="p"/>
                                      </m:rPr>
                                      <a:rPr lang="en-US" sz="1800" b="0" i="0" smtClean="0">
                                        <a:latin typeface="Cambria Math"/>
                                      </a:rPr>
                                      <m:t>z</m:t>
                                    </m:r>
                                    <m:r>
                                      <m:rPr>
                                        <m:sty m:val="p"/>
                                      </m:rPr>
                                      <a:rPr lang="en-US" sz="1800">
                                        <a:latin typeface="Cambria Math"/>
                                      </a:rPr>
                                      <m:t>e</m:t>
                                    </m:r>
                                  </m:e>
                                  <m:lim>
                                    <m:r>
                                      <a:rPr lang="en-US" sz="1800" i="1">
                                        <a:latin typeface="Cambria Math"/>
                                      </a:rPr>
                                      <m:t>𝒘</m:t>
                                    </m:r>
                                    <m:r>
                                      <a:rPr lang="en-US" sz="1800" i="1">
                                        <a:latin typeface="Cambria Math"/>
                                      </a:rPr>
                                      <m:t>,</m:t>
                                    </m:r>
                                    <m:r>
                                      <a:rPr lang="en-US" sz="1800" i="1">
                                        <a:latin typeface="Cambria Math"/>
                                      </a:rPr>
                                      <m:t>𝑏</m:t>
                                    </m:r>
                                    <m:r>
                                      <a:rPr lang="en-US" sz="1800" i="1">
                                        <a:latin typeface="Cambria Math"/>
                                      </a:rPr>
                                      <m:t>,</m:t>
                                    </m:r>
                                    <m:r>
                                      <a:rPr lang="en-US" sz="1800" i="1">
                                        <a:latin typeface="Cambria Math"/>
                                      </a:rPr>
                                      <m:t>𝜉</m:t>
                                    </m:r>
                                    <m:r>
                                      <a:rPr lang="en-US" sz="1800" i="1">
                                        <a:latin typeface="Cambria Math"/>
                                      </a:rPr>
                                      <m:t>,</m:t>
                                    </m:r>
                                    <m:sSubSup>
                                      <m:sSubSupPr>
                                        <m:ctrlPr>
                                          <a:rPr lang="en-US" sz="1800" i="1">
                                            <a:latin typeface="Cambria Math"/>
                                          </a:rPr>
                                        </m:ctrlPr>
                                      </m:sSubSupPr>
                                      <m:e>
                                        <m:r>
                                          <a:rPr lang="en-US" sz="1800" i="1">
                                            <a:latin typeface="Cambria Math"/>
                                          </a:rPr>
                                          <m:t>𝜉</m:t>
                                        </m:r>
                                      </m:e>
                                      <m:sub/>
                                      <m:sup>
                                        <m:r>
                                          <a:rPr lang="en-US" sz="1800" i="1">
                                            <a:latin typeface="Cambria Math"/>
                                          </a:rPr>
                                          <m:t>∗</m:t>
                                        </m:r>
                                      </m:sup>
                                    </m:sSubSup>
                                    <m:r>
                                      <a:rPr lang="en-US" sz="1800" i="1">
                                        <a:latin typeface="Cambria Math"/>
                                      </a:rPr>
                                      <m:t> </m:t>
                                    </m:r>
                                  </m:lim>
                                </m:limLow>
                                <m:r>
                                  <a:rPr lang="en-US" sz="1800" i="1">
                                    <a:latin typeface="Cambria Math"/>
                                  </a:rPr>
                                  <m:t>   </m:t>
                                </m:r>
                              </m:fName>
                              <m:e/>
                            </m:func>
                          </m:e>
                          <m:e>
                            <m:r>
                              <a:rPr lang="en-US" sz="1800" i="1">
                                <a:latin typeface="Cambria Math"/>
                              </a:rPr>
                              <m:t>𝐶</m:t>
                            </m:r>
                            <m:nary>
                              <m:naryPr>
                                <m:chr m:val="∑"/>
                                <m:limLoc m:val="undOvr"/>
                                <m:ctrlPr>
                                  <a:rPr lang="en-US" sz="1800" i="1">
                                    <a:latin typeface="Cambria Math"/>
                                  </a:rPr>
                                </m:ctrlPr>
                              </m:naryPr>
                              <m:sub>
                                <m:r>
                                  <a:rPr lang="en-US" sz="1800" i="1">
                                    <a:latin typeface="Cambria Math"/>
                                  </a:rPr>
                                  <m:t>𝑖</m:t>
                                </m:r>
                                <m:r>
                                  <a:rPr lang="en-US" sz="1800" i="1">
                                    <a:latin typeface="Cambria Math"/>
                                  </a:rPr>
                                  <m:t>=1</m:t>
                                </m:r>
                              </m:sub>
                              <m:sup>
                                <m:r>
                                  <a:rPr lang="en-US" sz="1800" i="1">
                                    <a:latin typeface="Cambria Math"/>
                                  </a:rPr>
                                  <m:t>𝑛</m:t>
                                </m:r>
                              </m:sup>
                              <m:e>
                                <m:d>
                                  <m:dPr>
                                    <m:ctrlPr>
                                      <a:rPr lang="en-US" sz="1800" i="1">
                                        <a:latin typeface="Cambria Math"/>
                                      </a:rPr>
                                    </m:ctrlPr>
                                  </m:dPr>
                                  <m:e>
                                    <m:sSub>
                                      <m:sSubPr>
                                        <m:ctrlPr>
                                          <a:rPr lang="en-US" sz="1800" i="1">
                                            <a:latin typeface="Cambria Math"/>
                                          </a:rPr>
                                        </m:ctrlPr>
                                      </m:sSubPr>
                                      <m:e>
                                        <m:r>
                                          <a:rPr lang="en-US" sz="1800" i="1">
                                            <a:latin typeface="Cambria Math"/>
                                          </a:rPr>
                                          <m:t>𝜉</m:t>
                                        </m:r>
                                      </m:e>
                                      <m:sub>
                                        <m:r>
                                          <a:rPr lang="en-US" sz="1800" i="1">
                                            <a:latin typeface="Cambria Math"/>
                                          </a:rPr>
                                          <m:t>𝑖</m:t>
                                        </m:r>
                                      </m:sub>
                                    </m:sSub>
                                    <m:r>
                                      <a:rPr lang="en-US" sz="1800" i="1">
                                        <a:latin typeface="Cambria Math"/>
                                      </a:rPr>
                                      <m:t>+</m:t>
                                    </m:r>
                                    <m:sSubSup>
                                      <m:sSubSupPr>
                                        <m:ctrlPr>
                                          <a:rPr lang="en-US" sz="1800" i="1">
                                            <a:latin typeface="Cambria Math"/>
                                          </a:rPr>
                                        </m:ctrlPr>
                                      </m:sSubSupPr>
                                      <m:e>
                                        <m:r>
                                          <a:rPr lang="en-US" sz="1800" i="1">
                                            <a:latin typeface="Cambria Math"/>
                                          </a:rPr>
                                          <m:t>𝜉</m:t>
                                        </m:r>
                                      </m:e>
                                      <m:sub>
                                        <m:r>
                                          <a:rPr lang="en-US" sz="1800" i="1">
                                            <a:latin typeface="Cambria Math"/>
                                          </a:rPr>
                                          <m:t>𝑖</m:t>
                                        </m:r>
                                      </m:sub>
                                      <m:sup>
                                        <m:r>
                                          <a:rPr lang="en-US" sz="1800" i="1">
                                            <a:latin typeface="Cambria Math"/>
                                          </a:rPr>
                                          <m:t>∗</m:t>
                                        </m:r>
                                      </m:sup>
                                    </m:sSubSup>
                                  </m:e>
                                </m:d>
                                <m:r>
                                  <a:rPr lang="en-US" sz="1800" i="1">
                                    <a:latin typeface="Cambria Math"/>
                                  </a:rPr>
                                  <m:t>+</m:t>
                                </m:r>
                                <m:f>
                                  <m:fPr>
                                    <m:ctrlPr>
                                      <a:rPr lang="en-US" sz="1800" i="1">
                                        <a:latin typeface="Cambria Math"/>
                                      </a:rPr>
                                    </m:ctrlPr>
                                  </m:fPr>
                                  <m:num>
                                    <m:r>
                                      <a:rPr lang="en-US" sz="1800" i="1">
                                        <a:latin typeface="Cambria Math"/>
                                      </a:rPr>
                                      <m:t>1</m:t>
                                    </m:r>
                                  </m:num>
                                  <m:den>
                                    <m:r>
                                      <a:rPr lang="en-US" sz="1800" i="1">
                                        <a:latin typeface="Cambria Math"/>
                                      </a:rPr>
                                      <m:t>2</m:t>
                                    </m:r>
                                  </m:den>
                                </m:f>
                                <m:sSup>
                                  <m:sSupPr>
                                    <m:ctrlPr>
                                      <a:rPr lang="en-US" sz="1800" i="1">
                                        <a:latin typeface="Cambria Math"/>
                                      </a:rPr>
                                    </m:ctrlPr>
                                  </m:sSupPr>
                                  <m:e>
                                    <m:d>
                                      <m:dPr>
                                        <m:begChr m:val="‖"/>
                                        <m:endChr m:val="‖"/>
                                        <m:ctrlPr>
                                          <a:rPr lang="en-US" sz="1800" i="1" smtClean="0">
                                            <a:latin typeface="Cambria Math"/>
                                          </a:rPr>
                                        </m:ctrlPr>
                                      </m:dPr>
                                      <m:e>
                                        <m:r>
                                          <a:rPr lang="en-US" sz="1800" b="0" i="1">
                                            <a:latin typeface="Cambria Math"/>
                                          </a:rPr>
                                          <m:t>𝜷</m:t>
                                        </m:r>
                                      </m:e>
                                    </m:d>
                                  </m:e>
                                  <m:sup>
                                    <m:r>
                                      <a:rPr lang="en-US" sz="1800" i="1">
                                        <a:latin typeface="Cambria Math"/>
                                      </a:rPr>
                                      <m:t>2</m:t>
                                    </m:r>
                                  </m:sup>
                                </m:sSup>
                              </m:e>
                            </m:nary>
                          </m:e>
                        </m:mr>
                        <m:mr>
                          <m:e>
                            <m:r>
                              <a:rPr lang="en-US" sz="1800" i="1">
                                <a:latin typeface="Cambria Math"/>
                              </a:rPr>
                              <m:t>𝑤𝑖</m:t>
                            </m:r>
                            <m:r>
                              <a:rPr lang="en-US" sz="1800" b="0" i="1" smtClean="0">
                                <a:latin typeface="Cambria Math"/>
                              </a:rPr>
                              <m:t>𝑡h</m:t>
                            </m:r>
                          </m:e>
                          <m:e>
                            <m:sSub>
                              <m:sSubPr>
                                <m:ctrlPr>
                                  <a:rPr lang="en-US" sz="1800" i="1">
                                    <a:latin typeface="Cambria Math"/>
                                  </a:rPr>
                                </m:ctrlPr>
                              </m:sSubPr>
                              <m:e>
                                <m:r>
                                  <a:rPr lang="en-US" sz="1800" i="1">
                                    <a:latin typeface="Cambria Math"/>
                                  </a:rPr>
                                  <m:t>𝑦</m:t>
                                </m:r>
                              </m:e>
                              <m:sub>
                                <m:r>
                                  <a:rPr lang="en-US" sz="1800" i="1">
                                    <a:latin typeface="Cambria Math"/>
                                  </a:rPr>
                                  <m:t>𝑖</m:t>
                                </m:r>
                              </m:sub>
                            </m:sSub>
                            <m:r>
                              <a:rPr lang="en-US" sz="1800" i="1">
                                <a:latin typeface="Cambria Math"/>
                              </a:rPr>
                              <m:t>−</m:t>
                            </m:r>
                            <m:r>
                              <a:rPr lang="en-US" sz="1800" b="0" i="1">
                                <a:latin typeface="Cambria Math"/>
                              </a:rPr>
                              <m:t>𝜷</m:t>
                            </m:r>
                            <m:r>
                              <a:rPr lang="en-US" sz="1800" i="1">
                                <a:latin typeface="Cambria Math"/>
                              </a:rPr>
                              <m:t>′</m:t>
                            </m:r>
                            <m:sSub>
                              <m:sSubPr>
                                <m:ctrlPr>
                                  <a:rPr lang="en-US" sz="1800" i="1">
                                    <a:latin typeface="Cambria Math"/>
                                  </a:rPr>
                                </m:ctrlPr>
                              </m:sSubPr>
                              <m:e>
                                <m:r>
                                  <a:rPr lang="en-US" sz="1800" i="1">
                                    <a:latin typeface="Cambria Math"/>
                                  </a:rPr>
                                  <m:t>𝜙</m:t>
                                </m:r>
                                <m:r>
                                  <a:rPr lang="en-US" sz="1800" i="1">
                                    <a:latin typeface="Cambria Math"/>
                                  </a:rPr>
                                  <m:t>(</m:t>
                                </m:r>
                                <m:r>
                                  <a:rPr lang="en-US" sz="1800" i="1">
                                    <a:latin typeface="Cambria Math"/>
                                  </a:rPr>
                                  <m:t>𝒙</m:t>
                                </m:r>
                              </m:e>
                              <m:sub>
                                <m:r>
                                  <a:rPr lang="en-US" sz="1800" i="1">
                                    <a:latin typeface="Cambria Math"/>
                                  </a:rPr>
                                  <m:t>𝑖</m:t>
                                </m:r>
                              </m:sub>
                            </m:sSub>
                            <m:r>
                              <a:rPr lang="en-US" sz="1800" i="1">
                                <a:latin typeface="Cambria Math"/>
                              </a:rPr>
                              <m:t>)−</m:t>
                            </m:r>
                            <m:sSub>
                              <m:sSubPr>
                                <m:ctrlPr>
                                  <a:rPr lang="en-US" sz="1800" i="1">
                                    <a:latin typeface="Cambria Math"/>
                                  </a:rPr>
                                </m:ctrlPr>
                              </m:sSubPr>
                              <m:e>
                                <m:r>
                                  <a:rPr lang="en-US" sz="1800" i="1">
                                    <a:latin typeface="Cambria Math"/>
                                  </a:rPr>
                                  <m:t>𝛽</m:t>
                                </m:r>
                              </m:e>
                              <m:sub>
                                <m:r>
                                  <a:rPr lang="en-US" sz="1800" i="1">
                                    <a:latin typeface="Cambria Math"/>
                                  </a:rPr>
                                  <m:t>𝟎</m:t>
                                </m:r>
                              </m:sub>
                            </m:sSub>
                            <m:r>
                              <a:rPr lang="en-US" sz="1800" i="1">
                                <a:latin typeface="Cambria Math"/>
                              </a:rPr>
                              <m:t>≤</m:t>
                            </m:r>
                            <m:r>
                              <a:rPr lang="en-US" sz="1800" i="1">
                                <a:latin typeface="Cambria Math"/>
                              </a:rPr>
                              <m:t>𝜀</m:t>
                            </m:r>
                            <m:r>
                              <a:rPr lang="en-US" sz="1800" i="1">
                                <a:latin typeface="Cambria Math"/>
                              </a:rPr>
                              <m:t>+</m:t>
                            </m:r>
                            <m:sSub>
                              <m:sSubPr>
                                <m:ctrlPr>
                                  <a:rPr lang="en-US" sz="1800" i="1">
                                    <a:latin typeface="Cambria Math"/>
                                  </a:rPr>
                                </m:ctrlPr>
                              </m:sSubPr>
                              <m:e>
                                <m:r>
                                  <a:rPr lang="en-US" sz="1800" i="1">
                                    <a:latin typeface="Cambria Math"/>
                                  </a:rPr>
                                  <m:t>𝜉</m:t>
                                </m:r>
                              </m:e>
                              <m:sub>
                                <m:r>
                                  <a:rPr lang="en-US" sz="1800" i="1">
                                    <a:latin typeface="Cambria Math"/>
                                  </a:rPr>
                                  <m:t>𝑖</m:t>
                                </m:r>
                              </m:sub>
                            </m:sSub>
                          </m:e>
                        </m:mr>
                        <m:mr>
                          <m:e/>
                          <m:e>
                            <m:sSub>
                              <m:sSubPr>
                                <m:ctrlPr>
                                  <a:rPr lang="en-US" sz="1800" i="1">
                                    <a:latin typeface="Cambria Math"/>
                                  </a:rPr>
                                </m:ctrlPr>
                              </m:sSubPr>
                              <m:e>
                                <m:r>
                                  <a:rPr lang="en-US" sz="1800" i="1">
                                    <a:latin typeface="Cambria Math"/>
                                  </a:rPr>
                                  <m:t>𝛽</m:t>
                                </m:r>
                              </m:e>
                              <m:sub>
                                <m:r>
                                  <a:rPr lang="en-US" sz="1800" i="1">
                                    <a:latin typeface="Cambria Math"/>
                                  </a:rPr>
                                  <m:t>𝟎</m:t>
                                </m:r>
                              </m:sub>
                            </m:sSub>
                            <m:r>
                              <a:rPr lang="en-US" sz="1800" i="1">
                                <a:latin typeface="Cambria Math"/>
                              </a:rPr>
                              <m:t>+</m:t>
                            </m:r>
                            <m:r>
                              <a:rPr lang="en-US" sz="1800" b="0" i="1">
                                <a:latin typeface="Cambria Math"/>
                              </a:rPr>
                              <m:t>𝜷</m:t>
                            </m:r>
                            <m:r>
                              <a:rPr lang="en-US" sz="1800" i="1">
                                <a:latin typeface="Cambria Math"/>
                              </a:rPr>
                              <m:t>′</m:t>
                            </m:r>
                            <m:sSub>
                              <m:sSubPr>
                                <m:ctrlPr>
                                  <a:rPr lang="en-US" sz="1800" i="1">
                                    <a:latin typeface="Cambria Math"/>
                                  </a:rPr>
                                </m:ctrlPr>
                              </m:sSubPr>
                              <m:e>
                                <m:r>
                                  <a:rPr lang="en-US" sz="1800" i="1">
                                    <a:latin typeface="Cambria Math"/>
                                  </a:rPr>
                                  <m:t>𝜙</m:t>
                                </m:r>
                                <m:r>
                                  <a:rPr lang="en-US" sz="1800" i="1">
                                    <a:latin typeface="Cambria Math"/>
                                  </a:rPr>
                                  <m:t>(</m:t>
                                </m:r>
                                <m:r>
                                  <a:rPr lang="en-US" sz="1800" i="1">
                                    <a:latin typeface="Cambria Math"/>
                                  </a:rPr>
                                  <m:t>𝒙</m:t>
                                </m:r>
                              </m:e>
                              <m:sub>
                                <m:r>
                                  <a:rPr lang="en-US" sz="1800" i="1">
                                    <a:latin typeface="Cambria Math"/>
                                  </a:rPr>
                                  <m:t>𝑖</m:t>
                                </m:r>
                              </m:sub>
                            </m:sSub>
                            <m:r>
                              <a:rPr lang="en-US" sz="1800" i="1">
                                <a:latin typeface="Cambria Math"/>
                              </a:rPr>
                              <m:t>)−</m:t>
                            </m:r>
                            <m:sSub>
                              <m:sSubPr>
                                <m:ctrlPr>
                                  <a:rPr lang="en-US" sz="1800" i="1">
                                    <a:latin typeface="Cambria Math"/>
                                  </a:rPr>
                                </m:ctrlPr>
                              </m:sSubPr>
                              <m:e>
                                <m:r>
                                  <a:rPr lang="en-US" sz="1800" i="1">
                                    <a:latin typeface="Cambria Math"/>
                                  </a:rPr>
                                  <m:t>𝑦</m:t>
                                </m:r>
                              </m:e>
                              <m:sub>
                                <m:r>
                                  <a:rPr lang="en-US" sz="1800" i="1">
                                    <a:latin typeface="Cambria Math"/>
                                  </a:rPr>
                                  <m:t>𝑖</m:t>
                                </m:r>
                              </m:sub>
                            </m:sSub>
                            <m:r>
                              <a:rPr lang="en-US" sz="1800" i="1">
                                <a:latin typeface="Cambria Math"/>
                              </a:rPr>
                              <m:t>≤</m:t>
                            </m:r>
                            <m:r>
                              <a:rPr lang="en-US" sz="1800" i="1">
                                <a:latin typeface="Cambria Math"/>
                              </a:rPr>
                              <m:t>𝜀</m:t>
                            </m:r>
                            <m:r>
                              <a:rPr lang="en-US" sz="1800" i="1">
                                <a:latin typeface="Cambria Math"/>
                              </a:rPr>
                              <m:t>+</m:t>
                            </m:r>
                            <m:sSubSup>
                              <m:sSubSupPr>
                                <m:ctrlPr>
                                  <a:rPr lang="en-US" sz="1800" i="1">
                                    <a:latin typeface="Cambria Math"/>
                                  </a:rPr>
                                </m:ctrlPr>
                              </m:sSubSupPr>
                              <m:e>
                                <m:r>
                                  <a:rPr lang="en-US" sz="1800" i="1">
                                    <a:latin typeface="Cambria Math"/>
                                  </a:rPr>
                                  <m:t>𝜉</m:t>
                                </m:r>
                              </m:e>
                              <m:sub>
                                <m:r>
                                  <a:rPr lang="en-US" sz="1800" i="1">
                                    <a:latin typeface="Cambria Math"/>
                                  </a:rPr>
                                  <m:t>𝑖</m:t>
                                </m:r>
                              </m:sub>
                              <m:sup>
                                <m:r>
                                  <a:rPr lang="en-US" sz="1800" i="1">
                                    <a:latin typeface="Cambria Math"/>
                                  </a:rPr>
                                  <m:t>∗</m:t>
                                </m:r>
                              </m:sup>
                            </m:sSubSup>
                          </m:e>
                        </m:mr>
                        <m:mr>
                          <m:e/>
                          <m:e>
                            <m:sSubSup>
                              <m:sSubSupPr>
                                <m:ctrlPr>
                                  <a:rPr lang="en-US" sz="1800" i="1">
                                    <a:latin typeface="Cambria Math"/>
                                  </a:rPr>
                                </m:ctrlPr>
                              </m:sSubSupPr>
                              <m:e>
                                <m:sSub>
                                  <m:sSubPr>
                                    <m:ctrlPr>
                                      <a:rPr lang="en-US" sz="1800" i="1">
                                        <a:latin typeface="Cambria Math"/>
                                      </a:rPr>
                                    </m:ctrlPr>
                                  </m:sSubPr>
                                  <m:e>
                                    <m:r>
                                      <a:rPr lang="en-US" sz="1800" i="1">
                                        <a:latin typeface="Cambria Math"/>
                                      </a:rPr>
                                      <m:t>𝜉</m:t>
                                    </m:r>
                                  </m:e>
                                  <m:sub>
                                    <m:r>
                                      <a:rPr lang="en-US" sz="1800" i="1">
                                        <a:latin typeface="Cambria Math"/>
                                      </a:rPr>
                                      <m:t>𝑖</m:t>
                                    </m:r>
                                    <m:r>
                                      <a:rPr lang="en-US" sz="1800" i="1">
                                        <a:latin typeface="Cambria Math"/>
                                      </a:rPr>
                                      <m:t>,</m:t>
                                    </m:r>
                                  </m:sub>
                                </m:sSub>
                                <m:r>
                                  <a:rPr lang="en-US" sz="1800" i="1">
                                    <a:latin typeface="Cambria Math"/>
                                  </a:rPr>
                                  <m:t>𝜉</m:t>
                                </m:r>
                              </m:e>
                              <m:sub>
                                <m:r>
                                  <a:rPr lang="en-US" sz="1800" i="1">
                                    <a:latin typeface="Cambria Math"/>
                                  </a:rPr>
                                  <m:t>𝑖</m:t>
                                </m:r>
                              </m:sub>
                              <m:sup>
                                <m:r>
                                  <a:rPr lang="en-US" sz="1800" i="1">
                                    <a:latin typeface="Cambria Math"/>
                                  </a:rPr>
                                  <m:t>∗</m:t>
                                </m:r>
                              </m:sup>
                            </m:sSubSup>
                            <m:r>
                              <a:rPr lang="en-US" sz="1800" i="1">
                                <a:latin typeface="Cambria Math"/>
                              </a:rPr>
                              <m:t>≥0</m:t>
                            </m:r>
                          </m:e>
                        </m:mr>
                      </m:m>
                    </m:oMath>
                  </m:oMathPara>
                </a14:m>
                <a:endParaRPr lang="en-US" sz="1800" dirty="0"/>
              </a:p>
              <a:p>
                <a:pPr algn="l"/>
                <a:r>
                  <a:rPr lang="en-US" sz="1800" dirty="0"/>
                  <a:t>For application the model can be re-projected to the original space via </a:t>
                </a:r>
                <a:r>
                  <a:rPr lang="en-US" sz="1800" dirty="0">
                    <a:sym typeface="Symbol"/>
                  </a:rPr>
                  <a:t></a:t>
                </a:r>
                <a:r>
                  <a:rPr lang="en-US" sz="1800" baseline="30000" dirty="0"/>
                  <a:t>−1</a:t>
                </a:r>
                <a:r>
                  <a:rPr lang="en-US" sz="1800" dirty="0"/>
                  <a:t>.</a:t>
                </a:r>
              </a:p>
            </p:txBody>
          </p:sp>
        </mc:Choice>
        <mc:Fallback xmlns="">
          <p:sp>
            <p:nvSpPr>
              <p:cNvPr id="8" name="Textfeld 7"/>
              <p:cNvSpPr txBox="1">
                <a:spLocks noRot="1" noChangeAspect="1" noMove="1" noResize="1" noEditPoints="1" noAdjustHandles="1" noChangeArrowheads="1" noChangeShapeType="1" noTextEdit="1"/>
              </p:cNvSpPr>
              <p:nvPr/>
            </p:nvSpPr>
            <p:spPr>
              <a:xfrm>
                <a:off x="1447800" y="2173590"/>
                <a:ext cx="6163734" cy="2753382"/>
              </a:xfrm>
              <a:prstGeom prst="rect">
                <a:avLst/>
              </a:prstGeom>
              <a:blipFill>
                <a:blip r:embed="rId2"/>
                <a:stretch>
                  <a:fillRect l="-890" t="-1330" b="-2882"/>
                </a:stretch>
              </a:blipFill>
            </p:spPr>
            <p:txBody>
              <a:bodyPr/>
              <a:lstStyle/>
              <a:p>
                <a:r>
                  <a:rPr lang="de-DE">
                    <a:noFill/>
                  </a:rPr>
                  <a:t> </a:t>
                </a:r>
              </a:p>
            </p:txBody>
          </p:sp>
        </mc:Fallback>
      </mc:AlternateContent>
    </p:spTree>
    <p:extLst>
      <p:ext uri="{BB962C8B-B14F-4D97-AF65-F5344CB8AC3E}">
        <p14:creationId xmlns:p14="http://schemas.microsoft.com/office/powerpoint/2010/main" val="11260219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stretch>
            <a:fillRect/>
          </a:stretch>
        </p:blipFill>
        <p:spPr>
          <a:xfrm>
            <a:off x="448733" y="1539388"/>
            <a:ext cx="8523025" cy="4261513"/>
          </a:xfrm>
          <a:prstGeom prst="rect">
            <a:avLst/>
          </a:prstGeom>
        </p:spPr>
      </p:pic>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28</a:t>
            </a:fld>
            <a:endParaRPr lang="de-DE" sz="800">
              <a:solidFill>
                <a:schemeClr val="bg1"/>
              </a:solidFill>
            </a:endParaRPr>
          </a:p>
        </p:txBody>
      </p:sp>
      <p:sp>
        <p:nvSpPr>
          <p:cNvPr id="4" name="Rectangle 4"/>
          <p:cNvSpPr>
            <a:spLocks noChangeArrowheads="1"/>
          </p:cNvSpPr>
          <p:nvPr/>
        </p:nvSpPr>
        <p:spPr bwMode="auto">
          <a:xfrm>
            <a:off x="219716" y="166694"/>
            <a:ext cx="4666342"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en-US" altLang="de-DE">
                <a:latin typeface="Arial" pitchFamily="34" charset="0"/>
              </a:rPr>
              <a:t>Characteristics of Operational </a:t>
            </a:r>
            <a:br>
              <a:rPr lang="en-US" altLang="de-DE">
                <a:latin typeface="Arial" pitchFamily="34" charset="0"/>
              </a:rPr>
            </a:br>
            <a:r>
              <a:rPr lang="en-US" altLang="de-DE">
                <a:latin typeface="Arial" pitchFamily="34" charset="0"/>
              </a:rPr>
              <a:t>and Analytical Databases</a:t>
            </a:r>
            <a:endParaRPr lang="de-DE" altLang="de-DE" dirty="0">
              <a:latin typeface="Arial" pitchFamily="34" charset="0"/>
            </a:endParaRPr>
          </a:p>
        </p:txBody>
      </p:sp>
      <p:sp>
        <p:nvSpPr>
          <p:cNvPr id="2" name="Rechteck 1"/>
          <p:cNvSpPr/>
          <p:nvPr/>
        </p:nvSpPr>
        <p:spPr>
          <a:xfrm>
            <a:off x="524931" y="1575643"/>
            <a:ext cx="2650069" cy="3888244"/>
          </a:xfrm>
          <a:prstGeom prst="rect">
            <a:avLst/>
          </a:prstGeom>
        </p:spPr>
        <p:txBody>
          <a:bodyPr wrap="square">
            <a:spAutoFit/>
          </a:bodyPr>
          <a:lstStyle/>
          <a:p>
            <a:pPr>
              <a:spcBef>
                <a:spcPts val="1000"/>
              </a:spcBef>
            </a:pPr>
            <a:r>
              <a:rPr lang="en-US" sz="1800"/>
              <a:t>Characteristics</a:t>
            </a:r>
          </a:p>
          <a:p>
            <a:pPr algn="l">
              <a:spcBef>
                <a:spcPts val="1000"/>
              </a:spcBef>
            </a:pPr>
            <a:r>
              <a:rPr lang="en-US" sz="1800" b="0"/>
              <a:t>Target group</a:t>
            </a:r>
            <a:br>
              <a:rPr lang="en-US" sz="1800" b="0"/>
            </a:br>
            <a:endParaRPr lang="en-US" sz="1800" b="0"/>
          </a:p>
          <a:p>
            <a:pPr algn="l">
              <a:spcBef>
                <a:spcPts val="1000"/>
              </a:spcBef>
            </a:pPr>
            <a:r>
              <a:rPr lang="en-US" sz="1800" b="0"/>
              <a:t>Access frequency</a:t>
            </a:r>
          </a:p>
          <a:p>
            <a:pPr algn="l">
              <a:spcBef>
                <a:spcPts val="1000"/>
              </a:spcBef>
            </a:pPr>
            <a:r>
              <a:rPr lang="en-US" sz="1800" b="0"/>
              <a:t>Data volume per access</a:t>
            </a:r>
          </a:p>
          <a:p>
            <a:pPr algn="l">
              <a:spcBef>
                <a:spcPts val="1000"/>
              </a:spcBef>
            </a:pPr>
            <a:r>
              <a:rPr lang="en-US" sz="1800" b="0"/>
              <a:t>Required response time</a:t>
            </a:r>
          </a:p>
          <a:p>
            <a:pPr algn="l">
              <a:spcBef>
                <a:spcPts val="1000"/>
              </a:spcBef>
            </a:pPr>
            <a:r>
              <a:rPr lang="en-US" sz="1800" b="0"/>
              <a:t>Level of data</a:t>
            </a:r>
          </a:p>
          <a:p>
            <a:pPr algn="l">
              <a:spcBef>
                <a:spcPts val="1000"/>
              </a:spcBef>
            </a:pPr>
            <a:r>
              <a:rPr lang="en-US" sz="1800" b="0"/>
              <a:t>Queries</a:t>
            </a:r>
          </a:p>
          <a:p>
            <a:pPr algn="l">
              <a:spcBef>
                <a:spcPts val="1000"/>
              </a:spcBef>
            </a:pPr>
            <a:r>
              <a:rPr lang="en-US" sz="1800" b="0"/>
              <a:t>Given period </a:t>
            </a:r>
          </a:p>
          <a:p>
            <a:pPr algn="l">
              <a:spcBef>
                <a:spcPts val="1000"/>
              </a:spcBef>
            </a:pPr>
            <a:r>
              <a:rPr lang="en-US" sz="1800" b="0"/>
              <a:t>Time horizon</a:t>
            </a:r>
            <a:endParaRPr lang="de-DE" sz="1800" b="0"/>
          </a:p>
        </p:txBody>
      </p:sp>
      <p:sp>
        <p:nvSpPr>
          <p:cNvPr id="7" name="Rechteck 6"/>
          <p:cNvSpPr/>
          <p:nvPr/>
        </p:nvSpPr>
        <p:spPr>
          <a:xfrm>
            <a:off x="3175000" y="1575643"/>
            <a:ext cx="2904067" cy="3888244"/>
          </a:xfrm>
          <a:prstGeom prst="rect">
            <a:avLst/>
          </a:prstGeom>
        </p:spPr>
        <p:txBody>
          <a:bodyPr wrap="square">
            <a:spAutoFit/>
          </a:bodyPr>
          <a:lstStyle/>
          <a:p>
            <a:pPr>
              <a:spcBef>
                <a:spcPts val="1000"/>
              </a:spcBef>
            </a:pPr>
            <a:r>
              <a:rPr lang="en-US" sz="1800"/>
              <a:t>Operational Data</a:t>
            </a:r>
          </a:p>
          <a:p>
            <a:pPr>
              <a:spcBef>
                <a:spcPts val="1000"/>
              </a:spcBef>
            </a:pPr>
            <a:r>
              <a:rPr lang="en-US" sz="1800" b="0"/>
              <a:t>Operational employees</a:t>
            </a:r>
          </a:p>
          <a:p>
            <a:pPr>
              <a:spcBef>
                <a:spcPts val="1000"/>
              </a:spcBef>
            </a:pPr>
            <a:r>
              <a:rPr lang="en-US" sz="1800" b="0"/>
              <a:t/>
            </a:r>
            <a:br>
              <a:rPr lang="en-US" sz="1800" b="0"/>
            </a:br>
            <a:r>
              <a:rPr lang="en-US" sz="1800" b="0"/>
              <a:t>high</a:t>
            </a:r>
          </a:p>
          <a:p>
            <a:pPr>
              <a:spcBef>
                <a:spcPts val="1000"/>
              </a:spcBef>
            </a:pPr>
            <a:r>
              <a:rPr lang="en-US" sz="1800" b="0"/>
              <a:t>low to medium volume</a:t>
            </a:r>
          </a:p>
          <a:p>
            <a:pPr>
              <a:spcBef>
                <a:spcPts val="1000"/>
              </a:spcBef>
            </a:pPr>
            <a:r>
              <a:rPr lang="en-US" sz="1800" b="0"/>
              <a:t>very short</a:t>
            </a:r>
          </a:p>
          <a:p>
            <a:pPr>
              <a:spcBef>
                <a:spcPts val="1000"/>
              </a:spcBef>
            </a:pPr>
            <a:r>
              <a:rPr lang="en-US" sz="1800" b="0"/>
              <a:t>detailed</a:t>
            </a:r>
          </a:p>
          <a:p>
            <a:pPr>
              <a:spcBef>
                <a:spcPts val="1000"/>
              </a:spcBef>
            </a:pPr>
            <a:r>
              <a:rPr lang="en-US" sz="1800" b="0"/>
              <a:t>predictable, periodic</a:t>
            </a:r>
          </a:p>
          <a:p>
            <a:pPr>
              <a:spcBef>
                <a:spcPts val="1000"/>
              </a:spcBef>
            </a:pPr>
            <a:r>
              <a:rPr lang="en-US" sz="1800" b="0"/>
              <a:t>current</a:t>
            </a:r>
          </a:p>
          <a:p>
            <a:pPr>
              <a:spcBef>
                <a:spcPts val="1000"/>
              </a:spcBef>
            </a:pPr>
            <a:r>
              <a:rPr lang="en-US" sz="1800" b="0"/>
              <a:t>1-3 months</a:t>
            </a:r>
            <a:endParaRPr lang="de-DE" sz="1800" b="0"/>
          </a:p>
        </p:txBody>
      </p:sp>
      <p:sp>
        <p:nvSpPr>
          <p:cNvPr id="8" name="Rechteck 7"/>
          <p:cNvSpPr/>
          <p:nvPr/>
        </p:nvSpPr>
        <p:spPr>
          <a:xfrm>
            <a:off x="6073380" y="1575643"/>
            <a:ext cx="2782754" cy="4165243"/>
          </a:xfrm>
          <a:prstGeom prst="rect">
            <a:avLst/>
          </a:prstGeom>
        </p:spPr>
        <p:txBody>
          <a:bodyPr wrap="square">
            <a:spAutoFit/>
          </a:bodyPr>
          <a:lstStyle/>
          <a:p>
            <a:pPr>
              <a:spcBef>
                <a:spcPts val="1000"/>
              </a:spcBef>
            </a:pPr>
            <a:r>
              <a:rPr lang="en-US" sz="1800"/>
              <a:t>Analytical Data</a:t>
            </a:r>
          </a:p>
          <a:p>
            <a:pPr>
              <a:spcBef>
                <a:spcPts val="1000"/>
              </a:spcBef>
            </a:pPr>
            <a:r>
              <a:rPr lang="en-US" sz="1800" b="0"/>
              <a:t>Management, Analysts, Divisional manager</a:t>
            </a:r>
          </a:p>
          <a:p>
            <a:pPr>
              <a:spcBef>
                <a:spcPts val="1000"/>
              </a:spcBef>
            </a:pPr>
            <a:r>
              <a:rPr lang="en-US" sz="1800" b="0"/>
              <a:t>slow to medium</a:t>
            </a:r>
          </a:p>
          <a:p>
            <a:pPr>
              <a:spcBef>
                <a:spcPts val="1000"/>
              </a:spcBef>
            </a:pPr>
            <a:r>
              <a:rPr lang="en-US" sz="1800" b="0"/>
              <a:t>high volume</a:t>
            </a:r>
          </a:p>
          <a:p>
            <a:pPr>
              <a:spcBef>
                <a:spcPts val="1000"/>
              </a:spcBef>
            </a:pPr>
            <a:r>
              <a:rPr lang="en-US" sz="1800" b="0"/>
              <a:t>short to medium</a:t>
            </a:r>
          </a:p>
          <a:p>
            <a:pPr>
              <a:spcBef>
                <a:spcPts val="1000"/>
              </a:spcBef>
            </a:pPr>
            <a:r>
              <a:rPr lang="en-US" sz="1800" b="0"/>
              <a:t>aggregated, processed </a:t>
            </a:r>
          </a:p>
          <a:p>
            <a:pPr>
              <a:spcBef>
                <a:spcPts val="1000"/>
              </a:spcBef>
            </a:pPr>
            <a:r>
              <a:rPr lang="en-US" sz="1800" b="0"/>
              <a:t>unpredictable, ad hoc</a:t>
            </a:r>
          </a:p>
          <a:p>
            <a:pPr>
              <a:spcBef>
                <a:spcPts val="1000"/>
              </a:spcBef>
            </a:pPr>
            <a:r>
              <a:rPr lang="en-US" sz="1800" b="0"/>
              <a:t>past to future</a:t>
            </a:r>
          </a:p>
          <a:p>
            <a:pPr>
              <a:spcBef>
                <a:spcPts val="1000"/>
              </a:spcBef>
            </a:pPr>
            <a:r>
              <a:rPr lang="en-US" sz="1800" b="0"/>
              <a:t>several years up to decades</a:t>
            </a:r>
            <a:endParaRPr lang="de-DE" sz="1800" b="0"/>
          </a:p>
        </p:txBody>
      </p:sp>
    </p:spTree>
    <p:extLst>
      <p:ext uri="{BB962C8B-B14F-4D97-AF65-F5344CB8AC3E}">
        <p14:creationId xmlns:p14="http://schemas.microsoft.com/office/powerpoint/2010/main" val="2359857902"/>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Kernel Functions (II)</a:t>
            </a:r>
            <a:endParaRPr lang="en-US" sz="2400" dirty="0"/>
          </a:p>
        </p:txBody>
      </p:sp>
      <p:sp>
        <p:nvSpPr>
          <p:cNvPr id="5" name="Text Box 3"/>
          <p:cNvSpPr txBox="1">
            <a:spLocks noChangeArrowheads="1"/>
          </p:cNvSpPr>
          <p:nvPr/>
        </p:nvSpPr>
        <p:spPr bwMode="auto">
          <a:xfrm>
            <a:off x="177800" y="1133463"/>
            <a:ext cx="8789929" cy="366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tabLst>
                <a:tab pos="2152650" algn="l"/>
              </a:tabLst>
              <a:defRPr b="1">
                <a:solidFill>
                  <a:schemeClr val="tx1"/>
                </a:solidFill>
                <a:latin typeface="Arial" pitchFamily="34" charset="0"/>
              </a:defRPr>
            </a:lvl1pPr>
            <a:lvl2pPr marL="742950" indent="-285750">
              <a:tabLst>
                <a:tab pos="2152650" algn="l"/>
              </a:tabLst>
              <a:defRPr b="1">
                <a:solidFill>
                  <a:schemeClr val="tx1"/>
                </a:solidFill>
                <a:latin typeface="Arial" pitchFamily="34" charset="0"/>
              </a:defRPr>
            </a:lvl2pPr>
            <a:lvl3pPr marL="1143000" indent="-228600">
              <a:tabLst>
                <a:tab pos="2152650" algn="l"/>
              </a:tabLst>
              <a:defRPr b="1">
                <a:solidFill>
                  <a:schemeClr val="tx1"/>
                </a:solidFill>
                <a:latin typeface="Arial" pitchFamily="34" charset="0"/>
              </a:defRPr>
            </a:lvl3pPr>
            <a:lvl4pPr marL="1600200" indent="-228600">
              <a:tabLst>
                <a:tab pos="2152650" algn="l"/>
              </a:tabLst>
              <a:defRPr b="1">
                <a:solidFill>
                  <a:schemeClr val="tx1"/>
                </a:solidFill>
                <a:latin typeface="Arial" pitchFamily="34" charset="0"/>
              </a:defRPr>
            </a:lvl4pPr>
            <a:lvl5pPr marL="2057400" indent="-228600">
              <a:tabLst>
                <a:tab pos="2152650" algn="l"/>
              </a:tabLst>
              <a:defRPr b="1">
                <a:solidFill>
                  <a:schemeClr val="tx1"/>
                </a:solidFill>
                <a:latin typeface="Arial" pitchFamily="34" charset="0"/>
              </a:defRPr>
            </a:lvl5pPr>
            <a:lvl6pPr marL="2514600" indent="-228600" eaLnBrk="0" fontAlgn="base" hangingPunct="0">
              <a:spcBef>
                <a:spcPct val="50000"/>
              </a:spcBef>
              <a:spcAft>
                <a:spcPct val="0"/>
              </a:spcAft>
              <a:tabLst>
                <a:tab pos="2152650" algn="l"/>
              </a:tabLst>
              <a:defRPr b="1">
                <a:solidFill>
                  <a:schemeClr val="tx1"/>
                </a:solidFill>
                <a:latin typeface="Arial" pitchFamily="34" charset="0"/>
              </a:defRPr>
            </a:lvl6pPr>
            <a:lvl7pPr marL="2971800" indent="-228600" eaLnBrk="0" fontAlgn="base" hangingPunct="0">
              <a:spcBef>
                <a:spcPct val="50000"/>
              </a:spcBef>
              <a:spcAft>
                <a:spcPct val="0"/>
              </a:spcAft>
              <a:tabLst>
                <a:tab pos="2152650" algn="l"/>
              </a:tabLst>
              <a:defRPr b="1">
                <a:solidFill>
                  <a:schemeClr val="tx1"/>
                </a:solidFill>
                <a:latin typeface="Arial" pitchFamily="34" charset="0"/>
              </a:defRPr>
            </a:lvl7pPr>
            <a:lvl8pPr marL="3429000" indent="-228600" eaLnBrk="0" fontAlgn="base" hangingPunct="0">
              <a:spcBef>
                <a:spcPct val="50000"/>
              </a:spcBef>
              <a:spcAft>
                <a:spcPct val="0"/>
              </a:spcAft>
              <a:tabLst>
                <a:tab pos="2152650" algn="l"/>
              </a:tabLst>
              <a:defRPr b="1">
                <a:solidFill>
                  <a:schemeClr val="tx1"/>
                </a:solidFill>
                <a:latin typeface="Arial" pitchFamily="34" charset="0"/>
              </a:defRPr>
            </a:lvl8pPr>
            <a:lvl9pPr marL="3886200" indent="-228600" eaLnBrk="0" fontAlgn="base" hangingPunct="0">
              <a:spcBef>
                <a:spcPct val="50000"/>
              </a:spcBef>
              <a:spcAft>
                <a:spcPct val="0"/>
              </a:spcAft>
              <a:tabLst>
                <a:tab pos="2152650" algn="l"/>
              </a:tabLst>
              <a:defRPr b="1">
                <a:solidFill>
                  <a:schemeClr val="tx1"/>
                </a:solidFill>
                <a:latin typeface="Arial" pitchFamily="34" charset="0"/>
              </a:defRPr>
            </a:lvl9pPr>
          </a:lstStyle>
          <a:p>
            <a:pPr lvl="0" algn="l" eaLnBrk="1" fontAlgn="auto" hangingPunct="1">
              <a:spcBef>
                <a:spcPts val="1200"/>
              </a:spcBef>
              <a:spcAft>
                <a:spcPts val="0"/>
              </a:spcAft>
              <a:defRPr/>
            </a:pPr>
            <a:r>
              <a:rPr lang="en-US" altLang="de-DE" sz="1800" kern="0">
                <a:solidFill>
                  <a:srgbClr val="000000"/>
                </a:solidFill>
              </a:rPr>
              <a:t>A frequently used kernel function is the Polynomial Kernel Function:</a:t>
            </a:r>
          </a:p>
          <a:p>
            <a:pPr lvl="0" algn="l" eaLnBrk="1" fontAlgn="auto" hangingPunct="1">
              <a:spcBef>
                <a:spcPts val="1200"/>
              </a:spcBef>
              <a:spcAft>
                <a:spcPts val="0"/>
              </a:spcAft>
              <a:defRPr/>
            </a:pPr>
            <a:endParaRPr lang="en-US" altLang="de-DE" sz="1800" kern="0">
              <a:solidFill>
                <a:srgbClr val="000000"/>
              </a:solidFill>
            </a:endParaRPr>
          </a:p>
          <a:p>
            <a:pPr algn="l" eaLnBrk="1" fontAlgn="auto" hangingPunct="1">
              <a:spcBef>
                <a:spcPts val="1200"/>
              </a:spcBef>
              <a:spcAft>
                <a:spcPts val="0"/>
              </a:spcAft>
              <a:tabLst>
                <a:tab pos="627063" algn="l"/>
              </a:tabLst>
              <a:defRPr/>
            </a:pPr>
            <a:r>
              <a:rPr lang="de-DE" altLang="de-DE" sz="1800" b="0" kern="0">
                <a:solidFill>
                  <a:srgbClr val="000000"/>
                </a:solidFill>
              </a:rPr>
              <a:t>where x and z </a:t>
            </a:r>
            <a:r>
              <a:rPr lang="en-US" altLang="de-DE" sz="1800" b="0" kern="0">
                <a:solidFill>
                  <a:srgbClr val="000000"/>
                </a:solidFill>
              </a:rPr>
              <a:t>are vector points in any fixed dimensional space and n is the order of  the kernel.</a:t>
            </a:r>
            <a:endParaRPr lang="de-DE" altLang="de-DE" sz="1800" b="0" kern="0">
              <a:solidFill>
                <a:srgbClr val="000000"/>
              </a:solidFill>
            </a:endParaRPr>
          </a:p>
          <a:p>
            <a:pPr lvl="0" algn="l" eaLnBrk="1" fontAlgn="auto" hangingPunct="1">
              <a:spcBef>
                <a:spcPts val="1200"/>
              </a:spcBef>
              <a:spcAft>
                <a:spcPts val="0"/>
              </a:spcAft>
              <a:defRPr/>
            </a:pPr>
            <a:r>
              <a:rPr lang="en-US" altLang="de-DE" sz="1800" kern="0">
                <a:solidFill>
                  <a:srgbClr val="000000"/>
                </a:solidFill>
              </a:rPr>
              <a:t>In the case of order equal to 2, we get:</a:t>
            </a:r>
          </a:p>
          <a:p>
            <a:pPr lvl="0" algn="l" eaLnBrk="1" fontAlgn="auto" hangingPunct="1">
              <a:spcBef>
                <a:spcPts val="1200"/>
              </a:spcBef>
              <a:spcAft>
                <a:spcPts val="0"/>
              </a:spcAft>
              <a:defRPr/>
            </a:pPr>
            <a:endParaRPr lang="de-DE" altLang="de-DE" sz="1800" kern="0">
              <a:solidFill>
                <a:srgbClr val="000000"/>
              </a:solidFill>
            </a:endParaRPr>
          </a:p>
          <a:p>
            <a:pPr lvl="0" algn="l" eaLnBrk="1" fontAlgn="auto" hangingPunct="1">
              <a:spcBef>
                <a:spcPts val="1200"/>
              </a:spcBef>
              <a:spcAft>
                <a:spcPts val="0"/>
              </a:spcAft>
              <a:defRPr/>
            </a:pPr>
            <a:endParaRPr lang="en-US" altLang="de-DE" sz="1800" kern="0">
              <a:solidFill>
                <a:srgbClr val="000000"/>
              </a:solidFill>
            </a:endParaRPr>
          </a:p>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endParaRPr lang="de-DE" altLang="de-DE" sz="1800" kern="0">
              <a:solidFill>
                <a:srgbClr val="000000"/>
              </a:solidFill>
              <a:ea typeface="+mn-ea"/>
            </a:endParaRPr>
          </a:p>
        </p:txBody>
      </p:sp>
      <p:graphicFrame>
        <p:nvGraphicFramePr>
          <p:cNvPr id="11" name="Object 5"/>
          <p:cNvGraphicFramePr>
            <a:graphicFrameLocks noChangeAspect="1"/>
          </p:cNvGraphicFramePr>
          <p:nvPr/>
        </p:nvGraphicFramePr>
        <p:xfrm>
          <a:off x="1038225" y="1550988"/>
          <a:ext cx="1441450" cy="366712"/>
        </p:xfrm>
        <a:graphic>
          <a:graphicData uri="http://schemas.openxmlformats.org/presentationml/2006/ole">
            <mc:AlternateContent xmlns:mc="http://schemas.openxmlformats.org/markup-compatibility/2006">
              <mc:Choice xmlns:v="urn:schemas-microsoft-com:vml" Requires="v">
                <p:oleObj spid="_x0000_s30724" name="Formel" r:id="rId3" imgW="965160" imgH="266400" progId="Equation.3">
                  <p:embed/>
                </p:oleObj>
              </mc:Choice>
              <mc:Fallback>
                <p:oleObj name="Formel" r:id="rId3" imgW="965160" imgH="266400" progId="Equation.3">
                  <p:embed/>
                  <p:pic>
                    <p:nvPicPr>
                      <p:cNvPr id="11" name="Object 5"/>
                      <p:cNvPicPr>
                        <a:picLocks noChangeAspect="1" noChangeArrowheads="1"/>
                      </p:cNvPicPr>
                      <p:nvPr/>
                    </p:nvPicPr>
                    <p:blipFill>
                      <a:blip r:embed="rId4"/>
                      <a:srcRect/>
                      <a:stretch>
                        <a:fillRect/>
                      </a:stretch>
                    </p:blipFill>
                    <p:spPr bwMode="auto">
                      <a:xfrm>
                        <a:off x="1038225" y="1550988"/>
                        <a:ext cx="14414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5"/>
          <p:cNvGraphicFramePr>
            <a:graphicFrameLocks noChangeAspect="1"/>
          </p:cNvGraphicFramePr>
          <p:nvPr/>
        </p:nvGraphicFramePr>
        <p:xfrm>
          <a:off x="1047750" y="2976563"/>
          <a:ext cx="5578475" cy="1012825"/>
        </p:xfrm>
        <a:graphic>
          <a:graphicData uri="http://schemas.openxmlformats.org/presentationml/2006/ole">
            <mc:AlternateContent xmlns:mc="http://schemas.openxmlformats.org/markup-compatibility/2006">
              <mc:Choice xmlns:v="urn:schemas-microsoft-com:vml" Requires="v">
                <p:oleObj spid="_x0000_s30725" name="Formel" r:id="rId5" imgW="3733560" imgH="736560" progId="Equation.3">
                  <p:embed/>
                </p:oleObj>
              </mc:Choice>
              <mc:Fallback>
                <p:oleObj name="Formel" r:id="rId5" imgW="3733560" imgH="736560" progId="Equation.3">
                  <p:embed/>
                  <p:pic>
                    <p:nvPicPr>
                      <p:cNvPr id="13" name="Object 5"/>
                      <p:cNvPicPr>
                        <a:picLocks noChangeAspect="1" noChangeArrowheads="1"/>
                      </p:cNvPicPr>
                      <p:nvPr/>
                    </p:nvPicPr>
                    <p:blipFill>
                      <a:blip r:embed="rId6"/>
                      <a:srcRect/>
                      <a:stretch>
                        <a:fillRect/>
                      </a:stretch>
                    </p:blipFill>
                    <p:spPr bwMode="auto">
                      <a:xfrm>
                        <a:off x="1047750" y="2976563"/>
                        <a:ext cx="5578475" cy="101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 name="Grafik 1"/>
          <p:cNvPicPr>
            <a:picLocks noChangeAspect="1"/>
          </p:cNvPicPr>
          <p:nvPr/>
        </p:nvPicPr>
        <p:blipFill>
          <a:blip r:embed="rId7"/>
          <a:stretch>
            <a:fillRect/>
          </a:stretch>
        </p:blipFill>
        <p:spPr>
          <a:xfrm>
            <a:off x="398179" y="4040928"/>
            <a:ext cx="7941241" cy="2323080"/>
          </a:xfrm>
          <a:prstGeom prst="rect">
            <a:avLst/>
          </a:prstGeom>
        </p:spPr>
      </p:pic>
      <p:sp>
        <p:nvSpPr>
          <p:cNvPr id="3" name="Rechteck 2"/>
          <p:cNvSpPr/>
          <p:nvPr/>
        </p:nvSpPr>
        <p:spPr>
          <a:xfrm>
            <a:off x="177800" y="6359138"/>
            <a:ext cx="8679861" cy="276999"/>
          </a:xfrm>
          <a:prstGeom prst="rect">
            <a:avLst/>
          </a:prstGeom>
        </p:spPr>
        <p:txBody>
          <a:bodyPr wrap="square">
            <a:spAutoFit/>
          </a:bodyPr>
          <a:lstStyle/>
          <a:p>
            <a:r>
              <a:rPr lang="de-DE" sz="1200" b="0"/>
              <a:t>Source: https://journals.plos.org/ploscompbiol/article?id=10.1371/journal.pcbi.1000173</a:t>
            </a:r>
          </a:p>
        </p:txBody>
      </p:sp>
    </p:spTree>
    <p:extLst>
      <p:ext uri="{BB962C8B-B14F-4D97-AF65-F5344CB8AC3E}">
        <p14:creationId xmlns:p14="http://schemas.microsoft.com/office/powerpoint/2010/main" val="426483272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4"/>
          <a:stretch>
            <a:fillRect/>
          </a:stretch>
        </p:blipFill>
        <p:spPr>
          <a:xfrm>
            <a:off x="5443526" y="1303867"/>
            <a:ext cx="3277141" cy="2576543"/>
          </a:xfrm>
          <a:prstGeom prst="rect">
            <a:avLst/>
          </a:prstGeom>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290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Kernel Functions (III)</a:t>
            </a:r>
            <a:endParaRPr lang="en-US" sz="2400" dirty="0"/>
          </a:p>
        </p:txBody>
      </p:sp>
      <p:sp>
        <p:nvSpPr>
          <p:cNvPr id="5" name="Text Box 3"/>
          <p:cNvSpPr txBox="1">
            <a:spLocks noChangeArrowheads="1"/>
          </p:cNvSpPr>
          <p:nvPr/>
        </p:nvSpPr>
        <p:spPr bwMode="auto">
          <a:xfrm>
            <a:off x="177800" y="1133463"/>
            <a:ext cx="8864600" cy="3387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tabLst>
                <a:tab pos="2152650" algn="l"/>
              </a:tabLst>
              <a:defRPr b="1">
                <a:solidFill>
                  <a:schemeClr val="tx1"/>
                </a:solidFill>
                <a:latin typeface="Arial" pitchFamily="34" charset="0"/>
              </a:defRPr>
            </a:lvl1pPr>
            <a:lvl2pPr marL="742950" indent="-285750">
              <a:tabLst>
                <a:tab pos="2152650" algn="l"/>
              </a:tabLst>
              <a:defRPr b="1">
                <a:solidFill>
                  <a:schemeClr val="tx1"/>
                </a:solidFill>
                <a:latin typeface="Arial" pitchFamily="34" charset="0"/>
              </a:defRPr>
            </a:lvl2pPr>
            <a:lvl3pPr marL="1143000" indent="-228600">
              <a:tabLst>
                <a:tab pos="2152650" algn="l"/>
              </a:tabLst>
              <a:defRPr b="1">
                <a:solidFill>
                  <a:schemeClr val="tx1"/>
                </a:solidFill>
                <a:latin typeface="Arial" pitchFamily="34" charset="0"/>
              </a:defRPr>
            </a:lvl3pPr>
            <a:lvl4pPr marL="1600200" indent="-228600">
              <a:tabLst>
                <a:tab pos="2152650" algn="l"/>
              </a:tabLst>
              <a:defRPr b="1">
                <a:solidFill>
                  <a:schemeClr val="tx1"/>
                </a:solidFill>
                <a:latin typeface="Arial" pitchFamily="34" charset="0"/>
              </a:defRPr>
            </a:lvl4pPr>
            <a:lvl5pPr marL="2057400" indent="-228600">
              <a:tabLst>
                <a:tab pos="2152650" algn="l"/>
              </a:tabLst>
              <a:defRPr b="1">
                <a:solidFill>
                  <a:schemeClr val="tx1"/>
                </a:solidFill>
                <a:latin typeface="Arial" pitchFamily="34" charset="0"/>
              </a:defRPr>
            </a:lvl5pPr>
            <a:lvl6pPr marL="2514600" indent="-228600" eaLnBrk="0" fontAlgn="base" hangingPunct="0">
              <a:spcBef>
                <a:spcPct val="50000"/>
              </a:spcBef>
              <a:spcAft>
                <a:spcPct val="0"/>
              </a:spcAft>
              <a:tabLst>
                <a:tab pos="2152650" algn="l"/>
              </a:tabLst>
              <a:defRPr b="1">
                <a:solidFill>
                  <a:schemeClr val="tx1"/>
                </a:solidFill>
                <a:latin typeface="Arial" pitchFamily="34" charset="0"/>
              </a:defRPr>
            </a:lvl6pPr>
            <a:lvl7pPr marL="2971800" indent="-228600" eaLnBrk="0" fontAlgn="base" hangingPunct="0">
              <a:spcBef>
                <a:spcPct val="50000"/>
              </a:spcBef>
              <a:spcAft>
                <a:spcPct val="0"/>
              </a:spcAft>
              <a:tabLst>
                <a:tab pos="2152650" algn="l"/>
              </a:tabLst>
              <a:defRPr b="1">
                <a:solidFill>
                  <a:schemeClr val="tx1"/>
                </a:solidFill>
                <a:latin typeface="Arial" pitchFamily="34" charset="0"/>
              </a:defRPr>
            </a:lvl7pPr>
            <a:lvl8pPr marL="3429000" indent="-228600" eaLnBrk="0" fontAlgn="base" hangingPunct="0">
              <a:spcBef>
                <a:spcPct val="50000"/>
              </a:spcBef>
              <a:spcAft>
                <a:spcPct val="0"/>
              </a:spcAft>
              <a:tabLst>
                <a:tab pos="2152650" algn="l"/>
              </a:tabLst>
              <a:defRPr b="1">
                <a:solidFill>
                  <a:schemeClr val="tx1"/>
                </a:solidFill>
                <a:latin typeface="Arial" pitchFamily="34" charset="0"/>
              </a:defRPr>
            </a:lvl8pPr>
            <a:lvl9pPr marL="3886200" indent="-228600" eaLnBrk="0" fontAlgn="base" hangingPunct="0">
              <a:spcBef>
                <a:spcPct val="50000"/>
              </a:spcBef>
              <a:spcAft>
                <a:spcPct val="0"/>
              </a:spcAft>
              <a:tabLst>
                <a:tab pos="2152650" algn="l"/>
              </a:tabLst>
              <a:defRPr b="1">
                <a:solidFill>
                  <a:schemeClr val="tx1"/>
                </a:solidFill>
                <a:latin typeface="Arial" pitchFamily="34" charset="0"/>
              </a:defRPr>
            </a:lvl9pPr>
          </a:lstStyle>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r>
              <a:rPr lang="de-DE" altLang="de-DE" sz="1800" kern="0">
                <a:solidFill>
                  <a:srgbClr val="000000"/>
                </a:solidFill>
                <a:ea typeface="+mn-ea"/>
              </a:rPr>
              <a:t>A</a:t>
            </a:r>
            <a:r>
              <a:rPr kumimoji="0" lang="de-DE" altLang="de-DE" sz="1800" b="1" i="0" u="none" strike="noStrike" kern="0" cap="none" spc="0" normalizeH="0" baseline="0" noProof="0">
                <a:ln>
                  <a:noFill/>
                </a:ln>
                <a:solidFill>
                  <a:srgbClr val="000000"/>
                </a:solidFill>
                <a:effectLst/>
                <a:uLnTx/>
                <a:uFillTx/>
                <a:latin typeface="Arial" pitchFamily="34" charset="0"/>
                <a:ea typeface="+mn-ea"/>
              </a:rPr>
              <a:t>nother </a:t>
            </a:r>
            <a:r>
              <a:rPr kumimoji="0" lang="de-DE" altLang="de-DE" sz="1800" b="1" i="0" u="none" strike="noStrike" kern="0" cap="none" spc="0" normalizeH="0" baseline="0" noProof="0" dirty="0" err="1">
                <a:ln>
                  <a:noFill/>
                </a:ln>
                <a:solidFill>
                  <a:srgbClr val="000000"/>
                </a:solidFill>
                <a:effectLst/>
                <a:uLnTx/>
                <a:uFillTx/>
                <a:latin typeface="Arial" pitchFamily="34" charset="0"/>
                <a:ea typeface="+mn-ea"/>
              </a:rPr>
              <a:t>frequently</a:t>
            </a:r>
            <a:r>
              <a:rPr kumimoji="0" lang="de-DE" altLang="de-DE" sz="1800" b="1" i="0" u="none" strike="noStrike" kern="0" cap="none" spc="0" normalizeH="0" baseline="0" noProof="0" dirty="0">
                <a:ln>
                  <a:noFill/>
                </a:ln>
                <a:solidFill>
                  <a:srgbClr val="000000"/>
                </a:solidFill>
                <a:effectLst/>
                <a:uLnTx/>
                <a:uFillTx/>
                <a:latin typeface="Arial" pitchFamily="34" charset="0"/>
                <a:ea typeface="+mn-ea"/>
              </a:rPr>
              <a:t> </a:t>
            </a:r>
            <a:r>
              <a:rPr kumimoji="0" lang="de-DE" altLang="de-DE" sz="1800" b="1" i="0" u="none" strike="noStrike" kern="0" cap="none" spc="0" normalizeH="0" baseline="0" noProof="0" dirty="0" err="1">
                <a:ln>
                  <a:noFill/>
                </a:ln>
                <a:solidFill>
                  <a:srgbClr val="000000"/>
                </a:solidFill>
                <a:effectLst/>
                <a:uLnTx/>
                <a:uFillTx/>
                <a:latin typeface="Arial" pitchFamily="34" charset="0"/>
                <a:ea typeface="+mn-ea"/>
              </a:rPr>
              <a:t>used</a:t>
            </a:r>
            <a:r>
              <a:rPr kumimoji="0" lang="de-DE" altLang="de-DE" sz="1800" b="1" i="0" u="none" strike="noStrike" kern="0" cap="none" spc="0" normalizeH="0" baseline="0" noProof="0" dirty="0">
                <a:ln>
                  <a:noFill/>
                </a:ln>
                <a:solidFill>
                  <a:srgbClr val="000000"/>
                </a:solidFill>
                <a:effectLst/>
                <a:uLnTx/>
                <a:uFillTx/>
                <a:latin typeface="Arial" pitchFamily="34" charset="0"/>
                <a:ea typeface="+mn-ea"/>
              </a:rPr>
              <a:t> </a:t>
            </a:r>
            <a:r>
              <a:rPr kumimoji="0" lang="de-DE" altLang="de-DE" sz="1800" b="1" i="0" u="none" strike="noStrike" kern="0" cap="none" spc="0" normalizeH="0" baseline="0" noProof="0" dirty="0" err="1">
                <a:ln>
                  <a:noFill/>
                </a:ln>
                <a:solidFill>
                  <a:srgbClr val="000000"/>
                </a:solidFill>
                <a:effectLst/>
                <a:uLnTx/>
                <a:uFillTx/>
                <a:latin typeface="Arial" pitchFamily="34" charset="0"/>
                <a:ea typeface="+mn-ea"/>
              </a:rPr>
              <a:t>kernel</a:t>
            </a:r>
            <a:r>
              <a:rPr kumimoji="0" lang="de-DE" altLang="de-DE" sz="1800" b="1" i="0" u="none" strike="noStrike" kern="0" cap="none" spc="0" normalizeH="0" baseline="0" noProof="0" dirty="0">
                <a:ln>
                  <a:noFill/>
                </a:ln>
                <a:solidFill>
                  <a:srgbClr val="000000"/>
                </a:solidFill>
                <a:effectLst/>
                <a:uLnTx/>
                <a:uFillTx/>
                <a:latin typeface="Arial" pitchFamily="34" charset="0"/>
                <a:ea typeface="+mn-ea"/>
              </a:rPr>
              <a:t> </a:t>
            </a:r>
            <a:r>
              <a:rPr kumimoji="0" lang="de-DE" altLang="de-DE" sz="1800" b="1" i="0" u="none" strike="noStrike" kern="0" cap="none" spc="0" normalizeH="0" baseline="0" noProof="0" dirty="0" err="1">
                <a:ln>
                  <a:noFill/>
                </a:ln>
                <a:solidFill>
                  <a:srgbClr val="000000"/>
                </a:solidFill>
                <a:effectLst/>
                <a:uLnTx/>
                <a:uFillTx/>
                <a:latin typeface="Arial" pitchFamily="34" charset="0"/>
                <a:ea typeface="+mn-ea"/>
              </a:rPr>
              <a:t>function</a:t>
            </a:r>
            <a:r>
              <a:rPr kumimoji="0" lang="de-DE" altLang="de-DE" sz="1800" b="1" i="0" u="none" strike="noStrike" kern="0" cap="none" spc="0" normalizeH="0" baseline="0" noProof="0" dirty="0">
                <a:ln>
                  <a:noFill/>
                </a:ln>
                <a:solidFill>
                  <a:srgbClr val="000000"/>
                </a:solidFill>
                <a:effectLst/>
                <a:uLnTx/>
                <a:uFillTx/>
                <a:latin typeface="Arial" pitchFamily="34" charset="0"/>
                <a:ea typeface="+mn-ea"/>
              </a:rPr>
              <a:t> </a:t>
            </a:r>
            <a:r>
              <a:rPr kumimoji="0" lang="de-DE" altLang="de-DE" sz="1800" b="1" i="0" u="none" strike="noStrike" kern="0" cap="none" spc="0" normalizeH="0" baseline="0" noProof="0" dirty="0" err="1">
                <a:ln>
                  <a:noFill/>
                </a:ln>
                <a:solidFill>
                  <a:srgbClr val="000000"/>
                </a:solidFill>
                <a:effectLst/>
                <a:uLnTx/>
                <a:uFillTx/>
                <a:latin typeface="Arial" pitchFamily="34" charset="0"/>
                <a:ea typeface="+mn-ea"/>
              </a:rPr>
              <a:t>is</a:t>
            </a:r>
            <a:r>
              <a:rPr kumimoji="0" lang="de-DE" altLang="de-DE" sz="1800" b="1" i="0" u="none" strike="noStrike" kern="0" cap="none" spc="0" normalizeH="0" baseline="0" noProof="0" dirty="0">
                <a:ln>
                  <a:noFill/>
                </a:ln>
                <a:solidFill>
                  <a:srgbClr val="000000"/>
                </a:solidFill>
                <a:effectLst/>
                <a:uLnTx/>
                <a:uFillTx/>
                <a:latin typeface="Arial" pitchFamily="34" charset="0"/>
                <a:ea typeface="+mn-ea"/>
              </a:rPr>
              <a:t> </a:t>
            </a:r>
            <a:r>
              <a:rPr kumimoji="0" lang="de-DE" altLang="de-DE" sz="1800" b="1" i="0" u="none" strike="noStrike" kern="0" cap="none" spc="0" normalizeH="0" baseline="0" noProof="0" dirty="0" err="1">
                <a:ln>
                  <a:noFill/>
                </a:ln>
                <a:solidFill>
                  <a:srgbClr val="000000"/>
                </a:solidFill>
                <a:effectLst/>
                <a:uLnTx/>
                <a:uFillTx/>
                <a:latin typeface="Arial" pitchFamily="34" charset="0"/>
                <a:ea typeface="+mn-ea"/>
              </a:rPr>
              <a:t>the</a:t>
            </a:r>
            <a:r>
              <a:rPr kumimoji="0" lang="de-DE" altLang="de-DE" sz="1800" b="1" i="0" u="none" strike="noStrike" kern="0" cap="none" spc="0" normalizeH="0" baseline="0" noProof="0" dirty="0">
                <a:ln>
                  <a:noFill/>
                </a:ln>
                <a:solidFill>
                  <a:srgbClr val="000000"/>
                </a:solidFill>
                <a:effectLst/>
                <a:uLnTx/>
                <a:uFillTx/>
                <a:latin typeface="Arial" pitchFamily="34" charset="0"/>
                <a:ea typeface="+mn-ea"/>
              </a:rPr>
              <a:t> Radial Basis </a:t>
            </a:r>
            <a:r>
              <a:rPr kumimoji="0" lang="de-DE" altLang="de-DE" sz="1800" b="1" i="0" u="none" strike="noStrike" kern="0" cap="none" spc="0" normalizeH="0" baseline="0" noProof="0" dirty="0" err="1">
                <a:ln>
                  <a:noFill/>
                </a:ln>
                <a:solidFill>
                  <a:srgbClr val="000000"/>
                </a:solidFill>
                <a:effectLst/>
                <a:uLnTx/>
                <a:uFillTx/>
                <a:latin typeface="Arial" pitchFamily="34" charset="0"/>
                <a:ea typeface="+mn-ea"/>
              </a:rPr>
              <a:t>Function</a:t>
            </a:r>
            <a:r>
              <a:rPr kumimoji="0" lang="de-DE" altLang="de-DE" sz="1800" b="1" i="0" u="none" strike="noStrike" kern="0" cap="none" spc="0" normalizeH="0" baseline="0" noProof="0" dirty="0">
                <a:ln>
                  <a:noFill/>
                </a:ln>
                <a:solidFill>
                  <a:srgbClr val="000000"/>
                </a:solidFill>
                <a:effectLst/>
                <a:uLnTx/>
                <a:uFillTx/>
                <a:latin typeface="Arial" pitchFamily="34" charset="0"/>
                <a:ea typeface="+mn-ea"/>
              </a:rPr>
              <a:t> (</a:t>
            </a:r>
            <a:r>
              <a:rPr kumimoji="0" lang="de-DE" altLang="de-DE" sz="1800" b="1" i="0" u="none" strike="noStrike" kern="0" cap="none" spc="0" normalizeH="0" baseline="0" noProof="0">
                <a:ln>
                  <a:noFill/>
                </a:ln>
                <a:solidFill>
                  <a:srgbClr val="000000"/>
                </a:solidFill>
                <a:effectLst/>
                <a:uLnTx/>
                <a:uFillTx/>
                <a:latin typeface="Arial" pitchFamily="34" charset="0"/>
                <a:ea typeface="+mn-ea"/>
              </a:rPr>
              <a:t>RBF):</a:t>
            </a:r>
          </a:p>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endParaRPr lang="de-DE" altLang="de-DE" sz="1800" kern="0">
              <a:solidFill>
                <a:srgbClr val="000000"/>
              </a:solidFill>
              <a:ea typeface="+mn-ea"/>
            </a:endParaRPr>
          </a:p>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endParaRPr lang="de-DE" altLang="de-DE" sz="1800" kern="0">
              <a:solidFill>
                <a:srgbClr val="000000"/>
              </a:solidFill>
              <a:ea typeface="+mn-ea"/>
            </a:endParaRPr>
          </a:p>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endParaRPr lang="de-DE" altLang="de-DE" sz="1800" kern="0">
              <a:solidFill>
                <a:srgbClr val="000000"/>
              </a:solidFill>
              <a:ea typeface="+mn-ea"/>
            </a:endParaRPr>
          </a:p>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endParaRPr lang="de-DE" altLang="de-DE" sz="1800" b="0" kern="0">
              <a:solidFill>
                <a:srgbClr val="000000"/>
              </a:solidFill>
              <a:ea typeface="+mn-ea"/>
            </a:endParaRPr>
          </a:p>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r>
              <a:rPr lang="de-DE" altLang="de-DE" sz="1800" b="0" kern="0">
                <a:solidFill>
                  <a:srgbClr val="000000"/>
                </a:solidFill>
                <a:ea typeface="+mn-ea"/>
              </a:rPr>
              <a:t>It maps the data according a Gaussian function where Sigma (</a:t>
            </a:r>
            <a:r>
              <a:rPr lang="de-DE" altLang="de-DE" sz="1800" b="0" kern="0">
                <a:solidFill>
                  <a:srgbClr val="000000"/>
                </a:solidFill>
                <a:latin typeface="Symbol" panose="05050102010706020507" pitchFamily="18" charset="2"/>
                <a:ea typeface="+mn-ea"/>
              </a:rPr>
              <a:t>s</a:t>
            </a:r>
            <a:r>
              <a:rPr lang="de-DE" altLang="de-DE" sz="1800" b="0" kern="0">
                <a:solidFill>
                  <a:srgbClr val="000000"/>
                </a:solidFill>
                <a:ea typeface="+mn-ea"/>
              </a:rPr>
              <a:t>) is a streching factor.</a:t>
            </a:r>
          </a:p>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endParaRPr lang="de-DE" altLang="de-DE" sz="1800" kern="0">
              <a:solidFill>
                <a:srgbClr val="000000"/>
              </a:solidFill>
              <a:ea typeface="+mn-ea"/>
            </a:endParaRPr>
          </a:p>
        </p:txBody>
      </p:sp>
      <p:graphicFrame>
        <p:nvGraphicFramePr>
          <p:cNvPr id="7" name="Object 5"/>
          <p:cNvGraphicFramePr>
            <a:graphicFrameLocks noChangeAspect="1"/>
          </p:cNvGraphicFramePr>
          <p:nvPr/>
        </p:nvGraphicFramePr>
        <p:xfrm>
          <a:off x="1522413" y="2095500"/>
          <a:ext cx="2979737" cy="542925"/>
        </p:xfrm>
        <a:graphic>
          <a:graphicData uri="http://schemas.openxmlformats.org/presentationml/2006/ole">
            <mc:AlternateContent xmlns:mc="http://schemas.openxmlformats.org/markup-compatibility/2006">
              <mc:Choice xmlns:v="urn:schemas-microsoft-com:vml" Requires="v">
                <p:oleObj spid="_x0000_s31749" name="Formel" r:id="rId5" imgW="1993680" imgH="393480" progId="Equation.3">
                  <p:embed/>
                </p:oleObj>
              </mc:Choice>
              <mc:Fallback>
                <p:oleObj name="Formel" r:id="rId5" imgW="1993680" imgH="393480" progId="Equation.3">
                  <p:embed/>
                  <p:pic>
                    <p:nvPicPr>
                      <p:cNvPr id="7" name="Object 5"/>
                      <p:cNvPicPr>
                        <a:picLocks noChangeAspect="1" noChangeArrowheads="1"/>
                      </p:cNvPicPr>
                      <p:nvPr/>
                    </p:nvPicPr>
                    <p:blipFill>
                      <a:blip r:embed="rId6"/>
                      <a:srcRect/>
                      <a:stretch>
                        <a:fillRect/>
                      </a:stretch>
                    </p:blipFill>
                    <p:spPr bwMode="auto">
                      <a:xfrm>
                        <a:off x="1522413" y="2095500"/>
                        <a:ext cx="2979737"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5"/>
          <p:cNvGraphicFramePr>
            <a:graphicFrameLocks noChangeAspect="1"/>
          </p:cNvGraphicFramePr>
          <p:nvPr/>
        </p:nvGraphicFramePr>
        <p:xfrm>
          <a:off x="792163" y="1458913"/>
          <a:ext cx="2220912" cy="542925"/>
        </p:xfrm>
        <a:graphic>
          <a:graphicData uri="http://schemas.openxmlformats.org/presentationml/2006/ole">
            <mc:AlternateContent xmlns:mc="http://schemas.openxmlformats.org/markup-compatibility/2006">
              <mc:Choice xmlns:v="urn:schemas-microsoft-com:vml" Requires="v">
                <p:oleObj spid="_x0000_s31750" name="Formel" r:id="rId7" imgW="1485720" imgH="393480" progId="Equation.3">
                  <p:embed/>
                </p:oleObj>
              </mc:Choice>
              <mc:Fallback>
                <p:oleObj name="Formel" r:id="rId7" imgW="1485720" imgH="393480" progId="Equation.3">
                  <p:embed/>
                  <p:pic>
                    <p:nvPicPr>
                      <p:cNvPr id="8" name="Object 5"/>
                      <p:cNvPicPr>
                        <a:picLocks noChangeAspect="1" noChangeArrowheads="1"/>
                      </p:cNvPicPr>
                      <p:nvPr/>
                    </p:nvPicPr>
                    <p:blipFill>
                      <a:blip r:embed="rId8"/>
                      <a:srcRect/>
                      <a:stretch>
                        <a:fillRect/>
                      </a:stretch>
                    </p:blipFill>
                    <p:spPr bwMode="auto">
                      <a:xfrm>
                        <a:off x="792163" y="1458913"/>
                        <a:ext cx="2220912"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5"/>
          <p:cNvGraphicFramePr>
            <a:graphicFrameLocks noChangeAspect="1"/>
          </p:cNvGraphicFramePr>
          <p:nvPr/>
        </p:nvGraphicFramePr>
        <p:xfrm>
          <a:off x="734484" y="2722256"/>
          <a:ext cx="603250" cy="419100"/>
        </p:xfrm>
        <a:graphic>
          <a:graphicData uri="http://schemas.openxmlformats.org/presentationml/2006/ole">
            <mc:AlternateContent xmlns:mc="http://schemas.openxmlformats.org/markup-compatibility/2006">
              <mc:Choice xmlns:v="urn:schemas-microsoft-com:vml" Requires="v">
                <p:oleObj spid="_x0000_s31751" name="Formel" r:id="rId9" imgW="304560" imgH="228600" progId="Equation.3">
                  <p:embed/>
                </p:oleObj>
              </mc:Choice>
              <mc:Fallback>
                <p:oleObj name="Formel" r:id="rId9" imgW="304560" imgH="228600" progId="Equation.3">
                  <p:embed/>
                  <p:pic>
                    <p:nvPicPr>
                      <p:cNvPr id="9" name="Object 5"/>
                      <p:cNvPicPr>
                        <a:picLocks noChangeAspect="1" noChangeArrowheads="1"/>
                      </p:cNvPicPr>
                      <p:nvPr/>
                    </p:nvPicPr>
                    <p:blipFill>
                      <a:blip r:embed="rId10"/>
                      <a:srcRect/>
                      <a:stretch>
                        <a:fillRect/>
                      </a:stretch>
                    </p:blipFill>
                    <p:spPr bwMode="auto">
                      <a:xfrm>
                        <a:off x="734484" y="2722256"/>
                        <a:ext cx="603250" cy="419100"/>
                      </a:xfrm>
                      <a:prstGeom prst="rect">
                        <a:avLst/>
                      </a:prstGeom>
                      <a:noFill/>
                      <a:ln>
                        <a:noFill/>
                      </a:ln>
                      <a:effectLst/>
                    </p:spPr>
                  </p:pic>
                </p:oleObj>
              </mc:Fallback>
            </mc:AlternateContent>
          </a:graphicData>
        </a:graphic>
      </p:graphicFrame>
      <p:sp>
        <p:nvSpPr>
          <p:cNvPr id="10" name="Text Box 3"/>
          <p:cNvSpPr txBox="1">
            <a:spLocks noChangeArrowheads="1"/>
          </p:cNvSpPr>
          <p:nvPr/>
        </p:nvSpPr>
        <p:spPr bwMode="auto">
          <a:xfrm>
            <a:off x="1337734" y="2800371"/>
            <a:ext cx="5544022"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tabLst>
                <a:tab pos="2152650" algn="l"/>
              </a:tabLst>
              <a:defRPr b="1">
                <a:solidFill>
                  <a:schemeClr val="tx1"/>
                </a:solidFill>
                <a:latin typeface="Arial" pitchFamily="34" charset="0"/>
              </a:defRPr>
            </a:lvl1pPr>
            <a:lvl2pPr marL="742950" indent="-285750">
              <a:tabLst>
                <a:tab pos="2152650" algn="l"/>
              </a:tabLst>
              <a:defRPr b="1">
                <a:solidFill>
                  <a:schemeClr val="tx1"/>
                </a:solidFill>
                <a:latin typeface="Arial" pitchFamily="34" charset="0"/>
              </a:defRPr>
            </a:lvl2pPr>
            <a:lvl3pPr marL="1143000" indent="-228600">
              <a:tabLst>
                <a:tab pos="2152650" algn="l"/>
              </a:tabLst>
              <a:defRPr b="1">
                <a:solidFill>
                  <a:schemeClr val="tx1"/>
                </a:solidFill>
                <a:latin typeface="Arial" pitchFamily="34" charset="0"/>
              </a:defRPr>
            </a:lvl3pPr>
            <a:lvl4pPr marL="1600200" indent="-228600">
              <a:tabLst>
                <a:tab pos="2152650" algn="l"/>
              </a:tabLst>
              <a:defRPr b="1">
                <a:solidFill>
                  <a:schemeClr val="tx1"/>
                </a:solidFill>
                <a:latin typeface="Arial" pitchFamily="34" charset="0"/>
              </a:defRPr>
            </a:lvl4pPr>
            <a:lvl5pPr marL="2057400" indent="-228600">
              <a:tabLst>
                <a:tab pos="2152650" algn="l"/>
              </a:tabLst>
              <a:defRPr b="1">
                <a:solidFill>
                  <a:schemeClr val="tx1"/>
                </a:solidFill>
                <a:latin typeface="Arial" pitchFamily="34" charset="0"/>
              </a:defRPr>
            </a:lvl5pPr>
            <a:lvl6pPr marL="2514600" indent="-228600" eaLnBrk="0" fontAlgn="base" hangingPunct="0">
              <a:spcBef>
                <a:spcPct val="50000"/>
              </a:spcBef>
              <a:spcAft>
                <a:spcPct val="0"/>
              </a:spcAft>
              <a:tabLst>
                <a:tab pos="2152650" algn="l"/>
              </a:tabLst>
              <a:defRPr b="1">
                <a:solidFill>
                  <a:schemeClr val="tx1"/>
                </a:solidFill>
                <a:latin typeface="Arial" pitchFamily="34" charset="0"/>
              </a:defRPr>
            </a:lvl6pPr>
            <a:lvl7pPr marL="2971800" indent="-228600" eaLnBrk="0" fontAlgn="base" hangingPunct="0">
              <a:spcBef>
                <a:spcPct val="50000"/>
              </a:spcBef>
              <a:spcAft>
                <a:spcPct val="0"/>
              </a:spcAft>
              <a:tabLst>
                <a:tab pos="2152650" algn="l"/>
              </a:tabLst>
              <a:defRPr b="1">
                <a:solidFill>
                  <a:schemeClr val="tx1"/>
                </a:solidFill>
                <a:latin typeface="Arial" pitchFamily="34" charset="0"/>
              </a:defRPr>
            </a:lvl7pPr>
            <a:lvl8pPr marL="3429000" indent="-228600" eaLnBrk="0" fontAlgn="base" hangingPunct="0">
              <a:spcBef>
                <a:spcPct val="50000"/>
              </a:spcBef>
              <a:spcAft>
                <a:spcPct val="0"/>
              </a:spcAft>
              <a:tabLst>
                <a:tab pos="2152650" algn="l"/>
              </a:tabLst>
              <a:defRPr b="1">
                <a:solidFill>
                  <a:schemeClr val="tx1"/>
                </a:solidFill>
                <a:latin typeface="Arial" pitchFamily="34" charset="0"/>
              </a:defRPr>
            </a:lvl8pPr>
            <a:lvl9pPr marL="3886200" indent="-228600" eaLnBrk="0" fontAlgn="base" hangingPunct="0">
              <a:spcBef>
                <a:spcPct val="50000"/>
              </a:spcBef>
              <a:spcAft>
                <a:spcPct val="0"/>
              </a:spcAft>
              <a:tabLst>
                <a:tab pos="2152650" algn="l"/>
              </a:tabLst>
              <a:defRPr b="1">
                <a:solidFill>
                  <a:schemeClr val="tx1"/>
                </a:solidFill>
                <a:latin typeface="Arial" pitchFamily="34" charset="0"/>
              </a:defRPr>
            </a:lvl9pPr>
          </a:lstStyle>
          <a:p>
            <a:pPr marL="0" marR="0" lvl="0" indent="0" algn="just" defTabSz="914400" eaLnBrk="1" fontAlgn="auto" latinLnBrk="0" hangingPunct="1">
              <a:lnSpc>
                <a:spcPct val="100000"/>
              </a:lnSpc>
              <a:spcBef>
                <a:spcPts val="1200"/>
              </a:spcBef>
              <a:spcAft>
                <a:spcPts val="0"/>
              </a:spcAft>
              <a:buClrTx/>
              <a:buSzTx/>
              <a:buFontTx/>
              <a:buNone/>
              <a:tabLst>
                <a:tab pos="2152650" algn="l"/>
              </a:tabLst>
              <a:defRPr/>
            </a:pPr>
            <a:r>
              <a:rPr kumimoji="0" lang="de-DE" altLang="de-DE" b="0" i="0" u="none" strike="noStrike" kern="0" cap="none" spc="0" normalizeH="0" baseline="0" noProof="0">
                <a:ln>
                  <a:noFill/>
                </a:ln>
                <a:solidFill>
                  <a:srgbClr val="000000"/>
                </a:solidFill>
                <a:effectLst/>
                <a:uLnTx/>
                <a:uFillTx/>
                <a:latin typeface="Arial" pitchFamily="34" charset="0"/>
              </a:rPr>
              <a:t>= Euclidean</a:t>
            </a:r>
            <a:r>
              <a:rPr kumimoji="0" lang="de-DE" altLang="de-DE" b="0" i="0" u="none" strike="noStrike" kern="0" cap="none" spc="0" normalizeH="0" noProof="0">
                <a:ln>
                  <a:noFill/>
                </a:ln>
                <a:solidFill>
                  <a:srgbClr val="000000"/>
                </a:solidFill>
                <a:effectLst/>
                <a:uLnTx/>
                <a:uFillTx/>
                <a:latin typeface="Arial" pitchFamily="34" charset="0"/>
              </a:rPr>
              <a:t> distance between x and z</a:t>
            </a:r>
            <a:r>
              <a:rPr kumimoji="0" lang="de-DE" altLang="de-DE" b="0" i="0" u="none" strike="noStrike" kern="0" cap="none" spc="0" normalizeH="0" baseline="0" noProof="0">
                <a:ln>
                  <a:noFill/>
                </a:ln>
                <a:solidFill>
                  <a:srgbClr val="000000"/>
                </a:solidFill>
                <a:effectLst/>
                <a:uLnTx/>
                <a:uFillTx/>
                <a:latin typeface="Arial" pitchFamily="34" charset="0"/>
              </a:rPr>
              <a:t> </a:t>
            </a:r>
            <a:endParaRPr kumimoji="0" lang="de-DE" altLang="de-DE" b="0" i="0" u="none" strike="noStrike" kern="0" cap="none" spc="0" normalizeH="0" baseline="0" noProof="0" dirty="0">
              <a:ln>
                <a:noFill/>
              </a:ln>
              <a:solidFill>
                <a:srgbClr val="000000"/>
              </a:solidFill>
              <a:effectLst/>
              <a:uLnTx/>
              <a:uFillTx/>
              <a:latin typeface="Arial" pitchFamily="34" charset="0"/>
              <a:ea typeface="+mn-ea"/>
            </a:endParaRPr>
          </a:p>
        </p:txBody>
      </p:sp>
      <p:pic>
        <p:nvPicPr>
          <p:cNvPr id="2" name="Grafik 1"/>
          <p:cNvPicPr>
            <a:picLocks noChangeAspect="1"/>
          </p:cNvPicPr>
          <p:nvPr/>
        </p:nvPicPr>
        <p:blipFill>
          <a:blip r:embed="rId11"/>
          <a:stretch>
            <a:fillRect/>
          </a:stretch>
        </p:blipFill>
        <p:spPr>
          <a:xfrm>
            <a:off x="734484" y="4163408"/>
            <a:ext cx="7455241" cy="2255040"/>
          </a:xfrm>
          <a:prstGeom prst="rect">
            <a:avLst/>
          </a:prstGeom>
        </p:spPr>
      </p:pic>
      <p:sp>
        <p:nvSpPr>
          <p:cNvPr id="13" name="Rechteck 12"/>
          <p:cNvSpPr/>
          <p:nvPr/>
        </p:nvSpPr>
        <p:spPr>
          <a:xfrm>
            <a:off x="171216" y="6389974"/>
            <a:ext cx="8679861" cy="276999"/>
          </a:xfrm>
          <a:prstGeom prst="rect">
            <a:avLst/>
          </a:prstGeom>
        </p:spPr>
        <p:txBody>
          <a:bodyPr wrap="square">
            <a:spAutoFit/>
          </a:bodyPr>
          <a:lstStyle/>
          <a:p>
            <a:r>
              <a:rPr lang="de-DE" sz="1200" b="0"/>
              <a:t>Source: https://journals.plos.org/ploscompbiol/article?id=10.1371/journal.pcbi.1000173</a:t>
            </a:r>
          </a:p>
        </p:txBody>
      </p:sp>
      <p:sp>
        <p:nvSpPr>
          <p:cNvPr id="14" name="Text Box 3"/>
          <p:cNvSpPr txBox="1">
            <a:spLocks noChangeArrowheads="1"/>
          </p:cNvSpPr>
          <p:nvPr/>
        </p:nvSpPr>
        <p:spPr bwMode="auto">
          <a:xfrm>
            <a:off x="6561713" y="1525242"/>
            <a:ext cx="1717088"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tabLst>
                <a:tab pos="2152650" algn="l"/>
              </a:tabLst>
              <a:defRPr b="1">
                <a:solidFill>
                  <a:schemeClr val="tx1"/>
                </a:solidFill>
                <a:latin typeface="Arial" pitchFamily="34" charset="0"/>
              </a:defRPr>
            </a:lvl1pPr>
            <a:lvl2pPr marL="742950" indent="-285750">
              <a:tabLst>
                <a:tab pos="2152650" algn="l"/>
              </a:tabLst>
              <a:defRPr b="1">
                <a:solidFill>
                  <a:schemeClr val="tx1"/>
                </a:solidFill>
                <a:latin typeface="Arial" pitchFamily="34" charset="0"/>
              </a:defRPr>
            </a:lvl2pPr>
            <a:lvl3pPr marL="1143000" indent="-228600">
              <a:tabLst>
                <a:tab pos="2152650" algn="l"/>
              </a:tabLst>
              <a:defRPr b="1">
                <a:solidFill>
                  <a:schemeClr val="tx1"/>
                </a:solidFill>
                <a:latin typeface="Arial" pitchFamily="34" charset="0"/>
              </a:defRPr>
            </a:lvl3pPr>
            <a:lvl4pPr marL="1600200" indent="-228600">
              <a:tabLst>
                <a:tab pos="2152650" algn="l"/>
              </a:tabLst>
              <a:defRPr b="1">
                <a:solidFill>
                  <a:schemeClr val="tx1"/>
                </a:solidFill>
                <a:latin typeface="Arial" pitchFamily="34" charset="0"/>
              </a:defRPr>
            </a:lvl4pPr>
            <a:lvl5pPr marL="2057400" indent="-228600">
              <a:tabLst>
                <a:tab pos="2152650" algn="l"/>
              </a:tabLst>
              <a:defRPr b="1">
                <a:solidFill>
                  <a:schemeClr val="tx1"/>
                </a:solidFill>
                <a:latin typeface="Arial" pitchFamily="34" charset="0"/>
              </a:defRPr>
            </a:lvl5pPr>
            <a:lvl6pPr marL="2514600" indent="-228600" eaLnBrk="0" fontAlgn="base" hangingPunct="0">
              <a:spcBef>
                <a:spcPct val="50000"/>
              </a:spcBef>
              <a:spcAft>
                <a:spcPct val="0"/>
              </a:spcAft>
              <a:tabLst>
                <a:tab pos="2152650" algn="l"/>
              </a:tabLst>
              <a:defRPr b="1">
                <a:solidFill>
                  <a:schemeClr val="tx1"/>
                </a:solidFill>
                <a:latin typeface="Arial" pitchFamily="34" charset="0"/>
              </a:defRPr>
            </a:lvl6pPr>
            <a:lvl7pPr marL="2971800" indent="-228600" eaLnBrk="0" fontAlgn="base" hangingPunct="0">
              <a:spcBef>
                <a:spcPct val="50000"/>
              </a:spcBef>
              <a:spcAft>
                <a:spcPct val="0"/>
              </a:spcAft>
              <a:tabLst>
                <a:tab pos="2152650" algn="l"/>
              </a:tabLst>
              <a:defRPr b="1">
                <a:solidFill>
                  <a:schemeClr val="tx1"/>
                </a:solidFill>
                <a:latin typeface="Arial" pitchFamily="34" charset="0"/>
              </a:defRPr>
            </a:lvl7pPr>
            <a:lvl8pPr marL="3429000" indent="-228600" eaLnBrk="0" fontAlgn="base" hangingPunct="0">
              <a:spcBef>
                <a:spcPct val="50000"/>
              </a:spcBef>
              <a:spcAft>
                <a:spcPct val="0"/>
              </a:spcAft>
              <a:tabLst>
                <a:tab pos="2152650" algn="l"/>
              </a:tabLst>
              <a:defRPr b="1">
                <a:solidFill>
                  <a:schemeClr val="tx1"/>
                </a:solidFill>
                <a:latin typeface="Arial" pitchFamily="34" charset="0"/>
              </a:defRPr>
            </a:lvl8pPr>
            <a:lvl9pPr marL="3886200" indent="-228600" eaLnBrk="0" fontAlgn="base" hangingPunct="0">
              <a:spcBef>
                <a:spcPct val="50000"/>
              </a:spcBef>
              <a:spcAft>
                <a:spcPct val="0"/>
              </a:spcAft>
              <a:tabLst>
                <a:tab pos="2152650" algn="l"/>
              </a:tabLst>
              <a:defRPr b="1">
                <a:solidFill>
                  <a:schemeClr val="tx1"/>
                </a:solidFill>
                <a:latin typeface="Arial" pitchFamily="34" charset="0"/>
              </a:defRPr>
            </a:lvl9pPr>
          </a:lstStyle>
          <a:p>
            <a:pPr marL="0" marR="0" lvl="0" indent="0" algn="just" defTabSz="914400" eaLnBrk="1" fontAlgn="auto" latinLnBrk="0" hangingPunct="1">
              <a:lnSpc>
                <a:spcPct val="100000"/>
              </a:lnSpc>
              <a:spcBef>
                <a:spcPts val="1200"/>
              </a:spcBef>
              <a:spcAft>
                <a:spcPts val="0"/>
              </a:spcAft>
              <a:buClrTx/>
              <a:buSzTx/>
              <a:buFontTx/>
              <a:buNone/>
              <a:tabLst>
                <a:tab pos="2152650" algn="l"/>
              </a:tabLst>
              <a:defRPr/>
            </a:pPr>
            <a:r>
              <a:rPr kumimoji="0" lang="de-DE" altLang="de-DE" b="0" i="0" u="none" strike="noStrike" kern="0" cap="none" spc="0" normalizeH="0" baseline="0" noProof="0">
                <a:ln>
                  <a:noFill/>
                </a:ln>
                <a:solidFill>
                  <a:srgbClr val="000000"/>
                </a:solidFill>
                <a:effectLst/>
                <a:uLnTx/>
                <a:uFillTx/>
                <a:latin typeface="Arial" pitchFamily="34" charset="0"/>
              </a:rPr>
              <a:t>Different Sigmas</a:t>
            </a:r>
            <a:endParaRPr kumimoji="0" lang="de-DE" altLang="de-DE" b="0" i="0" u="none" strike="noStrike" kern="0" cap="none" spc="0" normalizeH="0" baseline="0" noProof="0" dirty="0">
              <a:ln>
                <a:noFill/>
              </a:ln>
              <a:solidFill>
                <a:srgbClr val="000000"/>
              </a:solidFill>
              <a:effectLst/>
              <a:uLnTx/>
              <a:uFillTx/>
              <a:latin typeface="Arial" pitchFamily="34" charset="0"/>
              <a:ea typeface="+mn-ea"/>
            </a:endParaRPr>
          </a:p>
        </p:txBody>
      </p:sp>
    </p:spTree>
    <p:extLst>
      <p:ext uri="{BB962C8B-B14F-4D97-AF65-F5344CB8AC3E}">
        <p14:creationId xmlns:p14="http://schemas.microsoft.com/office/powerpoint/2010/main" val="156761737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291</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917576" y="1194992"/>
            <a:ext cx="7145546" cy="518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4.4.2	Regression</a:t>
            </a:r>
          </a:p>
          <a:p>
            <a:pPr marL="1795463" algn="l" defTabSz="1795463">
              <a:lnSpc>
                <a:spcPts val="2500"/>
              </a:lnSpc>
              <a:spcBef>
                <a:spcPts val="600"/>
              </a:spcBef>
              <a:tabLst>
                <a:tab pos="269875" algn="l"/>
                <a:tab pos="2963863" algn="l"/>
              </a:tabLst>
            </a:pPr>
            <a:r>
              <a:rPr lang="de-DE" sz="2400"/>
              <a:t>4.4.2.1	OLS</a:t>
            </a:r>
          </a:p>
          <a:p>
            <a:pPr marL="1795463" algn="l" defTabSz="1795463">
              <a:lnSpc>
                <a:spcPts val="2500"/>
              </a:lnSpc>
              <a:spcBef>
                <a:spcPts val="600"/>
              </a:spcBef>
              <a:tabLst>
                <a:tab pos="269875" algn="l"/>
                <a:tab pos="2963863" algn="l"/>
              </a:tabLst>
            </a:pPr>
            <a:r>
              <a:rPr lang="de-DE" sz="2400"/>
              <a:t>4.4.2.2	Ridge Regression</a:t>
            </a:r>
          </a:p>
          <a:p>
            <a:pPr marL="1795463" algn="l" defTabSz="1795463">
              <a:lnSpc>
                <a:spcPts val="2500"/>
              </a:lnSpc>
              <a:spcBef>
                <a:spcPts val="600"/>
              </a:spcBef>
              <a:tabLst>
                <a:tab pos="269875" algn="l"/>
                <a:tab pos="2963863" algn="l"/>
              </a:tabLst>
            </a:pPr>
            <a:r>
              <a:rPr lang="de-DE" sz="2400"/>
              <a:t>4.4.2.3	Support Vector Regression</a:t>
            </a:r>
          </a:p>
          <a:p>
            <a:pPr marL="1795463" algn="l" defTabSz="1795463">
              <a:lnSpc>
                <a:spcPts val="2500"/>
              </a:lnSpc>
              <a:spcBef>
                <a:spcPts val="600"/>
              </a:spcBef>
              <a:tabLst>
                <a:tab pos="269875" algn="l"/>
                <a:tab pos="2963863" algn="l"/>
              </a:tabLst>
            </a:pPr>
            <a:r>
              <a:rPr lang="de-DE" sz="2400">
                <a:solidFill>
                  <a:srgbClr val="FF0000"/>
                </a:solidFill>
              </a:rPr>
              <a:t>4.4.2.4	Neural Networks</a:t>
            </a:r>
          </a:p>
          <a:p>
            <a:pPr marL="1795463" algn="l" defTabSz="1795463">
              <a:lnSpc>
                <a:spcPts val="2500"/>
              </a:lnSpc>
              <a:spcBef>
                <a:spcPts val="600"/>
              </a:spcBef>
              <a:tabLst>
                <a:tab pos="269875" algn="l"/>
                <a:tab pos="2963863" algn="l"/>
              </a:tabLst>
            </a:pPr>
            <a:r>
              <a:rPr lang="de-DE" sz="2400"/>
              <a:t>4.4.2.5	Decision Trees</a:t>
            </a:r>
          </a:p>
          <a:p>
            <a:pPr marL="1795463" algn="l" defTabSz="1795463">
              <a:lnSpc>
                <a:spcPts val="2500"/>
              </a:lnSpc>
              <a:spcBef>
                <a:spcPts val="600"/>
              </a:spcBef>
              <a:tabLst>
                <a:tab pos="269875" algn="l"/>
                <a:tab pos="2963863" algn="l"/>
              </a:tabLst>
            </a:pPr>
            <a:r>
              <a:rPr lang="de-DE" sz="2400"/>
              <a:t>4.4.2.6	K-Nearest Neighbors</a:t>
            </a:r>
          </a:p>
        </p:txBody>
      </p:sp>
    </p:spTree>
    <p:extLst>
      <p:ext uri="{BB962C8B-B14F-4D97-AF65-F5344CB8AC3E}">
        <p14:creationId xmlns:p14="http://schemas.microsoft.com/office/powerpoint/2010/main" val="3618009613"/>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292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Using Neural Network for Regression</a:t>
            </a:r>
          </a:p>
        </p:txBody>
      </p:sp>
      <p:sp>
        <p:nvSpPr>
          <p:cNvPr id="2" name="Textfeld 1"/>
          <p:cNvSpPr txBox="1"/>
          <p:nvPr/>
        </p:nvSpPr>
        <p:spPr>
          <a:xfrm>
            <a:off x="290944" y="1379913"/>
            <a:ext cx="8445731" cy="4524315"/>
          </a:xfrm>
          <a:prstGeom prst="rect">
            <a:avLst/>
          </a:prstGeom>
          <a:noFill/>
        </p:spPr>
        <p:txBody>
          <a:bodyPr wrap="square" rtlCol="0">
            <a:spAutoFit/>
          </a:bodyPr>
          <a:lstStyle/>
          <a:p>
            <a:pPr algn="l"/>
            <a:r>
              <a:rPr lang="en-US" sz="1800" dirty="0"/>
              <a:t>Artificial neural networks are often used for classification because of the relationship to logistic regression. Neural networks typically use a logistic activation function and output values from 0 to 1 like logistic regression. </a:t>
            </a:r>
          </a:p>
          <a:p>
            <a:pPr algn="l"/>
            <a:r>
              <a:rPr lang="en-US" sz="1800" dirty="0"/>
              <a:t>But  the continuous output of a net must not be interpreted as a probability, so neural networks can be used too for regression, to model complex and non-linear relationships.</a:t>
            </a:r>
          </a:p>
          <a:p>
            <a:pPr algn="l"/>
            <a:r>
              <a:rPr lang="en-US" sz="1800" dirty="0"/>
              <a:t>The </a:t>
            </a:r>
            <a:r>
              <a:rPr lang="en-US" sz="1800" dirty="0" err="1"/>
              <a:t>Singlelayer</a:t>
            </a:r>
            <a:r>
              <a:rPr lang="en-US" sz="1800" dirty="0"/>
              <a:t> Perceptron corresponds to a linear regression while a Multilayer Perceptron is able to approximate nearly any function regard-less of the complexity and nonlinearity.</a:t>
            </a:r>
          </a:p>
          <a:p>
            <a:pPr algn="l"/>
            <a:r>
              <a:rPr lang="en-US" sz="1800" dirty="0"/>
              <a:t>Because of the high complexity of the MLP, the models are usually very sensitive and have a tendency to overfitting.</a:t>
            </a:r>
          </a:p>
          <a:p>
            <a:pPr algn="l"/>
            <a:r>
              <a:rPr lang="en-US" sz="1800" dirty="0"/>
              <a:t>There exist regularization methods, which make the networks better at generalizing beyond the training data.</a:t>
            </a:r>
            <a:br>
              <a:rPr lang="en-US" sz="1800" dirty="0"/>
            </a:br>
            <a:r>
              <a:rPr lang="en-US" sz="1800" dirty="0"/>
              <a:t>(see http://neuralnetworksanddeeplearning.com/chap3.html)</a:t>
            </a:r>
          </a:p>
        </p:txBody>
      </p:sp>
    </p:spTree>
    <p:extLst>
      <p:ext uri="{BB962C8B-B14F-4D97-AF65-F5344CB8AC3E}">
        <p14:creationId xmlns:p14="http://schemas.microsoft.com/office/powerpoint/2010/main" val="2923785333"/>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493" y="1090367"/>
            <a:ext cx="5244551" cy="5051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293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Neural Network (</a:t>
            </a:r>
            <a:r>
              <a:rPr lang="de-DE" sz="2400" dirty="0" err="1"/>
              <a:t>Multilayer</a:t>
            </a:r>
            <a:r>
              <a:rPr lang="de-DE" sz="2400" dirty="0"/>
              <a:t> </a:t>
            </a:r>
            <a:r>
              <a:rPr lang="de-DE" sz="2400" dirty="0" err="1"/>
              <a:t>Perceptron</a:t>
            </a:r>
            <a:r>
              <a:rPr lang="de-DE" sz="2400" dirty="0"/>
              <a:t>)</a:t>
            </a:r>
            <a:endParaRPr lang="en-US" sz="2400" dirty="0"/>
          </a:p>
        </p:txBody>
      </p:sp>
      <p:sp>
        <p:nvSpPr>
          <p:cNvPr id="4" name="Textfeld 3"/>
          <p:cNvSpPr txBox="1"/>
          <p:nvPr/>
        </p:nvSpPr>
        <p:spPr>
          <a:xfrm>
            <a:off x="1429789" y="6151566"/>
            <a:ext cx="7007629" cy="276999"/>
          </a:xfrm>
          <a:prstGeom prst="rect">
            <a:avLst/>
          </a:prstGeom>
          <a:noFill/>
        </p:spPr>
        <p:txBody>
          <a:bodyPr wrap="square" rtlCol="0">
            <a:spAutoFit/>
          </a:bodyPr>
          <a:lstStyle/>
          <a:p>
            <a:pPr algn="l"/>
            <a:r>
              <a:rPr lang="de-DE" sz="1200" b="0" dirty="0"/>
              <a:t>Source: http://www.sclgsummit.org/uploads/presentation/8934b2d0be055a2261f5d0320f5b59bb.pdf</a:t>
            </a:r>
          </a:p>
        </p:txBody>
      </p:sp>
      <p:grpSp>
        <p:nvGrpSpPr>
          <p:cNvPr id="8" name="Gruppieren 7"/>
          <p:cNvGrpSpPr/>
          <p:nvPr/>
        </p:nvGrpSpPr>
        <p:grpSpPr>
          <a:xfrm>
            <a:off x="6016366" y="1336239"/>
            <a:ext cx="2202002" cy="1087577"/>
            <a:chOff x="1000125" y="1154113"/>
            <a:chExt cx="6642100" cy="4067175"/>
          </a:xfrm>
        </p:grpSpPr>
        <p:sp>
          <p:nvSpPr>
            <p:cNvPr id="10" name="Freeform 21"/>
            <p:cNvSpPr>
              <a:spLocks/>
            </p:cNvSpPr>
            <p:nvPr/>
          </p:nvSpPr>
          <p:spPr bwMode="auto">
            <a:xfrm>
              <a:off x="4252618"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000496957 w 234"/>
                <a:gd name="T31" fmla="*/ 2147483647 h 217"/>
                <a:gd name="T32" fmla="*/ 0 w 234"/>
                <a:gd name="T33" fmla="*/ 2147483647 h 217"/>
                <a:gd name="T34" fmla="*/ 1000496957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1" y="87"/>
                  </a:lnTo>
                  <a:lnTo>
                    <a:pt x="225" y="67"/>
                  </a:lnTo>
                  <a:lnTo>
                    <a:pt x="214" y="48"/>
                  </a:lnTo>
                  <a:lnTo>
                    <a:pt x="200" y="33"/>
                  </a:lnTo>
                  <a:lnTo>
                    <a:pt x="182" y="18"/>
                  </a:lnTo>
                  <a:lnTo>
                    <a:pt x="163" y="9"/>
                  </a:lnTo>
                  <a:lnTo>
                    <a:pt x="140" y="3"/>
                  </a:lnTo>
                  <a:lnTo>
                    <a:pt x="116" y="0"/>
                  </a:lnTo>
                  <a:lnTo>
                    <a:pt x="93" y="3"/>
                  </a:lnTo>
                  <a:lnTo>
                    <a:pt x="71" y="9"/>
                  </a:lnTo>
                  <a:lnTo>
                    <a:pt x="51" y="18"/>
                  </a:lnTo>
                  <a:lnTo>
                    <a:pt x="34" y="33"/>
                  </a:lnTo>
                  <a:lnTo>
                    <a:pt x="20" y="48"/>
                  </a:lnTo>
                  <a:lnTo>
                    <a:pt x="9" y="67"/>
                  </a:lnTo>
                  <a:lnTo>
                    <a:pt x="2" y="87"/>
                  </a:lnTo>
                  <a:lnTo>
                    <a:pt x="0" y="108"/>
                  </a:lnTo>
                  <a:lnTo>
                    <a:pt x="2" y="130"/>
                  </a:lnTo>
                  <a:lnTo>
                    <a:pt x="9" y="150"/>
                  </a:lnTo>
                  <a:lnTo>
                    <a:pt x="20" y="168"/>
                  </a:lnTo>
                  <a:lnTo>
                    <a:pt x="34" y="184"/>
                  </a:lnTo>
                  <a:lnTo>
                    <a:pt x="51" y="198"/>
                  </a:lnTo>
                  <a:lnTo>
                    <a:pt x="71" y="208"/>
                  </a:lnTo>
                  <a:lnTo>
                    <a:pt x="93" y="214"/>
                  </a:lnTo>
                  <a:lnTo>
                    <a:pt x="116" y="217"/>
                  </a:lnTo>
                  <a:lnTo>
                    <a:pt x="140" y="214"/>
                  </a:lnTo>
                  <a:lnTo>
                    <a:pt x="163" y="208"/>
                  </a:lnTo>
                  <a:lnTo>
                    <a:pt x="182" y="198"/>
                  </a:lnTo>
                  <a:lnTo>
                    <a:pt x="200" y="184"/>
                  </a:lnTo>
                  <a:lnTo>
                    <a:pt x="214" y="168"/>
                  </a:lnTo>
                  <a:lnTo>
                    <a:pt x="225" y="150"/>
                  </a:lnTo>
                  <a:lnTo>
                    <a:pt x="231" y="130"/>
                  </a:lnTo>
                  <a:lnTo>
                    <a:pt x="234"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1" name="Freeform 22"/>
            <p:cNvSpPr>
              <a:spLocks/>
            </p:cNvSpPr>
            <p:nvPr/>
          </p:nvSpPr>
          <p:spPr bwMode="auto">
            <a:xfrm>
              <a:off x="4252618"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000496957 w 234"/>
                <a:gd name="T31" fmla="*/ 2147483647 h 217"/>
                <a:gd name="T32" fmla="*/ 0 w 234"/>
                <a:gd name="T33" fmla="*/ 2147483647 h 217"/>
                <a:gd name="T34" fmla="*/ 1000496957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1" y="87"/>
                  </a:lnTo>
                  <a:lnTo>
                    <a:pt x="225" y="67"/>
                  </a:lnTo>
                  <a:lnTo>
                    <a:pt x="214" y="48"/>
                  </a:lnTo>
                  <a:lnTo>
                    <a:pt x="200" y="33"/>
                  </a:lnTo>
                  <a:lnTo>
                    <a:pt x="182" y="18"/>
                  </a:lnTo>
                  <a:lnTo>
                    <a:pt x="163" y="9"/>
                  </a:lnTo>
                  <a:lnTo>
                    <a:pt x="140" y="3"/>
                  </a:lnTo>
                  <a:lnTo>
                    <a:pt x="116" y="0"/>
                  </a:lnTo>
                  <a:lnTo>
                    <a:pt x="93" y="3"/>
                  </a:lnTo>
                  <a:lnTo>
                    <a:pt x="71" y="9"/>
                  </a:lnTo>
                  <a:lnTo>
                    <a:pt x="51" y="18"/>
                  </a:lnTo>
                  <a:lnTo>
                    <a:pt x="34" y="33"/>
                  </a:lnTo>
                  <a:lnTo>
                    <a:pt x="20" y="48"/>
                  </a:lnTo>
                  <a:lnTo>
                    <a:pt x="9" y="67"/>
                  </a:lnTo>
                  <a:lnTo>
                    <a:pt x="2" y="87"/>
                  </a:lnTo>
                  <a:lnTo>
                    <a:pt x="0" y="108"/>
                  </a:lnTo>
                  <a:lnTo>
                    <a:pt x="2" y="130"/>
                  </a:lnTo>
                  <a:lnTo>
                    <a:pt x="9" y="150"/>
                  </a:lnTo>
                  <a:lnTo>
                    <a:pt x="20" y="168"/>
                  </a:lnTo>
                  <a:lnTo>
                    <a:pt x="34" y="184"/>
                  </a:lnTo>
                  <a:lnTo>
                    <a:pt x="51" y="198"/>
                  </a:lnTo>
                  <a:lnTo>
                    <a:pt x="71" y="208"/>
                  </a:lnTo>
                  <a:lnTo>
                    <a:pt x="93" y="214"/>
                  </a:lnTo>
                  <a:lnTo>
                    <a:pt x="116" y="217"/>
                  </a:lnTo>
                  <a:lnTo>
                    <a:pt x="140" y="214"/>
                  </a:lnTo>
                  <a:lnTo>
                    <a:pt x="163" y="208"/>
                  </a:lnTo>
                  <a:lnTo>
                    <a:pt x="182" y="198"/>
                  </a:lnTo>
                  <a:lnTo>
                    <a:pt x="200" y="184"/>
                  </a:lnTo>
                  <a:lnTo>
                    <a:pt x="214" y="168"/>
                  </a:lnTo>
                  <a:lnTo>
                    <a:pt x="225" y="150"/>
                  </a:lnTo>
                  <a:lnTo>
                    <a:pt x="231" y="130"/>
                  </a:lnTo>
                  <a:lnTo>
                    <a:pt x="234" y="108"/>
                  </a:lnTo>
                </a:path>
              </a:pathLst>
            </a:custGeom>
            <a:solidFill>
              <a:schemeClr val="tx1"/>
            </a:solidFill>
            <a:ln w="8">
              <a:solidFill>
                <a:srgbClr val="000000"/>
              </a:solidFill>
              <a:prstDash val="solid"/>
              <a:round/>
              <a:headEnd/>
              <a:tailEnd/>
            </a:ln>
          </p:spPr>
          <p:txBody>
            <a:bodyPr/>
            <a:lstStyle/>
            <a:p>
              <a:endParaRPr lang="de-DE"/>
            </a:p>
          </p:txBody>
        </p:sp>
        <p:sp>
          <p:nvSpPr>
            <p:cNvPr id="12" name="Freeform 23"/>
            <p:cNvSpPr>
              <a:spLocks/>
            </p:cNvSpPr>
            <p:nvPr/>
          </p:nvSpPr>
          <p:spPr bwMode="auto">
            <a:xfrm>
              <a:off x="3690626"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500115199 w 234"/>
                <a:gd name="T31" fmla="*/ 2147483647 h 217"/>
                <a:gd name="T32" fmla="*/ 0 w 234"/>
                <a:gd name="T33" fmla="*/ 2147483647 h 217"/>
                <a:gd name="T34" fmla="*/ 1500115199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2" y="87"/>
                  </a:lnTo>
                  <a:lnTo>
                    <a:pt x="226" y="67"/>
                  </a:lnTo>
                  <a:lnTo>
                    <a:pt x="215" y="48"/>
                  </a:lnTo>
                  <a:lnTo>
                    <a:pt x="200" y="33"/>
                  </a:lnTo>
                  <a:lnTo>
                    <a:pt x="183" y="18"/>
                  </a:lnTo>
                  <a:lnTo>
                    <a:pt x="162" y="9"/>
                  </a:lnTo>
                  <a:lnTo>
                    <a:pt x="141" y="3"/>
                  </a:lnTo>
                  <a:lnTo>
                    <a:pt x="117" y="0"/>
                  </a:lnTo>
                  <a:lnTo>
                    <a:pt x="94" y="3"/>
                  </a:lnTo>
                  <a:lnTo>
                    <a:pt x="71" y="9"/>
                  </a:lnTo>
                  <a:lnTo>
                    <a:pt x="52" y="18"/>
                  </a:lnTo>
                  <a:lnTo>
                    <a:pt x="34" y="33"/>
                  </a:lnTo>
                  <a:lnTo>
                    <a:pt x="20" y="48"/>
                  </a:lnTo>
                  <a:lnTo>
                    <a:pt x="9" y="67"/>
                  </a:lnTo>
                  <a:lnTo>
                    <a:pt x="3" y="87"/>
                  </a:lnTo>
                  <a:lnTo>
                    <a:pt x="0" y="108"/>
                  </a:lnTo>
                  <a:lnTo>
                    <a:pt x="3" y="130"/>
                  </a:lnTo>
                  <a:lnTo>
                    <a:pt x="9" y="150"/>
                  </a:lnTo>
                  <a:lnTo>
                    <a:pt x="20" y="168"/>
                  </a:lnTo>
                  <a:lnTo>
                    <a:pt x="34" y="184"/>
                  </a:lnTo>
                  <a:lnTo>
                    <a:pt x="52" y="198"/>
                  </a:lnTo>
                  <a:lnTo>
                    <a:pt x="71" y="208"/>
                  </a:lnTo>
                  <a:lnTo>
                    <a:pt x="94" y="214"/>
                  </a:lnTo>
                  <a:lnTo>
                    <a:pt x="117" y="217"/>
                  </a:lnTo>
                  <a:lnTo>
                    <a:pt x="141" y="214"/>
                  </a:lnTo>
                  <a:lnTo>
                    <a:pt x="162" y="208"/>
                  </a:lnTo>
                  <a:lnTo>
                    <a:pt x="183" y="198"/>
                  </a:lnTo>
                  <a:lnTo>
                    <a:pt x="200" y="184"/>
                  </a:lnTo>
                  <a:lnTo>
                    <a:pt x="215" y="168"/>
                  </a:lnTo>
                  <a:lnTo>
                    <a:pt x="226" y="150"/>
                  </a:lnTo>
                  <a:lnTo>
                    <a:pt x="232" y="130"/>
                  </a:lnTo>
                  <a:lnTo>
                    <a:pt x="234"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3" name="Freeform 24"/>
            <p:cNvSpPr>
              <a:spLocks/>
            </p:cNvSpPr>
            <p:nvPr/>
          </p:nvSpPr>
          <p:spPr bwMode="auto">
            <a:xfrm>
              <a:off x="3690626"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500115199 w 234"/>
                <a:gd name="T31" fmla="*/ 2147483647 h 217"/>
                <a:gd name="T32" fmla="*/ 0 w 234"/>
                <a:gd name="T33" fmla="*/ 2147483647 h 217"/>
                <a:gd name="T34" fmla="*/ 1500115199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2" y="87"/>
                  </a:lnTo>
                  <a:lnTo>
                    <a:pt x="226" y="67"/>
                  </a:lnTo>
                  <a:lnTo>
                    <a:pt x="215" y="48"/>
                  </a:lnTo>
                  <a:lnTo>
                    <a:pt x="200" y="33"/>
                  </a:lnTo>
                  <a:lnTo>
                    <a:pt x="183" y="18"/>
                  </a:lnTo>
                  <a:lnTo>
                    <a:pt x="162" y="9"/>
                  </a:lnTo>
                  <a:lnTo>
                    <a:pt x="141" y="3"/>
                  </a:lnTo>
                  <a:lnTo>
                    <a:pt x="117" y="0"/>
                  </a:lnTo>
                  <a:lnTo>
                    <a:pt x="94" y="3"/>
                  </a:lnTo>
                  <a:lnTo>
                    <a:pt x="71" y="9"/>
                  </a:lnTo>
                  <a:lnTo>
                    <a:pt x="52" y="18"/>
                  </a:lnTo>
                  <a:lnTo>
                    <a:pt x="34" y="33"/>
                  </a:lnTo>
                  <a:lnTo>
                    <a:pt x="20" y="48"/>
                  </a:lnTo>
                  <a:lnTo>
                    <a:pt x="9" y="67"/>
                  </a:lnTo>
                  <a:lnTo>
                    <a:pt x="3" y="87"/>
                  </a:lnTo>
                  <a:lnTo>
                    <a:pt x="0" y="108"/>
                  </a:lnTo>
                  <a:lnTo>
                    <a:pt x="3" y="130"/>
                  </a:lnTo>
                  <a:lnTo>
                    <a:pt x="9" y="150"/>
                  </a:lnTo>
                  <a:lnTo>
                    <a:pt x="20" y="168"/>
                  </a:lnTo>
                  <a:lnTo>
                    <a:pt x="34" y="184"/>
                  </a:lnTo>
                  <a:lnTo>
                    <a:pt x="52" y="198"/>
                  </a:lnTo>
                  <a:lnTo>
                    <a:pt x="71" y="208"/>
                  </a:lnTo>
                  <a:lnTo>
                    <a:pt x="94" y="214"/>
                  </a:lnTo>
                  <a:lnTo>
                    <a:pt x="117" y="217"/>
                  </a:lnTo>
                  <a:lnTo>
                    <a:pt x="141" y="214"/>
                  </a:lnTo>
                  <a:lnTo>
                    <a:pt x="162" y="208"/>
                  </a:lnTo>
                  <a:lnTo>
                    <a:pt x="183" y="198"/>
                  </a:lnTo>
                  <a:lnTo>
                    <a:pt x="200" y="184"/>
                  </a:lnTo>
                  <a:lnTo>
                    <a:pt x="215" y="168"/>
                  </a:lnTo>
                  <a:lnTo>
                    <a:pt x="226" y="150"/>
                  </a:lnTo>
                  <a:lnTo>
                    <a:pt x="232" y="130"/>
                  </a:lnTo>
                  <a:lnTo>
                    <a:pt x="234"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4" name="Freeform 25"/>
            <p:cNvSpPr>
              <a:spLocks/>
            </p:cNvSpPr>
            <p:nvPr/>
          </p:nvSpPr>
          <p:spPr bwMode="auto">
            <a:xfrm>
              <a:off x="1576534" y="3895740"/>
              <a:ext cx="172129"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481144365 w 235"/>
                <a:gd name="T31" fmla="*/ 2147483647 h 215"/>
                <a:gd name="T32" fmla="*/ 0 w 235"/>
                <a:gd name="T33" fmla="*/ 2147483647 h 215"/>
                <a:gd name="T34" fmla="*/ 1481144365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3" y="86"/>
                  </a:lnTo>
                  <a:lnTo>
                    <a:pt x="227" y="66"/>
                  </a:lnTo>
                  <a:lnTo>
                    <a:pt x="216" y="47"/>
                  </a:lnTo>
                  <a:lnTo>
                    <a:pt x="201" y="31"/>
                  </a:lnTo>
                  <a:lnTo>
                    <a:pt x="183" y="19"/>
                  </a:lnTo>
                  <a:lnTo>
                    <a:pt x="163" y="9"/>
                  </a:lnTo>
                  <a:lnTo>
                    <a:pt x="142" y="1"/>
                  </a:lnTo>
                  <a:lnTo>
                    <a:pt x="118" y="0"/>
                  </a:lnTo>
                  <a:lnTo>
                    <a:pt x="95" y="1"/>
                  </a:lnTo>
                  <a:lnTo>
                    <a:pt x="72" y="9"/>
                  </a:lnTo>
                  <a:lnTo>
                    <a:pt x="53" y="19"/>
                  </a:lnTo>
                  <a:lnTo>
                    <a:pt x="34" y="31"/>
                  </a:lnTo>
                  <a:lnTo>
                    <a:pt x="21" y="47"/>
                  </a:lnTo>
                  <a:lnTo>
                    <a:pt x="10" y="66"/>
                  </a:lnTo>
                  <a:lnTo>
                    <a:pt x="3" y="86"/>
                  </a:lnTo>
                  <a:lnTo>
                    <a:pt x="0" y="107"/>
                  </a:lnTo>
                  <a:lnTo>
                    <a:pt x="3" y="130"/>
                  </a:lnTo>
                  <a:lnTo>
                    <a:pt x="10" y="150"/>
                  </a:lnTo>
                  <a:lnTo>
                    <a:pt x="21" y="168"/>
                  </a:lnTo>
                  <a:lnTo>
                    <a:pt x="34" y="184"/>
                  </a:lnTo>
                  <a:lnTo>
                    <a:pt x="53" y="197"/>
                  </a:lnTo>
                  <a:lnTo>
                    <a:pt x="72" y="207"/>
                  </a:lnTo>
                  <a:lnTo>
                    <a:pt x="95" y="214"/>
                  </a:lnTo>
                  <a:lnTo>
                    <a:pt x="118" y="215"/>
                  </a:lnTo>
                  <a:lnTo>
                    <a:pt x="142" y="214"/>
                  </a:lnTo>
                  <a:lnTo>
                    <a:pt x="163" y="207"/>
                  </a:lnTo>
                  <a:lnTo>
                    <a:pt x="183" y="197"/>
                  </a:lnTo>
                  <a:lnTo>
                    <a:pt x="201" y="184"/>
                  </a:lnTo>
                  <a:lnTo>
                    <a:pt x="216" y="168"/>
                  </a:lnTo>
                  <a:lnTo>
                    <a:pt x="227" y="150"/>
                  </a:lnTo>
                  <a:lnTo>
                    <a:pt x="233" y="130"/>
                  </a:lnTo>
                  <a:lnTo>
                    <a:pt x="235" y="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5" name="Freeform 26"/>
            <p:cNvSpPr>
              <a:spLocks/>
            </p:cNvSpPr>
            <p:nvPr/>
          </p:nvSpPr>
          <p:spPr bwMode="auto">
            <a:xfrm>
              <a:off x="1576534" y="3895740"/>
              <a:ext cx="172129"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481144365 w 235"/>
                <a:gd name="T31" fmla="*/ 2147483647 h 215"/>
                <a:gd name="T32" fmla="*/ 0 w 235"/>
                <a:gd name="T33" fmla="*/ 2147483647 h 215"/>
                <a:gd name="T34" fmla="*/ 1481144365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3" y="86"/>
                  </a:lnTo>
                  <a:lnTo>
                    <a:pt x="227" y="66"/>
                  </a:lnTo>
                  <a:lnTo>
                    <a:pt x="216" y="47"/>
                  </a:lnTo>
                  <a:lnTo>
                    <a:pt x="201" y="31"/>
                  </a:lnTo>
                  <a:lnTo>
                    <a:pt x="183" y="19"/>
                  </a:lnTo>
                  <a:lnTo>
                    <a:pt x="163" y="9"/>
                  </a:lnTo>
                  <a:lnTo>
                    <a:pt x="142" y="1"/>
                  </a:lnTo>
                  <a:lnTo>
                    <a:pt x="118" y="0"/>
                  </a:lnTo>
                  <a:lnTo>
                    <a:pt x="95" y="1"/>
                  </a:lnTo>
                  <a:lnTo>
                    <a:pt x="72" y="9"/>
                  </a:lnTo>
                  <a:lnTo>
                    <a:pt x="53" y="19"/>
                  </a:lnTo>
                  <a:lnTo>
                    <a:pt x="34" y="31"/>
                  </a:lnTo>
                  <a:lnTo>
                    <a:pt x="21" y="47"/>
                  </a:lnTo>
                  <a:lnTo>
                    <a:pt x="10" y="66"/>
                  </a:lnTo>
                  <a:lnTo>
                    <a:pt x="3" y="86"/>
                  </a:lnTo>
                  <a:lnTo>
                    <a:pt x="0" y="107"/>
                  </a:lnTo>
                  <a:lnTo>
                    <a:pt x="3" y="130"/>
                  </a:lnTo>
                  <a:lnTo>
                    <a:pt x="10" y="150"/>
                  </a:lnTo>
                  <a:lnTo>
                    <a:pt x="21" y="168"/>
                  </a:lnTo>
                  <a:lnTo>
                    <a:pt x="34" y="184"/>
                  </a:lnTo>
                  <a:lnTo>
                    <a:pt x="53" y="197"/>
                  </a:lnTo>
                  <a:lnTo>
                    <a:pt x="72" y="207"/>
                  </a:lnTo>
                  <a:lnTo>
                    <a:pt x="95" y="214"/>
                  </a:lnTo>
                  <a:lnTo>
                    <a:pt x="118" y="215"/>
                  </a:lnTo>
                  <a:lnTo>
                    <a:pt x="142" y="214"/>
                  </a:lnTo>
                  <a:lnTo>
                    <a:pt x="163" y="207"/>
                  </a:lnTo>
                  <a:lnTo>
                    <a:pt x="183" y="197"/>
                  </a:lnTo>
                  <a:lnTo>
                    <a:pt x="201" y="184"/>
                  </a:lnTo>
                  <a:lnTo>
                    <a:pt x="216" y="168"/>
                  </a:lnTo>
                  <a:lnTo>
                    <a:pt x="227" y="150"/>
                  </a:lnTo>
                  <a:lnTo>
                    <a:pt x="233" y="130"/>
                  </a:lnTo>
                  <a:lnTo>
                    <a:pt x="235" y="10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6" name="Freeform 27"/>
            <p:cNvSpPr>
              <a:spLocks/>
            </p:cNvSpPr>
            <p:nvPr/>
          </p:nvSpPr>
          <p:spPr bwMode="auto">
            <a:xfrm>
              <a:off x="2310655" y="3979241"/>
              <a:ext cx="172128" cy="167003"/>
            </a:xfrm>
            <a:custGeom>
              <a:avLst/>
              <a:gdLst>
                <a:gd name="T0" fmla="*/ 2147483647 w 235"/>
                <a:gd name="T1" fmla="*/ 2147483647 h 217"/>
                <a:gd name="T2" fmla="*/ 2147483647 w 235"/>
                <a:gd name="T3" fmla="*/ 2147483647 h 217"/>
                <a:gd name="T4" fmla="*/ 2147483647 w 235"/>
                <a:gd name="T5" fmla="*/ 2147483647 h 217"/>
                <a:gd name="T6" fmla="*/ 2147483647 w 235"/>
                <a:gd name="T7" fmla="*/ 2147483647 h 217"/>
                <a:gd name="T8" fmla="*/ 2147483647 w 235"/>
                <a:gd name="T9" fmla="*/ 2147483647 h 217"/>
                <a:gd name="T10" fmla="*/ 2147483647 w 235"/>
                <a:gd name="T11" fmla="*/ 2147483647 h 217"/>
                <a:gd name="T12" fmla="*/ 2147483647 w 235"/>
                <a:gd name="T13" fmla="*/ 2147483647 h 217"/>
                <a:gd name="T14" fmla="*/ 2147483647 w 235"/>
                <a:gd name="T15" fmla="*/ 1479461802 h 217"/>
                <a:gd name="T16" fmla="*/ 2147483647 w 235"/>
                <a:gd name="T17" fmla="*/ 0 h 217"/>
                <a:gd name="T18" fmla="*/ 2147483647 w 235"/>
                <a:gd name="T19" fmla="*/ 1479461802 h 217"/>
                <a:gd name="T20" fmla="*/ 2147483647 w 235"/>
                <a:gd name="T21" fmla="*/ 2147483647 h 217"/>
                <a:gd name="T22" fmla="*/ 2147483647 w 235"/>
                <a:gd name="T23" fmla="*/ 2147483647 h 217"/>
                <a:gd name="T24" fmla="*/ 2147483647 w 235"/>
                <a:gd name="T25" fmla="*/ 2147483647 h 217"/>
                <a:gd name="T26" fmla="*/ 2147483647 w 235"/>
                <a:gd name="T27" fmla="*/ 2147483647 h 217"/>
                <a:gd name="T28" fmla="*/ 2147483647 w 235"/>
                <a:gd name="T29" fmla="*/ 2147483647 h 217"/>
                <a:gd name="T30" fmla="*/ 987626859 w 235"/>
                <a:gd name="T31" fmla="*/ 2147483647 h 217"/>
                <a:gd name="T32" fmla="*/ 0 w 235"/>
                <a:gd name="T33" fmla="*/ 2147483647 h 217"/>
                <a:gd name="T34" fmla="*/ 987626859 w 235"/>
                <a:gd name="T35" fmla="*/ 2147483647 h 217"/>
                <a:gd name="T36" fmla="*/ 2147483647 w 235"/>
                <a:gd name="T37" fmla="*/ 2147483647 h 217"/>
                <a:gd name="T38" fmla="*/ 2147483647 w 235"/>
                <a:gd name="T39" fmla="*/ 2147483647 h 217"/>
                <a:gd name="T40" fmla="*/ 2147483647 w 235"/>
                <a:gd name="T41" fmla="*/ 2147483647 h 217"/>
                <a:gd name="T42" fmla="*/ 2147483647 w 235"/>
                <a:gd name="T43" fmla="*/ 2147483647 h 217"/>
                <a:gd name="T44" fmla="*/ 2147483647 w 235"/>
                <a:gd name="T45" fmla="*/ 2147483647 h 217"/>
                <a:gd name="T46" fmla="*/ 2147483647 w 235"/>
                <a:gd name="T47" fmla="*/ 2147483647 h 217"/>
                <a:gd name="T48" fmla="*/ 2147483647 w 235"/>
                <a:gd name="T49" fmla="*/ 2147483647 h 217"/>
                <a:gd name="T50" fmla="*/ 2147483647 w 235"/>
                <a:gd name="T51" fmla="*/ 2147483647 h 217"/>
                <a:gd name="T52" fmla="*/ 2147483647 w 235"/>
                <a:gd name="T53" fmla="*/ 2147483647 h 217"/>
                <a:gd name="T54" fmla="*/ 2147483647 w 235"/>
                <a:gd name="T55" fmla="*/ 2147483647 h 217"/>
                <a:gd name="T56" fmla="*/ 2147483647 w 235"/>
                <a:gd name="T57" fmla="*/ 2147483647 h 217"/>
                <a:gd name="T58" fmla="*/ 2147483647 w 235"/>
                <a:gd name="T59" fmla="*/ 2147483647 h 217"/>
                <a:gd name="T60" fmla="*/ 2147483647 w 235"/>
                <a:gd name="T61" fmla="*/ 2147483647 h 217"/>
                <a:gd name="T62" fmla="*/ 2147483647 w 235"/>
                <a:gd name="T63" fmla="*/ 2147483647 h 217"/>
                <a:gd name="T64" fmla="*/ 2147483647 w 235"/>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7"/>
                <a:gd name="T101" fmla="*/ 235 w 235"/>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7">
                  <a:moveTo>
                    <a:pt x="235" y="108"/>
                  </a:moveTo>
                  <a:lnTo>
                    <a:pt x="231" y="87"/>
                  </a:lnTo>
                  <a:lnTo>
                    <a:pt x="225" y="67"/>
                  </a:lnTo>
                  <a:lnTo>
                    <a:pt x="214" y="48"/>
                  </a:lnTo>
                  <a:lnTo>
                    <a:pt x="200" y="33"/>
                  </a:lnTo>
                  <a:lnTo>
                    <a:pt x="183" y="19"/>
                  </a:lnTo>
                  <a:lnTo>
                    <a:pt x="163" y="9"/>
                  </a:lnTo>
                  <a:lnTo>
                    <a:pt x="141" y="3"/>
                  </a:lnTo>
                  <a:lnTo>
                    <a:pt x="117" y="0"/>
                  </a:lnTo>
                  <a:lnTo>
                    <a:pt x="93" y="3"/>
                  </a:lnTo>
                  <a:lnTo>
                    <a:pt x="72" y="9"/>
                  </a:lnTo>
                  <a:lnTo>
                    <a:pt x="51" y="19"/>
                  </a:lnTo>
                  <a:lnTo>
                    <a:pt x="34" y="33"/>
                  </a:lnTo>
                  <a:lnTo>
                    <a:pt x="20" y="48"/>
                  </a:lnTo>
                  <a:lnTo>
                    <a:pt x="10" y="67"/>
                  </a:lnTo>
                  <a:lnTo>
                    <a:pt x="2" y="87"/>
                  </a:lnTo>
                  <a:lnTo>
                    <a:pt x="0" y="108"/>
                  </a:lnTo>
                  <a:lnTo>
                    <a:pt x="2" y="130"/>
                  </a:lnTo>
                  <a:lnTo>
                    <a:pt x="10" y="151"/>
                  </a:lnTo>
                  <a:lnTo>
                    <a:pt x="20" y="168"/>
                  </a:lnTo>
                  <a:lnTo>
                    <a:pt x="34" y="185"/>
                  </a:lnTo>
                  <a:lnTo>
                    <a:pt x="51" y="198"/>
                  </a:lnTo>
                  <a:lnTo>
                    <a:pt x="72" y="208"/>
                  </a:lnTo>
                  <a:lnTo>
                    <a:pt x="93" y="214"/>
                  </a:lnTo>
                  <a:lnTo>
                    <a:pt x="117" y="217"/>
                  </a:lnTo>
                  <a:lnTo>
                    <a:pt x="141" y="214"/>
                  </a:lnTo>
                  <a:lnTo>
                    <a:pt x="163" y="208"/>
                  </a:lnTo>
                  <a:lnTo>
                    <a:pt x="183" y="198"/>
                  </a:lnTo>
                  <a:lnTo>
                    <a:pt x="200" y="185"/>
                  </a:lnTo>
                  <a:lnTo>
                    <a:pt x="214" y="168"/>
                  </a:lnTo>
                  <a:lnTo>
                    <a:pt x="225" y="151"/>
                  </a:lnTo>
                  <a:lnTo>
                    <a:pt x="231" y="130"/>
                  </a:lnTo>
                  <a:lnTo>
                    <a:pt x="235"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7" name="Freeform 28"/>
            <p:cNvSpPr>
              <a:spLocks/>
            </p:cNvSpPr>
            <p:nvPr/>
          </p:nvSpPr>
          <p:spPr bwMode="auto">
            <a:xfrm>
              <a:off x="2310655" y="3979241"/>
              <a:ext cx="172128" cy="167003"/>
            </a:xfrm>
            <a:custGeom>
              <a:avLst/>
              <a:gdLst>
                <a:gd name="T0" fmla="*/ 2147483647 w 235"/>
                <a:gd name="T1" fmla="*/ 2147483647 h 217"/>
                <a:gd name="T2" fmla="*/ 2147483647 w 235"/>
                <a:gd name="T3" fmla="*/ 2147483647 h 217"/>
                <a:gd name="T4" fmla="*/ 2147483647 w 235"/>
                <a:gd name="T5" fmla="*/ 2147483647 h 217"/>
                <a:gd name="T6" fmla="*/ 2147483647 w 235"/>
                <a:gd name="T7" fmla="*/ 2147483647 h 217"/>
                <a:gd name="T8" fmla="*/ 2147483647 w 235"/>
                <a:gd name="T9" fmla="*/ 2147483647 h 217"/>
                <a:gd name="T10" fmla="*/ 2147483647 w 235"/>
                <a:gd name="T11" fmla="*/ 2147483647 h 217"/>
                <a:gd name="T12" fmla="*/ 2147483647 w 235"/>
                <a:gd name="T13" fmla="*/ 2147483647 h 217"/>
                <a:gd name="T14" fmla="*/ 2147483647 w 235"/>
                <a:gd name="T15" fmla="*/ 1479461802 h 217"/>
                <a:gd name="T16" fmla="*/ 2147483647 w 235"/>
                <a:gd name="T17" fmla="*/ 0 h 217"/>
                <a:gd name="T18" fmla="*/ 2147483647 w 235"/>
                <a:gd name="T19" fmla="*/ 1479461802 h 217"/>
                <a:gd name="T20" fmla="*/ 2147483647 w 235"/>
                <a:gd name="T21" fmla="*/ 2147483647 h 217"/>
                <a:gd name="T22" fmla="*/ 2147483647 w 235"/>
                <a:gd name="T23" fmla="*/ 2147483647 h 217"/>
                <a:gd name="T24" fmla="*/ 2147483647 w 235"/>
                <a:gd name="T25" fmla="*/ 2147483647 h 217"/>
                <a:gd name="T26" fmla="*/ 2147483647 w 235"/>
                <a:gd name="T27" fmla="*/ 2147483647 h 217"/>
                <a:gd name="T28" fmla="*/ 2147483647 w 235"/>
                <a:gd name="T29" fmla="*/ 2147483647 h 217"/>
                <a:gd name="T30" fmla="*/ 987626859 w 235"/>
                <a:gd name="T31" fmla="*/ 2147483647 h 217"/>
                <a:gd name="T32" fmla="*/ 0 w 235"/>
                <a:gd name="T33" fmla="*/ 2147483647 h 217"/>
                <a:gd name="T34" fmla="*/ 987626859 w 235"/>
                <a:gd name="T35" fmla="*/ 2147483647 h 217"/>
                <a:gd name="T36" fmla="*/ 2147483647 w 235"/>
                <a:gd name="T37" fmla="*/ 2147483647 h 217"/>
                <a:gd name="T38" fmla="*/ 2147483647 w 235"/>
                <a:gd name="T39" fmla="*/ 2147483647 h 217"/>
                <a:gd name="T40" fmla="*/ 2147483647 w 235"/>
                <a:gd name="T41" fmla="*/ 2147483647 h 217"/>
                <a:gd name="T42" fmla="*/ 2147483647 w 235"/>
                <a:gd name="T43" fmla="*/ 2147483647 h 217"/>
                <a:gd name="T44" fmla="*/ 2147483647 w 235"/>
                <a:gd name="T45" fmla="*/ 2147483647 h 217"/>
                <a:gd name="T46" fmla="*/ 2147483647 w 235"/>
                <a:gd name="T47" fmla="*/ 2147483647 h 217"/>
                <a:gd name="T48" fmla="*/ 2147483647 w 235"/>
                <a:gd name="T49" fmla="*/ 2147483647 h 217"/>
                <a:gd name="T50" fmla="*/ 2147483647 w 235"/>
                <a:gd name="T51" fmla="*/ 2147483647 h 217"/>
                <a:gd name="T52" fmla="*/ 2147483647 w 235"/>
                <a:gd name="T53" fmla="*/ 2147483647 h 217"/>
                <a:gd name="T54" fmla="*/ 2147483647 w 235"/>
                <a:gd name="T55" fmla="*/ 2147483647 h 217"/>
                <a:gd name="T56" fmla="*/ 2147483647 w 235"/>
                <a:gd name="T57" fmla="*/ 2147483647 h 217"/>
                <a:gd name="T58" fmla="*/ 2147483647 w 235"/>
                <a:gd name="T59" fmla="*/ 2147483647 h 217"/>
                <a:gd name="T60" fmla="*/ 2147483647 w 235"/>
                <a:gd name="T61" fmla="*/ 2147483647 h 217"/>
                <a:gd name="T62" fmla="*/ 2147483647 w 235"/>
                <a:gd name="T63" fmla="*/ 2147483647 h 217"/>
                <a:gd name="T64" fmla="*/ 2147483647 w 235"/>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7"/>
                <a:gd name="T101" fmla="*/ 235 w 235"/>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7">
                  <a:moveTo>
                    <a:pt x="235" y="108"/>
                  </a:moveTo>
                  <a:lnTo>
                    <a:pt x="231" y="87"/>
                  </a:lnTo>
                  <a:lnTo>
                    <a:pt x="225" y="67"/>
                  </a:lnTo>
                  <a:lnTo>
                    <a:pt x="214" y="48"/>
                  </a:lnTo>
                  <a:lnTo>
                    <a:pt x="200" y="33"/>
                  </a:lnTo>
                  <a:lnTo>
                    <a:pt x="183" y="19"/>
                  </a:lnTo>
                  <a:lnTo>
                    <a:pt x="163" y="9"/>
                  </a:lnTo>
                  <a:lnTo>
                    <a:pt x="141" y="3"/>
                  </a:lnTo>
                  <a:lnTo>
                    <a:pt x="117" y="0"/>
                  </a:lnTo>
                  <a:lnTo>
                    <a:pt x="93" y="3"/>
                  </a:lnTo>
                  <a:lnTo>
                    <a:pt x="72" y="9"/>
                  </a:lnTo>
                  <a:lnTo>
                    <a:pt x="51" y="19"/>
                  </a:lnTo>
                  <a:lnTo>
                    <a:pt x="34" y="33"/>
                  </a:lnTo>
                  <a:lnTo>
                    <a:pt x="20" y="48"/>
                  </a:lnTo>
                  <a:lnTo>
                    <a:pt x="10" y="67"/>
                  </a:lnTo>
                  <a:lnTo>
                    <a:pt x="2" y="87"/>
                  </a:lnTo>
                  <a:lnTo>
                    <a:pt x="0" y="108"/>
                  </a:lnTo>
                  <a:lnTo>
                    <a:pt x="2" y="130"/>
                  </a:lnTo>
                  <a:lnTo>
                    <a:pt x="10" y="151"/>
                  </a:lnTo>
                  <a:lnTo>
                    <a:pt x="20" y="168"/>
                  </a:lnTo>
                  <a:lnTo>
                    <a:pt x="34" y="185"/>
                  </a:lnTo>
                  <a:lnTo>
                    <a:pt x="51" y="198"/>
                  </a:lnTo>
                  <a:lnTo>
                    <a:pt x="72" y="208"/>
                  </a:lnTo>
                  <a:lnTo>
                    <a:pt x="93" y="214"/>
                  </a:lnTo>
                  <a:lnTo>
                    <a:pt x="117" y="217"/>
                  </a:lnTo>
                  <a:lnTo>
                    <a:pt x="141" y="214"/>
                  </a:lnTo>
                  <a:lnTo>
                    <a:pt x="163" y="208"/>
                  </a:lnTo>
                  <a:lnTo>
                    <a:pt x="183" y="198"/>
                  </a:lnTo>
                  <a:lnTo>
                    <a:pt x="200" y="185"/>
                  </a:lnTo>
                  <a:lnTo>
                    <a:pt x="214" y="168"/>
                  </a:lnTo>
                  <a:lnTo>
                    <a:pt x="225" y="151"/>
                  </a:lnTo>
                  <a:lnTo>
                    <a:pt x="231" y="130"/>
                  </a:lnTo>
                  <a:lnTo>
                    <a:pt x="235"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8" name="Freeform 29"/>
            <p:cNvSpPr>
              <a:spLocks/>
            </p:cNvSpPr>
            <p:nvPr/>
          </p:nvSpPr>
          <p:spPr bwMode="auto">
            <a:xfrm>
              <a:off x="2440120" y="3521530"/>
              <a:ext cx="172128" cy="167003"/>
            </a:xfrm>
            <a:custGeom>
              <a:avLst/>
              <a:gdLst>
                <a:gd name="T0" fmla="*/ 2147483647 w 234"/>
                <a:gd name="T1" fmla="*/ 2147483647 h 215"/>
                <a:gd name="T2" fmla="*/ 2147483647 w 234"/>
                <a:gd name="T3" fmla="*/ 2147483647 h 215"/>
                <a:gd name="T4" fmla="*/ 2147483647 w 234"/>
                <a:gd name="T5" fmla="*/ 2147483647 h 215"/>
                <a:gd name="T6" fmla="*/ 2147483647 w 234"/>
                <a:gd name="T7" fmla="*/ 2147483647 h 215"/>
                <a:gd name="T8" fmla="*/ 2147483647 w 234"/>
                <a:gd name="T9" fmla="*/ 2147483647 h 215"/>
                <a:gd name="T10" fmla="*/ 2147483647 w 234"/>
                <a:gd name="T11" fmla="*/ 2147483647 h 215"/>
                <a:gd name="T12" fmla="*/ 2147483647 w 234"/>
                <a:gd name="T13" fmla="*/ 2147483647 h 215"/>
                <a:gd name="T14" fmla="*/ 2147483647 w 234"/>
                <a:gd name="T15" fmla="*/ 506822946 h 215"/>
                <a:gd name="T16" fmla="*/ 2147483647 w 234"/>
                <a:gd name="T17" fmla="*/ 0 h 215"/>
                <a:gd name="T18" fmla="*/ 2147483647 w 234"/>
                <a:gd name="T19" fmla="*/ 506822946 h 215"/>
                <a:gd name="T20" fmla="*/ 2147483647 w 234"/>
                <a:gd name="T21" fmla="*/ 2147483647 h 215"/>
                <a:gd name="T22" fmla="*/ 2147483647 w 234"/>
                <a:gd name="T23" fmla="*/ 2147483647 h 215"/>
                <a:gd name="T24" fmla="*/ 2147483647 w 234"/>
                <a:gd name="T25" fmla="*/ 2147483647 h 215"/>
                <a:gd name="T26" fmla="*/ 2147483647 w 234"/>
                <a:gd name="T27" fmla="*/ 2147483647 h 215"/>
                <a:gd name="T28" fmla="*/ 2147483647 w 234"/>
                <a:gd name="T29" fmla="*/ 2147483647 h 215"/>
                <a:gd name="T30" fmla="*/ 1500115199 w 234"/>
                <a:gd name="T31" fmla="*/ 2147483647 h 215"/>
                <a:gd name="T32" fmla="*/ 0 w 234"/>
                <a:gd name="T33" fmla="*/ 2147483647 h 215"/>
                <a:gd name="T34" fmla="*/ 1500115199 w 234"/>
                <a:gd name="T35" fmla="*/ 2147483647 h 215"/>
                <a:gd name="T36" fmla="*/ 2147483647 w 234"/>
                <a:gd name="T37" fmla="*/ 2147483647 h 215"/>
                <a:gd name="T38" fmla="*/ 2147483647 w 234"/>
                <a:gd name="T39" fmla="*/ 2147483647 h 215"/>
                <a:gd name="T40" fmla="*/ 2147483647 w 234"/>
                <a:gd name="T41" fmla="*/ 2147483647 h 215"/>
                <a:gd name="T42" fmla="*/ 2147483647 w 234"/>
                <a:gd name="T43" fmla="*/ 2147483647 h 215"/>
                <a:gd name="T44" fmla="*/ 2147483647 w 234"/>
                <a:gd name="T45" fmla="*/ 2147483647 h 215"/>
                <a:gd name="T46" fmla="*/ 2147483647 w 234"/>
                <a:gd name="T47" fmla="*/ 2147483647 h 215"/>
                <a:gd name="T48" fmla="*/ 2147483647 w 234"/>
                <a:gd name="T49" fmla="*/ 2147483647 h 215"/>
                <a:gd name="T50" fmla="*/ 2147483647 w 234"/>
                <a:gd name="T51" fmla="*/ 2147483647 h 215"/>
                <a:gd name="T52" fmla="*/ 2147483647 w 234"/>
                <a:gd name="T53" fmla="*/ 2147483647 h 215"/>
                <a:gd name="T54" fmla="*/ 2147483647 w 234"/>
                <a:gd name="T55" fmla="*/ 2147483647 h 215"/>
                <a:gd name="T56" fmla="*/ 2147483647 w 234"/>
                <a:gd name="T57" fmla="*/ 2147483647 h 215"/>
                <a:gd name="T58" fmla="*/ 2147483647 w 234"/>
                <a:gd name="T59" fmla="*/ 2147483647 h 215"/>
                <a:gd name="T60" fmla="*/ 2147483647 w 234"/>
                <a:gd name="T61" fmla="*/ 2147483647 h 215"/>
                <a:gd name="T62" fmla="*/ 2147483647 w 234"/>
                <a:gd name="T63" fmla="*/ 2147483647 h 215"/>
                <a:gd name="T64" fmla="*/ 2147483647 w 234"/>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5"/>
                <a:gd name="T101" fmla="*/ 234 w 234"/>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5">
                  <a:moveTo>
                    <a:pt x="234" y="107"/>
                  </a:moveTo>
                  <a:lnTo>
                    <a:pt x="232" y="85"/>
                  </a:lnTo>
                  <a:lnTo>
                    <a:pt x="225" y="66"/>
                  </a:lnTo>
                  <a:lnTo>
                    <a:pt x="214" y="47"/>
                  </a:lnTo>
                  <a:lnTo>
                    <a:pt x="200" y="31"/>
                  </a:lnTo>
                  <a:lnTo>
                    <a:pt x="183" y="18"/>
                  </a:lnTo>
                  <a:lnTo>
                    <a:pt x="163" y="8"/>
                  </a:lnTo>
                  <a:lnTo>
                    <a:pt x="141" y="1"/>
                  </a:lnTo>
                  <a:lnTo>
                    <a:pt x="118" y="0"/>
                  </a:lnTo>
                  <a:lnTo>
                    <a:pt x="93" y="1"/>
                  </a:lnTo>
                  <a:lnTo>
                    <a:pt x="71" y="8"/>
                  </a:lnTo>
                  <a:lnTo>
                    <a:pt x="51" y="18"/>
                  </a:lnTo>
                  <a:lnTo>
                    <a:pt x="34" y="31"/>
                  </a:lnTo>
                  <a:lnTo>
                    <a:pt x="20" y="47"/>
                  </a:lnTo>
                  <a:lnTo>
                    <a:pt x="9" y="66"/>
                  </a:lnTo>
                  <a:lnTo>
                    <a:pt x="3" y="85"/>
                  </a:lnTo>
                  <a:lnTo>
                    <a:pt x="0" y="107"/>
                  </a:lnTo>
                  <a:lnTo>
                    <a:pt x="3" y="128"/>
                  </a:lnTo>
                  <a:lnTo>
                    <a:pt x="9" y="150"/>
                  </a:lnTo>
                  <a:lnTo>
                    <a:pt x="20" y="167"/>
                  </a:lnTo>
                  <a:lnTo>
                    <a:pt x="34" y="184"/>
                  </a:lnTo>
                  <a:lnTo>
                    <a:pt x="51" y="197"/>
                  </a:lnTo>
                  <a:lnTo>
                    <a:pt x="71" y="207"/>
                  </a:lnTo>
                  <a:lnTo>
                    <a:pt x="93" y="212"/>
                  </a:lnTo>
                  <a:lnTo>
                    <a:pt x="118" y="215"/>
                  </a:lnTo>
                  <a:lnTo>
                    <a:pt x="141" y="212"/>
                  </a:lnTo>
                  <a:lnTo>
                    <a:pt x="163" y="207"/>
                  </a:lnTo>
                  <a:lnTo>
                    <a:pt x="183" y="197"/>
                  </a:lnTo>
                  <a:lnTo>
                    <a:pt x="200" y="184"/>
                  </a:lnTo>
                  <a:lnTo>
                    <a:pt x="214" y="167"/>
                  </a:lnTo>
                  <a:lnTo>
                    <a:pt x="225" y="150"/>
                  </a:lnTo>
                  <a:lnTo>
                    <a:pt x="232" y="128"/>
                  </a:lnTo>
                  <a:lnTo>
                    <a:pt x="234" y="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9" name="Freeform 30"/>
            <p:cNvSpPr>
              <a:spLocks/>
            </p:cNvSpPr>
            <p:nvPr/>
          </p:nvSpPr>
          <p:spPr bwMode="auto">
            <a:xfrm>
              <a:off x="2440120" y="3521530"/>
              <a:ext cx="172128" cy="167003"/>
            </a:xfrm>
            <a:custGeom>
              <a:avLst/>
              <a:gdLst>
                <a:gd name="T0" fmla="*/ 2147483647 w 234"/>
                <a:gd name="T1" fmla="*/ 2147483647 h 215"/>
                <a:gd name="T2" fmla="*/ 2147483647 w 234"/>
                <a:gd name="T3" fmla="*/ 2147483647 h 215"/>
                <a:gd name="T4" fmla="*/ 2147483647 w 234"/>
                <a:gd name="T5" fmla="*/ 2147483647 h 215"/>
                <a:gd name="T6" fmla="*/ 2147483647 w 234"/>
                <a:gd name="T7" fmla="*/ 2147483647 h 215"/>
                <a:gd name="T8" fmla="*/ 2147483647 w 234"/>
                <a:gd name="T9" fmla="*/ 2147483647 h 215"/>
                <a:gd name="T10" fmla="*/ 2147483647 w 234"/>
                <a:gd name="T11" fmla="*/ 2147483647 h 215"/>
                <a:gd name="T12" fmla="*/ 2147483647 w 234"/>
                <a:gd name="T13" fmla="*/ 2147483647 h 215"/>
                <a:gd name="T14" fmla="*/ 2147483647 w 234"/>
                <a:gd name="T15" fmla="*/ 506822946 h 215"/>
                <a:gd name="T16" fmla="*/ 2147483647 w 234"/>
                <a:gd name="T17" fmla="*/ 0 h 215"/>
                <a:gd name="T18" fmla="*/ 2147483647 w 234"/>
                <a:gd name="T19" fmla="*/ 506822946 h 215"/>
                <a:gd name="T20" fmla="*/ 2147483647 w 234"/>
                <a:gd name="T21" fmla="*/ 2147483647 h 215"/>
                <a:gd name="T22" fmla="*/ 2147483647 w 234"/>
                <a:gd name="T23" fmla="*/ 2147483647 h 215"/>
                <a:gd name="T24" fmla="*/ 2147483647 w 234"/>
                <a:gd name="T25" fmla="*/ 2147483647 h 215"/>
                <a:gd name="T26" fmla="*/ 2147483647 w 234"/>
                <a:gd name="T27" fmla="*/ 2147483647 h 215"/>
                <a:gd name="T28" fmla="*/ 2147483647 w 234"/>
                <a:gd name="T29" fmla="*/ 2147483647 h 215"/>
                <a:gd name="T30" fmla="*/ 1500115199 w 234"/>
                <a:gd name="T31" fmla="*/ 2147483647 h 215"/>
                <a:gd name="T32" fmla="*/ 0 w 234"/>
                <a:gd name="T33" fmla="*/ 2147483647 h 215"/>
                <a:gd name="T34" fmla="*/ 1500115199 w 234"/>
                <a:gd name="T35" fmla="*/ 2147483647 h 215"/>
                <a:gd name="T36" fmla="*/ 2147483647 w 234"/>
                <a:gd name="T37" fmla="*/ 2147483647 h 215"/>
                <a:gd name="T38" fmla="*/ 2147483647 w 234"/>
                <a:gd name="T39" fmla="*/ 2147483647 h 215"/>
                <a:gd name="T40" fmla="*/ 2147483647 w 234"/>
                <a:gd name="T41" fmla="*/ 2147483647 h 215"/>
                <a:gd name="T42" fmla="*/ 2147483647 w 234"/>
                <a:gd name="T43" fmla="*/ 2147483647 h 215"/>
                <a:gd name="T44" fmla="*/ 2147483647 w 234"/>
                <a:gd name="T45" fmla="*/ 2147483647 h 215"/>
                <a:gd name="T46" fmla="*/ 2147483647 w 234"/>
                <a:gd name="T47" fmla="*/ 2147483647 h 215"/>
                <a:gd name="T48" fmla="*/ 2147483647 w 234"/>
                <a:gd name="T49" fmla="*/ 2147483647 h 215"/>
                <a:gd name="T50" fmla="*/ 2147483647 w 234"/>
                <a:gd name="T51" fmla="*/ 2147483647 h 215"/>
                <a:gd name="T52" fmla="*/ 2147483647 w 234"/>
                <a:gd name="T53" fmla="*/ 2147483647 h 215"/>
                <a:gd name="T54" fmla="*/ 2147483647 w 234"/>
                <a:gd name="T55" fmla="*/ 2147483647 h 215"/>
                <a:gd name="T56" fmla="*/ 2147483647 w 234"/>
                <a:gd name="T57" fmla="*/ 2147483647 h 215"/>
                <a:gd name="T58" fmla="*/ 2147483647 w 234"/>
                <a:gd name="T59" fmla="*/ 2147483647 h 215"/>
                <a:gd name="T60" fmla="*/ 2147483647 w 234"/>
                <a:gd name="T61" fmla="*/ 2147483647 h 215"/>
                <a:gd name="T62" fmla="*/ 2147483647 w 234"/>
                <a:gd name="T63" fmla="*/ 2147483647 h 215"/>
                <a:gd name="T64" fmla="*/ 2147483647 w 234"/>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5"/>
                <a:gd name="T101" fmla="*/ 234 w 234"/>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5">
                  <a:moveTo>
                    <a:pt x="234" y="107"/>
                  </a:moveTo>
                  <a:lnTo>
                    <a:pt x="232" y="85"/>
                  </a:lnTo>
                  <a:lnTo>
                    <a:pt x="225" y="66"/>
                  </a:lnTo>
                  <a:lnTo>
                    <a:pt x="214" y="47"/>
                  </a:lnTo>
                  <a:lnTo>
                    <a:pt x="200" y="31"/>
                  </a:lnTo>
                  <a:lnTo>
                    <a:pt x="183" y="18"/>
                  </a:lnTo>
                  <a:lnTo>
                    <a:pt x="163" y="8"/>
                  </a:lnTo>
                  <a:lnTo>
                    <a:pt x="141" y="1"/>
                  </a:lnTo>
                  <a:lnTo>
                    <a:pt x="118" y="0"/>
                  </a:lnTo>
                  <a:lnTo>
                    <a:pt x="93" y="1"/>
                  </a:lnTo>
                  <a:lnTo>
                    <a:pt x="71" y="8"/>
                  </a:lnTo>
                  <a:lnTo>
                    <a:pt x="51" y="18"/>
                  </a:lnTo>
                  <a:lnTo>
                    <a:pt x="34" y="31"/>
                  </a:lnTo>
                  <a:lnTo>
                    <a:pt x="20" y="47"/>
                  </a:lnTo>
                  <a:lnTo>
                    <a:pt x="9" y="66"/>
                  </a:lnTo>
                  <a:lnTo>
                    <a:pt x="3" y="85"/>
                  </a:lnTo>
                  <a:lnTo>
                    <a:pt x="0" y="107"/>
                  </a:lnTo>
                  <a:lnTo>
                    <a:pt x="3" y="128"/>
                  </a:lnTo>
                  <a:lnTo>
                    <a:pt x="9" y="150"/>
                  </a:lnTo>
                  <a:lnTo>
                    <a:pt x="20" y="167"/>
                  </a:lnTo>
                  <a:lnTo>
                    <a:pt x="34" y="184"/>
                  </a:lnTo>
                  <a:lnTo>
                    <a:pt x="51" y="197"/>
                  </a:lnTo>
                  <a:lnTo>
                    <a:pt x="71" y="207"/>
                  </a:lnTo>
                  <a:lnTo>
                    <a:pt x="93" y="212"/>
                  </a:lnTo>
                  <a:lnTo>
                    <a:pt x="118" y="215"/>
                  </a:lnTo>
                  <a:lnTo>
                    <a:pt x="141" y="212"/>
                  </a:lnTo>
                  <a:lnTo>
                    <a:pt x="163" y="207"/>
                  </a:lnTo>
                  <a:lnTo>
                    <a:pt x="183" y="197"/>
                  </a:lnTo>
                  <a:lnTo>
                    <a:pt x="200" y="184"/>
                  </a:lnTo>
                  <a:lnTo>
                    <a:pt x="214" y="167"/>
                  </a:lnTo>
                  <a:lnTo>
                    <a:pt x="225" y="150"/>
                  </a:lnTo>
                  <a:lnTo>
                    <a:pt x="232" y="128"/>
                  </a:lnTo>
                  <a:lnTo>
                    <a:pt x="234" y="10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0" name="Freeform 31"/>
            <p:cNvSpPr>
              <a:spLocks/>
            </p:cNvSpPr>
            <p:nvPr/>
          </p:nvSpPr>
          <p:spPr bwMode="auto">
            <a:xfrm>
              <a:off x="3677384" y="3521530"/>
              <a:ext cx="173600"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519271114 w 235"/>
                <a:gd name="T31" fmla="*/ 2147483647 h 215"/>
                <a:gd name="T32" fmla="*/ 0 w 235"/>
                <a:gd name="T33" fmla="*/ 2147483647 h 215"/>
                <a:gd name="T34" fmla="*/ 1519271114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2" y="85"/>
                  </a:lnTo>
                  <a:lnTo>
                    <a:pt x="226" y="66"/>
                  </a:lnTo>
                  <a:lnTo>
                    <a:pt x="215" y="47"/>
                  </a:lnTo>
                  <a:lnTo>
                    <a:pt x="200" y="31"/>
                  </a:lnTo>
                  <a:lnTo>
                    <a:pt x="183" y="18"/>
                  </a:lnTo>
                  <a:lnTo>
                    <a:pt x="163" y="8"/>
                  </a:lnTo>
                  <a:lnTo>
                    <a:pt x="141" y="1"/>
                  </a:lnTo>
                  <a:lnTo>
                    <a:pt x="118" y="0"/>
                  </a:lnTo>
                  <a:lnTo>
                    <a:pt x="94" y="1"/>
                  </a:lnTo>
                  <a:lnTo>
                    <a:pt x="73" y="8"/>
                  </a:lnTo>
                  <a:lnTo>
                    <a:pt x="52" y="18"/>
                  </a:lnTo>
                  <a:lnTo>
                    <a:pt x="35" y="31"/>
                  </a:lnTo>
                  <a:lnTo>
                    <a:pt x="20" y="47"/>
                  </a:lnTo>
                  <a:lnTo>
                    <a:pt x="9" y="66"/>
                  </a:lnTo>
                  <a:lnTo>
                    <a:pt x="3" y="85"/>
                  </a:lnTo>
                  <a:lnTo>
                    <a:pt x="0" y="107"/>
                  </a:lnTo>
                  <a:lnTo>
                    <a:pt x="3" y="130"/>
                  </a:lnTo>
                  <a:lnTo>
                    <a:pt x="9" y="150"/>
                  </a:lnTo>
                  <a:lnTo>
                    <a:pt x="20" y="168"/>
                  </a:lnTo>
                  <a:lnTo>
                    <a:pt x="35" y="184"/>
                  </a:lnTo>
                  <a:lnTo>
                    <a:pt x="52" y="197"/>
                  </a:lnTo>
                  <a:lnTo>
                    <a:pt x="73" y="207"/>
                  </a:lnTo>
                  <a:lnTo>
                    <a:pt x="94" y="212"/>
                  </a:lnTo>
                  <a:lnTo>
                    <a:pt x="118" y="215"/>
                  </a:lnTo>
                  <a:lnTo>
                    <a:pt x="141" y="212"/>
                  </a:lnTo>
                  <a:lnTo>
                    <a:pt x="163" y="207"/>
                  </a:lnTo>
                  <a:lnTo>
                    <a:pt x="183" y="197"/>
                  </a:lnTo>
                  <a:lnTo>
                    <a:pt x="200" y="184"/>
                  </a:lnTo>
                  <a:lnTo>
                    <a:pt x="215" y="168"/>
                  </a:lnTo>
                  <a:lnTo>
                    <a:pt x="226" y="150"/>
                  </a:lnTo>
                  <a:lnTo>
                    <a:pt x="232" y="130"/>
                  </a:lnTo>
                  <a:lnTo>
                    <a:pt x="235" y="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1" name="Freeform 33"/>
            <p:cNvSpPr>
              <a:spLocks/>
            </p:cNvSpPr>
            <p:nvPr/>
          </p:nvSpPr>
          <p:spPr bwMode="auto">
            <a:xfrm>
              <a:off x="3000640" y="3827701"/>
              <a:ext cx="173600" cy="167003"/>
            </a:xfrm>
            <a:custGeom>
              <a:avLst/>
              <a:gdLst>
                <a:gd name="T0" fmla="*/ 2147483647 w 236"/>
                <a:gd name="T1" fmla="*/ 2147483647 h 215"/>
                <a:gd name="T2" fmla="*/ 2147483647 w 236"/>
                <a:gd name="T3" fmla="*/ 2147483647 h 215"/>
                <a:gd name="T4" fmla="*/ 2147483647 w 236"/>
                <a:gd name="T5" fmla="*/ 2147483647 h 215"/>
                <a:gd name="T6" fmla="*/ 2147483647 w 236"/>
                <a:gd name="T7" fmla="*/ 2147483647 h 215"/>
                <a:gd name="T8" fmla="*/ 2147483647 w 236"/>
                <a:gd name="T9" fmla="*/ 2147483647 h 215"/>
                <a:gd name="T10" fmla="*/ 2147483647 w 236"/>
                <a:gd name="T11" fmla="*/ 2147483647 h 215"/>
                <a:gd name="T12" fmla="*/ 2147483647 w 236"/>
                <a:gd name="T13" fmla="*/ 2147483647 h 215"/>
                <a:gd name="T14" fmla="*/ 2147483647 w 236"/>
                <a:gd name="T15" fmla="*/ 1014282251 h 215"/>
                <a:gd name="T16" fmla="*/ 2147483647 w 236"/>
                <a:gd name="T17" fmla="*/ 0 h 215"/>
                <a:gd name="T18" fmla="*/ 2147483647 w 236"/>
                <a:gd name="T19" fmla="*/ 1014282251 h 215"/>
                <a:gd name="T20" fmla="*/ 2147483647 w 236"/>
                <a:gd name="T21" fmla="*/ 2147483647 h 215"/>
                <a:gd name="T22" fmla="*/ 2147483647 w 236"/>
                <a:gd name="T23" fmla="*/ 2147483647 h 215"/>
                <a:gd name="T24" fmla="*/ 2147483647 w 236"/>
                <a:gd name="T25" fmla="*/ 2147483647 h 215"/>
                <a:gd name="T26" fmla="*/ 2147483647 w 236"/>
                <a:gd name="T27" fmla="*/ 2147483647 h 215"/>
                <a:gd name="T28" fmla="*/ 2147483647 w 236"/>
                <a:gd name="T29" fmla="*/ 2147483647 h 215"/>
                <a:gd name="T30" fmla="*/ 1500123206 w 236"/>
                <a:gd name="T31" fmla="*/ 2147483647 h 215"/>
                <a:gd name="T32" fmla="*/ 0 w 236"/>
                <a:gd name="T33" fmla="*/ 2147483647 h 215"/>
                <a:gd name="T34" fmla="*/ 1500123206 w 236"/>
                <a:gd name="T35" fmla="*/ 2147483647 h 215"/>
                <a:gd name="T36" fmla="*/ 2147483647 w 236"/>
                <a:gd name="T37" fmla="*/ 2147483647 h 215"/>
                <a:gd name="T38" fmla="*/ 2147483647 w 236"/>
                <a:gd name="T39" fmla="*/ 2147483647 h 215"/>
                <a:gd name="T40" fmla="*/ 2147483647 w 236"/>
                <a:gd name="T41" fmla="*/ 2147483647 h 215"/>
                <a:gd name="T42" fmla="*/ 2147483647 w 236"/>
                <a:gd name="T43" fmla="*/ 2147483647 h 215"/>
                <a:gd name="T44" fmla="*/ 2147483647 w 236"/>
                <a:gd name="T45" fmla="*/ 2147483647 h 215"/>
                <a:gd name="T46" fmla="*/ 2147483647 w 236"/>
                <a:gd name="T47" fmla="*/ 2147483647 h 215"/>
                <a:gd name="T48" fmla="*/ 2147483647 w 236"/>
                <a:gd name="T49" fmla="*/ 2147483647 h 215"/>
                <a:gd name="T50" fmla="*/ 2147483647 w 236"/>
                <a:gd name="T51" fmla="*/ 2147483647 h 215"/>
                <a:gd name="T52" fmla="*/ 2147483647 w 236"/>
                <a:gd name="T53" fmla="*/ 2147483647 h 215"/>
                <a:gd name="T54" fmla="*/ 2147483647 w 236"/>
                <a:gd name="T55" fmla="*/ 2147483647 h 215"/>
                <a:gd name="T56" fmla="*/ 2147483647 w 236"/>
                <a:gd name="T57" fmla="*/ 2147483647 h 215"/>
                <a:gd name="T58" fmla="*/ 2147483647 w 236"/>
                <a:gd name="T59" fmla="*/ 2147483647 h 215"/>
                <a:gd name="T60" fmla="*/ 2147483647 w 236"/>
                <a:gd name="T61" fmla="*/ 2147483647 h 215"/>
                <a:gd name="T62" fmla="*/ 2147483647 w 236"/>
                <a:gd name="T63" fmla="*/ 2147483647 h 215"/>
                <a:gd name="T64" fmla="*/ 2147483647 w 236"/>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6"/>
                <a:gd name="T100" fmla="*/ 0 h 215"/>
                <a:gd name="T101" fmla="*/ 236 w 236"/>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6" h="215">
                  <a:moveTo>
                    <a:pt x="236" y="108"/>
                  </a:moveTo>
                  <a:lnTo>
                    <a:pt x="232" y="87"/>
                  </a:lnTo>
                  <a:lnTo>
                    <a:pt x="226" y="65"/>
                  </a:lnTo>
                  <a:lnTo>
                    <a:pt x="215" y="48"/>
                  </a:lnTo>
                  <a:lnTo>
                    <a:pt x="201" y="31"/>
                  </a:lnTo>
                  <a:lnTo>
                    <a:pt x="183" y="18"/>
                  </a:lnTo>
                  <a:lnTo>
                    <a:pt x="164" y="8"/>
                  </a:lnTo>
                  <a:lnTo>
                    <a:pt x="141" y="2"/>
                  </a:lnTo>
                  <a:lnTo>
                    <a:pt x="118" y="0"/>
                  </a:lnTo>
                  <a:lnTo>
                    <a:pt x="94" y="2"/>
                  </a:lnTo>
                  <a:lnTo>
                    <a:pt x="73" y="8"/>
                  </a:lnTo>
                  <a:lnTo>
                    <a:pt x="52" y="18"/>
                  </a:lnTo>
                  <a:lnTo>
                    <a:pt x="35" y="31"/>
                  </a:lnTo>
                  <a:lnTo>
                    <a:pt x="20" y="48"/>
                  </a:lnTo>
                  <a:lnTo>
                    <a:pt x="9" y="65"/>
                  </a:lnTo>
                  <a:lnTo>
                    <a:pt x="3" y="87"/>
                  </a:lnTo>
                  <a:lnTo>
                    <a:pt x="0" y="108"/>
                  </a:lnTo>
                  <a:lnTo>
                    <a:pt x="3" y="129"/>
                  </a:lnTo>
                  <a:lnTo>
                    <a:pt x="9" y="149"/>
                  </a:lnTo>
                  <a:lnTo>
                    <a:pt x="20" y="168"/>
                  </a:lnTo>
                  <a:lnTo>
                    <a:pt x="35" y="184"/>
                  </a:lnTo>
                  <a:lnTo>
                    <a:pt x="52" y="198"/>
                  </a:lnTo>
                  <a:lnTo>
                    <a:pt x="73" y="208"/>
                  </a:lnTo>
                  <a:lnTo>
                    <a:pt x="94" y="214"/>
                  </a:lnTo>
                  <a:lnTo>
                    <a:pt x="118" y="215"/>
                  </a:lnTo>
                  <a:lnTo>
                    <a:pt x="141" y="214"/>
                  </a:lnTo>
                  <a:lnTo>
                    <a:pt x="164" y="208"/>
                  </a:lnTo>
                  <a:lnTo>
                    <a:pt x="183" y="198"/>
                  </a:lnTo>
                  <a:lnTo>
                    <a:pt x="201" y="184"/>
                  </a:lnTo>
                  <a:lnTo>
                    <a:pt x="215" y="168"/>
                  </a:lnTo>
                  <a:lnTo>
                    <a:pt x="226" y="149"/>
                  </a:lnTo>
                  <a:lnTo>
                    <a:pt x="232" y="129"/>
                  </a:lnTo>
                  <a:lnTo>
                    <a:pt x="236"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2" name="Freeform 35"/>
            <p:cNvSpPr>
              <a:spLocks/>
            </p:cNvSpPr>
            <p:nvPr/>
          </p:nvSpPr>
          <p:spPr bwMode="auto">
            <a:xfrm>
              <a:off x="6755100" y="2187055"/>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000502031 h 216"/>
                <a:gd name="T16" fmla="*/ 2147483647 w 234"/>
                <a:gd name="T17" fmla="*/ 0 h 216"/>
                <a:gd name="T18" fmla="*/ 2147483647 w 234"/>
                <a:gd name="T19" fmla="*/ 1000502031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500253553 w 234"/>
                <a:gd name="T31" fmla="*/ 2147483647 h 216"/>
                <a:gd name="T32" fmla="*/ 0 w 234"/>
                <a:gd name="T33" fmla="*/ 2147483647 h 216"/>
                <a:gd name="T34" fmla="*/ 50025355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8"/>
                  </a:moveTo>
                  <a:lnTo>
                    <a:pt x="231" y="87"/>
                  </a:lnTo>
                  <a:lnTo>
                    <a:pt x="225" y="65"/>
                  </a:lnTo>
                  <a:lnTo>
                    <a:pt x="214" y="48"/>
                  </a:lnTo>
                  <a:lnTo>
                    <a:pt x="200" y="32"/>
                  </a:lnTo>
                  <a:lnTo>
                    <a:pt x="183" y="18"/>
                  </a:lnTo>
                  <a:lnTo>
                    <a:pt x="163" y="8"/>
                  </a:lnTo>
                  <a:lnTo>
                    <a:pt x="141" y="2"/>
                  </a:lnTo>
                  <a:lnTo>
                    <a:pt x="116" y="0"/>
                  </a:lnTo>
                  <a:lnTo>
                    <a:pt x="93" y="2"/>
                  </a:lnTo>
                  <a:lnTo>
                    <a:pt x="71" y="8"/>
                  </a:lnTo>
                  <a:lnTo>
                    <a:pt x="51" y="18"/>
                  </a:lnTo>
                  <a:lnTo>
                    <a:pt x="34" y="32"/>
                  </a:lnTo>
                  <a:lnTo>
                    <a:pt x="20" y="48"/>
                  </a:lnTo>
                  <a:lnTo>
                    <a:pt x="9" y="65"/>
                  </a:lnTo>
                  <a:lnTo>
                    <a:pt x="1" y="87"/>
                  </a:lnTo>
                  <a:lnTo>
                    <a:pt x="0" y="108"/>
                  </a:lnTo>
                  <a:lnTo>
                    <a:pt x="1" y="129"/>
                  </a:lnTo>
                  <a:lnTo>
                    <a:pt x="9" y="149"/>
                  </a:lnTo>
                  <a:lnTo>
                    <a:pt x="20" y="168"/>
                  </a:lnTo>
                  <a:lnTo>
                    <a:pt x="34" y="184"/>
                  </a:lnTo>
                  <a:lnTo>
                    <a:pt x="51" y="198"/>
                  </a:lnTo>
                  <a:lnTo>
                    <a:pt x="71" y="208"/>
                  </a:lnTo>
                  <a:lnTo>
                    <a:pt x="93" y="214"/>
                  </a:lnTo>
                  <a:lnTo>
                    <a:pt x="116" y="216"/>
                  </a:lnTo>
                  <a:lnTo>
                    <a:pt x="141" y="214"/>
                  </a:lnTo>
                  <a:lnTo>
                    <a:pt x="163" y="208"/>
                  </a:lnTo>
                  <a:lnTo>
                    <a:pt x="183" y="198"/>
                  </a:lnTo>
                  <a:lnTo>
                    <a:pt x="200" y="184"/>
                  </a:lnTo>
                  <a:lnTo>
                    <a:pt x="214" y="168"/>
                  </a:lnTo>
                  <a:lnTo>
                    <a:pt x="225" y="149"/>
                  </a:lnTo>
                  <a:lnTo>
                    <a:pt x="231" y="129"/>
                  </a:lnTo>
                  <a:lnTo>
                    <a:pt x="234"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3" name="Freeform 36"/>
            <p:cNvSpPr>
              <a:spLocks/>
            </p:cNvSpPr>
            <p:nvPr/>
          </p:nvSpPr>
          <p:spPr bwMode="auto">
            <a:xfrm>
              <a:off x="6755100" y="2187055"/>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000502031 h 216"/>
                <a:gd name="T16" fmla="*/ 2147483647 w 234"/>
                <a:gd name="T17" fmla="*/ 0 h 216"/>
                <a:gd name="T18" fmla="*/ 2147483647 w 234"/>
                <a:gd name="T19" fmla="*/ 1000502031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500253553 w 234"/>
                <a:gd name="T31" fmla="*/ 2147483647 h 216"/>
                <a:gd name="T32" fmla="*/ 0 w 234"/>
                <a:gd name="T33" fmla="*/ 2147483647 h 216"/>
                <a:gd name="T34" fmla="*/ 50025355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8"/>
                  </a:moveTo>
                  <a:lnTo>
                    <a:pt x="231" y="87"/>
                  </a:lnTo>
                  <a:lnTo>
                    <a:pt x="225" y="65"/>
                  </a:lnTo>
                  <a:lnTo>
                    <a:pt x="214" y="48"/>
                  </a:lnTo>
                  <a:lnTo>
                    <a:pt x="200" y="32"/>
                  </a:lnTo>
                  <a:lnTo>
                    <a:pt x="183" y="18"/>
                  </a:lnTo>
                  <a:lnTo>
                    <a:pt x="163" y="8"/>
                  </a:lnTo>
                  <a:lnTo>
                    <a:pt x="141" y="2"/>
                  </a:lnTo>
                  <a:lnTo>
                    <a:pt x="116" y="0"/>
                  </a:lnTo>
                  <a:lnTo>
                    <a:pt x="93" y="2"/>
                  </a:lnTo>
                  <a:lnTo>
                    <a:pt x="71" y="8"/>
                  </a:lnTo>
                  <a:lnTo>
                    <a:pt x="51" y="18"/>
                  </a:lnTo>
                  <a:lnTo>
                    <a:pt x="34" y="32"/>
                  </a:lnTo>
                  <a:lnTo>
                    <a:pt x="20" y="48"/>
                  </a:lnTo>
                  <a:lnTo>
                    <a:pt x="9" y="65"/>
                  </a:lnTo>
                  <a:lnTo>
                    <a:pt x="1" y="87"/>
                  </a:lnTo>
                  <a:lnTo>
                    <a:pt x="0" y="108"/>
                  </a:lnTo>
                  <a:lnTo>
                    <a:pt x="1" y="129"/>
                  </a:lnTo>
                  <a:lnTo>
                    <a:pt x="9" y="149"/>
                  </a:lnTo>
                  <a:lnTo>
                    <a:pt x="20" y="168"/>
                  </a:lnTo>
                  <a:lnTo>
                    <a:pt x="34" y="184"/>
                  </a:lnTo>
                  <a:lnTo>
                    <a:pt x="51" y="198"/>
                  </a:lnTo>
                  <a:lnTo>
                    <a:pt x="71" y="208"/>
                  </a:lnTo>
                  <a:lnTo>
                    <a:pt x="93" y="214"/>
                  </a:lnTo>
                  <a:lnTo>
                    <a:pt x="116" y="216"/>
                  </a:lnTo>
                  <a:lnTo>
                    <a:pt x="141" y="214"/>
                  </a:lnTo>
                  <a:lnTo>
                    <a:pt x="163" y="208"/>
                  </a:lnTo>
                  <a:lnTo>
                    <a:pt x="183" y="198"/>
                  </a:lnTo>
                  <a:lnTo>
                    <a:pt x="200" y="184"/>
                  </a:lnTo>
                  <a:lnTo>
                    <a:pt x="214" y="168"/>
                  </a:lnTo>
                  <a:lnTo>
                    <a:pt x="225" y="149"/>
                  </a:lnTo>
                  <a:lnTo>
                    <a:pt x="231" y="129"/>
                  </a:lnTo>
                  <a:lnTo>
                    <a:pt x="234"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4" name="Freeform 37"/>
            <p:cNvSpPr>
              <a:spLocks/>
            </p:cNvSpPr>
            <p:nvPr/>
          </p:nvSpPr>
          <p:spPr bwMode="auto">
            <a:xfrm>
              <a:off x="6237244" y="2646312"/>
              <a:ext cx="172129" cy="165457"/>
            </a:xfrm>
            <a:custGeom>
              <a:avLst/>
              <a:gdLst>
                <a:gd name="T0" fmla="*/ 2147483647 w 235"/>
                <a:gd name="T1" fmla="*/ 2147483647 h 216"/>
                <a:gd name="T2" fmla="*/ 2147483647 w 235"/>
                <a:gd name="T3" fmla="*/ 2147483647 h 216"/>
                <a:gd name="T4" fmla="*/ 2147483647 w 235"/>
                <a:gd name="T5" fmla="*/ 2147483647 h 216"/>
                <a:gd name="T6" fmla="*/ 2147483647 w 235"/>
                <a:gd name="T7" fmla="*/ 2147483647 h 216"/>
                <a:gd name="T8" fmla="*/ 2147483647 w 235"/>
                <a:gd name="T9" fmla="*/ 2147483647 h 216"/>
                <a:gd name="T10" fmla="*/ 2147483647 w 235"/>
                <a:gd name="T11" fmla="*/ 2147483647 h 216"/>
                <a:gd name="T12" fmla="*/ 2147483647 w 235"/>
                <a:gd name="T13" fmla="*/ 2147483647 h 216"/>
                <a:gd name="T14" fmla="*/ 2147483647 w 235"/>
                <a:gd name="T15" fmla="*/ 1458874667 h 216"/>
                <a:gd name="T16" fmla="*/ 2147483647 w 235"/>
                <a:gd name="T17" fmla="*/ 0 h 216"/>
                <a:gd name="T18" fmla="*/ 2147483647 w 235"/>
                <a:gd name="T19" fmla="*/ 1458874667 h 216"/>
                <a:gd name="T20" fmla="*/ 2147483647 w 235"/>
                <a:gd name="T21" fmla="*/ 2147483647 h 216"/>
                <a:gd name="T22" fmla="*/ 2147483647 w 235"/>
                <a:gd name="T23" fmla="*/ 2147483647 h 216"/>
                <a:gd name="T24" fmla="*/ 2147483647 w 235"/>
                <a:gd name="T25" fmla="*/ 2147483647 h 216"/>
                <a:gd name="T26" fmla="*/ 2147483647 w 235"/>
                <a:gd name="T27" fmla="*/ 2147483647 h 216"/>
                <a:gd name="T28" fmla="*/ 2147483647 w 235"/>
                <a:gd name="T29" fmla="*/ 2147483647 h 216"/>
                <a:gd name="T30" fmla="*/ 1481144365 w 235"/>
                <a:gd name="T31" fmla="*/ 2147483647 h 216"/>
                <a:gd name="T32" fmla="*/ 0 w 235"/>
                <a:gd name="T33" fmla="*/ 2147483647 h 216"/>
                <a:gd name="T34" fmla="*/ 1481144365 w 235"/>
                <a:gd name="T35" fmla="*/ 2147483647 h 216"/>
                <a:gd name="T36" fmla="*/ 2147483647 w 235"/>
                <a:gd name="T37" fmla="*/ 2147483647 h 216"/>
                <a:gd name="T38" fmla="*/ 2147483647 w 235"/>
                <a:gd name="T39" fmla="*/ 2147483647 h 216"/>
                <a:gd name="T40" fmla="*/ 2147483647 w 235"/>
                <a:gd name="T41" fmla="*/ 2147483647 h 216"/>
                <a:gd name="T42" fmla="*/ 2147483647 w 235"/>
                <a:gd name="T43" fmla="*/ 2147483647 h 216"/>
                <a:gd name="T44" fmla="*/ 2147483647 w 235"/>
                <a:gd name="T45" fmla="*/ 2147483647 h 216"/>
                <a:gd name="T46" fmla="*/ 2147483647 w 235"/>
                <a:gd name="T47" fmla="*/ 2147483647 h 216"/>
                <a:gd name="T48" fmla="*/ 2147483647 w 235"/>
                <a:gd name="T49" fmla="*/ 2147483647 h 216"/>
                <a:gd name="T50" fmla="*/ 2147483647 w 235"/>
                <a:gd name="T51" fmla="*/ 2147483647 h 216"/>
                <a:gd name="T52" fmla="*/ 2147483647 w 235"/>
                <a:gd name="T53" fmla="*/ 2147483647 h 216"/>
                <a:gd name="T54" fmla="*/ 2147483647 w 235"/>
                <a:gd name="T55" fmla="*/ 2147483647 h 216"/>
                <a:gd name="T56" fmla="*/ 2147483647 w 235"/>
                <a:gd name="T57" fmla="*/ 2147483647 h 216"/>
                <a:gd name="T58" fmla="*/ 2147483647 w 235"/>
                <a:gd name="T59" fmla="*/ 2147483647 h 216"/>
                <a:gd name="T60" fmla="*/ 2147483647 w 235"/>
                <a:gd name="T61" fmla="*/ 2147483647 h 216"/>
                <a:gd name="T62" fmla="*/ 2147483647 w 235"/>
                <a:gd name="T63" fmla="*/ 2147483647 h 216"/>
                <a:gd name="T64" fmla="*/ 2147483647 w 235"/>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6"/>
                <a:gd name="T101" fmla="*/ 235 w 235"/>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6">
                  <a:moveTo>
                    <a:pt x="235" y="109"/>
                  </a:moveTo>
                  <a:lnTo>
                    <a:pt x="233" y="86"/>
                  </a:lnTo>
                  <a:lnTo>
                    <a:pt x="225" y="66"/>
                  </a:lnTo>
                  <a:lnTo>
                    <a:pt x="216" y="47"/>
                  </a:lnTo>
                  <a:lnTo>
                    <a:pt x="201" y="31"/>
                  </a:lnTo>
                  <a:lnTo>
                    <a:pt x="183" y="19"/>
                  </a:lnTo>
                  <a:lnTo>
                    <a:pt x="163" y="9"/>
                  </a:lnTo>
                  <a:lnTo>
                    <a:pt x="142" y="3"/>
                  </a:lnTo>
                  <a:lnTo>
                    <a:pt x="118" y="0"/>
                  </a:lnTo>
                  <a:lnTo>
                    <a:pt x="95" y="3"/>
                  </a:lnTo>
                  <a:lnTo>
                    <a:pt x="72" y="9"/>
                  </a:lnTo>
                  <a:lnTo>
                    <a:pt x="53" y="19"/>
                  </a:lnTo>
                  <a:lnTo>
                    <a:pt x="34" y="31"/>
                  </a:lnTo>
                  <a:lnTo>
                    <a:pt x="21" y="47"/>
                  </a:lnTo>
                  <a:lnTo>
                    <a:pt x="10" y="66"/>
                  </a:lnTo>
                  <a:lnTo>
                    <a:pt x="3" y="86"/>
                  </a:lnTo>
                  <a:lnTo>
                    <a:pt x="0" y="109"/>
                  </a:lnTo>
                  <a:lnTo>
                    <a:pt x="3" y="130"/>
                  </a:lnTo>
                  <a:lnTo>
                    <a:pt x="10" y="150"/>
                  </a:lnTo>
                  <a:lnTo>
                    <a:pt x="21" y="168"/>
                  </a:lnTo>
                  <a:lnTo>
                    <a:pt x="34" y="184"/>
                  </a:lnTo>
                  <a:lnTo>
                    <a:pt x="53" y="197"/>
                  </a:lnTo>
                  <a:lnTo>
                    <a:pt x="72" y="207"/>
                  </a:lnTo>
                  <a:lnTo>
                    <a:pt x="95" y="214"/>
                  </a:lnTo>
                  <a:lnTo>
                    <a:pt x="118" y="216"/>
                  </a:lnTo>
                  <a:lnTo>
                    <a:pt x="142" y="214"/>
                  </a:lnTo>
                  <a:lnTo>
                    <a:pt x="163" y="207"/>
                  </a:lnTo>
                  <a:lnTo>
                    <a:pt x="183" y="197"/>
                  </a:lnTo>
                  <a:lnTo>
                    <a:pt x="201" y="184"/>
                  </a:lnTo>
                  <a:lnTo>
                    <a:pt x="216" y="168"/>
                  </a:lnTo>
                  <a:lnTo>
                    <a:pt x="225" y="150"/>
                  </a:lnTo>
                  <a:lnTo>
                    <a:pt x="233" y="130"/>
                  </a:lnTo>
                  <a:lnTo>
                    <a:pt x="235" y="1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5" name="Freeform 38"/>
            <p:cNvSpPr>
              <a:spLocks/>
            </p:cNvSpPr>
            <p:nvPr/>
          </p:nvSpPr>
          <p:spPr bwMode="auto">
            <a:xfrm>
              <a:off x="6237244" y="2646312"/>
              <a:ext cx="172129" cy="165457"/>
            </a:xfrm>
            <a:custGeom>
              <a:avLst/>
              <a:gdLst>
                <a:gd name="T0" fmla="*/ 2147483647 w 235"/>
                <a:gd name="T1" fmla="*/ 2147483647 h 216"/>
                <a:gd name="T2" fmla="*/ 2147483647 w 235"/>
                <a:gd name="T3" fmla="*/ 2147483647 h 216"/>
                <a:gd name="T4" fmla="*/ 2147483647 w 235"/>
                <a:gd name="T5" fmla="*/ 2147483647 h 216"/>
                <a:gd name="T6" fmla="*/ 2147483647 w 235"/>
                <a:gd name="T7" fmla="*/ 2147483647 h 216"/>
                <a:gd name="T8" fmla="*/ 2147483647 w 235"/>
                <a:gd name="T9" fmla="*/ 2147483647 h 216"/>
                <a:gd name="T10" fmla="*/ 2147483647 w 235"/>
                <a:gd name="T11" fmla="*/ 2147483647 h 216"/>
                <a:gd name="T12" fmla="*/ 2147483647 w 235"/>
                <a:gd name="T13" fmla="*/ 2147483647 h 216"/>
                <a:gd name="T14" fmla="*/ 2147483647 w 235"/>
                <a:gd name="T15" fmla="*/ 1458874667 h 216"/>
                <a:gd name="T16" fmla="*/ 2147483647 w 235"/>
                <a:gd name="T17" fmla="*/ 0 h 216"/>
                <a:gd name="T18" fmla="*/ 2147483647 w 235"/>
                <a:gd name="T19" fmla="*/ 1458874667 h 216"/>
                <a:gd name="T20" fmla="*/ 2147483647 w 235"/>
                <a:gd name="T21" fmla="*/ 2147483647 h 216"/>
                <a:gd name="T22" fmla="*/ 2147483647 w 235"/>
                <a:gd name="T23" fmla="*/ 2147483647 h 216"/>
                <a:gd name="T24" fmla="*/ 2147483647 w 235"/>
                <a:gd name="T25" fmla="*/ 2147483647 h 216"/>
                <a:gd name="T26" fmla="*/ 2147483647 w 235"/>
                <a:gd name="T27" fmla="*/ 2147483647 h 216"/>
                <a:gd name="T28" fmla="*/ 2147483647 w 235"/>
                <a:gd name="T29" fmla="*/ 2147483647 h 216"/>
                <a:gd name="T30" fmla="*/ 1481144365 w 235"/>
                <a:gd name="T31" fmla="*/ 2147483647 h 216"/>
                <a:gd name="T32" fmla="*/ 0 w 235"/>
                <a:gd name="T33" fmla="*/ 2147483647 h 216"/>
                <a:gd name="T34" fmla="*/ 1481144365 w 235"/>
                <a:gd name="T35" fmla="*/ 2147483647 h 216"/>
                <a:gd name="T36" fmla="*/ 2147483647 w 235"/>
                <a:gd name="T37" fmla="*/ 2147483647 h 216"/>
                <a:gd name="T38" fmla="*/ 2147483647 w 235"/>
                <a:gd name="T39" fmla="*/ 2147483647 h 216"/>
                <a:gd name="T40" fmla="*/ 2147483647 w 235"/>
                <a:gd name="T41" fmla="*/ 2147483647 h 216"/>
                <a:gd name="T42" fmla="*/ 2147483647 w 235"/>
                <a:gd name="T43" fmla="*/ 2147483647 h 216"/>
                <a:gd name="T44" fmla="*/ 2147483647 w 235"/>
                <a:gd name="T45" fmla="*/ 2147483647 h 216"/>
                <a:gd name="T46" fmla="*/ 2147483647 w 235"/>
                <a:gd name="T47" fmla="*/ 2147483647 h 216"/>
                <a:gd name="T48" fmla="*/ 2147483647 w 235"/>
                <a:gd name="T49" fmla="*/ 2147483647 h 216"/>
                <a:gd name="T50" fmla="*/ 2147483647 w 235"/>
                <a:gd name="T51" fmla="*/ 2147483647 h 216"/>
                <a:gd name="T52" fmla="*/ 2147483647 w 235"/>
                <a:gd name="T53" fmla="*/ 2147483647 h 216"/>
                <a:gd name="T54" fmla="*/ 2147483647 w 235"/>
                <a:gd name="T55" fmla="*/ 2147483647 h 216"/>
                <a:gd name="T56" fmla="*/ 2147483647 w 235"/>
                <a:gd name="T57" fmla="*/ 2147483647 h 216"/>
                <a:gd name="T58" fmla="*/ 2147483647 w 235"/>
                <a:gd name="T59" fmla="*/ 2147483647 h 216"/>
                <a:gd name="T60" fmla="*/ 2147483647 w 235"/>
                <a:gd name="T61" fmla="*/ 2147483647 h 216"/>
                <a:gd name="T62" fmla="*/ 2147483647 w 235"/>
                <a:gd name="T63" fmla="*/ 2147483647 h 216"/>
                <a:gd name="T64" fmla="*/ 2147483647 w 235"/>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6"/>
                <a:gd name="T101" fmla="*/ 235 w 235"/>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6">
                  <a:moveTo>
                    <a:pt x="235" y="109"/>
                  </a:moveTo>
                  <a:lnTo>
                    <a:pt x="233" y="86"/>
                  </a:lnTo>
                  <a:lnTo>
                    <a:pt x="225" y="66"/>
                  </a:lnTo>
                  <a:lnTo>
                    <a:pt x="216" y="47"/>
                  </a:lnTo>
                  <a:lnTo>
                    <a:pt x="201" y="31"/>
                  </a:lnTo>
                  <a:lnTo>
                    <a:pt x="183" y="19"/>
                  </a:lnTo>
                  <a:lnTo>
                    <a:pt x="163" y="9"/>
                  </a:lnTo>
                  <a:lnTo>
                    <a:pt x="142" y="3"/>
                  </a:lnTo>
                  <a:lnTo>
                    <a:pt x="118" y="0"/>
                  </a:lnTo>
                  <a:lnTo>
                    <a:pt x="95" y="3"/>
                  </a:lnTo>
                  <a:lnTo>
                    <a:pt x="72" y="9"/>
                  </a:lnTo>
                  <a:lnTo>
                    <a:pt x="53" y="19"/>
                  </a:lnTo>
                  <a:lnTo>
                    <a:pt x="34" y="31"/>
                  </a:lnTo>
                  <a:lnTo>
                    <a:pt x="21" y="47"/>
                  </a:lnTo>
                  <a:lnTo>
                    <a:pt x="10" y="66"/>
                  </a:lnTo>
                  <a:lnTo>
                    <a:pt x="3" y="86"/>
                  </a:lnTo>
                  <a:lnTo>
                    <a:pt x="0" y="109"/>
                  </a:lnTo>
                  <a:lnTo>
                    <a:pt x="3" y="130"/>
                  </a:lnTo>
                  <a:lnTo>
                    <a:pt x="10" y="150"/>
                  </a:lnTo>
                  <a:lnTo>
                    <a:pt x="21" y="168"/>
                  </a:lnTo>
                  <a:lnTo>
                    <a:pt x="34" y="184"/>
                  </a:lnTo>
                  <a:lnTo>
                    <a:pt x="53" y="197"/>
                  </a:lnTo>
                  <a:lnTo>
                    <a:pt x="72" y="207"/>
                  </a:lnTo>
                  <a:lnTo>
                    <a:pt x="95" y="214"/>
                  </a:lnTo>
                  <a:lnTo>
                    <a:pt x="118" y="216"/>
                  </a:lnTo>
                  <a:lnTo>
                    <a:pt x="142" y="214"/>
                  </a:lnTo>
                  <a:lnTo>
                    <a:pt x="163" y="207"/>
                  </a:lnTo>
                  <a:lnTo>
                    <a:pt x="183" y="197"/>
                  </a:lnTo>
                  <a:lnTo>
                    <a:pt x="201" y="184"/>
                  </a:lnTo>
                  <a:lnTo>
                    <a:pt x="216" y="168"/>
                  </a:lnTo>
                  <a:lnTo>
                    <a:pt x="225" y="150"/>
                  </a:lnTo>
                  <a:lnTo>
                    <a:pt x="233" y="130"/>
                  </a:lnTo>
                  <a:lnTo>
                    <a:pt x="235"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6" name="Freeform 39"/>
            <p:cNvSpPr>
              <a:spLocks/>
            </p:cNvSpPr>
            <p:nvPr/>
          </p:nvSpPr>
          <p:spPr bwMode="auto">
            <a:xfrm>
              <a:off x="5460459" y="2646312"/>
              <a:ext cx="172129" cy="165457"/>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458874667 h 216"/>
                <a:gd name="T16" fmla="*/ 2147483647 w 234"/>
                <a:gd name="T17" fmla="*/ 0 h 216"/>
                <a:gd name="T18" fmla="*/ 2147483647 w 234"/>
                <a:gd name="T19" fmla="*/ 1458874667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000507106 w 234"/>
                <a:gd name="T31" fmla="*/ 2147483647 h 216"/>
                <a:gd name="T32" fmla="*/ 0 w 234"/>
                <a:gd name="T33" fmla="*/ 2147483647 h 216"/>
                <a:gd name="T34" fmla="*/ 1000507106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6"/>
                  </a:lnTo>
                  <a:lnTo>
                    <a:pt x="225" y="66"/>
                  </a:lnTo>
                  <a:lnTo>
                    <a:pt x="214" y="47"/>
                  </a:lnTo>
                  <a:lnTo>
                    <a:pt x="200" y="31"/>
                  </a:lnTo>
                  <a:lnTo>
                    <a:pt x="183" y="19"/>
                  </a:lnTo>
                  <a:lnTo>
                    <a:pt x="163" y="9"/>
                  </a:lnTo>
                  <a:lnTo>
                    <a:pt x="141" y="3"/>
                  </a:lnTo>
                  <a:lnTo>
                    <a:pt x="118" y="0"/>
                  </a:lnTo>
                  <a:lnTo>
                    <a:pt x="93" y="3"/>
                  </a:lnTo>
                  <a:lnTo>
                    <a:pt x="71" y="9"/>
                  </a:lnTo>
                  <a:lnTo>
                    <a:pt x="51" y="19"/>
                  </a:lnTo>
                  <a:lnTo>
                    <a:pt x="34" y="31"/>
                  </a:lnTo>
                  <a:lnTo>
                    <a:pt x="20" y="47"/>
                  </a:lnTo>
                  <a:lnTo>
                    <a:pt x="9" y="66"/>
                  </a:lnTo>
                  <a:lnTo>
                    <a:pt x="2" y="86"/>
                  </a:lnTo>
                  <a:lnTo>
                    <a:pt x="0" y="109"/>
                  </a:lnTo>
                  <a:lnTo>
                    <a:pt x="2" y="130"/>
                  </a:lnTo>
                  <a:lnTo>
                    <a:pt x="9" y="150"/>
                  </a:lnTo>
                  <a:lnTo>
                    <a:pt x="20" y="168"/>
                  </a:lnTo>
                  <a:lnTo>
                    <a:pt x="34" y="184"/>
                  </a:lnTo>
                  <a:lnTo>
                    <a:pt x="51" y="197"/>
                  </a:lnTo>
                  <a:lnTo>
                    <a:pt x="71" y="207"/>
                  </a:lnTo>
                  <a:lnTo>
                    <a:pt x="93" y="214"/>
                  </a:lnTo>
                  <a:lnTo>
                    <a:pt x="118" y="216"/>
                  </a:lnTo>
                  <a:lnTo>
                    <a:pt x="141" y="214"/>
                  </a:lnTo>
                  <a:lnTo>
                    <a:pt x="163" y="207"/>
                  </a:lnTo>
                  <a:lnTo>
                    <a:pt x="183" y="197"/>
                  </a:lnTo>
                  <a:lnTo>
                    <a:pt x="200" y="184"/>
                  </a:lnTo>
                  <a:lnTo>
                    <a:pt x="214" y="168"/>
                  </a:lnTo>
                  <a:lnTo>
                    <a:pt x="225" y="150"/>
                  </a:lnTo>
                  <a:lnTo>
                    <a:pt x="233" y="130"/>
                  </a:lnTo>
                  <a:lnTo>
                    <a:pt x="234" y="1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7" name="Freeform 40"/>
            <p:cNvSpPr>
              <a:spLocks/>
            </p:cNvSpPr>
            <p:nvPr/>
          </p:nvSpPr>
          <p:spPr bwMode="auto">
            <a:xfrm>
              <a:off x="5460459" y="2646312"/>
              <a:ext cx="172129" cy="165457"/>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458874667 h 216"/>
                <a:gd name="T16" fmla="*/ 2147483647 w 234"/>
                <a:gd name="T17" fmla="*/ 0 h 216"/>
                <a:gd name="T18" fmla="*/ 2147483647 w 234"/>
                <a:gd name="T19" fmla="*/ 1458874667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000507106 w 234"/>
                <a:gd name="T31" fmla="*/ 2147483647 h 216"/>
                <a:gd name="T32" fmla="*/ 0 w 234"/>
                <a:gd name="T33" fmla="*/ 2147483647 h 216"/>
                <a:gd name="T34" fmla="*/ 1000507106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6"/>
                  </a:lnTo>
                  <a:lnTo>
                    <a:pt x="225" y="66"/>
                  </a:lnTo>
                  <a:lnTo>
                    <a:pt x="214" y="47"/>
                  </a:lnTo>
                  <a:lnTo>
                    <a:pt x="200" y="31"/>
                  </a:lnTo>
                  <a:lnTo>
                    <a:pt x="183" y="19"/>
                  </a:lnTo>
                  <a:lnTo>
                    <a:pt x="163" y="9"/>
                  </a:lnTo>
                  <a:lnTo>
                    <a:pt x="141" y="3"/>
                  </a:lnTo>
                  <a:lnTo>
                    <a:pt x="118" y="0"/>
                  </a:lnTo>
                  <a:lnTo>
                    <a:pt x="93" y="3"/>
                  </a:lnTo>
                  <a:lnTo>
                    <a:pt x="71" y="9"/>
                  </a:lnTo>
                  <a:lnTo>
                    <a:pt x="51" y="19"/>
                  </a:lnTo>
                  <a:lnTo>
                    <a:pt x="34" y="31"/>
                  </a:lnTo>
                  <a:lnTo>
                    <a:pt x="20" y="47"/>
                  </a:lnTo>
                  <a:lnTo>
                    <a:pt x="9" y="66"/>
                  </a:lnTo>
                  <a:lnTo>
                    <a:pt x="2" y="86"/>
                  </a:lnTo>
                  <a:lnTo>
                    <a:pt x="0" y="109"/>
                  </a:lnTo>
                  <a:lnTo>
                    <a:pt x="2" y="130"/>
                  </a:lnTo>
                  <a:lnTo>
                    <a:pt x="9" y="150"/>
                  </a:lnTo>
                  <a:lnTo>
                    <a:pt x="20" y="168"/>
                  </a:lnTo>
                  <a:lnTo>
                    <a:pt x="34" y="184"/>
                  </a:lnTo>
                  <a:lnTo>
                    <a:pt x="51" y="197"/>
                  </a:lnTo>
                  <a:lnTo>
                    <a:pt x="71" y="207"/>
                  </a:lnTo>
                  <a:lnTo>
                    <a:pt x="93" y="214"/>
                  </a:lnTo>
                  <a:lnTo>
                    <a:pt x="118" y="216"/>
                  </a:lnTo>
                  <a:lnTo>
                    <a:pt x="141" y="214"/>
                  </a:lnTo>
                  <a:lnTo>
                    <a:pt x="163" y="207"/>
                  </a:lnTo>
                  <a:lnTo>
                    <a:pt x="183" y="197"/>
                  </a:lnTo>
                  <a:lnTo>
                    <a:pt x="200" y="184"/>
                  </a:lnTo>
                  <a:lnTo>
                    <a:pt x="214" y="168"/>
                  </a:lnTo>
                  <a:lnTo>
                    <a:pt x="225" y="150"/>
                  </a:lnTo>
                  <a:lnTo>
                    <a:pt x="233" y="130"/>
                  </a:lnTo>
                  <a:lnTo>
                    <a:pt x="234"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8" name="Freeform 41"/>
            <p:cNvSpPr>
              <a:spLocks/>
            </p:cNvSpPr>
            <p:nvPr/>
          </p:nvSpPr>
          <p:spPr bwMode="auto">
            <a:xfrm>
              <a:off x="4813138" y="3020522"/>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500123206 h 216"/>
                <a:gd name="T16" fmla="*/ 2147483647 w 234"/>
                <a:gd name="T17" fmla="*/ 0 h 216"/>
                <a:gd name="T18" fmla="*/ 2147483647 w 234"/>
                <a:gd name="T19" fmla="*/ 1500123206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500131213 w 234"/>
                <a:gd name="T31" fmla="*/ 2147483647 h 216"/>
                <a:gd name="T32" fmla="*/ 0 w 234"/>
                <a:gd name="T33" fmla="*/ 2147483647 h 216"/>
                <a:gd name="T34" fmla="*/ 150013121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7"/>
                  </a:lnTo>
                  <a:lnTo>
                    <a:pt x="225" y="66"/>
                  </a:lnTo>
                  <a:lnTo>
                    <a:pt x="214" y="49"/>
                  </a:lnTo>
                  <a:lnTo>
                    <a:pt x="200" y="32"/>
                  </a:lnTo>
                  <a:lnTo>
                    <a:pt x="183" y="19"/>
                  </a:lnTo>
                  <a:lnTo>
                    <a:pt x="163" y="9"/>
                  </a:lnTo>
                  <a:lnTo>
                    <a:pt x="141" y="3"/>
                  </a:lnTo>
                  <a:lnTo>
                    <a:pt x="116" y="0"/>
                  </a:lnTo>
                  <a:lnTo>
                    <a:pt x="93" y="3"/>
                  </a:lnTo>
                  <a:lnTo>
                    <a:pt x="71" y="9"/>
                  </a:lnTo>
                  <a:lnTo>
                    <a:pt x="51" y="19"/>
                  </a:lnTo>
                  <a:lnTo>
                    <a:pt x="34" y="32"/>
                  </a:lnTo>
                  <a:lnTo>
                    <a:pt x="20" y="49"/>
                  </a:lnTo>
                  <a:lnTo>
                    <a:pt x="9" y="66"/>
                  </a:lnTo>
                  <a:lnTo>
                    <a:pt x="3" y="87"/>
                  </a:lnTo>
                  <a:lnTo>
                    <a:pt x="0" y="109"/>
                  </a:lnTo>
                  <a:lnTo>
                    <a:pt x="3" y="130"/>
                  </a:lnTo>
                  <a:lnTo>
                    <a:pt x="9" y="150"/>
                  </a:lnTo>
                  <a:lnTo>
                    <a:pt x="20" y="169"/>
                  </a:lnTo>
                  <a:lnTo>
                    <a:pt x="34" y="184"/>
                  </a:lnTo>
                  <a:lnTo>
                    <a:pt x="51" y="197"/>
                  </a:lnTo>
                  <a:lnTo>
                    <a:pt x="71" y="207"/>
                  </a:lnTo>
                  <a:lnTo>
                    <a:pt x="93" y="214"/>
                  </a:lnTo>
                  <a:lnTo>
                    <a:pt x="116" y="216"/>
                  </a:lnTo>
                  <a:lnTo>
                    <a:pt x="141" y="214"/>
                  </a:lnTo>
                  <a:lnTo>
                    <a:pt x="163" y="207"/>
                  </a:lnTo>
                  <a:lnTo>
                    <a:pt x="183" y="197"/>
                  </a:lnTo>
                  <a:lnTo>
                    <a:pt x="200" y="184"/>
                  </a:lnTo>
                  <a:lnTo>
                    <a:pt x="214" y="169"/>
                  </a:lnTo>
                  <a:lnTo>
                    <a:pt x="225" y="150"/>
                  </a:lnTo>
                  <a:lnTo>
                    <a:pt x="233" y="130"/>
                  </a:lnTo>
                  <a:lnTo>
                    <a:pt x="234" y="1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9" name="Freeform 42"/>
            <p:cNvSpPr>
              <a:spLocks/>
            </p:cNvSpPr>
            <p:nvPr/>
          </p:nvSpPr>
          <p:spPr bwMode="auto">
            <a:xfrm>
              <a:off x="4813138" y="3020522"/>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500123206 h 216"/>
                <a:gd name="T16" fmla="*/ 2147483647 w 234"/>
                <a:gd name="T17" fmla="*/ 0 h 216"/>
                <a:gd name="T18" fmla="*/ 2147483647 w 234"/>
                <a:gd name="T19" fmla="*/ 1500123206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500131213 w 234"/>
                <a:gd name="T31" fmla="*/ 2147483647 h 216"/>
                <a:gd name="T32" fmla="*/ 0 w 234"/>
                <a:gd name="T33" fmla="*/ 2147483647 h 216"/>
                <a:gd name="T34" fmla="*/ 150013121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7"/>
                  </a:lnTo>
                  <a:lnTo>
                    <a:pt x="225" y="66"/>
                  </a:lnTo>
                  <a:lnTo>
                    <a:pt x="214" y="49"/>
                  </a:lnTo>
                  <a:lnTo>
                    <a:pt x="200" y="32"/>
                  </a:lnTo>
                  <a:lnTo>
                    <a:pt x="183" y="19"/>
                  </a:lnTo>
                  <a:lnTo>
                    <a:pt x="163" y="9"/>
                  </a:lnTo>
                  <a:lnTo>
                    <a:pt x="141" y="3"/>
                  </a:lnTo>
                  <a:lnTo>
                    <a:pt x="116" y="0"/>
                  </a:lnTo>
                  <a:lnTo>
                    <a:pt x="93" y="3"/>
                  </a:lnTo>
                  <a:lnTo>
                    <a:pt x="71" y="9"/>
                  </a:lnTo>
                  <a:lnTo>
                    <a:pt x="51" y="19"/>
                  </a:lnTo>
                  <a:lnTo>
                    <a:pt x="34" y="32"/>
                  </a:lnTo>
                  <a:lnTo>
                    <a:pt x="20" y="49"/>
                  </a:lnTo>
                  <a:lnTo>
                    <a:pt x="9" y="66"/>
                  </a:lnTo>
                  <a:lnTo>
                    <a:pt x="3" y="87"/>
                  </a:lnTo>
                  <a:lnTo>
                    <a:pt x="0" y="109"/>
                  </a:lnTo>
                  <a:lnTo>
                    <a:pt x="3" y="130"/>
                  </a:lnTo>
                  <a:lnTo>
                    <a:pt x="9" y="150"/>
                  </a:lnTo>
                  <a:lnTo>
                    <a:pt x="20" y="169"/>
                  </a:lnTo>
                  <a:lnTo>
                    <a:pt x="34" y="184"/>
                  </a:lnTo>
                  <a:lnTo>
                    <a:pt x="51" y="197"/>
                  </a:lnTo>
                  <a:lnTo>
                    <a:pt x="71" y="207"/>
                  </a:lnTo>
                  <a:lnTo>
                    <a:pt x="93" y="214"/>
                  </a:lnTo>
                  <a:lnTo>
                    <a:pt x="116" y="216"/>
                  </a:lnTo>
                  <a:lnTo>
                    <a:pt x="141" y="214"/>
                  </a:lnTo>
                  <a:lnTo>
                    <a:pt x="163" y="207"/>
                  </a:lnTo>
                  <a:lnTo>
                    <a:pt x="183" y="197"/>
                  </a:lnTo>
                  <a:lnTo>
                    <a:pt x="200" y="184"/>
                  </a:lnTo>
                  <a:lnTo>
                    <a:pt x="214" y="169"/>
                  </a:lnTo>
                  <a:lnTo>
                    <a:pt x="225" y="150"/>
                  </a:lnTo>
                  <a:lnTo>
                    <a:pt x="233" y="130"/>
                  </a:lnTo>
                  <a:lnTo>
                    <a:pt x="234"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cxnSp>
          <p:nvCxnSpPr>
            <p:cNvPr id="30" name="Gerade Verbindung 58"/>
            <p:cNvCxnSpPr>
              <a:cxnSpLocks noChangeShapeType="1"/>
            </p:cNvCxnSpPr>
            <p:nvPr/>
          </p:nvCxnSpPr>
          <p:spPr bwMode="auto">
            <a:xfrm flipV="1">
              <a:off x="1007187" y="1803568"/>
              <a:ext cx="5527236" cy="29472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1" name="Gerade Verbindung mit Pfeil 30"/>
            <p:cNvCxnSpPr/>
            <p:nvPr/>
          </p:nvCxnSpPr>
          <p:spPr bwMode="auto">
            <a:xfrm flipV="1">
              <a:off x="1006475" y="1154113"/>
              <a:ext cx="0" cy="4067175"/>
            </a:xfrm>
            <a:prstGeom prst="straightConnector1">
              <a:avLst/>
            </a:prstGeom>
            <a:ln w="28575">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32" name="Gerade Verbindung mit Pfeil 31"/>
            <p:cNvCxnSpPr/>
            <p:nvPr/>
          </p:nvCxnSpPr>
          <p:spPr bwMode="auto">
            <a:xfrm>
              <a:off x="1000125" y="5213350"/>
              <a:ext cx="6642100" cy="0"/>
            </a:xfrm>
            <a:prstGeom prst="straightConnector1">
              <a:avLst/>
            </a:prstGeom>
            <a:ln w="28575">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sp>
          <p:nvSpPr>
            <p:cNvPr id="34" name="Freeform 35"/>
            <p:cNvSpPr>
              <a:spLocks/>
            </p:cNvSpPr>
            <p:nvPr/>
          </p:nvSpPr>
          <p:spPr bwMode="auto">
            <a:xfrm>
              <a:off x="1013072" y="2354058"/>
              <a:ext cx="5987717" cy="2387520"/>
            </a:xfrm>
            <a:custGeom>
              <a:avLst/>
              <a:gdLst>
                <a:gd name="T0" fmla="*/ 0 w 4070"/>
                <a:gd name="T1" fmla="*/ 2147483647 h 1544"/>
                <a:gd name="T2" fmla="*/ 630039063 w 4070"/>
                <a:gd name="T3" fmla="*/ 2147483647 h 1544"/>
                <a:gd name="T4" fmla="*/ 1244957188 w 4070"/>
                <a:gd name="T5" fmla="*/ 2147483647 h 1544"/>
                <a:gd name="T6" fmla="*/ 2147483647 w 4070"/>
                <a:gd name="T7" fmla="*/ 2147483647 h 1544"/>
                <a:gd name="T8" fmla="*/ 2147483647 w 4070"/>
                <a:gd name="T9" fmla="*/ 2147483647 h 1544"/>
                <a:gd name="T10" fmla="*/ 2147483647 w 4070"/>
                <a:gd name="T11" fmla="*/ 2147483647 h 1544"/>
                <a:gd name="T12" fmla="*/ 2147483647 w 4070"/>
                <a:gd name="T13" fmla="*/ 1849794688 h 1544"/>
                <a:gd name="T14" fmla="*/ 2147483647 w 4070"/>
                <a:gd name="T15" fmla="*/ 1547375938 h 1544"/>
                <a:gd name="T16" fmla="*/ 2147483647 w 4070"/>
                <a:gd name="T17" fmla="*/ 1355844063 h 1544"/>
                <a:gd name="T18" fmla="*/ 2147483647 w 4070"/>
                <a:gd name="T19" fmla="*/ 1015623763 h 1544"/>
                <a:gd name="T20" fmla="*/ 2147483647 w 4070"/>
                <a:gd name="T21" fmla="*/ 821570938 h 1544"/>
                <a:gd name="T22" fmla="*/ 2147483647 w 4070"/>
                <a:gd name="T23" fmla="*/ 808970950 h 1544"/>
                <a:gd name="T24" fmla="*/ 2147483647 w 4070"/>
                <a:gd name="T25" fmla="*/ 630039063 h 1544"/>
                <a:gd name="T26" fmla="*/ 2147483647 w 4070"/>
                <a:gd name="T27" fmla="*/ 521673138 h 1544"/>
                <a:gd name="T28" fmla="*/ 2147483647 w 4070"/>
                <a:gd name="T29" fmla="*/ 410786263 h 1544"/>
                <a:gd name="T30" fmla="*/ 2147483647 w 4070"/>
                <a:gd name="T31" fmla="*/ 274697825 h 1544"/>
                <a:gd name="T32" fmla="*/ 2147483647 w 4070"/>
                <a:gd name="T33" fmla="*/ 0 h 15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70" h="1544">
                  <a:moveTo>
                    <a:pt x="0" y="1544"/>
                  </a:moveTo>
                  <a:cubicBezTo>
                    <a:pt x="84" y="1447"/>
                    <a:pt x="168" y="1350"/>
                    <a:pt x="250" y="1288"/>
                  </a:cubicBezTo>
                  <a:cubicBezTo>
                    <a:pt x="332" y="1226"/>
                    <a:pt x="394" y="1219"/>
                    <a:pt x="494" y="1174"/>
                  </a:cubicBezTo>
                  <a:cubicBezTo>
                    <a:pt x="594" y="1129"/>
                    <a:pt x="746" y="1051"/>
                    <a:pt x="853" y="1017"/>
                  </a:cubicBezTo>
                  <a:cubicBezTo>
                    <a:pt x="960" y="983"/>
                    <a:pt x="1035" y="993"/>
                    <a:pt x="1136" y="968"/>
                  </a:cubicBezTo>
                  <a:cubicBezTo>
                    <a:pt x="1237" y="943"/>
                    <a:pt x="1360" y="903"/>
                    <a:pt x="1462" y="864"/>
                  </a:cubicBezTo>
                  <a:cubicBezTo>
                    <a:pt x="1564" y="825"/>
                    <a:pt x="1665" y="776"/>
                    <a:pt x="1750" y="734"/>
                  </a:cubicBezTo>
                  <a:cubicBezTo>
                    <a:pt x="1835" y="692"/>
                    <a:pt x="1891" y="647"/>
                    <a:pt x="1972" y="614"/>
                  </a:cubicBezTo>
                  <a:cubicBezTo>
                    <a:pt x="2053" y="581"/>
                    <a:pt x="2146" y="573"/>
                    <a:pt x="2239" y="538"/>
                  </a:cubicBezTo>
                  <a:cubicBezTo>
                    <a:pt x="2332" y="503"/>
                    <a:pt x="2460" y="438"/>
                    <a:pt x="2532" y="403"/>
                  </a:cubicBezTo>
                  <a:cubicBezTo>
                    <a:pt x="2604" y="368"/>
                    <a:pt x="2583" y="340"/>
                    <a:pt x="2673" y="326"/>
                  </a:cubicBezTo>
                  <a:cubicBezTo>
                    <a:pt x="2763" y="312"/>
                    <a:pt x="2968" y="334"/>
                    <a:pt x="3070" y="321"/>
                  </a:cubicBezTo>
                  <a:cubicBezTo>
                    <a:pt x="3172" y="308"/>
                    <a:pt x="3225" y="269"/>
                    <a:pt x="3287" y="250"/>
                  </a:cubicBezTo>
                  <a:cubicBezTo>
                    <a:pt x="3349" y="231"/>
                    <a:pt x="3375" y="221"/>
                    <a:pt x="3445" y="207"/>
                  </a:cubicBezTo>
                  <a:cubicBezTo>
                    <a:pt x="3515" y="193"/>
                    <a:pt x="3635" y="179"/>
                    <a:pt x="3711" y="163"/>
                  </a:cubicBezTo>
                  <a:cubicBezTo>
                    <a:pt x="3787" y="147"/>
                    <a:pt x="3842" y="136"/>
                    <a:pt x="3902" y="109"/>
                  </a:cubicBezTo>
                  <a:cubicBezTo>
                    <a:pt x="3962" y="82"/>
                    <a:pt x="4016" y="41"/>
                    <a:pt x="4070" y="0"/>
                  </a:cubicBezTo>
                </a:path>
              </a:pathLst>
            </a:custGeom>
            <a:noFill/>
            <a:ln w="28575" cap="flat" cmpd="sng">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spTree>
    <p:extLst>
      <p:ext uri="{BB962C8B-B14F-4D97-AF65-F5344CB8AC3E}">
        <p14:creationId xmlns:p14="http://schemas.microsoft.com/office/powerpoint/2010/main" val="280744359"/>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381" y="1777010"/>
            <a:ext cx="8683567" cy="4592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294</a:t>
            </a:fld>
            <a:endParaRPr lang="en-US" sz="800" dirty="0">
              <a:solidFill>
                <a:schemeClr val="bg1"/>
              </a:solidFill>
            </a:endParaRPr>
          </a:p>
        </p:txBody>
      </p:sp>
      <p:sp>
        <p:nvSpPr>
          <p:cNvPr id="4099" name="Rectangle 2"/>
          <p:cNvSpPr>
            <a:spLocks noChangeArrowheads="1"/>
          </p:cNvSpPr>
          <p:nvPr/>
        </p:nvSpPr>
        <p:spPr bwMode="auto">
          <a:xfrm>
            <a:off x="177799"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Deep Learning</a:t>
            </a:r>
          </a:p>
        </p:txBody>
      </p:sp>
      <p:sp>
        <p:nvSpPr>
          <p:cNvPr id="4" name="Textfeld 3"/>
          <p:cNvSpPr txBox="1"/>
          <p:nvPr/>
        </p:nvSpPr>
        <p:spPr>
          <a:xfrm>
            <a:off x="1587731" y="6492387"/>
            <a:ext cx="7007629" cy="276999"/>
          </a:xfrm>
          <a:prstGeom prst="rect">
            <a:avLst/>
          </a:prstGeom>
          <a:noFill/>
        </p:spPr>
        <p:txBody>
          <a:bodyPr wrap="square" rtlCol="0">
            <a:spAutoFit/>
          </a:bodyPr>
          <a:lstStyle/>
          <a:p>
            <a:pPr algn="l"/>
            <a:r>
              <a:rPr lang="de-DE" sz="1200" b="0" dirty="0"/>
              <a:t>Source: http://www.sclgsummit.org/uploads/presentation/8934b2d0be055a2261f5d0320f5b59bb.pdf</a:t>
            </a:r>
          </a:p>
        </p:txBody>
      </p:sp>
      <p:grpSp>
        <p:nvGrpSpPr>
          <p:cNvPr id="8" name="Gruppieren 7"/>
          <p:cNvGrpSpPr/>
          <p:nvPr/>
        </p:nvGrpSpPr>
        <p:grpSpPr>
          <a:xfrm>
            <a:off x="6784135" y="1112166"/>
            <a:ext cx="2202002" cy="1087577"/>
            <a:chOff x="1000125" y="1154113"/>
            <a:chExt cx="6642100" cy="4067175"/>
          </a:xfrm>
        </p:grpSpPr>
        <p:sp>
          <p:nvSpPr>
            <p:cNvPr id="10" name="Freeform 19"/>
            <p:cNvSpPr>
              <a:spLocks/>
            </p:cNvSpPr>
            <p:nvPr/>
          </p:nvSpPr>
          <p:spPr bwMode="auto">
            <a:xfrm>
              <a:off x="1016014" y="2346326"/>
              <a:ext cx="6170144" cy="2593181"/>
            </a:xfrm>
            <a:custGeom>
              <a:avLst/>
              <a:gdLst>
                <a:gd name="T0" fmla="*/ 2147483647 w 8389"/>
                <a:gd name="T1" fmla="*/ 2147483647 h 3353"/>
                <a:gd name="T2" fmla="*/ 2147483647 w 8389"/>
                <a:gd name="T3" fmla="*/ 2147483647 h 3353"/>
                <a:gd name="T4" fmla="*/ 2147483647 w 8389"/>
                <a:gd name="T5" fmla="*/ 2147483647 h 3353"/>
                <a:gd name="T6" fmla="*/ 2147483647 w 8389"/>
                <a:gd name="T7" fmla="*/ 2147483647 h 3353"/>
                <a:gd name="T8" fmla="*/ 2147483647 w 8389"/>
                <a:gd name="T9" fmla="*/ 2147483647 h 3353"/>
                <a:gd name="T10" fmla="*/ 2147483647 w 8389"/>
                <a:gd name="T11" fmla="*/ 2147483647 h 3353"/>
                <a:gd name="T12" fmla="*/ 2147483647 w 8389"/>
                <a:gd name="T13" fmla="*/ 2147483647 h 3353"/>
                <a:gd name="T14" fmla="*/ 2147483647 w 8389"/>
                <a:gd name="T15" fmla="*/ 2147483647 h 3353"/>
                <a:gd name="T16" fmla="*/ 2147483647 w 8389"/>
                <a:gd name="T17" fmla="*/ 2147483647 h 3353"/>
                <a:gd name="T18" fmla="*/ 2147483647 w 8389"/>
                <a:gd name="T19" fmla="*/ 2147483647 h 3353"/>
                <a:gd name="T20" fmla="*/ 2147483647 w 8389"/>
                <a:gd name="T21" fmla="*/ 2147483647 h 3353"/>
                <a:gd name="T22" fmla="*/ 2147483647 w 8389"/>
                <a:gd name="T23" fmla="*/ 2147483647 h 3353"/>
                <a:gd name="T24" fmla="*/ 2147483647 w 8389"/>
                <a:gd name="T25" fmla="*/ 2147483647 h 3353"/>
                <a:gd name="T26" fmla="*/ 2147483647 w 8389"/>
                <a:gd name="T27" fmla="*/ 2147483647 h 3353"/>
                <a:gd name="T28" fmla="*/ 2147483647 w 8389"/>
                <a:gd name="T29" fmla="*/ 2147483647 h 3353"/>
                <a:gd name="T30" fmla="*/ 2147483647 w 8389"/>
                <a:gd name="T31" fmla="*/ 2147483647 h 3353"/>
                <a:gd name="T32" fmla="*/ 2147483647 w 8389"/>
                <a:gd name="T33" fmla="*/ 2147483647 h 3353"/>
                <a:gd name="T34" fmla="*/ 2147483647 w 8389"/>
                <a:gd name="T35" fmla="*/ 2147483647 h 3353"/>
                <a:gd name="T36" fmla="*/ 2147483647 w 8389"/>
                <a:gd name="T37" fmla="*/ 2147483647 h 3353"/>
                <a:gd name="T38" fmla="*/ 2147483647 w 8389"/>
                <a:gd name="T39" fmla="*/ 2147483647 h 3353"/>
                <a:gd name="T40" fmla="*/ 2147483647 w 8389"/>
                <a:gd name="T41" fmla="*/ 2147483647 h 3353"/>
                <a:gd name="T42" fmla="*/ 2147483647 w 8389"/>
                <a:gd name="T43" fmla="*/ 2147483647 h 3353"/>
                <a:gd name="T44" fmla="*/ 2147483647 w 8389"/>
                <a:gd name="T45" fmla="*/ 2147483647 h 3353"/>
                <a:gd name="T46" fmla="*/ 2147483647 w 8389"/>
                <a:gd name="T47" fmla="*/ 2147483647 h 3353"/>
                <a:gd name="T48" fmla="*/ 2147483647 w 8389"/>
                <a:gd name="T49" fmla="*/ 2147483647 h 3353"/>
                <a:gd name="T50" fmla="*/ 2147483647 w 8389"/>
                <a:gd name="T51" fmla="*/ 2147483647 h 3353"/>
                <a:gd name="T52" fmla="*/ 2147483647 w 8389"/>
                <a:gd name="T53" fmla="*/ 2147483647 h 3353"/>
                <a:gd name="T54" fmla="*/ 2147483647 w 8389"/>
                <a:gd name="T55" fmla="*/ 2147483647 h 3353"/>
                <a:gd name="T56" fmla="*/ 2147483647 w 8389"/>
                <a:gd name="T57" fmla="*/ 2147483647 h 3353"/>
                <a:gd name="T58" fmla="*/ 2147483647 w 8389"/>
                <a:gd name="T59" fmla="*/ 2147483647 h 3353"/>
                <a:gd name="T60" fmla="*/ 2147483647 w 8389"/>
                <a:gd name="T61" fmla="*/ 2147483647 h 3353"/>
                <a:gd name="T62" fmla="*/ 2147483647 w 8389"/>
                <a:gd name="T63" fmla="*/ 2147483647 h 3353"/>
                <a:gd name="T64" fmla="*/ 2147483647 w 8389"/>
                <a:gd name="T65" fmla="*/ 2147483647 h 3353"/>
                <a:gd name="T66" fmla="*/ 2147483647 w 8389"/>
                <a:gd name="T67" fmla="*/ 2147483647 h 3353"/>
                <a:gd name="T68" fmla="*/ 2147483647 w 8389"/>
                <a:gd name="T69" fmla="*/ 2147483647 h 3353"/>
                <a:gd name="T70" fmla="*/ 2147483647 w 8389"/>
                <a:gd name="T71" fmla="*/ 2147483647 h 3353"/>
                <a:gd name="T72" fmla="*/ 2147483647 w 8389"/>
                <a:gd name="T73" fmla="*/ 2147483647 h 3353"/>
                <a:gd name="T74" fmla="*/ 2147483647 w 8389"/>
                <a:gd name="T75" fmla="*/ 2147483647 h 3353"/>
                <a:gd name="T76" fmla="*/ 2147483647 w 8389"/>
                <a:gd name="T77" fmla="*/ 2147483647 h 3353"/>
                <a:gd name="T78" fmla="*/ 2147483647 w 8389"/>
                <a:gd name="T79" fmla="*/ 2147483647 h 3353"/>
                <a:gd name="T80" fmla="*/ 2147483647 w 8389"/>
                <a:gd name="T81" fmla="*/ 2147483647 h 3353"/>
                <a:gd name="T82" fmla="*/ 2147483647 w 8389"/>
                <a:gd name="T83" fmla="*/ 2147483647 h 3353"/>
                <a:gd name="T84" fmla="*/ 2147483647 w 8389"/>
                <a:gd name="T85" fmla="*/ 2147483647 h 3353"/>
                <a:gd name="T86" fmla="*/ 2147483647 w 8389"/>
                <a:gd name="T87" fmla="*/ 2147483647 h 3353"/>
                <a:gd name="T88" fmla="*/ 2147483647 w 8389"/>
                <a:gd name="T89" fmla="*/ 2147483647 h 3353"/>
                <a:gd name="T90" fmla="*/ 2147483647 w 8389"/>
                <a:gd name="T91" fmla="*/ 2147483647 h 3353"/>
                <a:gd name="T92" fmla="*/ 2147483647 w 8389"/>
                <a:gd name="T93" fmla="*/ 2147483647 h 3353"/>
                <a:gd name="T94" fmla="*/ 2147483647 w 8389"/>
                <a:gd name="T95" fmla="*/ 2147483647 h 3353"/>
                <a:gd name="T96" fmla="*/ 2147483647 w 8389"/>
                <a:gd name="T97" fmla="*/ 2147483647 h 3353"/>
                <a:gd name="T98" fmla="*/ 2147483647 w 8389"/>
                <a:gd name="T99" fmla="*/ 2147483647 h 3353"/>
                <a:gd name="T100" fmla="*/ 2147483647 w 8389"/>
                <a:gd name="T101" fmla="*/ 2147483647 h 3353"/>
                <a:gd name="T102" fmla="*/ 2147483647 w 8389"/>
                <a:gd name="T103" fmla="*/ 2147483647 h 3353"/>
                <a:gd name="T104" fmla="*/ 2147483647 w 8389"/>
                <a:gd name="T105" fmla="*/ 2147483647 h 3353"/>
                <a:gd name="T106" fmla="*/ 2147483647 w 8389"/>
                <a:gd name="T107" fmla="*/ 2147483647 h 33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389"/>
                <a:gd name="T163" fmla="*/ 0 h 3353"/>
                <a:gd name="T164" fmla="*/ 8389 w 8389"/>
                <a:gd name="T165" fmla="*/ 3353 h 335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389" h="3353">
                  <a:moveTo>
                    <a:pt x="0" y="3353"/>
                  </a:moveTo>
                  <a:lnTo>
                    <a:pt x="2" y="3313"/>
                  </a:lnTo>
                  <a:lnTo>
                    <a:pt x="0" y="3273"/>
                  </a:lnTo>
                  <a:lnTo>
                    <a:pt x="0" y="3191"/>
                  </a:lnTo>
                  <a:lnTo>
                    <a:pt x="2" y="3139"/>
                  </a:lnTo>
                  <a:lnTo>
                    <a:pt x="5" y="3088"/>
                  </a:lnTo>
                  <a:lnTo>
                    <a:pt x="11" y="3038"/>
                  </a:lnTo>
                  <a:lnTo>
                    <a:pt x="19" y="2989"/>
                  </a:lnTo>
                  <a:lnTo>
                    <a:pt x="28" y="2941"/>
                  </a:lnTo>
                  <a:lnTo>
                    <a:pt x="39" y="2894"/>
                  </a:lnTo>
                  <a:lnTo>
                    <a:pt x="52" y="2848"/>
                  </a:lnTo>
                  <a:lnTo>
                    <a:pt x="66" y="2803"/>
                  </a:lnTo>
                  <a:lnTo>
                    <a:pt x="83" y="2757"/>
                  </a:lnTo>
                  <a:lnTo>
                    <a:pt x="100" y="2713"/>
                  </a:lnTo>
                  <a:lnTo>
                    <a:pt x="138" y="2621"/>
                  </a:lnTo>
                  <a:lnTo>
                    <a:pt x="185" y="2530"/>
                  </a:lnTo>
                  <a:lnTo>
                    <a:pt x="235" y="2436"/>
                  </a:lnTo>
                  <a:lnTo>
                    <a:pt x="281" y="2355"/>
                  </a:lnTo>
                  <a:lnTo>
                    <a:pt x="331" y="2272"/>
                  </a:lnTo>
                  <a:lnTo>
                    <a:pt x="356" y="2232"/>
                  </a:lnTo>
                  <a:lnTo>
                    <a:pt x="382" y="2192"/>
                  </a:lnTo>
                  <a:lnTo>
                    <a:pt x="409" y="2155"/>
                  </a:lnTo>
                  <a:lnTo>
                    <a:pt x="435" y="2119"/>
                  </a:lnTo>
                  <a:lnTo>
                    <a:pt x="461" y="2086"/>
                  </a:lnTo>
                  <a:lnTo>
                    <a:pt x="488" y="2056"/>
                  </a:lnTo>
                  <a:lnTo>
                    <a:pt x="516" y="2029"/>
                  </a:lnTo>
                  <a:lnTo>
                    <a:pt x="542" y="2005"/>
                  </a:lnTo>
                  <a:lnTo>
                    <a:pt x="568" y="1985"/>
                  </a:lnTo>
                  <a:lnTo>
                    <a:pt x="595" y="1969"/>
                  </a:lnTo>
                  <a:lnTo>
                    <a:pt x="620" y="1958"/>
                  </a:lnTo>
                  <a:lnTo>
                    <a:pt x="646" y="1951"/>
                  </a:lnTo>
                  <a:lnTo>
                    <a:pt x="661" y="1949"/>
                  </a:lnTo>
                  <a:lnTo>
                    <a:pt x="675" y="1951"/>
                  </a:lnTo>
                  <a:lnTo>
                    <a:pt x="691" y="1952"/>
                  </a:lnTo>
                  <a:lnTo>
                    <a:pt x="706" y="1956"/>
                  </a:lnTo>
                  <a:lnTo>
                    <a:pt x="720" y="1964"/>
                  </a:lnTo>
                  <a:lnTo>
                    <a:pt x="736" y="1971"/>
                  </a:lnTo>
                  <a:lnTo>
                    <a:pt x="750" y="1981"/>
                  </a:lnTo>
                  <a:lnTo>
                    <a:pt x="765" y="1991"/>
                  </a:lnTo>
                  <a:lnTo>
                    <a:pt x="795" y="2016"/>
                  </a:lnTo>
                  <a:lnTo>
                    <a:pt x="824" y="2046"/>
                  </a:lnTo>
                  <a:lnTo>
                    <a:pt x="854" y="2082"/>
                  </a:lnTo>
                  <a:lnTo>
                    <a:pt x="885" y="2121"/>
                  </a:lnTo>
                  <a:lnTo>
                    <a:pt x="916" y="2162"/>
                  </a:lnTo>
                  <a:lnTo>
                    <a:pt x="949" y="2206"/>
                  </a:lnTo>
                  <a:lnTo>
                    <a:pt x="981" y="2253"/>
                  </a:lnTo>
                  <a:lnTo>
                    <a:pt x="1017" y="2300"/>
                  </a:lnTo>
                  <a:lnTo>
                    <a:pt x="1053" y="2349"/>
                  </a:lnTo>
                  <a:lnTo>
                    <a:pt x="1091" y="2396"/>
                  </a:lnTo>
                  <a:lnTo>
                    <a:pt x="1132" y="2444"/>
                  </a:lnTo>
                  <a:lnTo>
                    <a:pt x="1174" y="2490"/>
                  </a:lnTo>
                  <a:lnTo>
                    <a:pt x="1206" y="2523"/>
                  </a:lnTo>
                  <a:lnTo>
                    <a:pt x="1240" y="2556"/>
                  </a:lnTo>
                  <a:lnTo>
                    <a:pt x="1274" y="2586"/>
                  </a:lnTo>
                  <a:lnTo>
                    <a:pt x="1310" y="2616"/>
                  </a:lnTo>
                  <a:lnTo>
                    <a:pt x="1346" y="2643"/>
                  </a:lnTo>
                  <a:lnTo>
                    <a:pt x="1383" y="2667"/>
                  </a:lnTo>
                  <a:lnTo>
                    <a:pt x="1419" y="2690"/>
                  </a:lnTo>
                  <a:lnTo>
                    <a:pt x="1455" y="2710"/>
                  </a:lnTo>
                  <a:lnTo>
                    <a:pt x="1489" y="2728"/>
                  </a:lnTo>
                  <a:lnTo>
                    <a:pt x="1524" y="2743"/>
                  </a:lnTo>
                  <a:lnTo>
                    <a:pt x="1557" y="2754"/>
                  </a:lnTo>
                  <a:lnTo>
                    <a:pt x="1590" y="2763"/>
                  </a:lnTo>
                  <a:lnTo>
                    <a:pt x="1621" y="2768"/>
                  </a:lnTo>
                  <a:lnTo>
                    <a:pt x="1649" y="2770"/>
                  </a:lnTo>
                  <a:lnTo>
                    <a:pt x="1676" y="2767"/>
                  </a:lnTo>
                  <a:lnTo>
                    <a:pt x="1701" y="2760"/>
                  </a:lnTo>
                  <a:lnTo>
                    <a:pt x="1718" y="2753"/>
                  </a:lnTo>
                  <a:lnTo>
                    <a:pt x="1734" y="2743"/>
                  </a:lnTo>
                  <a:lnTo>
                    <a:pt x="1749" y="2730"/>
                  </a:lnTo>
                  <a:lnTo>
                    <a:pt x="1763" y="2717"/>
                  </a:lnTo>
                  <a:lnTo>
                    <a:pt x="1776" y="2700"/>
                  </a:lnTo>
                  <a:lnTo>
                    <a:pt x="1787" y="2683"/>
                  </a:lnTo>
                  <a:lnTo>
                    <a:pt x="1797" y="2663"/>
                  </a:lnTo>
                  <a:lnTo>
                    <a:pt x="1807" y="2641"/>
                  </a:lnTo>
                  <a:lnTo>
                    <a:pt x="1816" y="2618"/>
                  </a:lnTo>
                  <a:lnTo>
                    <a:pt x="1825" y="2594"/>
                  </a:lnTo>
                  <a:lnTo>
                    <a:pt x="1839" y="2541"/>
                  </a:lnTo>
                  <a:lnTo>
                    <a:pt x="1852" y="2486"/>
                  </a:lnTo>
                  <a:lnTo>
                    <a:pt x="1861" y="2424"/>
                  </a:lnTo>
                  <a:lnTo>
                    <a:pt x="1870" y="2360"/>
                  </a:lnTo>
                  <a:lnTo>
                    <a:pt x="1878" y="2295"/>
                  </a:lnTo>
                  <a:lnTo>
                    <a:pt x="1895" y="2159"/>
                  </a:lnTo>
                  <a:lnTo>
                    <a:pt x="1903" y="2092"/>
                  </a:lnTo>
                  <a:lnTo>
                    <a:pt x="1912" y="2025"/>
                  </a:lnTo>
                  <a:lnTo>
                    <a:pt x="1923" y="1959"/>
                  </a:lnTo>
                  <a:lnTo>
                    <a:pt x="1936" y="1897"/>
                  </a:lnTo>
                  <a:lnTo>
                    <a:pt x="1953" y="1831"/>
                  </a:lnTo>
                  <a:lnTo>
                    <a:pt x="1973" y="1768"/>
                  </a:lnTo>
                  <a:lnTo>
                    <a:pt x="1996" y="1711"/>
                  </a:lnTo>
                  <a:lnTo>
                    <a:pt x="2021" y="1660"/>
                  </a:lnTo>
                  <a:lnTo>
                    <a:pt x="2047" y="1613"/>
                  </a:lnTo>
                  <a:lnTo>
                    <a:pt x="2077" y="1570"/>
                  </a:lnTo>
                  <a:lnTo>
                    <a:pt x="2092" y="1551"/>
                  </a:lnTo>
                  <a:lnTo>
                    <a:pt x="2108" y="1534"/>
                  </a:lnTo>
                  <a:lnTo>
                    <a:pt x="2123" y="1518"/>
                  </a:lnTo>
                  <a:lnTo>
                    <a:pt x="2139" y="1504"/>
                  </a:lnTo>
                  <a:lnTo>
                    <a:pt x="2154" y="1491"/>
                  </a:lnTo>
                  <a:lnTo>
                    <a:pt x="2172" y="1480"/>
                  </a:lnTo>
                  <a:lnTo>
                    <a:pt x="2189" y="1470"/>
                  </a:lnTo>
                  <a:lnTo>
                    <a:pt x="2204" y="1461"/>
                  </a:lnTo>
                  <a:lnTo>
                    <a:pt x="2221" y="1454"/>
                  </a:lnTo>
                  <a:lnTo>
                    <a:pt x="2238" y="1449"/>
                  </a:lnTo>
                  <a:lnTo>
                    <a:pt x="2255" y="1446"/>
                  </a:lnTo>
                  <a:lnTo>
                    <a:pt x="2272" y="1444"/>
                  </a:lnTo>
                  <a:lnTo>
                    <a:pt x="2289" y="1444"/>
                  </a:lnTo>
                  <a:lnTo>
                    <a:pt x="2307" y="1446"/>
                  </a:lnTo>
                  <a:lnTo>
                    <a:pt x="2324" y="1449"/>
                  </a:lnTo>
                  <a:lnTo>
                    <a:pt x="2341" y="1454"/>
                  </a:lnTo>
                  <a:lnTo>
                    <a:pt x="2356" y="1461"/>
                  </a:lnTo>
                  <a:lnTo>
                    <a:pt x="2373" y="1470"/>
                  </a:lnTo>
                  <a:lnTo>
                    <a:pt x="2389" y="1480"/>
                  </a:lnTo>
                  <a:lnTo>
                    <a:pt x="2406" y="1493"/>
                  </a:lnTo>
                  <a:lnTo>
                    <a:pt x="2431" y="1517"/>
                  </a:lnTo>
                  <a:lnTo>
                    <a:pt x="2456" y="1546"/>
                  </a:lnTo>
                  <a:lnTo>
                    <a:pt x="2480" y="1578"/>
                  </a:lnTo>
                  <a:lnTo>
                    <a:pt x="2505" y="1614"/>
                  </a:lnTo>
                  <a:lnTo>
                    <a:pt x="2532" y="1654"/>
                  </a:lnTo>
                  <a:lnTo>
                    <a:pt x="2556" y="1694"/>
                  </a:lnTo>
                  <a:lnTo>
                    <a:pt x="2583" y="1738"/>
                  </a:lnTo>
                  <a:lnTo>
                    <a:pt x="2611" y="1781"/>
                  </a:lnTo>
                  <a:lnTo>
                    <a:pt x="2640" y="1827"/>
                  </a:lnTo>
                  <a:lnTo>
                    <a:pt x="2671" y="1871"/>
                  </a:lnTo>
                  <a:lnTo>
                    <a:pt x="2704" y="1917"/>
                  </a:lnTo>
                  <a:lnTo>
                    <a:pt x="2738" y="1959"/>
                  </a:lnTo>
                  <a:lnTo>
                    <a:pt x="2775" y="2002"/>
                  </a:lnTo>
                  <a:lnTo>
                    <a:pt x="2816" y="2042"/>
                  </a:lnTo>
                  <a:lnTo>
                    <a:pt x="2857" y="2079"/>
                  </a:lnTo>
                  <a:lnTo>
                    <a:pt x="2904" y="2113"/>
                  </a:lnTo>
                  <a:lnTo>
                    <a:pt x="2955" y="2145"/>
                  </a:lnTo>
                  <a:lnTo>
                    <a:pt x="3010" y="2172"/>
                  </a:lnTo>
                  <a:lnTo>
                    <a:pt x="3065" y="2195"/>
                  </a:lnTo>
                  <a:lnTo>
                    <a:pt x="3123" y="2212"/>
                  </a:lnTo>
                  <a:lnTo>
                    <a:pt x="3151" y="2218"/>
                  </a:lnTo>
                  <a:lnTo>
                    <a:pt x="3179" y="2223"/>
                  </a:lnTo>
                  <a:lnTo>
                    <a:pt x="3208" y="2226"/>
                  </a:lnTo>
                  <a:lnTo>
                    <a:pt x="3236" y="2229"/>
                  </a:lnTo>
                  <a:lnTo>
                    <a:pt x="3264" y="2229"/>
                  </a:lnTo>
                  <a:lnTo>
                    <a:pt x="3290" y="2228"/>
                  </a:lnTo>
                  <a:lnTo>
                    <a:pt x="3318" y="2225"/>
                  </a:lnTo>
                  <a:lnTo>
                    <a:pt x="3343" y="2220"/>
                  </a:lnTo>
                  <a:lnTo>
                    <a:pt x="3371" y="2213"/>
                  </a:lnTo>
                  <a:lnTo>
                    <a:pt x="3398" y="2205"/>
                  </a:lnTo>
                  <a:lnTo>
                    <a:pt x="3422" y="2195"/>
                  </a:lnTo>
                  <a:lnTo>
                    <a:pt x="3446" y="2182"/>
                  </a:lnTo>
                  <a:lnTo>
                    <a:pt x="3469" y="2168"/>
                  </a:lnTo>
                  <a:lnTo>
                    <a:pt x="3492" y="2151"/>
                  </a:lnTo>
                  <a:lnTo>
                    <a:pt x="3514" y="2133"/>
                  </a:lnTo>
                  <a:lnTo>
                    <a:pt x="3534" y="2115"/>
                  </a:lnTo>
                  <a:lnTo>
                    <a:pt x="3553" y="2093"/>
                  </a:lnTo>
                  <a:lnTo>
                    <a:pt x="3571" y="2072"/>
                  </a:lnTo>
                  <a:lnTo>
                    <a:pt x="3607" y="2024"/>
                  </a:lnTo>
                  <a:lnTo>
                    <a:pt x="3638" y="1971"/>
                  </a:lnTo>
                  <a:lnTo>
                    <a:pt x="3664" y="1914"/>
                  </a:lnTo>
                  <a:lnTo>
                    <a:pt x="3688" y="1854"/>
                  </a:lnTo>
                  <a:lnTo>
                    <a:pt x="3708" y="1791"/>
                  </a:lnTo>
                  <a:lnTo>
                    <a:pt x="3725" y="1725"/>
                  </a:lnTo>
                  <a:lnTo>
                    <a:pt x="3737" y="1658"/>
                  </a:lnTo>
                  <a:lnTo>
                    <a:pt x="3747" y="1590"/>
                  </a:lnTo>
                  <a:lnTo>
                    <a:pt x="3753" y="1521"/>
                  </a:lnTo>
                  <a:lnTo>
                    <a:pt x="3756" y="1453"/>
                  </a:lnTo>
                  <a:lnTo>
                    <a:pt x="3754" y="1384"/>
                  </a:lnTo>
                  <a:lnTo>
                    <a:pt x="3750" y="1307"/>
                  </a:lnTo>
                  <a:lnTo>
                    <a:pt x="3742" y="1232"/>
                  </a:lnTo>
                  <a:lnTo>
                    <a:pt x="3734" y="1158"/>
                  </a:lnTo>
                  <a:lnTo>
                    <a:pt x="3730" y="1086"/>
                  </a:lnTo>
                  <a:lnTo>
                    <a:pt x="3730" y="1051"/>
                  </a:lnTo>
                  <a:lnTo>
                    <a:pt x="3730" y="1016"/>
                  </a:lnTo>
                  <a:lnTo>
                    <a:pt x="3733" y="982"/>
                  </a:lnTo>
                  <a:lnTo>
                    <a:pt x="3737" y="948"/>
                  </a:lnTo>
                  <a:lnTo>
                    <a:pt x="3745" y="915"/>
                  </a:lnTo>
                  <a:lnTo>
                    <a:pt x="3754" y="882"/>
                  </a:lnTo>
                  <a:lnTo>
                    <a:pt x="3767" y="849"/>
                  </a:lnTo>
                  <a:lnTo>
                    <a:pt x="3784" y="818"/>
                  </a:lnTo>
                  <a:lnTo>
                    <a:pt x="3798" y="795"/>
                  </a:lnTo>
                  <a:lnTo>
                    <a:pt x="3815" y="772"/>
                  </a:lnTo>
                  <a:lnTo>
                    <a:pt x="3832" y="751"/>
                  </a:lnTo>
                  <a:lnTo>
                    <a:pt x="3852" y="729"/>
                  </a:lnTo>
                  <a:lnTo>
                    <a:pt x="3894" y="691"/>
                  </a:lnTo>
                  <a:lnTo>
                    <a:pt x="3916" y="674"/>
                  </a:lnTo>
                  <a:lnTo>
                    <a:pt x="3938" y="657"/>
                  </a:lnTo>
                  <a:lnTo>
                    <a:pt x="3961" y="642"/>
                  </a:lnTo>
                  <a:lnTo>
                    <a:pt x="3983" y="630"/>
                  </a:lnTo>
                  <a:lnTo>
                    <a:pt x="4006" y="620"/>
                  </a:lnTo>
                  <a:lnTo>
                    <a:pt x="4028" y="611"/>
                  </a:lnTo>
                  <a:lnTo>
                    <a:pt x="4049" y="605"/>
                  </a:lnTo>
                  <a:lnTo>
                    <a:pt x="4070" y="603"/>
                  </a:lnTo>
                  <a:lnTo>
                    <a:pt x="4088" y="601"/>
                  </a:lnTo>
                  <a:lnTo>
                    <a:pt x="4107" y="603"/>
                  </a:lnTo>
                  <a:lnTo>
                    <a:pt x="4127" y="610"/>
                  </a:lnTo>
                  <a:lnTo>
                    <a:pt x="4146" y="621"/>
                  </a:lnTo>
                  <a:lnTo>
                    <a:pt x="4163" y="638"/>
                  </a:lnTo>
                  <a:lnTo>
                    <a:pt x="4177" y="657"/>
                  </a:lnTo>
                  <a:lnTo>
                    <a:pt x="4189" y="681"/>
                  </a:lnTo>
                  <a:lnTo>
                    <a:pt x="4200" y="707"/>
                  </a:lnTo>
                  <a:lnTo>
                    <a:pt x="4211" y="737"/>
                  </a:lnTo>
                  <a:lnTo>
                    <a:pt x="4220" y="768"/>
                  </a:lnTo>
                  <a:lnTo>
                    <a:pt x="4228" y="802"/>
                  </a:lnTo>
                  <a:lnTo>
                    <a:pt x="4236" y="836"/>
                  </a:lnTo>
                  <a:lnTo>
                    <a:pt x="4250" y="911"/>
                  </a:lnTo>
                  <a:lnTo>
                    <a:pt x="4265" y="986"/>
                  </a:lnTo>
                  <a:lnTo>
                    <a:pt x="4282" y="1062"/>
                  </a:lnTo>
                  <a:lnTo>
                    <a:pt x="4298" y="1116"/>
                  </a:lnTo>
                  <a:lnTo>
                    <a:pt x="4316" y="1169"/>
                  </a:lnTo>
                  <a:lnTo>
                    <a:pt x="4338" y="1219"/>
                  </a:lnTo>
                  <a:lnTo>
                    <a:pt x="4360" y="1266"/>
                  </a:lnTo>
                  <a:lnTo>
                    <a:pt x="4385" y="1312"/>
                  </a:lnTo>
                  <a:lnTo>
                    <a:pt x="4413" y="1354"/>
                  </a:lnTo>
                  <a:lnTo>
                    <a:pt x="4442" y="1393"/>
                  </a:lnTo>
                  <a:lnTo>
                    <a:pt x="4473" y="1430"/>
                  </a:lnTo>
                  <a:lnTo>
                    <a:pt x="4506" y="1464"/>
                  </a:lnTo>
                  <a:lnTo>
                    <a:pt x="4540" y="1496"/>
                  </a:lnTo>
                  <a:lnTo>
                    <a:pt x="4577" y="1526"/>
                  </a:lnTo>
                  <a:lnTo>
                    <a:pt x="4614" y="1551"/>
                  </a:lnTo>
                  <a:lnTo>
                    <a:pt x="4655" y="1574"/>
                  </a:lnTo>
                  <a:lnTo>
                    <a:pt x="4695" y="1596"/>
                  </a:lnTo>
                  <a:lnTo>
                    <a:pt x="4737" y="1613"/>
                  </a:lnTo>
                  <a:lnTo>
                    <a:pt x="4780" y="1627"/>
                  </a:lnTo>
                  <a:lnTo>
                    <a:pt x="4827" y="1640"/>
                  </a:lnTo>
                  <a:lnTo>
                    <a:pt x="4873" y="1648"/>
                  </a:lnTo>
                  <a:lnTo>
                    <a:pt x="4922" y="1655"/>
                  </a:lnTo>
                  <a:lnTo>
                    <a:pt x="4970" y="1658"/>
                  </a:lnTo>
                  <a:lnTo>
                    <a:pt x="5018" y="1658"/>
                  </a:lnTo>
                  <a:lnTo>
                    <a:pt x="5066" y="1655"/>
                  </a:lnTo>
                  <a:lnTo>
                    <a:pt x="5112" y="1650"/>
                  </a:lnTo>
                  <a:lnTo>
                    <a:pt x="5161" y="1641"/>
                  </a:lnTo>
                  <a:lnTo>
                    <a:pt x="5207" y="1630"/>
                  </a:lnTo>
                  <a:lnTo>
                    <a:pt x="5252" y="1615"/>
                  </a:lnTo>
                  <a:lnTo>
                    <a:pt x="5296" y="1597"/>
                  </a:lnTo>
                  <a:lnTo>
                    <a:pt x="5337" y="1577"/>
                  </a:lnTo>
                  <a:lnTo>
                    <a:pt x="5378" y="1554"/>
                  </a:lnTo>
                  <a:lnTo>
                    <a:pt x="5417" y="1527"/>
                  </a:lnTo>
                  <a:lnTo>
                    <a:pt x="5452" y="1498"/>
                  </a:lnTo>
                  <a:lnTo>
                    <a:pt x="5485" y="1466"/>
                  </a:lnTo>
                  <a:lnTo>
                    <a:pt x="5524" y="1419"/>
                  </a:lnTo>
                  <a:lnTo>
                    <a:pt x="5558" y="1367"/>
                  </a:lnTo>
                  <a:lnTo>
                    <a:pt x="5589" y="1312"/>
                  </a:lnTo>
                  <a:lnTo>
                    <a:pt x="5615" y="1253"/>
                  </a:lnTo>
                  <a:lnTo>
                    <a:pt x="5639" y="1190"/>
                  </a:lnTo>
                  <a:lnTo>
                    <a:pt x="5660" y="1125"/>
                  </a:lnTo>
                  <a:lnTo>
                    <a:pt x="5679" y="1058"/>
                  </a:lnTo>
                  <a:lnTo>
                    <a:pt x="5696" y="988"/>
                  </a:lnTo>
                  <a:lnTo>
                    <a:pt x="5711" y="916"/>
                  </a:lnTo>
                  <a:lnTo>
                    <a:pt x="5727" y="845"/>
                  </a:lnTo>
                  <a:lnTo>
                    <a:pt x="5758" y="700"/>
                  </a:lnTo>
                  <a:lnTo>
                    <a:pt x="5775" y="627"/>
                  </a:lnTo>
                  <a:lnTo>
                    <a:pt x="5794" y="554"/>
                  </a:lnTo>
                  <a:lnTo>
                    <a:pt x="5814" y="484"/>
                  </a:lnTo>
                  <a:lnTo>
                    <a:pt x="5837" y="414"/>
                  </a:lnTo>
                  <a:lnTo>
                    <a:pt x="5864" y="343"/>
                  </a:lnTo>
                  <a:lnTo>
                    <a:pt x="5895" y="274"/>
                  </a:lnTo>
                  <a:lnTo>
                    <a:pt x="5912" y="242"/>
                  </a:lnTo>
                  <a:lnTo>
                    <a:pt x="5929" y="212"/>
                  </a:lnTo>
                  <a:lnTo>
                    <a:pt x="5946" y="182"/>
                  </a:lnTo>
                  <a:lnTo>
                    <a:pt x="5964" y="155"/>
                  </a:lnTo>
                  <a:lnTo>
                    <a:pt x="5983" y="127"/>
                  </a:lnTo>
                  <a:lnTo>
                    <a:pt x="6003" y="103"/>
                  </a:lnTo>
                  <a:lnTo>
                    <a:pt x="6023" y="82"/>
                  </a:lnTo>
                  <a:lnTo>
                    <a:pt x="6044" y="62"/>
                  </a:lnTo>
                  <a:lnTo>
                    <a:pt x="6065" y="45"/>
                  </a:lnTo>
                  <a:lnTo>
                    <a:pt x="6085" y="30"/>
                  </a:lnTo>
                  <a:lnTo>
                    <a:pt x="6107" y="19"/>
                  </a:lnTo>
                  <a:lnTo>
                    <a:pt x="6130" y="10"/>
                  </a:lnTo>
                  <a:lnTo>
                    <a:pt x="6149" y="5"/>
                  </a:lnTo>
                  <a:lnTo>
                    <a:pt x="6169" y="2"/>
                  </a:lnTo>
                  <a:lnTo>
                    <a:pt x="6189" y="0"/>
                  </a:lnTo>
                  <a:lnTo>
                    <a:pt x="6210" y="2"/>
                  </a:lnTo>
                  <a:lnTo>
                    <a:pt x="6230" y="5"/>
                  </a:lnTo>
                  <a:lnTo>
                    <a:pt x="6250" y="10"/>
                  </a:lnTo>
                  <a:lnTo>
                    <a:pt x="6270" y="18"/>
                  </a:lnTo>
                  <a:lnTo>
                    <a:pt x="6292" y="26"/>
                  </a:lnTo>
                  <a:lnTo>
                    <a:pt x="6312" y="38"/>
                  </a:lnTo>
                  <a:lnTo>
                    <a:pt x="6334" y="49"/>
                  </a:lnTo>
                  <a:lnTo>
                    <a:pt x="6354" y="63"/>
                  </a:lnTo>
                  <a:lnTo>
                    <a:pt x="6374" y="79"/>
                  </a:lnTo>
                  <a:lnTo>
                    <a:pt x="6396" y="96"/>
                  </a:lnTo>
                  <a:lnTo>
                    <a:pt x="6416" y="115"/>
                  </a:lnTo>
                  <a:lnTo>
                    <a:pt x="6458" y="155"/>
                  </a:lnTo>
                  <a:lnTo>
                    <a:pt x="6500" y="200"/>
                  </a:lnTo>
                  <a:lnTo>
                    <a:pt x="6542" y="250"/>
                  </a:lnTo>
                  <a:lnTo>
                    <a:pt x="6582" y="303"/>
                  </a:lnTo>
                  <a:lnTo>
                    <a:pt x="6622" y="360"/>
                  </a:lnTo>
                  <a:lnTo>
                    <a:pt x="6663" y="418"/>
                  </a:lnTo>
                  <a:lnTo>
                    <a:pt x="6702" y="478"/>
                  </a:lnTo>
                  <a:lnTo>
                    <a:pt x="6775" y="603"/>
                  </a:lnTo>
                  <a:lnTo>
                    <a:pt x="6829" y="698"/>
                  </a:lnTo>
                  <a:lnTo>
                    <a:pt x="6880" y="791"/>
                  </a:lnTo>
                  <a:lnTo>
                    <a:pt x="6906" y="836"/>
                  </a:lnTo>
                  <a:lnTo>
                    <a:pt x="6931" y="881"/>
                  </a:lnTo>
                  <a:lnTo>
                    <a:pt x="6958" y="922"/>
                  </a:lnTo>
                  <a:lnTo>
                    <a:pt x="6986" y="963"/>
                  </a:lnTo>
                  <a:lnTo>
                    <a:pt x="7014" y="1002"/>
                  </a:lnTo>
                  <a:lnTo>
                    <a:pt x="7041" y="1039"/>
                  </a:lnTo>
                  <a:lnTo>
                    <a:pt x="7071" y="1073"/>
                  </a:lnTo>
                  <a:lnTo>
                    <a:pt x="7102" y="1103"/>
                  </a:lnTo>
                  <a:lnTo>
                    <a:pt x="7135" y="1132"/>
                  </a:lnTo>
                  <a:lnTo>
                    <a:pt x="7170" y="1158"/>
                  </a:lnTo>
                  <a:lnTo>
                    <a:pt x="7206" y="1179"/>
                  </a:lnTo>
                  <a:lnTo>
                    <a:pt x="7245" y="1196"/>
                  </a:lnTo>
                  <a:lnTo>
                    <a:pt x="7280" y="1209"/>
                  </a:lnTo>
                  <a:lnTo>
                    <a:pt x="7318" y="1217"/>
                  </a:lnTo>
                  <a:lnTo>
                    <a:pt x="7355" y="1225"/>
                  </a:lnTo>
                  <a:lnTo>
                    <a:pt x="7395" y="1227"/>
                  </a:lnTo>
                  <a:lnTo>
                    <a:pt x="7436" y="1229"/>
                  </a:lnTo>
                  <a:lnTo>
                    <a:pt x="7478" y="1227"/>
                  </a:lnTo>
                  <a:lnTo>
                    <a:pt x="7519" y="1225"/>
                  </a:lnTo>
                  <a:lnTo>
                    <a:pt x="7561" y="1219"/>
                  </a:lnTo>
                  <a:lnTo>
                    <a:pt x="7603" y="1212"/>
                  </a:lnTo>
                  <a:lnTo>
                    <a:pt x="7647" y="1202"/>
                  </a:lnTo>
                  <a:lnTo>
                    <a:pt x="7689" y="1190"/>
                  </a:lnTo>
                  <a:lnTo>
                    <a:pt x="7731" y="1177"/>
                  </a:lnTo>
                  <a:lnTo>
                    <a:pt x="7811" y="1149"/>
                  </a:lnTo>
                  <a:lnTo>
                    <a:pt x="7889" y="1115"/>
                  </a:lnTo>
                  <a:lnTo>
                    <a:pt x="7931" y="1095"/>
                  </a:lnTo>
                  <a:lnTo>
                    <a:pt x="7970" y="1075"/>
                  </a:lnTo>
                  <a:lnTo>
                    <a:pt x="8007" y="1052"/>
                  </a:lnTo>
                  <a:lnTo>
                    <a:pt x="8042" y="1029"/>
                  </a:lnTo>
                  <a:lnTo>
                    <a:pt x="8109" y="979"/>
                  </a:lnTo>
                  <a:lnTo>
                    <a:pt x="8173" y="925"/>
                  </a:lnTo>
                  <a:lnTo>
                    <a:pt x="8230" y="866"/>
                  </a:lnTo>
                  <a:lnTo>
                    <a:pt x="8286" y="802"/>
                  </a:lnTo>
                  <a:lnTo>
                    <a:pt x="8337" y="732"/>
                  </a:lnTo>
                  <a:lnTo>
                    <a:pt x="8364" y="695"/>
                  </a:lnTo>
                  <a:lnTo>
                    <a:pt x="8389" y="657"/>
                  </a:lnTo>
                </a:path>
              </a:pathLst>
            </a:custGeom>
            <a:noFill/>
            <a:ln w="28575">
              <a:solidFill>
                <a:schemeClr val="tx1"/>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1" name="Freeform 21"/>
            <p:cNvSpPr>
              <a:spLocks/>
            </p:cNvSpPr>
            <p:nvPr/>
          </p:nvSpPr>
          <p:spPr bwMode="auto">
            <a:xfrm>
              <a:off x="4252618"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000496957 w 234"/>
                <a:gd name="T31" fmla="*/ 2147483647 h 217"/>
                <a:gd name="T32" fmla="*/ 0 w 234"/>
                <a:gd name="T33" fmla="*/ 2147483647 h 217"/>
                <a:gd name="T34" fmla="*/ 1000496957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1" y="87"/>
                  </a:lnTo>
                  <a:lnTo>
                    <a:pt x="225" y="67"/>
                  </a:lnTo>
                  <a:lnTo>
                    <a:pt x="214" y="48"/>
                  </a:lnTo>
                  <a:lnTo>
                    <a:pt x="200" y="33"/>
                  </a:lnTo>
                  <a:lnTo>
                    <a:pt x="182" y="18"/>
                  </a:lnTo>
                  <a:lnTo>
                    <a:pt x="163" y="9"/>
                  </a:lnTo>
                  <a:lnTo>
                    <a:pt x="140" y="3"/>
                  </a:lnTo>
                  <a:lnTo>
                    <a:pt x="116" y="0"/>
                  </a:lnTo>
                  <a:lnTo>
                    <a:pt x="93" y="3"/>
                  </a:lnTo>
                  <a:lnTo>
                    <a:pt x="71" y="9"/>
                  </a:lnTo>
                  <a:lnTo>
                    <a:pt x="51" y="18"/>
                  </a:lnTo>
                  <a:lnTo>
                    <a:pt x="34" y="33"/>
                  </a:lnTo>
                  <a:lnTo>
                    <a:pt x="20" y="48"/>
                  </a:lnTo>
                  <a:lnTo>
                    <a:pt x="9" y="67"/>
                  </a:lnTo>
                  <a:lnTo>
                    <a:pt x="2" y="87"/>
                  </a:lnTo>
                  <a:lnTo>
                    <a:pt x="0" y="108"/>
                  </a:lnTo>
                  <a:lnTo>
                    <a:pt x="2" y="130"/>
                  </a:lnTo>
                  <a:lnTo>
                    <a:pt x="9" y="150"/>
                  </a:lnTo>
                  <a:lnTo>
                    <a:pt x="20" y="168"/>
                  </a:lnTo>
                  <a:lnTo>
                    <a:pt x="34" y="184"/>
                  </a:lnTo>
                  <a:lnTo>
                    <a:pt x="51" y="198"/>
                  </a:lnTo>
                  <a:lnTo>
                    <a:pt x="71" y="208"/>
                  </a:lnTo>
                  <a:lnTo>
                    <a:pt x="93" y="214"/>
                  </a:lnTo>
                  <a:lnTo>
                    <a:pt x="116" y="217"/>
                  </a:lnTo>
                  <a:lnTo>
                    <a:pt x="140" y="214"/>
                  </a:lnTo>
                  <a:lnTo>
                    <a:pt x="163" y="208"/>
                  </a:lnTo>
                  <a:lnTo>
                    <a:pt x="182" y="198"/>
                  </a:lnTo>
                  <a:lnTo>
                    <a:pt x="200" y="184"/>
                  </a:lnTo>
                  <a:lnTo>
                    <a:pt x="214" y="168"/>
                  </a:lnTo>
                  <a:lnTo>
                    <a:pt x="225" y="150"/>
                  </a:lnTo>
                  <a:lnTo>
                    <a:pt x="231" y="130"/>
                  </a:lnTo>
                  <a:lnTo>
                    <a:pt x="234"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2" name="Freeform 22"/>
            <p:cNvSpPr>
              <a:spLocks/>
            </p:cNvSpPr>
            <p:nvPr/>
          </p:nvSpPr>
          <p:spPr bwMode="auto">
            <a:xfrm>
              <a:off x="4252618"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000496957 w 234"/>
                <a:gd name="T31" fmla="*/ 2147483647 h 217"/>
                <a:gd name="T32" fmla="*/ 0 w 234"/>
                <a:gd name="T33" fmla="*/ 2147483647 h 217"/>
                <a:gd name="T34" fmla="*/ 1000496957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1" y="87"/>
                  </a:lnTo>
                  <a:lnTo>
                    <a:pt x="225" y="67"/>
                  </a:lnTo>
                  <a:lnTo>
                    <a:pt x="214" y="48"/>
                  </a:lnTo>
                  <a:lnTo>
                    <a:pt x="200" y="33"/>
                  </a:lnTo>
                  <a:lnTo>
                    <a:pt x="182" y="18"/>
                  </a:lnTo>
                  <a:lnTo>
                    <a:pt x="163" y="9"/>
                  </a:lnTo>
                  <a:lnTo>
                    <a:pt x="140" y="3"/>
                  </a:lnTo>
                  <a:lnTo>
                    <a:pt x="116" y="0"/>
                  </a:lnTo>
                  <a:lnTo>
                    <a:pt x="93" y="3"/>
                  </a:lnTo>
                  <a:lnTo>
                    <a:pt x="71" y="9"/>
                  </a:lnTo>
                  <a:lnTo>
                    <a:pt x="51" y="18"/>
                  </a:lnTo>
                  <a:lnTo>
                    <a:pt x="34" y="33"/>
                  </a:lnTo>
                  <a:lnTo>
                    <a:pt x="20" y="48"/>
                  </a:lnTo>
                  <a:lnTo>
                    <a:pt x="9" y="67"/>
                  </a:lnTo>
                  <a:lnTo>
                    <a:pt x="2" y="87"/>
                  </a:lnTo>
                  <a:lnTo>
                    <a:pt x="0" y="108"/>
                  </a:lnTo>
                  <a:lnTo>
                    <a:pt x="2" y="130"/>
                  </a:lnTo>
                  <a:lnTo>
                    <a:pt x="9" y="150"/>
                  </a:lnTo>
                  <a:lnTo>
                    <a:pt x="20" y="168"/>
                  </a:lnTo>
                  <a:lnTo>
                    <a:pt x="34" y="184"/>
                  </a:lnTo>
                  <a:lnTo>
                    <a:pt x="51" y="198"/>
                  </a:lnTo>
                  <a:lnTo>
                    <a:pt x="71" y="208"/>
                  </a:lnTo>
                  <a:lnTo>
                    <a:pt x="93" y="214"/>
                  </a:lnTo>
                  <a:lnTo>
                    <a:pt x="116" y="217"/>
                  </a:lnTo>
                  <a:lnTo>
                    <a:pt x="140" y="214"/>
                  </a:lnTo>
                  <a:lnTo>
                    <a:pt x="163" y="208"/>
                  </a:lnTo>
                  <a:lnTo>
                    <a:pt x="182" y="198"/>
                  </a:lnTo>
                  <a:lnTo>
                    <a:pt x="200" y="184"/>
                  </a:lnTo>
                  <a:lnTo>
                    <a:pt x="214" y="168"/>
                  </a:lnTo>
                  <a:lnTo>
                    <a:pt x="225" y="150"/>
                  </a:lnTo>
                  <a:lnTo>
                    <a:pt x="231" y="130"/>
                  </a:lnTo>
                  <a:lnTo>
                    <a:pt x="234" y="108"/>
                  </a:lnTo>
                </a:path>
              </a:pathLst>
            </a:custGeom>
            <a:solidFill>
              <a:schemeClr val="tx1"/>
            </a:solidFill>
            <a:ln w="8">
              <a:solidFill>
                <a:srgbClr val="000000"/>
              </a:solidFill>
              <a:prstDash val="solid"/>
              <a:round/>
              <a:headEnd/>
              <a:tailEnd/>
            </a:ln>
          </p:spPr>
          <p:txBody>
            <a:bodyPr/>
            <a:lstStyle/>
            <a:p>
              <a:endParaRPr lang="de-DE"/>
            </a:p>
          </p:txBody>
        </p:sp>
        <p:sp>
          <p:nvSpPr>
            <p:cNvPr id="13" name="Freeform 23"/>
            <p:cNvSpPr>
              <a:spLocks/>
            </p:cNvSpPr>
            <p:nvPr/>
          </p:nvSpPr>
          <p:spPr bwMode="auto">
            <a:xfrm>
              <a:off x="3690626"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500115199 w 234"/>
                <a:gd name="T31" fmla="*/ 2147483647 h 217"/>
                <a:gd name="T32" fmla="*/ 0 w 234"/>
                <a:gd name="T33" fmla="*/ 2147483647 h 217"/>
                <a:gd name="T34" fmla="*/ 1500115199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2" y="87"/>
                  </a:lnTo>
                  <a:lnTo>
                    <a:pt x="226" y="67"/>
                  </a:lnTo>
                  <a:lnTo>
                    <a:pt x="215" y="48"/>
                  </a:lnTo>
                  <a:lnTo>
                    <a:pt x="200" y="33"/>
                  </a:lnTo>
                  <a:lnTo>
                    <a:pt x="183" y="18"/>
                  </a:lnTo>
                  <a:lnTo>
                    <a:pt x="162" y="9"/>
                  </a:lnTo>
                  <a:lnTo>
                    <a:pt x="141" y="3"/>
                  </a:lnTo>
                  <a:lnTo>
                    <a:pt x="117" y="0"/>
                  </a:lnTo>
                  <a:lnTo>
                    <a:pt x="94" y="3"/>
                  </a:lnTo>
                  <a:lnTo>
                    <a:pt x="71" y="9"/>
                  </a:lnTo>
                  <a:lnTo>
                    <a:pt x="52" y="18"/>
                  </a:lnTo>
                  <a:lnTo>
                    <a:pt x="34" y="33"/>
                  </a:lnTo>
                  <a:lnTo>
                    <a:pt x="20" y="48"/>
                  </a:lnTo>
                  <a:lnTo>
                    <a:pt x="9" y="67"/>
                  </a:lnTo>
                  <a:lnTo>
                    <a:pt x="3" y="87"/>
                  </a:lnTo>
                  <a:lnTo>
                    <a:pt x="0" y="108"/>
                  </a:lnTo>
                  <a:lnTo>
                    <a:pt x="3" y="130"/>
                  </a:lnTo>
                  <a:lnTo>
                    <a:pt x="9" y="150"/>
                  </a:lnTo>
                  <a:lnTo>
                    <a:pt x="20" y="168"/>
                  </a:lnTo>
                  <a:lnTo>
                    <a:pt x="34" y="184"/>
                  </a:lnTo>
                  <a:lnTo>
                    <a:pt x="52" y="198"/>
                  </a:lnTo>
                  <a:lnTo>
                    <a:pt x="71" y="208"/>
                  </a:lnTo>
                  <a:lnTo>
                    <a:pt x="94" y="214"/>
                  </a:lnTo>
                  <a:lnTo>
                    <a:pt x="117" y="217"/>
                  </a:lnTo>
                  <a:lnTo>
                    <a:pt x="141" y="214"/>
                  </a:lnTo>
                  <a:lnTo>
                    <a:pt x="162" y="208"/>
                  </a:lnTo>
                  <a:lnTo>
                    <a:pt x="183" y="198"/>
                  </a:lnTo>
                  <a:lnTo>
                    <a:pt x="200" y="184"/>
                  </a:lnTo>
                  <a:lnTo>
                    <a:pt x="215" y="168"/>
                  </a:lnTo>
                  <a:lnTo>
                    <a:pt x="226" y="150"/>
                  </a:lnTo>
                  <a:lnTo>
                    <a:pt x="232" y="130"/>
                  </a:lnTo>
                  <a:lnTo>
                    <a:pt x="234"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4" name="Freeform 24"/>
            <p:cNvSpPr>
              <a:spLocks/>
            </p:cNvSpPr>
            <p:nvPr/>
          </p:nvSpPr>
          <p:spPr bwMode="auto">
            <a:xfrm>
              <a:off x="3690626"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500115199 w 234"/>
                <a:gd name="T31" fmla="*/ 2147483647 h 217"/>
                <a:gd name="T32" fmla="*/ 0 w 234"/>
                <a:gd name="T33" fmla="*/ 2147483647 h 217"/>
                <a:gd name="T34" fmla="*/ 1500115199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2" y="87"/>
                  </a:lnTo>
                  <a:lnTo>
                    <a:pt x="226" y="67"/>
                  </a:lnTo>
                  <a:lnTo>
                    <a:pt x="215" y="48"/>
                  </a:lnTo>
                  <a:lnTo>
                    <a:pt x="200" y="33"/>
                  </a:lnTo>
                  <a:lnTo>
                    <a:pt x="183" y="18"/>
                  </a:lnTo>
                  <a:lnTo>
                    <a:pt x="162" y="9"/>
                  </a:lnTo>
                  <a:lnTo>
                    <a:pt x="141" y="3"/>
                  </a:lnTo>
                  <a:lnTo>
                    <a:pt x="117" y="0"/>
                  </a:lnTo>
                  <a:lnTo>
                    <a:pt x="94" y="3"/>
                  </a:lnTo>
                  <a:lnTo>
                    <a:pt x="71" y="9"/>
                  </a:lnTo>
                  <a:lnTo>
                    <a:pt x="52" y="18"/>
                  </a:lnTo>
                  <a:lnTo>
                    <a:pt x="34" y="33"/>
                  </a:lnTo>
                  <a:lnTo>
                    <a:pt x="20" y="48"/>
                  </a:lnTo>
                  <a:lnTo>
                    <a:pt x="9" y="67"/>
                  </a:lnTo>
                  <a:lnTo>
                    <a:pt x="3" y="87"/>
                  </a:lnTo>
                  <a:lnTo>
                    <a:pt x="0" y="108"/>
                  </a:lnTo>
                  <a:lnTo>
                    <a:pt x="3" y="130"/>
                  </a:lnTo>
                  <a:lnTo>
                    <a:pt x="9" y="150"/>
                  </a:lnTo>
                  <a:lnTo>
                    <a:pt x="20" y="168"/>
                  </a:lnTo>
                  <a:lnTo>
                    <a:pt x="34" y="184"/>
                  </a:lnTo>
                  <a:lnTo>
                    <a:pt x="52" y="198"/>
                  </a:lnTo>
                  <a:lnTo>
                    <a:pt x="71" y="208"/>
                  </a:lnTo>
                  <a:lnTo>
                    <a:pt x="94" y="214"/>
                  </a:lnTo>
                  <a:lnTo>
                    <a:pt x="117" y="217"/>
                  </a:lnTo>
                  <a:lnTo>
                    <a:pt x="141" y="214"/>
                  </a:lnTo>
                  <a:lnTo>
                    <a:pt x="162" y="208"/>
                  </a:lnTo>
                  <a:lnTo>
                    <a:pt x="183" y="198"/>
                  </a:lnTo>
                  <a:lnTo>
                    <a:pt x="200" y="184"/>
                  </a:lnTo>
                  <a:lnTo>
                    <a:pt x="215" y="168"/>
                  </a:lnTo>
                  <a:lnTo>
                    <a:pt x="226" y="150"/>
                  </a:lnTo>
                  <a:lnTo>
                    <a:pt x="232" y="130"/>
                  </a:lnTo>
                  <a:lnTo>
                    <a:pt x="234"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5" name="Freeform 25"/>
            <p:cNvSpPr>
              <a:spLocks/>
            </p:cNvSpPr>
            <p:nvPr/>
          </p:nvSpPr>
          <p:spPr bwMode="auto">
            <a:xfrm>
              <a:off x="1576534" y="3895740"/>
              <a:ext cx="172129"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481144365 w 235"/>
                <a:gd name="T31" fmla="*/ 2147483647 h 215"/>
                <a:gd name="T32" fmla="*/ 0 w 235"/>
                <a:gd name="T33" fmla="*/ 2147483647 h 215"/>
                <a:gd name="T34" fmla="*/ 1481144365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3" y="86"/>
                  </a:lnTo>
                  <a:lnTo>
                    <a:pt x="227" y="66"/>
                  </a:lnTo>
                  <a:lnTo>
                    <a:pt x="216" y="47"/>
                  </a:lnTo>
                  <a:lnTo>
                    <a:pt x="201" y="31"/>
                  </a:lnTo>
                  <a:lnTo>
                    <a:pt x="183" y="19"/>
                  </a:lnTo>
                  <a:lnTo>
                    <a:pt x="163" y="9"/>
                  </a:lnTo>
                  <a:lnTo>
                    <a:pt x="142" y="1"/>
                  </a:lnTo>
                  <a:lnTo>
                    <a:pt x="118" y="0"/>
                  </a:lnTo>
                  <a:lnTo>
                    <a:pt x="95" y="1"/>
                  </a:lnTo>
                  <a:lnTo>
                    <a:pt x="72" y="9"/>
                  </a:lnTo>
                  <a:lnTo>
                    <a:pt x="53" y="19"/>
                  </a:lnTo>
                  <a:lnTo>
                    <a:pt x="34" y="31"/>
                  </a:lnTo>
                  <a:lnTo>
                    <a:pt x="21" y="47"/>
                  </a:lnTo>
                  <a:lnTo>
                    <a:pt x="10" y="66"/>
                  </a:lnTo>
                  <a:lnTo>
                    <a:pt x="3" y="86"/>
                  </a:lnTo>
                  <a:lnTo>
                    <a:pt x="0" y="107"/>
                  </a:lnTo>
                  <a:lnTo>
                    <a:pt x="3" y="130"/>
                  </a:lnTo>
                  <a:lnTo>
                    <a:pt x="10" y="150"/>
                  </a:lnTo>
                  <a:lnTo>
                    <a:pt x="21" y="168"/>
                  </a:lnTo>
                  <a:lnTo>
                    <a:pt x="34" y="184"/>
                  </a:lnTo>
                  <a:lnTo>
                    <a:pt x="53" y="197"/>
                  </a:lnTo>
                  <a:lnTo>
                    <a:pt x="72" y="207"/>
                  </a:lnTo>
                  <a:lnTo>
                    <a:pt x="95" y="214"/>
                  </a:lnTo>
                  <a:lnTo>
                    <a:pt x="118" y="215"/>
                  </a:lnTo>
                  <a:lnTo>
                    <a:pt x="142" y="214"/>
                  </a:lnTo>
                  <a:lnTo>
                    <a:pt x="163" y="207"/>
                  </a:lnTo>
                  <a:lnTo>
                    <a:pt x="183" y="197"/>
                  </a:lnTo>
                  <a:lnTo>
                    <a:pt x="201" y="184"/>
                  </a:lnTo>
                  <a:lnTo>
                    <a:pt x="216" y="168"/>
                  </a:lnTo>
                  <a:lnTo>
                    <a:pt x="227" y="150"/>
                  </a:lnTo>
                  <a:lnTo>
                    <a:pt x="233" y="130"/>
                  </a:lnTo>
                  <a:lnTo>
                    <a:pt x="235" y="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6" name="Freeform 26"/>
            <p:cNvSpPr>
              <a:spLocks/>
            </p:cNvSpPr>
            <p:nvPr/>
          </p:nvSpPr>
          <p:spPr bwMode="auto">
            <a:xfrm>
              <a:off x="1576534" y="3895740"/>
              <a:ext cx="172129"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481144365 w 235"/>
                <a:gd name="T31" fmla="*/ 2147483647 h 215"/>
                <a:gd name="T32" fmla="*/ 0 w 235"/>
                <a:gd name="T33" fmla="*/ 2147483647 h 215"/>
                <a:gd name="T34" fmla="*/ 1481144365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3" y="86"/>
                  </a:lnTo>
                  <a:lnTo>
                    <a:pt x="227" y="66"/>
                  </a:lnTo>
                  <a:lnTo>
                    <a:pt x="216" y="47"/>
                  </a:lnTo>
                  <a:lnTo>
                    <a:pt x="201" y="31"/>
                  </a:lnTo>
                  <a:lnTo>
                    <a:pt x="183" y="19"/>
                  </a:lnTo>
                  <a:lnTo>
                    <a:pt x="163" y="9"/>
                  </a:lnTo>
                  <a:lnTo>
                    <a:pt x="142" y="1"/>
                  </a:lnTo>
                  <a:lnTo>
                    <a:pt x="118" y="0"/>
                  </a:lnTo>
                  <a:lnTo>
                    <a:pt x="95" y="1"/>
                  </a:lnTo>
                  <a:lnTo>
                    <a:pt x="72" y="9"/>
                  </a:lnTo>
                  <a:lnTo>
                    <a:pt x="53" y="19"/>
                  </a:lnTo>
                  <a:lnTo>
                    <a:pt x="34" y="31"/>
                  </a:lnTo>
                  <a:lnTo>
                    <a:pt x="21" y="47"/>
                  </a:lnTo>
                  <a:lnTo>
                    <a:pt x="10" y="66"/>
                  </a:lnTo>
                  <a:lnTo>
                    <a:pt x="3" y="86"/>
                  </a:lnTo>
                  <a:lnTo>
                    <a:pt x="0" y="107"/>
                  </a:lnTo>
                  <a:lnTo>
                    <a:pt x="3" y="130"/>
                  </a:lnTo>
                  <a:lnTo>
                    <a:pt x="10" y="150"/>
                  </a:lnTo>
                  <a:lnTo>
                    <a:pt x="21" y="168"/>
                  </a:lnTo>
                  <a:lnTo>
                    <a:pt x="34" y="184"/>
                  </a:lnTo>
                  <a:lnTo>
                    <a:pt x="53" y="197"/>
                  </a:lnTo>
                  <a:lnTo>
                    <a:pt x="72" y="207"/>
                  </a:lnTo>
                  <a:lnTo>
                    <a:pt x="95" y="214"/>
                  </a:lnTo>
                  <a:lnTo>
                    <a:pt x="118" y="215"/>
                  </a:lnTo>
                  <a:lnTo>
                    <a:pt x="142" y="214"/>
                  </a:lnTo>
                  <a:lnTo>
                    <a:pt x="163" y="207"/>
                  </a:lnTo>
                  <a:lnTo>
                    <a:pt x="183" y="197"/>
                  </a:lnTo>
                  <a:lnTo>
                    <a:pt x="201" y="184"/>
                  </a:lnTo>
                  <a:lnTo>
                    <a:pt x="216" y="168"/>
                  </a:lnTo>
                  <a:lnTo>
                    <a:pt x="227" y="150"/>
                  </a:lnTo>
                  <a:lnTo>
                    <a:pt x="233" y="130"/>
                  </a:lnTo>
                  <a:lnTo>
                    <a:pt x="235" y="10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7" name="Freeform 27"/>
            <p:cNvSpPr>
              <a:spLocks/>
            </p:cNvSpPr>
            <p:nvPr/>
          </p:nvSpPr>
          <p:spPr bwMode="auto">
            <a:xfrm>
              <a:off x="2310655" y="3979241"/>
              <a:ext cx="172128" cy="167003"/>
            </a:xfrm>
            <a:custGeom>
              <a:avLst/>
              <a:gdLst>
                <a:gd name="T0" fmla="*/ 2147483647 w 235"/>
                <a:gd name="T1" fmla="*/ 2147483647 h 217"/>
                <a:gd name="T2" fmla="*/ 2147483647 w 235"/>
                <a:gd name="T3" fmla="*/ 2147483647 h 217"/>
                <a:gd name="T4" fmla="*/ 2147483647 w 235"/>
                <a:gd name="T5" fmla="*/ 2147483647 h 217"/>
                <a:gd name="T6" fmla="*/ 2147483647 w 235"/>
                <a:gd name="T7" fmla="*/ 2147483647 h 217"/>
                <a:gd name="T8" fmla="*/ 2147483647 w 235"/>
                <a:gd name="T9" fmla="*/ 2147483647 h 217"/>
                <a:gd name="T10" fmla="*/ 2147483647 w 235"/>
                <a:gd name="T11" fmla="*/ 2147483647 h 217"/>
                <a:gd name="T12" fmla="*/ 2147483647 w 235"/>
                <a:gd name="T13" fmla="*/ 2147483647 h 217"/>
                <a:gd name="T14" fmla="*/ 2147483647 w 235"/>
                <a:gd name="T15" fmla="*/ 1479461802 h 217"/>
                <a:gd name="T16" fmla="*/ 2147483647 w 235"/>
                <a:gd name="T17" fmla="*/ 0 h 217"/>
                <a:gd name="T18" fmla="*/ 2147483647 w 235"/>
                <a:gd name="T19" fmla="*/ 1479461802 h 217"/>
                <a:gd name="T20" fmla="*/ 2147483647 w 235"/>
                <a:gd name="T21" fmla="*/ 2147483647 h 217"/>
                <a:gd name="T22" fmla="*/ 2147483647 w 235"/>
                <a:gd name="T23" fmla="*/ 2147483647 h 217"/>
                <a:gd name="T24" fmla="*/ 2147483647 w 235"/>
                <a:gd name="T25" fmla="*/ 2147483647 h 217"/>
                <a:gd name="T26" fmla="*/ 2147483647 w 235"/>
                <a:gd name="T27" fmla="*/ 2147483647 h 217"/>
                <a:gd name="T28" fmla="*/ 2147483647 w 235"/>
                <a:gd name="T29" fmla="*/ 2147483647 h 217"/>
                <a:gd name="T30" fmla="*/ 987626859 w 235"/>
                <a:gd name="T31" fmla="*/ 2147483647 h 217"/>
                <a:gd name="T32" fmla="*/ 0 w 235"/>
                <a:gd name="T33" fmla="*/ 2147483647 h 217"/>
                <a:gd name="T34" fmla="*/ 987626859 w 235"/>
                <a:gd name="T35" fmla="*/ 2147483647 h 217"/>
                <a:gd name="T36" fmla="*/ 2147483647 w 235"/>
                <a:gd name="T37" fmla="*/ 2147483647 h 217"/>
                <a:gd name="T38" fmla="*/ 2147483647 w 235"/>
                <a:gd name="T39" fmla="*/ 2147483647 h 217"/>
                <a:gd name="T40" fmla="*/ 2147483647 w 235"/>
                <a:gd name="T41" fmla="*/ 2147483647 h 217"/>
                <a:gd name="T42" fmla="*/ 2147483647 w 235"/>
                <a:gd name="T43" fmla="*/ 2147483647 h 217"/>
                <a:gd name="T44" fmla="*/ 2147483647 w 235"/>
                <a:gd name="T45" fmla="*/ 2147483647 h 217"/>
                <a:gd name="T46" fmla="*/ 2147483647 w 235"/>
                <a:gd name="T47" fmla="*/ 2147483647 h 217"/>
                <a:gd name="T48" fmla="*/ 2147483647 w 235"/>
                <a:gd name="T49" fmla="*/ 2147483647 h 217"/>
                <a:gd name="T50" fmla="*/ 2147483647 w 235"/>
                <a:gd name="T51" fmla="*/ 2147483647 h 217"/>
                <a:gd name="T52" fmla="*/ 2147483647 w 235"/>
                <a:gd name="T53" fmla="*/ 2147483647 h 217"/>
                <a:gd name="T54" fmla="*/ 2147483647 w 235"/>
                <a:gd name="T55" fmla="*/ 2147483647 h 217"/>
                <a:gd name="T56" fmla="*/ 2147483647 w 235"/>
                <a:gd name="T57" fmla="*/ 2147483647 h 217"/>
                <a:gd name="T58" fmla="*/ 2147483647 w 235"/>
                <a:gd name="T59" fmla="*/ 2147483647 h 217"/>
                <a:gd name="T60" fmla="*/ 2147483647 w 235"/>
                <a:gd name="T61" fmla="*/ 2147483647 h 217"/>
                <a:gd name="T62" fmla="*/ 2147483647 w 235"/>
                <a:gd name="T63" fmla="*/ 2147483647 h 217"/>
                <a:gd name="T64" fmla="*/ 2147483647 w 235"/>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7"/>
                <a:gd name="T101" fmla="*/ 235 w 235"/>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7">
                  <a:moveTo>
                    <a:pt x="235" y="108"/>
                  </a:moveTo>
                  <a:lnTo>
                    <a:pt x="231" y="87"/>
                  </a:lnTo>
                  <a:lnTo>
                    <a:pt x="225" y="67"/>
                  </a:lnTo>
                  <a:lnTo>
                    <a:pt x="214" y="48"/>
                  </a:lnTo>
                  <a:lnTo>
                    <a:pt x="200" y="33"/>
                  </a:lnTo>
                  <a:lnTo>
                    <a:pt x="183" y="19"/>
                  </a:lnTo>
                  <a:lnTo>
                    <a:pt x="163" y="9"/>
                  </a:lnTo>
                  <a:lnTo>
                    <a:pt x="141" y="3"/>
                  </a:lnTo>
                  <a:lnTo>
                    <a:pt x="117" y="0"/>
                  </a:lnTo>
                  <a:lnTo>
                    <a:pt x="93" y="3"/>
                  </a:lnTo>
                  <a:lnTo>
                    <a:pt x="72" y="9"/>
                  </a:lnTo>
                  <a:lnTo>
                    <a:pt x="51" y="19"/>
                  </a:lnTo>
                  <a:lnTo>
                    <a:pt x="34" y="33"/>
                  </a:lnTo>
                  <a:lnTo>
                    <a:pt x="20" y="48"/>
                  </a:lnTo>
                  <a:lnTo>
                    <a:pt x="10" y="67"/>
                  </a:lnTo>
                  <a:lnTo>
                    <a:pt x="2" y="87"/>
                  </a:lnTo>
                  <a:lnTo>
                    <a:pt x="0" y="108"/>
                  </a:lnTo>
                  <a:lnTo>
                    <a:pt x="2" y="130"/>
                  </a:lnTo>
                  <a:lnTo>
                    <a:pt x="10" y="151"/>
                  </a:lnTo>
                  <a:lnTo>
                    <a:pt x="20" y="168"/>
                  </a:lnTo>
                  <a:lnTo>
                    <a:pt x="34" y="185"/>
                  </a:lnTo>
                  <a:lnTo>
                    <a:pt x="51" y="198"/>
                  </a:lnTo>
                  <a:lnTo>
                    <a:pt x="72" y="208"/>
                  </a:lnTo>
                  <a:lnTo>
                    <a:pt x="93" y="214"/>
                  </a:lnTo>
                  <a:lnTo>
                    <a:pt x="117" y="217"/>
                  </a:lnTo>
                  <a:lnTo>
                    <a:pt x="141" y="214"/>
                  </a:lnTo>
                  <a:lnTo>
                    <a:pt x="163" y="208"/>
                  </a:lnTo>
                  <a:lnTo>
                    <a:pt x="183" y="198"/>
                  </a:lnTo>
                  <a:lnTo>
                    <a:pt x="200" y="185"/>
                  </a:lnTo>
                  <a:lnTo>
                    <a:pt x="214" y="168"/>
                  </a:lnTo>
                  <a:lnTo>
                    <a:pt x="225" y="151"/>
                  </a:lnTo>
                  <a:lnTo>
                    <a:pt x="231" y="130"/>
                  </a:lnTo>
                  <a:lnTo>
                    <a:pt x="235"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8" name="Freeform 28"/>
            <p:cNvSpPr>
              <a:spLocks/>
            </p:cNvSpPr>
            <p:nvPr/>
          </p:nvSpPr>
          <p:spPr bwMode="auto">
            <a:xfrm>
              <a:off x="2310655" y="3979241"/>
              <a:ext cx="172128" cy="167003"/>
            </a:xfrm>
            <a:custGeom>
              <a:avLst/>
              <a:gdLst>
                <a:gd name="T0" fmla="*/ 2147483647 w 235"/>
                <a:gd name="T1" fmla="*/ 2147483647 h 217"/>
                <a:gd name="T2" fmla="*/ 2147483647 w 235"/>
                <a:gd name="T3" fmla="*/ 2147483647 h 217"/>
                <a:gd name="T4" fmla="*/ 2147483647 w 235"/>
                <a:gd name="T5" fmla="*/ 2147483647 h 217"/>
                <a:gd name="T6" fmla="*/ 2147483647 w 235"/>
                <a:gd name="T7" fmla="*/ 2147483647 h 217"/>
                <a:gd name="T8" fmla="*/ 2147483647 w 235"/>
                <a:gd name="T9" fmla="*/ 2147483647 h 217"/>
                <a:gd name="T10" fmla="*/ 2147483647 w 235"/>
                <a:gd name="T11" fmla="*/ 2147483647 h 217"/>
                <a:gd name="T12" fmla="*/ 2147483647 w 235"/>
                <a:gd name="T13" fmla="*/ 2147483647 h 217"/>
                <a:gd name="T14" fmla="*/ 2147483647 w 235"/>
                <a:gd name="T15" fmla="*/ 1479461802 h 217"/>
                <a:gd name="T16" fmla="*/ 2147483647 w 235"/>
                <a:gd name="T17" fmla="*/ 0 h 217"/>
                <a:gd name="T18" fmla="*/ 2147483647 w 235"/>
                <a:gd name="T19" fmla="*/ 1479461802 h 217"/>
                <a:gd name="T20" fmla="*/ 2147483647 w 235"/>
                <a:gd name="T21" fmla="*/ 2147483647 h 217"/>
                <a:gd name="T22" fmla="*/ 2147483647 w 235"/>
                <a:gd name="T23" fmla="*/ 2147483647 h 217"/>
                <a:gd name="T24" fmla="*/ 2147483647 w 235"/>
                <a:gd name="T25" fmla="*/ 2147483647 h 217"/>
                <a:gd name="T26" fmla="*/ 2147483647 w 235"/>
                <a:gd name="T27" fmla="*/ 2147483647 h 217"/>
                <a:gd name="T28" fmla="*/ 2147483647 w 235"/>
                <a:gd name="T29" fmla="*/ 2147483647 h 217"/>
                <a:gd name="T30" fmla="*/ 987626859 w 235"/>
                <a:gd name="T31" fmla="*/ 2147483647 h 217"/>
                <a:gd name="T32" fmla="*/ 0 w 235"/>
                <a:gd name="T33" fmla="*/ 2147483647 h 217"/>
                <a:gd name="T34" fmla="*/ 987626859 w 235"/>
                <a:gd name="T35" fmla="*/ 2147483647 h 217"/>
                <a:gd name="T36" fmla="*/ 2147483647 w 235"/>
                <a:gd name="T37" fmla="*/ 2147483647 h 217"/>
                <a:gd name="T38" fmla="*/ 2147483647 w 235"/>
                <a:gd name="T39" fmla="*/ 2147483647 h 217"/>
                <a:gd name="T40" fmla="*/ 2147483647 w 235"/>
                <a:gd name="T41" fmla="*/ 2147483647 h 217"/>
                <a:gd name="T42" fmla="*/ 2147483647 w 235"/>
                <a:gd name="T43" fmla="*/ 2147483647 h 217"/>
                <a:gd name="T44" fmla="*/ 2147483647 w 235"/>
                <a:gd name="T45" fmla="*/ 2147483647 h 217"/>
                <a:gd name="T46" fmla="*/ 2147483647 w 235"/>
                <a:gd name="T47" fmla="*/ 2147483647 h 217"/>
                <a:gd name="T48" fmla="*/ 2147483647 w 235"/>
                <a:gd name="T49" fmla="*/ 2147483647 h 217"/>
                <a:gd name="T50" fmla="*/ 2147483647 w 235"/>
                <a:gd name="T51" fmla="*/ 2147483647 h 217"/>
                <a:gd name="T52" fmla="*/ 2147483647 w 235"/>
                <a:gd name="T53" fmla="*/ 2147483647 h 217"/>
                <a:gd name="T54" fmla="*/ 2147483647 w 235"/>
                <a:gd name="T55" fmla="*/ 2147483647 h 217"/>
                <a:gd name="T56" fmla="*/ 2147483647 w 235"/>
                <a:gd name="T57" fmla="*/ 2147483647 h 217"/>
                <a:gd name="T58" fmla="*/ 2147483647 w 235"/>
                <a:gd name="T59" fmla="*/ 2147483647 h 217"/>
                <a:gd name="T60" fmla="*/ 2147483647 w 235"/>
                <a:gd name="T61" fmla="*/ 2147483647 h 217"/>
                <a:gd name="T62" fmla="*/ 2147483647 w 235"/>
                <a:gd name="T63" fmla="*/ 2147483647 h 217"/>
                <a:gd name="T64" fmla="*/ 2147483647 w 235"/>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7"/>
                <a:gd name="T101" fmla="*/ 235 w 235"/>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7">
                  <a:moveTo>
                    <a:pt x="235" y="108"/>
                  </a:moveTo>
                  <a:lnTo>
                    <a:pt x="231" y="87"/>
                  </a:lnTo>
                  <a:lnTo>
                    <a:pt x="225" y="67"/>
                  </a:lnTo>
                  <a:lnTo>
                    <a:pt x="214" y="48"/>
                  </a:lnTo>
                  <a:lnTo>
                    <a:pt x="200" y="33"/>
                  </a:lnTo>
                  <a:lnTo>
                    <a:pt x="183" y="19"/>
                  </a:lnTo>
                  <a:lnTo>
                    <a:pt x="163" y="9"/>
                  </a:lnTo>
                  <a:lnTo>
                    <a:pt x="141" y="3"/>
                  </a:lnTo>
                  <a:lnTo>
                    <a:pt x="117" y="0"/>
                  </a:lnTo>
                  <a:lnTo>
                    <a:pt x="93" y="3"/>
                  </a:lnTo>
                  <a:lnTo>
                    <a:pt x="72" y="9"/>
                  </a:lnTo>
                  <a:lnTo>
                    <a:pt x="51" y="19"/>
                  </a:lnTo>
                  <a:lnTo>
                    <a:pt x="34" y="33"/>
                  </a:lnTo>
                  <a:lnTo>
                    <a:pt x="20" y="48"/>
                  </a:lnTo>
                  <a:lnTo>
                    <a:pt x="10" y="67"/>
                  </a:lnTo>
                  <a:lnTo>
                    <a:pt x="2" y="87"/>
                  </a:lnTo>
                  <a:lnTo>
                    <a:pt x="0" y="108"/>
                  </a:lnTo>
                  <a:lnTo>
                    <a:pt x="2" y="130"/>
                  </a:lnTo>
                  <a:lnTo>
                    <a:pt x="10" y="151"/>
                  </a:lnTo>
                  <a:lnTo>
                    <a:pt x="20" y="168"/>
                  </a:lnTo>
                  <a:lnTo>
                    <a:pt x="34" y="185"/>
                  </a:lnTo>
                  <a:lnTo>
                    <a:pt x="51" y="198"/>
                  </a:lnTo>
                  <a:lnTo>
                    <a:pt x="72" y="208"/>
                  </a:lnTo>
                  <a:lnTo>
                    <a:pt x="93" y="214"/>
                  </a:lnTo>
                  <a:lnTo>
                    <a:pt x="117" y="217"/>
                  </a:lnTo>
                  <a:lnTo>
                    <a:pt x="141" y="214"/>
                  </a:lnTo>
                  <a:lnTo>
                    <a:pt x="163" y="208"/>
                  </a:lnTo>
                  <a:lnTo>
                    <a:pt x="183" y="198"/>
                  </a:lnTo>
                  <a:lnTo>
                    <a:pt x="200" y="185"/>
                  </a:lnTo>
                  <a:lnTo>
                    <a:pt x="214" y="168"/>
                  </a:lnTo>
                  <a:lnTo>
                    <a:pt x="225" y="151"/>
                  </a:lnTo>
                  <a:lnTo>
                    <a:pt x="231" y="130"/>
                  </a:lnTo>
                  <a:lnTo>
                    <a:pt x="235"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9" name="Freeform 29"/>
            <p:cNvSpPr>
              <a:spLocks/>
            </p:cNvSpPr>
            <p:nvPr/>
          </p:nvSpPr>
          <p:spPr bwMode="auto">
            <a:xfrm>
              <a:off x="2440120" y="3521530"/>
              <a:ext cx="172128" cy="167003"/>
            </a:xfrm>
            <a:custGeom>
              <a:avLst/>
              <a:gdLst>
                <a:gd name="T0" fmla="*/ 2147483647 w 234"/>
                <a:gd name="T1" fmla="*/ 2147483647 h 215"/>
                <a:gd name="T2" fmla="*/ 2147483647 w 234"/>
                <a:gd name="T3" fmla="*/ 2147483647 h 215"/>
                <a:gd name="T4" fmla="*/ 2147483647 w 234"/>
                <a:gd name="T5" fmla="*/ 2147483647 h 215"/>
                <a:gd name="T6" fmla="*/ 2147483647 w 234"/>
                <a:gd name="T7" fmla="*/ 2147483647 h 215"/>
                <a:gd name="T8" fmla="*/ 2147483647 w 234"/>
                <a:gd name="T9" fmla="*/ 2147483647 h 215"/>
                <a:gd name="T10" fmla="*/ 2147483647 w 234"/>
                <a:gd name="T11" fmla="*/ 2147483647 h 215"/>
                <a:gd name="T12" fmla="*/ 2147483647 w 234"/>
                <a:gd name="T13" fmla="*/ 2147483647 h 215"/>
                <a:gd name="T14" fmla="*/ 2147483647 w 234"/>
                <a:gd name="T15" fmla="*/ 506822946 h 215"/>
                <a:gd name="T16" fmla="*/ 2147483647 w 234"/>
                <a:gd name="T17" fmla="*/ 0 h 215"/>
                <a:gd name="T18" fmla="*/ 2147483647 w 234"/>
                <a:gd name="T19" fmla="*/ 506822946 h 215"/>
                <a:gd name="T20" fmla="*/ 2147483647 w 234"/>
                <a:gd name="T21" fmla="*/ 2147483647 h 215"/>
                <a:gd name="T22" fmla="*/ 2147483647 w 234"/>
                <a:gd name="T23" fmla="*/ 2147483647 h 215"/>
                <a:gd name="T24" fmla="*/ 2147483647 w 234"/>
                <a:gd name="T25" fmla="*/ 2147483647 h 215"/>
                <a:gd name="T26" fmla="*/ 2147483647 w 234"/>
                <a:gd name="T27" fmla="*/ 2147483647 h 215"/>
                <a:gd name="T28" fmla="*/ 2147483647 w 234"/>
                <a:gd name="T29" fmla="*/ 2147483647 h 215"/>
                <a:gd name="T30" fmla="*/ 1500115199 w 234"/>
                <a:gd name="T31" fmla="*/ 2147483647 h 215"/>
                <a:gd name="T32" fmla="*/ 0 w 234"/>
                <a:gd name="T33" fmla="*/ 2147483647 h 215"/>
                <a:gd name="T34" fmla="*/ 1500115199 w 234"/>
                <a:gd name="T35" fmla="*/ 2147483647 h 215"/>
                <a:gd name="T36" fmla="*/ 2147483647 w 234"/>
                <a:gd name="T37" fmla="*/ 2147483647 h 215"/>
                <a:gd name="T38" fmla="*/ 2147483647 w 234"/>
                <a:gd name="T39" fmla="*/ 2147483647 h 215"/>
                <a:gd name="T40" fmla="*/ 2147483647 w 234"/>
                <a:gd name="T41" fmla="*/ 2147483647 h 215"/>
                <a:gd name="T42" fmla="*/ 2147483647 w 234"/>
                <a:gd name="T43" fmla="*/ 2147483647 h 215"/>
                <a:gd name="T44" fmla="*/ 2147483647 w 234"/>
                <a:gd name="T45" fmla="*/ 2147483647 h 215"/>
                <a:gd name="T46" fmla="*/ 2147483647 w 234"/>
                <a:gd name="T47" fmla="*/ 2147483647 h 215"/>
                <a:gd name="T48" fmla="*/ 2147483647 w 234"/>
                <a:gd name="T49" fmla="*/ 2147483647 h 215"/>
                <a:gd name="T50" fmla="*/ 2147483647 w 234"/>
                <a:gd name="T51" fmla="*/ 2147483647 h 215"/>
                <a:gd name="T52" fmla="*/ 2147483647 w 234"/>
                <a:gd name="T53" fmla="*/ 2147483647 h 215"/>
                <a:gd name="T54" fmla="*/ 2147483647 w 234"/>
                <a:gd name="T55" fmla="*/ 2147483647 h 215"/>
                <a:gd name="T56" fmla="*/ 2147483647 w 234"/>
                <a:gd name="T57" fmla="*/ 2147483647 h 215"/>
                <a:gd name="T58" fmla="*/ 2147483647 w 234"/>
                <a:gd name="T59" fmla="*/ 2147483647 h 215"/>
                <a:gd name="T60" fmla="*/ 2147483647 w 234"/>
                <a:gd name="T61" fmla="*/ 2147483647 h 215"/>
                <a:gd name="T62" fmla="*/ 2147483647 w 234"/>
                <a:gd name="T63" fmla="*/ 2147483647 h 215"/>
                <a:gd name="T64" fmla="*/ 2147483647 w 234"/>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5"/>
                <a:gd name="T101" fmla="*/ 234 w 234"/>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5">
                  <a:moveTo>
                    <a:pt x="234" y="107"/>
                  </a:moveTo>
                  <a:lnTo>
                    <a:pt x="232" y="85"/>
                  </a:lnTo>
                  <a:lnTo>
                    <a:pt x="225" y="66"/>
                  </a:lnTo>
                  <a:lnTo>
                    <a:pt x="214" y="47"/>
                  </a:lnTo>
                  <a:lnTo>
                    <a:pt x="200" y="31"/>
                  </a:lnTo>
                  <a:lnTo>
                    <a:pt x="183" y="18"/>
                  </a:lnTo>
                  <a:lnTo>
                    <a:pt x="163" y="8"/>
                  </a:lnTo>
                  <a:lnTo>
                    <a:pt x="141" y="1"/>
                  </a:lnTo>
                  <a:lnTo>
                    <a:pt x="118" y="0"/>
                  </a:lnTo>
                  <a:lnTo>
                    <a:pt x="93" y="1"/>
                  </a:lnTo>
                  <a:lnTo>
                    <a:pt x="71" y="8"/>
                  </a:lnTo>
                  <a:lnTo>
                    <a:pt x="51" y="18"/>
                  </a:lnTo>
                  <a:lnTo>
                    <a:pt x="34" y="31"/>
                  </a:lnTo>
                  <a:lnTo>
                    <a:pt x="20" y="47"/>
                  </a:lnTo>
                  <a:lnTo>
                    <a:pt x="9" y="66"/>
                  </a:lnTo>
                  <a:lnTo>
                    <a:pt x="3" y="85"/>
                  </a:lnTo>
                  <a:lnTo>
                    <a:pt x="0" y="107"/>
                  </a:lnTo>
                  <a:lnTo>
                    <a:pt x="3" y="128"/>
                  </a:lnTo>
                  <a:lnTo>
                    <a:pt x="9" y="150"/>
                  </a:lnTo>
                  <a:lnTo>
                    <a:pt x="20" y="167"/>
                  </a:lnTo>
                  <a:lnTo>
                    <a:pt x="34" y="184"/>
                  </a:lnTo>
                  <a:lnTo>
                    <a:pt x="51" y="197"/>
                  </a:lnTo>
                  <a:lnTo>
                    <a:pt x="71" y="207"/>
                  </a:lnTo>
                  <a:lnTo>
                    <a:pt x="93" y="212"/>
                  </a:lnTo>
                  <a:lnTo>
                    <a:pt x="118" y="215"/>
                  </a:lnTo>
                  <a:lnTo>
                    <a:pt x="141" y="212"/>
                  </a:lnTo>
                  <a:lnTo>
                    <a:pt x="163" y="207"/>
                  </a:lnTo>
                  <a:lnTo>
                    <a:pt x="183" y="197"/>
                  </a:lnTo>
                  <a:lnTo>
                    <a:pt x="200" y="184"/>
                  </a:lnTo>
                  <a:lnTo>
                    <a:pt x="214" y="167"/>
                  </a:lnTo>
                  <a:lnTo>
                    <a:pt x="225" y="150"/>
                  </a:lnTo>
                  <a:lnTo>
                    <a:pt x="232" y="128"/>
                  </a:lnTo>
                  <a:lnTo>
                    <a:pt x="234" y="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0" name="Freeform 30"/>
            <p:cNvSpPr>
              <a:spLocks/>
            </p:cNvSpPr>
            <p:nvPr/>
          </p:nvSpPr>
          <p:spPr bwMode="auto">
            <a:xfrm>
              <a:off x="2440120" y="3521530"/>
              <a:ext cx="172128" cy="167003"/>
            </a:xfrm>
            <a:custGeom>
              <a:avLst/>
              <a:gdLst>
                <a:gd name="T0" fmla="*/ 2147483647 w 234"/>
                <a:gd name="T1" fmla="*/ 2147483647 h 215"/>
                <a:gd name="T2" fmla="*/ 2147483647 w 234"/>
                <a:gd name="T3" fmla="*/ 2147483647 h 215"/>
                <a:gd name="T4" fmla="*/ 2147483647 w 234"/>
                <a:gd name="T5" fmla="*/ 2147483647 h 215"/>
                <a:gd name="T6" fmla="*/ 2147483647 w 234"/>
                <a:gd name="T7" fmla="*/ 2147483647 h 215"/>
                <a:gd name="T8" fmla="*/ 2147483647 w 234"/>
                <a:gd name="T9" fmla="*/ 2147483647 h 215"/>
                <a:gd name="T10" fmla="*/ 2147483647 w 234"/>
                <a:gd name="T11" fmla="*/ 2147483647 h 215"/>
                <a:gd name="T12" fmla="*/ 2147483647 w 234"/>
                <a:gd name="T13" fmla="*/ 2147483647 h 215"/>
                <a:gd name="T14" fmla="*/ 2147483647 w 234"/>
                <a:gd name="T15" fmla="*/ 506822946 h 215"/>
                <a:gd name="T16" fmla="*/ 2147483647 w 234"/>
                <a:gd name="T17" fmla="*/ 0 h 215"/>
                <a:gd name="T18" fmla="*/ 2147483647 w 234"/>
                <a:gd name="T19" fmla="*/ 506822946 h 215"/>
                <a:gd name="T20" fmla="*/ 2147483647 w 234"/>
                <a:gd name="T21" fmla="*/ 2147483647 h 215"/>
                <a:gd name="T22" fmla="*/ 2147483647 w 234"/>
                <a:gd name="T23" fmla="*/ 2147483647 h 215"/>
                <a:gd name="T24" fmla="*/ 2147483647 w 234"/>
                <a:gd name="T25" fmla="*/ 2147483647 h 215"/>
                <a:gd name="T26" fmla="*/ 2147483647 w 234"/>
                <a:gd name="T27" fmla="*/ 2147483647 h 215"/>
                <a:gd name="T28" fmla="*/ 2147483647 w 234"/>
                <a:gd name="T29" fmla="*/ 2147483647 h 215"/>
                <a:gd name="T30" fmla="*/ 1500115199 w 234"/>
                <a:gd name="T31" fmla="*/ 2147483647 h 215"/>
                <a:gd name="T32" fmla="*/ 0 w 234"/>
                <a:gd name="T33" fmla="*/ 2147483647 h 215"/>
                <a:gd name="T34" fmla="*/ 1500115199 w 234"/>
                <a:gd name="T35" fmla="*/ 2147483647 h 215"/>
                <a:gd name="T36" fmla="*/ 2147483647 w 234"/>
                <a:gd name="T37" fmla="*/ 2147483647 h 215"/>
                <a:gd name="T38" fmla="*/ 2147483647 w 234"/>
                <a:gd name="T39" fmla="*/ 2147483647 h 215"/>
                <a:gd name="T40" fmla="*/ 2147483647 w 234"/>
                <a:gd name="T41" fmla="*/ 2147483647 h 215"/>
                <a:gd name="T42" fmla="*/ 2147483647 w 234"/>
                <a:gd name="T43" fmla="*/ 2147483647 h 215"/>
                <a:gd name="T44" fmla="*/ 2147483647 w 234"/>
                <a:gd name="T45" fmla="*/ 2147483647 h 215"/>
                <a:gd name="T46" fmla="*/ 2147483647 w 234"/>
                <a:gd name="T47" fmla="*/ 2147483647 h 215"/>
                <a:gd name="T48" fmla="*/ 2147483647 w 234"/>
                <a:gd name="T49" fmla="*/ 2147483647 h 215"/>
                <a:gd name="T50" fmla="*/ 2147483647 w 234"/>
                <a:gd name="T51" fmla="*/ 2147483647 h 215"/>
                <a:gd name="T52" fmla="*/ 2147483647 w 234"/>
                <a:gd name="T53" fmla="*/ 2147483647 h 215"/>
                <a:gd name="T54" fmla="*/ 2147483647 w 234"/>
                <a:gd name="T55" fmla="*/ 2147483647 h 215"/>
                <a:gd name="T56" fmla="*/ 2147483647 w 234"/>
                <a:gd name="T57" fmla="*/ 2147483647 h 215"/>
                <a:gd name="T58" fmla="*/ 2147483647 w 234"/>
                <a:gd name="T59" fmla="*/ 2147483647 h 215"/>
                <a:gd name="T60" fmla="*/ 2147483647 w 234"/>
                <a:gd name="T61" fmla="*/ 2147483647 h 215"/>
                <a:gd name="T62" fmla="*/ 2147483647 w 234"/>
                <a:gd name="T63" fmla="*/ 2147483647 h 215"/>
                <a:gd name="T64" fmla="*/ 2147483647 w 234"/>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5"/>
                <a:gd name="T101" fmla="*/ 234 w 234"/>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5">
                  <a:moveTo>
                    <a:pt x="234" y="107"/>
                  </a:moveTo>
                  <a:lnTo>
                    <a:pt x="232" y="85"/>
                  </a:lnTo>
                  <a:lnTo>
                    <a:pt x="225" y="66"/>
                  </a:lnTo>
                  <a:lnTo>
                    <a:pt x="214" y="47"/>
                  </a:lnTo>
                  <a:lnTo>
                    <a:pt x="200" y="31"/>
                  </a:lnTo>
                  <a:lnTo>
                    <a:pt x="183" y="18"/>
                  </a:lnTo>
                  <a:lnTo>
                    <a:pt x="163" y="8"/>
                  </a:lnTo>
                  <a:lnTo>
                    <a:pt x="141" y="1"/>
                  </a:lnTo>
                  <a:lnTo>
                    <a:pt x="118" y="0"/>
                  </a:lnTo>
                  <a:lnTo>
                    <a:pt x="93" y="1"/>
                  </a:lnTo>
                  <a:lnTo>
                    <a:pt x="71" y="8"/>
                  </a:lnTo>
                  <a:lnTo>
                    <a:pt x="51" y="18"/>
                  </a:lnTo>
                  <a:lnTo>
                    <a:pt x="34" y="31"/>
                  </a:lnTo>
                  <a:lnTo>
                    <a:pt x="20" y="47"/>
                  </a:lnTo>
                  <a:lnTo>
                    <a:pt x="9" y="66"/>
                  </a:lnTo>
                  <a:lnTo>
                    <a:pt x="3" y="85"/>
                  </a:lnTo>
                  <a:lnTo>
                    <a:pt x="0" y="107"/>
                  </a:lnTo>
                  <a:lnTo>
                    <a:pt x="3" y="128"/>
                  </a:lnTo>
                  <a:lnTo>
                    <a:pt x="9" y="150"/>
                  </a:lnTo>
                  <a:lnTo>
                    <a:pt x="20" y="167"/>
                  </a:lnTo>
                  <a:lnTo>
                    <a:pt x="34" y="184"/>
                  </a:lnTo>
                  <a:lnTo>
                    <a:pt x="51" y="197"/>
                  </a:lnTo>
                  <a:lnTo>
                    <a:pt x="71" y="207"/>
                  </a:lnTo>
                  <a:lnTo>
                    <a:pt x="93" y="212"/>
                  </a:lnTo>
                  <a:lnTo>
                    <a:pt x="118" y="215"/>
                  </a:lnTo>
                  <a:lnTo>
                    <a:pt x="141" y="212"/>
                  </a:lnTo>
                  <a:lnTo>
                    <a:pt x="163" y="207"/>
                  </a:lnTo>
                  <a:lnTo>
                    <a:pt x="183" y="197"/>
                  </a:lnTo>
                  <a:lnTo>
                    <a:pt x="200" y="184"/>
                  </a:lnTo>
                  <a:lnTo>
                    <a:pt x="214" y="167"/>
                  </a:lnTo>
                  <a:lnTo>
                    <a:pt x="225" y="150"/>
                  </a:lnTo>
                  <a:lnTo>
                    <a:pt x="232" y="128"/>
                  </a:lnTo>
                  <a:lnTo>
                    <a:pt x="234" y="10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1" name="Freeform 31"/>
            <p:cNvSpPr>
              <a:spLocks/>
            </p:cNvSpPr>
            <p:nvPr/>
          </p:nvSpPr>
          <p:spPr bwMode="auto">
            <a:xfrm>
              <a:off x="3677384" y="3521530"/>
              <a:ext cx="173600"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519271114 w 235"/>
                <a:gd name="T31" fmla="*/ 2147483647 h 215"/>
                <a:gd name="T32" fmla="*/ 0 w 235"/>
                <a:gd name="T33" fmla="*/ 2147483647 h 215"/>
                <a:gd name="T34" fmla="*/ 1519271114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2" y="85"/>
                  </a:lnTo>
                  <a:lnTo>
                    <a:pt x="226" y="66"/>
                  </a:lnTo>
                  <a:lnTo>
                    <a:pt x="215" y="47"/>
                  </a:lnTo>
                  <a:lnTo>
                    <a:pt x="200" y="31"/>
                  </a:lnTo>
                  <a:lnTo>
                    <a:pt x="183" y="18"/>
                  </a:lnTo>
                  <a:lnTo>
                    <a:pt x="163" y="8"/>
                  </a:lnTo>
                  <a:lnTo>
                    <a:pt x="141" y="1"/>
                  </a:lnTo>
                  <a:lnTo>
                    <a:pt x="118" y="0"/>
                  </a:lnTo>
                  <a:lnTo>
                    <a:pt x="94" y="1"/>
                  </a:lnTo>
                  <a:lnTo>
                    <a:pt x="73" y="8"/>
                  </a:lnTo>
                  <a:lnTo>
                    <a:pt x="52" y="18"/>
                  </a:lnTo>
                  <a:lnTo>
                    <a:pt x="35" y="31"/>
                  </a:lnTo>
                  <a:lnTo>
                    <a:pt x="20" y="47"/>
                  </a:lnTo>
                  <a:lnTo>
                    <a:pt x="9" y="66"/>
                  </a:lnTo>
                  <a:lnTo>
                    <a:pt x="3" y="85"/>
                  </a:lnTo>
                  <a:lnTo>
                    <a:pt x="0" y="107"/>
                  </a:lnTo>
                  <a:lnTo>
                    <a:pt x="3" y="130"/>
                  </a:lnTo>
                  <a:lnTo>
                    <a:pt x="9" y="150"/>
                  </a:lnTo>
                  <a:lnTo>
                    <a:pt x="20" y="168"/>
                  </a:lnTo>
                  <a:lnTo>
                    <a:pt x="35" y="184"/>
                  </a:lnTo>
                  <a:lnTo>
                    <a:pt x="52" y="197"/>
                  </a:lnTo>
                  <a:lnTo>
                    <a:pt x="73" y="207"/>
                  </a:lnTo>
                  <a:lnTo>
                    <a:pt x="94" y="212"/>
                  </a:lnTo>
                  <a:lnTo>
                    <a:pt x="118" y="215"/>
                  </a:lnTo>
                  <a:lnTo>
                    <a:pt x="141" y="212"/>
                  </a:lnTo>
                  <a:lnTo>
                    <a:pt x="163" y="207"/>
                  </a:lnTo>
                  <a:lnTo>
                    <a:pt x="183" y="197"/>
                  </a:lnTo>
                  <a:lnTo>
                    <a:pt x="200" y="184"/>
                  </a:lnTo>
                  <a:lnTo>
                    <a:pt x="215" y="168"/>
                  </a:lnTo>
                  <a:lnTo>
                    <a:pt x="226" y="150"/>
                  </a:lnTo>
                  <a:lnTo>
                    <a:pt x="232" y="130"/>
                  </a:lnTo>
                  <a:lnTo>
                    <a:pt x="235" y="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2" name="Freeform 33"/>
            <p:cNvSpPr>
              <a:spLocks/>
            </p:cNvSpPr>
            <p:nvPr/>
          </p:nvSpPr>
          <p:spPr bwMode="auto">
            <a:xfrm>
              <a:off x="3000640" y="3827701"/>
              <a:ext cx="173600" cy="167003"/>
            </a:xfrm>
            <a:custGeom>
              <a:avLst/>
              <a:gdLst>
                <a:gd name="T0" fmla="*/ 2147483647 w 236"/>
                <a:gd name="T1" fmla="*/ 2147483647 h 215"/>
                <a:gd name="T2" fmla="*/ 2147483647 w 236"/>
                <a:gd name="T3" fmla="*/ 2147483647 h 215"/>
                <a:gd name="T4" fmla="*/ 2147483647 w 236"/>
                <a:gd name="T5" fmla="*/ 2147483647 h 215"/>
                <a:gd name="T6" fmla="*/ 2147483647 w 236"/>
                <a:gd name="T7" fmla="*/ 2147483647 h 215"/>
                <a:gd name="T8" fmla="*/ 2147483647 w 236"/>
                <a:gd name="T9" fmla="*/ 2147483647 h 215"/>
                <a:gd name="T10" fmla="*/ 2147483647 w 236"/>
                <a:gd name="T11" fmla="*/ 2147483647 h 215"/>
                <a:gd name="T12" fmla="*/ 2147483647 w 236"/>
                <a:gd name="T13" fmla="*/ 2147483647 h 215"/>
                <a:gd name="T14" fmla="*/ 2147483647 w 236"/>
                <a:gd name="T15" fmla="*/ 1014282251 h 215"/>
                <a:gd name="T16" fmla="*/ 2147483647 w 236"/>
                <a:gd name="T17" fmla="*/ 0 h 215"/>
                <a:gd name="T18" fmla="*/ 2147483647 w 236"/>
                <a:gd name="T19" fmla="*/ 1014282251 h 215"/>
                <a:gd name="T20" fmla="*/ 2147483647 w 236"/>
                <a:gd name="T21" fmla="*/ 2147483647 h 215"/>
                <a:gd name="T22" fmla="*/ 2147483647 w 236"/>
                <a:gd name="T23" fmla="*/ 2147483647 h 215"/>
                <a:gd name="T24" fmla="*/ 2147483647 w 236"/>
                <a:gd name="T25" fmla="*/ 2147483647 h 215"/>
                <a:gd name="T26" fmla="*/ 2147483647 w 236"/>
                <a:gd name="T27" fmla="*/ 2147483647 h 215"/>
                <a:gd name="T28" fmla="*/ 2147483647 w 236"/>
                <a:gd name="T29" fmla="*/ 2147483647 h 215"/>
                <a:gd name="T30" fmla="*/ 1500123206 w 236"/>
                <a:gd name="T31" fmla="*/ 2147483647 h 215"/>
                <a:gd name="T32" fmla="*/ 0 w 236"/>
                <a:gd name="T33" fmla="*/ 2147483647 h 215"/>
                <a:gd name="T34" fmla="*/ 1500123206 w 236"/>
                <a:gd name="T35" fmla="*/ 2147483647 h 215"/>
                <a:gd name="T36" fmla="*/ 2147483647 w 236"/>
                <a:gd name="T37" fmla="*/ 2147483647 h 215"/>
                <a:gd name="T38" fmla="*/ 2147483647 w 236"/>
                <a:gd name="T39" fmla="*/ 2147483647 h 215"/>
                <a:gd name="T40" fmla="*/ 2147483647 w 236"/>
                <a:gd name="T41" fmla="*/ 2147483647 h 215"/>
                <a:gd name="T42" fmla="*/ 2147483647 w 236"/>
                <a:gd name="T43" fmla="*/ 2147483647 h 215"/>
                <a:gd name="T44" fmla="*/ 2147483647 w 236"/>
                <a:gd name="T45" fmla="*/ 2147483647 h 215"/>
                <a:gd name="T46" fmla="*/ 2147483647 w 236"/>
                <a:gd name="T47" fmla="*/ 2147483647 h 215"/>
                <a:gd name="T48" fmla="*/ 2147483647 w 236"/>
                <a:gd name="T49" fmla="*/ 2147483647 h 215"/>
                <a:gd name="T50" fmla="*/ 2147483647 w 236"/>
                <a:gd name="T51" fmla="*/ 2147483647 h 215"/>
                <a:gd name="T52" fmla="*/ 2147483647 w 236"/>
                <a:gd name="T53" fmla="*/ 2147483647 h 215"/>
                <a:gd name="T54" fmla="*/ 2147483647 w 236"/>
                <a:gd name="T55" fmla="*/ 2147483647 h 215"/>
                <a:gd name="T56" fmla="*/ 2147483647 w 236"/>
                <a:gd name="T57" fmla="*/ 2147483647 h 215"/>
                <a:gd name="T58" fmla="*/ 2147483647 w 236"/>
                <a:gd name="T59" fmla="*/ 2147483647 h 215"/>
                <a:gd name="T60" fmla="*/ 2147483647 w 236"/>
                <a:gd name="T61" fmla="*/ 2147483647 h 215"/>
                <a:gd name="T62" fmla="*/ 2147483647 w 236"/>
                <a:gd name="T63" fmla="*/ 2147483647 h 215"/>
                <a:gd name="T64" fmla="*/ 2147483647 w 236"/>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6"/>
                <a:gd name="T100" fmla="*/ 0 h 215"/>
                <a:gd name="T101" fmla="*/ 236 w 236"/>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6" h="215">
                  <a:moveTo>
                    <a:pt x="236" y="108"/>
                  </a:moveTo>
                  <a:lnTo>
                    <a:pt x="232" y="87"/>
                  </a:lnTo>
                  <a:lnTo>
                    <a:pt x="226" y="65"/>
                  </a:lnTo>
                  <a:lnTo>
                    <a:pt x="215" y="48"/>
                  </a:lnTo>
                  <a:lnTo>
                    <a:pt x="201" y="31"/>
                  </a:lnTo>
                  <a:lnTo>
                    <a:pt x="183" y="18"/>
                  </a:lnTo>
                  <a:lnTo>
                    <a:pt x="164" y="8"/>
                  </a:lnTo>
                  <a:lnTo>
                    <a:pt x="141" y="2"/>
                  </a:lnTo>
                  <a:lnTo>
                    <a:pt x="118" y="0"/>
                  </a:lnTo>
                  <a:lnTo>
                    <a:pt x="94" y="2"/>
                  </a:lnTo>
                  <a:lnTo>
                    <a:pt x="73" y="8"/>
                  </a:lnTo>
                  <a:lnTo>
                    <a:pt x="52" y="18"/>
                  </a:lnTo>
                  <a:lnTo>
                    <a:pt x="35" y="31"/>
                  </a:lnTo>
                  <a:lnTo>
                    <a:pt x="20" y="48"/>
                  </a:lnTo>
                  <a:lnTo>
                    <a:pt x="9" y="65"/>
                  </a:lnTo>
                  <a:lnTo>
                    <a:pt x="3" y="87"/>
                  </a:lnTo>
                  <a:lnTo>
                    <a:pt x="0" y="108"/>
                  </a:lnTo>
                  <a:lnTo>
                    <a:pt x="3" y="129"/>
                  </a:lnTo>
                  <a:lnTo>
                    <a:pt x="9" y="149"/>
                  </a:lnTo>
                  <a:lnTo>
                    <a:pt x="20" y="168"/>
                  </a:lnTo>
                  <a:lnTo>
                    <a:pt x="35" y="184"/>
                  </a:lnTo>
                  <a:lnTo>
                    <a:pt x="52" y="198"/>
                  </a:lnTo>
                  <a:lnTo>
                    <a:pt x="73" y="208"/>
                  </a:lnTo>
                  <a:lnTo>
                    <a:pt x="94" y="214"/>
                  </a:lnTo>
                  <a:lnTo>
                    <a:pt x="118" y="215"/>
                  </a:lnTo>
                  <a:lnTo>
                    <a:pt x="141" y="214"/>
                  </a:lnTo>
                  <a:lnTo>
                    <a:pt x="164" y="208"/>
                  </a:lnTo>
                  <a:lnTo>
                    <a:pt x="183" y="198"/>
                  </a:lnTo>
                  <a:lnTo>
                    <a:pt x="201" y="184"/>
                  </a:lnTo>
                  <a:lnTo>
                    <a:pt x="215" y="168"/>
                  </a:lnTo>
                  <a:lnTo>
                    <a:pt x="226" y="149"/>
                  </a:lnTo>
                  <a:lnTo>
                    <a:pt x="232" y="129"/>
                  </a:lnTo>
                  <a:lnTo>
                    <a:pt x="236"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3" name="Freeform 35"/>
            <p:cNvSpPr>
              <a:spLocks/>
            </p:cNvSpPr>
            <p:nvPr/>
          </p:nvSpPr>
          <p:spPr bwMode="auto">
            <a:xfrm>
              <a:off x="6755100" y="2187055"/>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000502031 h 216"/>
                <a:gd name="T16" fmla="*/ 2147483647 w 234"/>
                <a:gd name="T17" fmla="*/ 0 h 216"/>
                <a:gd name="T18" fmla="*/ 2147483647 w 234"/>
                <a:gd name="T19" fmla="*/ 1000502031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500253553 w 234"/>
                <a:gd name="T31" fmla="*/ 2147483647 h 216"/>
                <a:gd name="T32" fmla="*/ 0 w 234"/>
                <a:gd name="T33" fmla="*/ 2147483647 h 216"/>
                <a:gd name="T34" fmla="*/ 50025355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8"/>
                  </a:moveTo>
                  <a:lnTo>
                    <a:pt x="231" y="87"/>
                  </a:lnTo>
                  <a:lnTo>
                    <a:pt x="225" y="65"/>
                  </a:lnTo>
                  <a:lnTo>
                    <a:pt x="214" y="48"/>
                  </a:lnTo>
                  <a:lnTo>
                    <a:pt x="200" y="32"/>
                  </a:lnTo>
                  <a:lnTo>
                    <a:pt x="183" y="18"/>
                  </a:lnTo>
                  <a:lnTo>
                    <a:pt x="163" y="8"/>
                  </a:lnTo>
                  <a:lnTo>
                    <a:pt x="141" y="2"/>
                  </a:lnTo>
                  <a:lnTo>
                    <a:pt x="116" y="0"/>
                  </a:lnTo>
                  <a:lnTo>
                    <a:pt x="93" y="2"/>
                  </a:lnTo>
                  <a:lnTo>
                    <a:pt x="71" y="8"/>
                  </a:lnTo>
                  <a:lnTo>
                    <a:pt x="51" y="18"/>
                  </a:lnTo>
                  <a:lnTo>
                    <a:pt x="34" y="32"/>
                  </a:lnTo>
                  <a:lnTo>
                    <a:pt x="20" y="48"/>
                  </a:lnTo>
                  <a:lnTo>
                    <a:pt x="9" y="65"/>
                  </a:lnTo>
                  <a:lnTo>
                    <a:pt x="1" y="87"/>
                  </a:lnTo>
                  <a:lnTo>
                    <a:pt x="0" y="108"/>
                  </a:lnTo>
                  <a:lnTo>
                    <a:pt x="1" y="129"/>
                  </a:lnTo>
                  <a:lnTo>
                    <a:pt x="9" y="149"/>
                  </a:lnTo>
                  <a:lnTo>
                    <a:pt x="20" y="168"/>
                  </a:lnTo>
                  <a:lnTo>
                    <a:pt x="34" y="184"/>
                  </a:lnTo>
                  <a:lnTo>
                    <a:pt x="51" y="198"/>
                  </a:lnTo>
                  <a:lnTo>
                    <a:pt x="71" y="208"/>
                  </a:lnTo>
                  <a:lnTo>
                    <a:pt x="93" y="214"/>
                  </a:lnTo>
                  <a:lnTo>
                    <a:pt x="116" y="216"/>
                  </a:lnTo>
                  <a:lnTo>
                    <a:pt x="141" y="214"/>
                  </a:lnTo>
                  <a:lnTo>
                    <a:pt x="163" y="208"/>
                  </a:lnTo>
                  <a:lnTo>
                    <a:pt x="183" y="198"/>
                  </a:lnTo>
                  <a:lnTo>
                    <a:pt x="200" y="184"/>
                  </a:lnTo>
                  <a:lnTo>
                    <a:pt x="214" y="168"/>
                  </a:lnTo>
                  <a:lnTo>
                    <a:pt x="225" y="149"/>
                  </a:lnTo>
                  <a:lnTo>
                    <a:pt x="231" y="129"/>
                  </a:lnTo>
                  <a:lnTo>
                    <a:pt x="234"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4" name="Freeform 36"/>
            <p:cNvSpPr>
              <a:spLocks/>
            </p:cNvSpPr>
            <p:nvPr/>
          </p:nvSpPr>
          <p:spPr bwMode="auto">
            <a:xfrm>
              <a:off x="6755100" y="2187055"/>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000502031 h 216"/>
                <a:gd name="T16" fmla="*/ 2147483647 w 234"/>
                <a:gd name="T17" fmla="*/ 0 h 216"/>
                <a:gd name="T18" fmla="*/ 2147483647 w 234"/>
                <a:gd name="T19" fmla="*/ 1000502031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500253553 w 234"/>
                <a:gd name="T31" fmla="*/ 2147483647 h 216"/>
                <a:gd name="T32" fmla="*/ 0 w 234"/>
                <a:gd name="T33" fmla="*/ 2147483647 h 216"/>
                <a:gd name="T34" fmla="*/ 50025355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8"/>
                  </a:moveTo>
                  <a:lnTo>
                    <a:pt x="231" y="87"/>
                  </a:lnTo>
                  <a:lnTo>
                    <a:pt x="225" y="65"/>
                  </a:lnTo>
                  <a:lnTo>
                    <a:pt x="214" y="48"/>
                  </a:lnTo>
                  <a:lnTo>
                    <a:pt x="200" y="32"/>
                  </a:lnTo>
                  <a:lnTo>
                    <a:pt x="183" y="18"/>
                  </a:lnTo>
                  <a:lnTo>
                    <a:pt x="163" y="8"/>
                  </a:lnTo>
                  <a:lnTo>
                    <a:pt x="141" y="2"/>
                  </a:lnTo>
                  <a:lnTo>
                    <a:pt x="116" y="0"/>
                  </a:lnTo>
                  <a:lnTo>
                    <a:pt x="93" y="2"/>
                  </a:lnTo>
                  <a:lnTo>
                    <a:pt x="71" y="8"/>
                  </a:lnTo>
                  <a:lnTo>
                    <a:pt x="51" y="18"/>
                  </a:lnTo>
                  <a:lnTo>
                    <a:pt x="34" y="32"/>
                  </a:lnTo>
                  <a:lnTo>
                    <a:pt x="20" y="48"/>
                  </a:lnTo>
                  <a:lnTo>
                    <a:pt x="9" y="65"/>
                  </a:lnTo>
                  <a:lnTo>
                    <a:pt x="1" y="87"/>
                  </a:lnTo>
                  <a:lnTo>
                    <a:pt x="0" y="108"/>
                  </a:lnTo>
                  <a:lnTo>
                    <a:pt x="1" y="129"/>
                  </a:lnTo>
                  <a:lnTo>
                    <a:pt x="9" y="149"/>
                  </a:lnTo>
                  <a:lnTo>
                    <a:pt x="20" y="168"/>
                  </a:lnTo>
                  <a:lnTo>
                    <a:pt x="34" y="184"/>
                  </a:lnTo>
                  <a:lnTo>
                    <a:pt x="51" y="198"/>
                  </a:lnTo>
                  <a:lnTo>
                    <a:pt x="71" y="208"/>
                  </a:lnTo>
                  <a:lnTo>
                    <a:pt x="93" y="214"/>
                  </a:lnTo>
                  <a:lnTo>
                    <a:pt x="116" y="216"/>
                  </a:lnTo>
                  <a:lnTo>
                    <a:pt x="141" y="214"/>
                  </a:lnTo>
                  <a:lnTo>
                    <a:pt x="163" y="208"/>
                  </a:lnTo>
                  <a:lnTo>
                    <a:pt x="183" y="198"/>
                  </a:lnTo>
                  <a:lnTo>
                    <a:pt x="200" y="184"/>
                  </a:lnTo>
                  <a:lnTo>
                    <a:pt x="214" y="168"/>
                  </a:lnTo>
                  <a:lnTo>
                    <a:pt x="225" y="149"/>
                  </a:lnTo>
                  <a:lnTo>
                    <a:pt x="231" y="129"/>
                  </a:lnTo>
                  <a:lnTo>
                    <a:pt x="234"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5" name="Freeform 37"/>
            <p:cNvSpPr>
              <a:spLocks/>
            </p:cNvSpPr>
            <p:nvPr/>
          </p:nvSpPr>
          <p:spPr bwMode="auto">
            <a:xfrm>
              <a:off x="6237244" y="2646312"/>
              <a:ext cx="172129" cy="165457"/>
            </a:xfrm>
            <a:custGeom>
              <a:avLst/>
              <a:gdLst>
                <a:gd name="T0" fmla="*/ 2147483647 w 235"/>
                <a:gd name="T1" fmla="*/ 2147483647 h 216"/>
                <a:gd name="T2" fmla="*/ 2147483647 w 235"/>
                <a:gd name="T3" fmla="*/ 2147483647 h 216"/>
                <a:gd name="T4" fmla="*/ 2147483647 w 235"/>
                <a:gd name="T5" fmla="*/ 2147483647 h 216"/>
                <a:gd name="T6" fmla="*/ 2147483647 w 235"/>
                <a:gd name="T7" fmla="*/ 2147483647 h 216"/>
                <a:gd name="T8" fmla="*/ 2147483647 w 235"/>
                <a:gd name="T9" fmla="*/ 2147483647 h 216"/>
                <a:gd name="T10" fmla="*/ 2147483647 w 235"/>
                <a:gd name="T11" fmla="*/ 2147483647 h 216"/>
                <a:gd name="T12" fmla="*/ 2147483647 w 235"/>
                <a:gd name="T13" fmla="*/ 2147483647 h 216"/>
                <a:gd name="T14" fmla="*/ 2147483647 w 235"/>
                <a:gd name="T15" fmla="*/ 1458874667 h 216"/>
                <a:gd name="T16" fmla="*/ 2147483647 w 235"/>
                <a:gd name="T17" fmla="*/ 0 h 216"/>
                <a:gd name="T18" fmla="*/ 2147483647 w 235"/>
                <a:gd name="T19" fmla="*/ 1458874667 h 216"/>
                <a:gd name="T20" fmla="*/ 2147483647 w 235"/>
                <a:gd name="T21" fmla="*/ 2147483647 h 216"/>
                <a:gd name="T22" fmla="*/ 2147483647 w 235"/>
                <a:gd name="T23" fmla="*/ 2147483647 h 216"/>
                <a:gd name="T24" fmla="*/ 2147483647 w 235"/>
                <a:gd name="T25" fmla="*/ 2147483647 h 216"/>
                <a:gd name="T26" fmla="*/ 2147483647 w 235"/>
                <a:gd name="T27" fmla="*/ 2147483647 h 216"/>
                <a:gd name="T28" fmla="*/ 2147483647 w 235"/>
                <a:gd name="T29" fmla="*/ 2147483647 h 216"/>
                <a:gd name="T30" fmla="*/ 1481144365 w 235"/>
                <a:gd name="T31" fmla="*/ 2147483647 h 216"/>
                <a:gd name="T32" fmla="*/ 0 w 235"/>
                <a:gd name="T33" fmla="*/ 2147483647 h 216"/>
                <a:gd name="T34" fmla="*/ 1481144365 w 235"/>
                <a:gd name="T35" fmla="*/ 2147483647 h 216"/>
                <a:gd name="T36" fmla="*/ 2147483647 w 235"/>
                <a:gd name="T37" fmla="*/ 2147483647 h 216"/>
                <a:gd name="T38" fmla="*/ 2147483647 w 235"/>
                <a:gd name="T39" fmla="*/ 2147483647 h 216"/>
                <a:gd name="T40" fmla="*/ 2147483647 w 235"/>
                <a:gd name="T41" fmla="*/ 2147483647 h 216"/>
                <a:gd name="T42" fmla="*/ 2147483647 w 235"/>
                <a:gd name="T43" fmla="*/ 2147483647 h 216"/>
                <a:gd name="T44" fmla="*/ 2147483647 w 235"/>
                <a:gd name="T45" fmla="*/ 2147483647 h 216"/>
                <a:gd name="T46" fmla="*/ 2147483647 w 235"/>
                <a:gd name="T47" fmla="*/ 2147483647 h 216"/>
                <a:gd name="T48" fmla="*/ 2147483647 w 235"/>
                <a:gd name="T49" fmla="*/ 2147483647 h 216"/>
                <a:gd name="T50" fmla="*/ 2147483647 w 235"/>
                <a:gd name="T51" fmla="*/ 2147483647 h 216"/>
                <a:gd name="T52" fmla="*/ 2147483647 w 235"/>
                <a:gd name="T53" fmla="*/ 2147483647 h 216"/>
                <a:gd name="T54" fmla="*/ 2147483647 w 235"/>
                <a:gd name="T55" fmla="*/ 2147483647 h 216"/>
                <a:gd name="T56" fmla="*/ 2147483647 w 235"/>
                <a:gd name="T57" fmla="*/ 2147483647 h 216"/>
                <a:gd name="T58" fmla="*/ 2147483647 w 235"/>
                <a:gd name="T59" fmla="*/ 2147483647 h 216"/>
                <a:gd name="T60" fmla="*/ 2147483647 w 235"/>
                <a:gd name="T61" fmla="*/ 2147483647 h 216"/>
                <a:gd name="T62" fmla="*/ 2147483647 w 235"/>
                <a:gd name="T63" fmla="*/ 2147483647 h 216"/>
                <a:gd name="T64" fmla="*/ 2147483647 w 235"/>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6"/>
                <a:gd name="T101" fmla="*/ 235 w 235"/>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6">
                  <a:moveTo>
                    <a:pt x="235" y="109"/>
                  </a:moveTo>
                  <a:lnTo>
                    <a:pt x="233" y="86"/>
                  </a:lnTo>
                  <a:lnTo>
                    <a:pt x="225" y="66"/>
                  </a:lnTo>
                  <a:lnTo>
                    <a:pt x="216" y="47"/>
                  </a:lnTo>
                  <a:lnTo>
                    <a:pt x="201" y="31"/>
                  </a:lnTo>
                  <a:lnTo>
                    <a:pt x="183" y="19"/>
                  </a:lnTo>
                  <a:lnTo>
                    <a:pt x="163" y="9"/>
                  </a:lnTo>
                  <a:lnTo>
                    <a:pt x="142" y="3"/>
                  </a:lnTo>
                  <a:lnTo>
                    <a:pt x="118" y="0"/>
                  </a:lnTo>
                  <a:lnTo>
                    <a:pt x="95" y="3"/>
                  </a:lnTo>
                  <a:lnTo>
                    <a:pt x="72" y="9"/>
                  </a:lnTo>
                  <a:lnTo>
                    <a:pt x="53" y="19"/>
                  </a:lnTo>
                  <a:lnTo>
                    <a:pt x="34" y="31"/>
                  </a:lnTo>
                  <a:lnTo>
                    <a:pt x="21" y="47"/>
                  </a:lnTo>
                  <a:lnTo>
                    <a:pt x="10" y="66"/>
                  </a:lnTo>
                  <a:lnTo>
                    <a:pt x="3" y="86"/>
                  </a:lnTo>
                  <a:lnTo>
                    <a:pt x="0" y="109"/>
                  </a:lnTo>
                  <a:lnTo>
                    <a:pt x="3" y="130"/>
                  </a:lnTo>
                  <a:lnTo>
                    <a:pt x="10" y="150"/>
                  </a:lnTo>
                  <a:lnTo>
                    <a:pt x="21" y="168"/>
                  </a:lnTo>
                  <a:lnTo>
                    <a:pt x="34" y="184"/>
                  </a:lnTo>
                  <a:lnTo>
                    <a:pt x="53" y="197"/>
                  </a:lnTo>
                  <a:lnTo>
                    <a:pt x="72" y="207"/>
                  </a:lnTo>
                  <a:lnTo>
                    <a:pt x="95" y="214"/>
                  </a:lnTo>
                  <a:lnTo>
                    <a:pt x="118" y="216"/>
                  </a:lnTo>
                  <a:lnTo>
                    <a:pt x="142" y="214"/>
                  </a:lnTo>
                  <a:lnTo>
                    <a:pt x="163" y="207"/>
                  </a:lnTo>
                  <a:lnTo>
                    <a:pt x="183" y="197"/>
                  </a:lnTo>
                  <a:lnTo>
                    <a:pt x="201" y="184"/>
                  </a:lnTo>
                  <a:lnTo>
                    <a:pt x="216" y="168"/>
                  </a:lnTo>
                  <a:lnTo>
                    <a:pt x="225" y="150"/>
                  </a:lnTo>
                  <a:lnTo>
                    <a:pt x="233" y="130"/>
                  </a:lnTo>
                  <a:lnTo>
                    <a:pt x="235" y="1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6" name="Freeform 38"/>
            <p:cNvSpPr>
              <a:spLocks/>
            </p:cNvSpPr>
            <p:nvPr/>
          </p:nvSpPr>
          <p:spPr bwMode="auto">
            <a:xfrm>
              <a:off x="6237244" y="2646312"/>
              <a:ext cx="172129" cy="165457"/>
            </a:xfrm>
            <a:custGeom>
              <a:avLst/>
              <a:gdLst>
                <a:gd name="T0" fmla="*/ 2147483647 w 235"/>
                <a:gd name="T1" fmla="*/ 2147483647 h 216"/>
                <a:gd name="T2" fmla="*/ 2147483647 w 235"/>
                <a:gd name="T3" fmla="*/ 2147483647 h 216"/>
                <a:gd name="T4" fmla="*/ 2147483647 w 235"/>
                <a:gd name="T5" fmla="*/ 2147483647 h 216"/>
                <a:gd name="T6" fmla="*/ 2147483647 w 235"/>
                <a:gd name="T7" fmla="*/ 2147483647 h 216"/>
                <a:gd name="T8" fmla="*/ 2147483647 w 235"/>
                <a:gd name="T9" fmla="*/ 2147483647 h 216"/>
                <a:gd name="T10" fmla="*/ 2147483647 w 235"/>
                <a:gd name="T11" fmla="*/ 2147483647 h 216"/>
                <a:gd name="T12" fmla="*/ 2147483647 w 235"/>
                <a:gd name="T13" fmla="*/ 2147483647 h 216"/>
                <a:gd name="T14" fmla="*/ 2147483647 w 235"/>
                <a:gd name="T15" fmla="*/ 1458874667 h 216"/>
                <a:gd name="T16" fmla="*/ 2147483647 w 235"/>
                <a:gd name="T17" fmla="*/ 0 h 216"/>
                <a:gd name="T18" fmla="*/ 2147483647 w 235"/>
                <a:gd name="T19" fmla="*/ 1458874667 h 216"/>
                <a:gd name="T20" fmla="*/ 2147483647 w 235"/>
                <a:gd name="T21" fmla="*/ 2147483647 h 216"/>
                <a:gd name="T22" fmla="*/ 2147483647 w 235"/>
                <a:gd name="T23" fmla="*/ 2147483647 h 216"/>
                <a:gd name="T24" fmla="*/ 2147483647 w 235"/>
                <a:gd name="T25" fmla="*/ 2147483647 h 216"/>
                <a:gd name="T26" fmla="*/ 2147483647 w 235"/>
                <a:gd name="T27" fmla="*/ 2147483647 h 216"/>
                <a:gd name="T28" fmla="*/ 2147483647 w 235"/>
                <a:gd name="T29" fmla="*/ 2147483647 h 216"/>
                <a:gd name="T30" fmla="*/ 1481144365 w 235"/>
                <a:gd name="T31" fmla="*/ 2147483647 h 216"/>
                <a:gd name="T32" fmla="*/ 0 w 235"/>
                <a:gd name="T33" fmla="*/ 2147483647 h 216"/>
                <a:gd name="T34" fmla="*/ 1481144365 w 235"/>
                <a:gd name="T35" fmla="*/ 2147483647 h 216"/>
                <a:gd name="T36" fmla="*/ 2147483647 w 235"/>
                <a:gd name="T37" fmla="*/ 2147483647 h 216"/>
                <a:gd name="T38" fmla="*/ 2147483647 w 235"/>
                <a:gd name="T39" fmla="*/ 2147483647 h 216"/>
                <a:gd name="T40" fmla="*/ 2147483647 w 235"/>
                <a:gd name="T41" fmla="*/ 2147483647 h 216"/>
                <a:gd name="T42" fmla="*/ 2147483647 w 235"/>
                <a:gd name="T43" fmla="*/ 2147483647 h 216"/>
                <a:gd name="T44" fmla="*/ 2147483647 w 235"/>
                <a:gd name="T45" fmla="*/ 2147483647 h 216"/>
                <a:gd name="T46" fmla="*/ 2147483647 w 235"/>
                <a:gd name="T47" fmla="*/ 2147483647 h 216"/>
                <a:gd name="T48" fmla="*/ 2147483647 w 235"/>
                <a:gd name="T49" fmla="*/ 2147483647 h 216"/>
                <a:gd name="T50" fmla="*/ 2147483647 w 235"/>
                <a:gd name="T51" fmla="*/ 2147483647 h 216"/>
                <a:gd name="T52" fmla="*/ 2147483647 w 235"/>
                <a:gd name="T53" fmla="*/ 2147483647 h 216"/>
                <a:gd name="T54" fmla="*/ 2147483647 w 235"/>
                <a:gd name="T55" fmla="*/ 2147483647 h 216"/>
                <a:gd name="T56" fmla="*/ 2147483647 w 235"/>
                <a:gd name="T57" fmla="*/ 2147483647 h 216"/>
                <a:gd name="T58" fmla="*/ 2147483647 w 235"/>
                <a:gd name="T59" fmla="*/ 2147483647 h 216"/>
                <a:gd name="T60" fmla="*/ 2147483647 w 235"/>
                <a:gd name="T61" fmla="*/ 2147483647 h 216"/>
                <a:gd name="T62" fmla="*/ 2147483647 w 235"/>
                <a:gd name="T63" fmla="*/ 2147483647 h 216"/>
                <a:gd name="T64" fmla="*/ 2147483647 w 235"/>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6"/>
                <a:gd name="T101" fmla="*/ 235 w 235"/>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6">
                  <a:moveTo>
                    <a:pt x="235" y="109"/>
                  </a:moveTo>
                  <a:lnTo>
                    <a:pt x="233" y="86"/>
                  </a:lnTo>
                  <a:lnTo>
                    <a:pt x="225" y="66"/>
                  </a:lnTo>
                  <a:lnTo>
                    <a:pt x="216" y="47"/>
                  </a:lnTo>
                  <a:lnTo>
                    <a:pt x="201" y="31"/>
                  </a:lnTo>
                  <a:lnTo>
                    <a:pt x="183" y="19"/>
                  </a:lnTo>
                  <a:lnTo>
                    <a:pt x="163" y="9"/>
                  </a:lnTo>
                  <a:lnTo>
                    <a:pt x="142" y="3"/>
                  </a:lnTo>
                  <a:lnTo>
                    <a:pt x="118" y="0"/>
                  </a:lnTo>
                  <a:lnTo>
                    <a:pt x="95" y="3"/>
                  </a:lnTo>
                  <a:lnTo>
                    <a:pt x="72" y="9"/>
                  </a:lnTo>
                  <a:lnTo>
                    <a:pt x="53" y="19"/>
                  </a:lnTo>
                  <a:lnTo>
                    <a:pt x="34" y="31"/>
                  </a:lnTo>
                  <a:lnTo>
                    <a:pt x="21" y="47"/>
                  </a:lnTo>
                  <a:lnTo>
                    <a:pt x="10" y="66"/>
                  </a:lnTo>
                  <a:lnTo>
                    <a:pt x="3" y="86"/>
                  </a:lnTo>
                  <a:lnTo>
                    <a:pt x="0" y="109"/>
                  </a:lnTo>
                  <a:lnTo>
                    <a:pt x="3" y="130"/>
                  </a:lnTo>
                  <a:lnTo>
                    <a:pt x="10" y="150"/>
                  </a:lnTo>
                  <a:lnTo>
                    <a:pt x="21" y="168"/>
                  </a:lnTo>
                  <a:lnTo>
                    <a:pt x="34" y="184"/>
                  </a:lnTo>
                  <a:lnTo>
                    <a:pt x="53" y="197"/>
                  </a:lnTo>
                  <a:lnTo>
                    <a:pt x="72" y="207"/>
                  </a:lnTo>
                  <a:lnTo>
                    <a:pt x="95" y="214"/>
                  </a:lnTo>
                  <a:lnTo>
                    <a:pt x="118" y="216"/>
                  </a:lnTo>
                  <a:lnTo>
                    <a:pt x="142" y="214"/>
                  </a:lnTo>
                  <a:lnTo>
                    <a:pt x="163" y="207"/>
                  </a:lnTo>
                  <a:lnTo>
                    <a:pt x="183" y="197"/>
                  </a:lnTo>
                  <a:lnTo>
                    <a:pt x="201" y="184"/>
                  </a:lnTo>
                  <a:lnTo>
                    <a:pt x="216" y="168"/>
                  </a:lnTo>
                  <a:lnTo>
                    <a:pt x="225" y="150"/>
                  </a:lnTo>
                  <a:lnTo>
                    <a:pt x="233" y="130"/>
                  </a:lnTo>
                  <a:lnTo>
                    <a:pt x="235"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7" name="Freeform 39"/>
            <p:cNvSpPr>
              <a:spLocks/>
            </p:cNvSpPr>
            <p:nvPr/>
          </p:nvSpPr>
          <p:spPr bwMode="auto">
            <a:xfrm>
              <a:off x="5460459" y="2646312"/>
              <a:ext cx="172129" cy="165457"/>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458874667 h 216"/>
                <a:gd name="T16" fmla="*/ 2147483647 w 234"/>
                <a:gd name="T17" fmla="*/ 0 h 216"/>
                <a:gd name="T18" fmla="*/ 2147483647 w 234"/>
                <a:gd name="T19" fmla="*/ 1458874667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000507106 w 234"/>
                <a:gd name="T31" fmla="*/ 2147483647 h 216"/>
                <a:gd name="T32" fmla="*/ 0 w 234"/>
                <a:gd name="T33" fmla="*/ 2147483647 h 216"/>
                <a:gd name="T34" fmla="*/ 1000507106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6"/>
                  </a:lnTo>
                  <a:lnTo>
                    <a:pt x="225" y="66"/>
                  </a:lnTo>
                  <a:lnTo>
                    <a:pt x="214" y="47"/>
                  </a:lnTo>
                  <a:lnTo>
                    <a:pt x="200" y="31"/>
                  </a:lnTo>
                  <a:lnTo>
                    <a:pt x="183" y="19"/>
                  </a:lnTo>
                  <a:lnTo>
                    <a:pt x="163" y="9"/>
                  </a:lnTo>
                  <a:lnTo>
                    <a:pt x="141" y="3"/>
                  </a:lnTo>
                  <a:lnTo>
                    <a:pt x="118" y="0"/>
                  </a:lnTo>
                  <a:lnTo>
                    <a:pt x="93" y="3"/>
                  </a:lnTo>
                  <a:lnTo>
                    <a:pt x="71" y="9"/>
                  </a:lnTo>
                  <a:lnTo>
                    <a:pt x="51" y="19"/>
                  </a:lnTo>
                  <a:lnTo>
                    <a:pt x="34" y="31"/>
                  </a:lnTo>
                  <a:lnTo>
                    <a:pt x="20" y="47"/>
                  </a:lnTo>
                  <a:lnTo>
                    <a:pt x="9" y="66"/>
                  </a:lnTo>
                  <a:lnTo>
                    <a:pt x="2" y="86"/>
                  </a:lnTo>
                  <a:lnTo>
                    <a:pt x="0" y="109"/>
                  </a:lnTo>
                  <a:lnTo>
                    <a:pt x="2" y="130"/>
                  </a:lnTo>
                  <a:lnTo>
                    <a:pt x="9" y="150"/>
                  </a:lnTo>
                  <a:lnTo>
                    <a:pt x="20" y="168"/>
                  </a:lnTo>
                  <a:lnTo>
                    <a:pt x="34" y="184"/>
                  </a:lnTo>
                  <a:lnTo>
                    <a:pt x="51" y="197"/>
                  </a:lnTo>
                  <a:lnTo>
                    <a:pt x="71" y="207"/>
                  </a:lnTo>
                  <a:lnTo>
                    <a:pt x="93" y="214"/>
                  </a:lnTo>
                  <a:lnTo>
                    <a:pt x="118" y="216"/>
                  </a:lnTo>
                  <a:lnTo>
                    <a:pt x="141" y="214"/>
                  </a:lnTo>
                  <a:lnTo>
                    <a:pt x="163" y="207"/>
                  </a:lnTo>
                  <a:lnTo>
                    <a:pt x="183" y="197"/>
                  </a:lnTo>
                  <a:lnTo>
                    <a:pt x="200" y="184"/>
                  </a:lnTo>
                  <a:lnTo>
                    <a:pt x="214" y="168"/>
                  </a:lnTo>
                  <a:lnTo>
                    <a:pt x="225" y="150"/>
                  </a:lnTo>
                  <a:lnTo>
                    <a:pt x="233" y="130"/>
                  </a:lnTo>
                  <a:lnTo>
                    <a:pt x="234" y="1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8" name="Freeform 40"/>
            <p:cNvSpPr>
              <a:spLocks/>
            </p:cNvSpPr>
            <p:nvPr/>
          </p:nvSpPr>
          <p:spPr bwMode="auto">
            <a:xfrm>
              <a:off x="5460459" y="2646312"/>
              <a:ext cx="172129" cy="165457"/>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458874667 h 216"/>
                <a:gd name="T16" fmla="*/ 2147483647 w 234"/>
                <a:gd name="T17" fmla="*/ 0 h 216"/>
                <a:gd name="T18" fmla="*/ 2147483647 w 234"/>
                <a:gd name="T19" fmla="*/ 1458874667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000507106 w 234"/>
                <a:gd name="T31" fmla="*/ 2147483647 h 216"/>
                <a:gd name="T32" fmla="*/ 0 w 234"/>
                <a:gd name="T33" fmla="*/ 2147483647 h 216"/>
                <a:gd name="T34" fmla="*/ 1000507106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6"/>
                  </a:lnTo>
                  <a:lnTo>
                    <a:pt x="225" y="66"/>
                  </a:lnTo>
                  <a:lnTo>
                    <a:pt x="214" y="47"/>
                  </a:lnTo>
                  <a:lnTo>
                    <a:pt x="200" y="31"/>
                  </a:lnTo>
                  <a:lnTo>
                    <a:pt x="183" y="19"/>
                  </a:lnTo>
                  <a:lnTo>
                    <a:pt x="163" y="9"/>
                  </a:lnTo>
                  <a:lnTo>
                    <a:pt x="141" y="3"/>
                  </a:lnTo>
                  <a:lnTo>
                    <a:pt x="118" y="0"/>
                  </a:lnTo>
                  <a:lnTo>
                    <a:pt x="93" y="3"/>
                  </a:lnTo>
                  <a:lnTo>
                    <a:pt x="71" y="9"/>
                  </a:lnTo>
                  <a:lnTo>
                    <a:pt x="51" y="19"/>
                  </a:lnTo>
                  <a:lnTo>
                    <a:pt x="34" y="31"/>
                  </a:lnTo>
                  <a:lnTo>
                    <a:pt x="20" y="47"/>
                  </a:lnTo>
                  <a:lnTo>
                    <a:pt x="9" y="66"/>
                  </a:lnTo>
                  <a:lnTo>
                    <a:pt x="2" y="86"/>
                  </a:lnTo>
                  <a:lnTo>
                    <a:pt x="0" y="109"/>
                  </a:lnTo>
                  <a:lnTo>
                    <a:pt x="2" y="130"/>
                  </a:lnTo>
                  <a:lnTo>
                    <a:pt x="9" y="150"/>
                  </a:lnTo>
                  <a:lnTo>
                    <a:pt x="20" y="168"/>
                  </a:lnTo>
                  <a:lnTo>
                    <a:pt x="34" y="184"/>
                  </a:lnTo>
                  <a:lnTo>
                    <a:pt x="51" y="197"/>
                  </a:lnTo>
                  <a:lnTo>
                    <a:pt x="71" y="207"/>
                  </a:lnTo>
                  <a:lnTo>
                    <a:pt x="93" y="214"/>
                  </a:lnTo>
                  <a:lnTo>
                    <a:pt x="118" y="216"/>
                  </a:lnTo>
                  <a:lnTo>
                    <a:pt x="141" y="214"/>
                  </a:lnTo>
                  <a:lnTo>
                    <a:pt x="163" y="207"/>
                  </a:lnTo>
                  <a:lnTo>
                    <a:pt x="183" y="197"/>
                  </a:lnTo>
                  <a:lnTo>
                    <a:pt x="200" y="184"/>
                  </a:lnTo>
                  <a:lnTo>
                    <a:pt x="214" y="168"/>
                  </a:lnTo>
                  <a:lnTo>
                    <a:pt x="225" y="150"/>
                  </a:lnTo>
                  <a:lnTo>
                    <a:pt x="233" y="130"/>
                  </a:lnTo>
                  <a:lnTo>
                    <a:pt x="234"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9" name="Freeform 41"/>
            <p:cNvSpPr>
              <a:spLocks/>
            </p:cNvSpPr>
            <p:nvPr/>
          </p:nvSpPr>
          <p:spPr bwMode="auto">
            <a:xfrm>
              <a:off x="4813138" y="3020522"/>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500123206 h 216"/>
                <a:gd name="T16" fmla="*/ 2147483647 w 234"/>
                <a:gd name="T17" fmla="*/ 0 h 216"/>
                <a:gd name="T18" fmla="*/ 2147483647 w 234"/>
                <a:gd name="T19" fmla="*/ 1500123206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500131213 w 234"/>
                <a:gd name="T31" fmla="*/ 2147483647 h 216"/>
                <a:gd name="T32" fmla="*/ 0 w 234"/>
                <a:gd name="T33" fmla="*/ 2147483647 h 216"/>
                <a:gd name="T34" fmla="*/ 150013121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7"/>
                  </a:lnTo>
                  <a:lnTo>
                    <a:pt x="225" y="66"/>
                  </a:lnTo>
                  <a:lnTo>
                    <a:pt x="214" y="49"/>
                  </a:lnTo>
                  <a:lnTo>
                    <a:pt x="200" y="32"/>
                  </a:lnTo>
                  <a:lnTo>
                    <a:pt x="183" y="19"/>
                  </a:lnTo>
                  <a:lnTo>
                    <a:pt x="163" y="9"/>
                  </a:lnTo>
                  <a:lnTo>
                    <a:pt x="141" y="3"/>
                  </a:lnTo>
                  <a:lnTo>
                    <a:pt x="116" y="0"/>
                  </a:lnTo>
                  <a:lnTo>
                    <a:pt x="93" y="3"/>
                  </a:lnTo>
                  <a:lnTo>
                    <a:pt x="71" y="9"/>
                  </a:lnTo>
                  <a:lnTo>
                    <a:pt x="51" y="19"/>
                  </a:lnTo>
                  <a:lnTo>
                    <a:pt x="34" y="32"/>
                  </a:lnTo>
                  <a:lnTo>
                    <a:pt x="20" y="49"/>
                  </a:lnTo>
                  <a:lnTo>
                    <a:pt x="9" y="66"/>
                  </a:lnTo>
                  <a:lnTo>
                    <a:pt x="3" y="87"/>
                  </a:lnTo>
                  <a:lnTo>
                    <a:pt x="0" y="109"/>
                  </a:lnTo>
                  <a:lnTo>
                    <a:pt x="3" y="130"/>
                  </a:lnTo>
                  <a:lnTo>
                    <a:pt x="9" y="150"/>
                  </a:lnTo>
                  <a:lnTo>
                    <a:pt x="20" y="169"/>
                  </a:lnTo>
                  <a:lnTo>
                    <a:pt x="34" y="184"/>
                  </a:lnTo>
                  <a:lnTo>
                    <a:pt x="51" y="197"/>
                  </a:lnTo>
                  <a:lnTo>
                    <a:pt x="71" y="207"/>
                  </a:lnTo>
                  <a:lnTo>
                    <a:pt x="93" y="214"/>
                  </a:lnTo>
                  <a:lnTo>
                    <a:pt x="116" y="216"/>
                  </a:lnTo>
                  <a:lnTo>
                    <a:pt x="141" y="214"/>
                  </a:lnTo>
                  <a:lnTo>
                    <a:pt x="163" y="207"/>
                  </a:lnTo>
                  <a:lnTo>
                    <a:pt x="183" y="197"/>
                  </a:lnTo>
                  <a:lnTo>
                    <a:pt x="200" y="184"/>
                  </a:lnTo>
                  <a:lnTo>
                    <a:pt x="214" y="169"/>
                  </a:lnTo>
                  <a:lnTo>
                    <a:pt x="225" y="150"/>
                  </a:lnTo>
                  <a:lnTo>
                    <a:pt x="233" y="130"/>
                  </a:lnTo>
                  <a:lnTo>
                    <a:pt x="234" y="1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30" name="Freeform 42"/>
            <p:cNvSpPr>
              <a:spLocks/>
            </p:cNvSpPr>
            <p:nvPr/>
          </p:nvSpPr>
          <p:spPr bwMode="auto">
            <a:xfrm>
              <a:off x="4813138" y="3020522"/>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500123206 h 216"/>
                <a:gd name="T16" fmla="*/ 2147483647 w 234"/>
                <a:gd name="T17" fmla="*/ 0 h 216"/>
                <a:gd name="T18" fmla="*/ 2147483647 w 234"/>
                <a:gd name="T19" fmla="*/ 1500123206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500131213 w 234"/>
                <a:gd name="T31" fmla="*/ 2147483647 h 216"/>
                <a:gd name="T32" fmla="*/ 0 w 234"/>
                <a:gd name="T33" fmla="*/ 2147483647 h 216"/>
                <a:gd name="T34" fmla="*/ 150013121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7"/>
                  </a:lnTo>
                  <a:lnTo>
                    <a:pt x="225" y="66"/>
                  </a:lnTo>
                  <a:lnTo>
                    <a:pt x="214" y="49"/>
                  </a:lnTo>
                  <a:lnTo>
                    <a:pt x="200" y="32"/>
                  </a:lnTo>
                  <a:lnTo>
                    <a:pt x="183" y="19"/>
                  </a:lnTo>
                  <a:lnTo>
                    <a:pt x="163" y="9"/>
                  </a:lnTo>
                  <a:lnTo>
                    <a:pt x="141" y="3"/>
                  </a:lnTo>
                  <a:lnTo>
                    <a:pt x="116" y="0"/>
                  </a:lnTo>
                  <a:lnTo>
                    <a:pt x="93" y="3"/>
                  </a:lnTo>
                  <a:lnTo>
                    <a:pt x="71" y="9"/>
                  </a:lnTo>
                  <a:lnTo>
                    <a:pt x="51" y="19"/>
                  </a:lnTo>
                  <a:lnTo>
                    <a:pt x="34" y="32"/>
                  </a:lnTo>
                  <a:lnTo>
                    <a:pt x="20" y="49"/>
                  </a:lnTo>
                  <a:lnTo>
                    <a:pt x="9" y="66"/>
                  </a:lnTo>
                  <a:lnTo>
                    <a:pt x="3" y="87"/>
                  </a:lnTo>
                  <a:lnTo>
                    <a:pt x="0" y="109"/>
                  </a:lnTo>
                  <a:lnTo>
                    <a:pt x="3" y="130"/>
                  </a:lnTo>
                  <a:lnTo>
                    <a:pt x="9" y="150"/>
                  </a:lnTo>
                  <a:lnTo>
                    <a:pt x="20" y="169"/>
                  </a:lnTo>
                  <a:lnTo>
                    <a:pt x="34" y="184"/>
                  </a:lnTo>
                  <a:lnTo>
                    <a:pt x="51" y="197"/>
                  </a:lnTo>
                  <a:lnTo>
                    <a:pt x="71" y="207"/>
                  </a:lnTo>
                  <a:lnTo>
                    <a:pt x="93" y="214"/>
                  </a:lnTo>
                  <a:lnTo>
                    <a:pt x="116" y="216"/>
                  </a:lnTo>
                  <a:lnTo>
                    <a:pt x="141" y="214"/>
                  </a:lnTo>
                  <a:lnTo>
                    <a:pt x="163" y="207"/>
                  </a:lnTo>
                  <a:lnTo>
                    <a:pt x="183" y="197"/>
                  </a:lnTo>
                  <a:lnTo>
                    <a:pt x="200" y="184"/>
                  </a:lnTo>
                  <a:lnTo>
                    <a:pt x="214" y="169"/>
                  </a:lnTo>
                  <a:lnTo>
                    <a:pt x="225" y="150"/>
                  </a:lnTo>
                  <a:lnTo>
                    <a:pt x="233" y="130"/>
                  </a:lnTo>
                  <a:lnTo>
                    <a:pt x="234"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cxnSp>
          <p:nvCxnSpPr>
            <p:cNvPr id="31" name="Gerade Verbindung 58"/>
            <p:cNvCxnSpPr>
              <a:cxnSpLocks noChangeShapeType="1"/>
            </p:cNvCxnSpPr>
            <p:nvPr/>
          </p:nvCxnSpPr>
          <p:spPr bwMode="auto">
            <a:xfrm flipV="1">
              <a:off x="1007187" y="1803568"/>
              <a:ext cx="5527236" cy="29472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2" name="Gerade Verbindung mit Pfeil 31"/>
            <p:cNvCxnSpPr/>
            <p:nvPr/>
          </p:nvCxnSpPr>
          <p:spPr bwMode="auto">
            <a:xfrm flipV="1">
              <a:off x="1006475" y="1154113"/>
              <a:ext cx="0" cy="4067175"/>
            </a:xfrm>
            <a:prstGeom prst="straightConnector1">
              <a:avLst/>
            </a:prstGeom>
            <a:ln w="28575">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bwMode="auto">
            <a:xfrm>
              <a:off x="1000125" y="5213350"/>
              <a:ext cx="6642100" cy="0"/>
            </a:xfrm>
            <a:prstGeom prst="straightConnector1">
              <a:avLst/>
            </a:prstGeom>
            <a:ln w="28575">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sp>
          <p:nvSpPr>
            <p:cNvPr id="35" name="Freeform 35"/>
            <p:cNvSpPr>
              <a:spLocks/>
            </p:cNvSpPr>
            <p:nvPr/>
          </p:nvSpPr>
          <p:spPr bwMode="auto">
            <a:xfrm>
              <a:off x="1013072" y="2354058"/>
              <a:ext cx="5987717" cy="2387520"/>
            </a:xfrm>
            <a:custGeom>
              <a:avLst/>
              <a:gdLst>
                <a:gd name="T0" fmla="*/ 0 w 4070"/>
                <a:gd name="T1" fmla="*/ 2147483647 h 1544"/>
                <a:gd name="T2" fmla="*/ 630039063 w 4070"/>
                <a:gd name="T3" fmla="*/ 2147483647 h 1544"/>
                <a:gd name="T4" fmla="*/ 1244957188 w 4070"/>
                <a:gd name="T5" fmla="*/ 2147483647 h 1544"/>
                <a:gd name="T6" fmla="*/ 2147483647 w 4070"/>
                <a:gd name="T7" fmla="*/ 2147483647 h 1544"/>
                <a:gd name="T8" fmla="*/ 2147483647 w 4070"/>
                <a:gd name="T9" fmla="*/ 2147483647 h 1544"/>
                <a:gd name="T10" fmla="*/ 2147483647 w 4070"/>
                <a:gd name="T11" fmla="*/ 2147483647 h 1544"/>
                <a:gd name="T12" fmla="*/ 2147483647 w 4070"/>
                <a:gd name="T13" fmla="*/ 1849794688 h 1544"/>
                <a:gd name="T14" fmla="*/ 2147483647 w 4070"/>
                <a:gd name="T15" fmla="*/ 1547375938 h 1544"/>
                <a:gd name="T16" fmla="*/ 2147483647 w 4070"/>
                <a:gd name="T17" fmla="*/ 1355844063 h 1544"/>
                <a:gd name="T18" fmla="*/ 2147483647 w 4070"/>
                <a:gd name="T19" fmla="*/ 1015623763 h 1544"/>
                <a:gd name="T20" fmla="*/ 2147483647 w 4070"/>
                <a:gd name="T21" fmla="*/ 821570938 h 1544"/>
                <a:gd name="T22" fmla="*/ 2147483647 w 4070"/>
                <a:gd name="T23" fmla="*/ 808970950 h 1544"/>
                <a:gd name="T24" fmla="*/ 2147483647 w 4070"/>
                <a:gd name="T25" fmla="*/ 630039063 h 1544"/>
                <a:gd name="T26" fmla="*/ 2147483647 w 4070"/>
                <a:gd name="T27" fmla="*/ 521673138 h 1544"/>
                <a:gd name="T28" fmla="*/ 2147483647 w 4070"/>
                <a:gd name="T29" fmla="*/ 410786263 h 1544"/>
                <a:gd name="T30" fmla="*/ 2147483647 w 4070"/>
                <a:gd name="T31" fmla="*/ 274697825 h 1544"/>
                <a:gd name="T32" fmla="*/ 2147483647 w 4070"/>
                <a:gd name="T33" fmla="*/ 0 h 15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70" h="1544">
                  <a:moveTo>
                    <a:pt x="0" y="1544"/>
                  </a:moveTo>
                  <a:cubicBezTo>
                    <a:pt x="84" y="1447"/>
                    <a:pt x="168" y="1350"/>
                    <a:pt x="250" y="1288"/>
                  </a:cubicBezTo>
                  <a:cubicBezTo>
                    <a:pt x="332" y="1226"/>
                    <a:pt x="394" y="1219"/>
                    <a:pt x="494" y="1174"/>
                  </a:cubicBezTo>
                  <a:cubicBezTo>
                    <a:pt x="594" y="1129"/>
                    <a:pt x="746" y="1051"/>
                    <a:pt x="853" y="1017"/>
                  </a:cubicBezTo>
                  <a:cubicBezTo>
                    <a:pt x="960" y="983"/>
                    <a:pt x="1035" y="993"/>
                    <a:pt x="1136" y="968"/>
                  </a:cubicBezTo>
                  <a:cubicBezTo>
                    <a:pt x="1237" y="943"/>
                    <a:pt x="1360" y="903"/>
                    <a:pt x="1462" y="864"/>
                  </a:cubicBezTo>
                  <a:cubicBezTo>
                    <a:pt x="1564" y="825"/>
                    <a:pt x="1665" y="776"/>
                    <a:pt x="1750" y="734"/>
                  </a:cubicBezTo>
                  <a:cubicBezTo>
                    <a:pt x="1835" y="692"/>
                    <a:pt x="1891" y="647"/>
                    <a:pt x="1972" y="614"/>
                  </a:cubicBezTo>
                  <a:cubicBezTo>
                    <a:pt x="2053" y="581"/>
                    <a:pt x="2146" y="573"/>
                    <a:pt x="2239" y="538"/>
                  </a:cubicBezTo>
                  <a:cubicBezTo>
                    <a:pt x="2332" y="503"/>
                    <a:pt x="2460" y="438"/>
                    <a:pt x="2532" y="403"/>
                  </a:cubicBezTo>
                  <a:cubicBezTo>
                    <a:pt x="2604" y="368"/>
                    <a:pt x="2583" y="340"/>
                    <a:pt x="2673" y="326"/>
                  </a:cubicBezTo>
                  <a:cubicBezTo>
                    <a:pt x="2763" y="312"/>
                    <a:pt x="2968" y="334"/>
                    <a:pt x="3070" y="321"/>
                  </a:cubicBezTo>
                  <a:cubicBezTo>
                    <a:pt x="3172" y="308"/>
                    <a:pt x="3225" y="269"/>
                    <a:pt x="3287" y="250"/>
                  </a:cubicBezTo>
                  <a:cubicBezTo>
                    <a:pt x="3349" y="231"/>
                    <a:pt x="3375" y="221"/>
                    <a:pt x="3445" y="207"/>
                  </a:cubicBezTo>
                  <a:cubicBezTo>
                    <a:pt x="3515" y="193"/>
                    <a:pt x="3635" y="179"/>
                    <a:pt x="3711" y="163"/>
                  </a:cubicBezTo>
                  <a:cubicBezTo>
                    <a:pt x="3787" y="147"/>
                    <a:pt x="3842" y="136"/>
                    <a:pt x="3902" y="109"/>
                  </a:cubicBezTo>
                  <a:cubicBezTo>
                    <a:pt x="3962" y="82"/>
                    <a:pt x="4016" y="41"/>
                    <a:pt x="4070" y="0"/>
                  </a:cubicBezTo>
                </a:path>
              </a:pathLst>
            </a:custGeom>
            <a:noFill/>
            <a:ln w="28575" cap="flat" cmpd="sng">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spTree>
    <p:extLst>
      <p:ext uri="{BB962C8B-B14F-4D97-AF65-F5344CB8AC3E}">
        <p14:creationId xmlns:p14="http://schemas.microsoft.com/office/powerpoint/2010/main" val="4089816715"/>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295</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917576" y="1194992"/>
            <a:ext cx="7145546" cy="518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4.4.2	Regression</a:t>
            </a:r>
          </a:p>
          <a:p>
            <a:pPr marL="1795463" algn="l" defTabSz="1795463">
              <a:lnSpc>
                <a:spcPts val="2500"/>
              </a:lnSpc>
              <a:spcBef>
                <a:spcPts val="600"/>
              </a:spcBef>
              <a:tabLst>
                <a:tab pos="269875" algn="l"/>
                <a:tab pos="2963863" algn="l"/>
              </a:tabLst>
            </a:pPr>
            <a:r>
              <a:rPr lang="de-DE" sz="2400"/>
              <a:t>4.4.2.1	OLS</a:t>
            </a:r>
          </a:p>
          <a:p>
            <a:pPr marL="1795463" algn="l" defTabSz="1795463">
              <a:lnSpc>
                <a:spcPts val="2500"/>
              </a:lnSpc>
              <a:spcBef>
                <a:spcPts val="600"/>
              </a:spcBef>
              <a:tabLst>
                <a:tab pos="269875" algn="l"/>
                <a:tab pos="2963863" algn="l"/>
              </a:tabLst>
            </a:pPr>
            <a:r>
              <a:rPr lang="de-DE" sz="2400"/>
              <a:t>4.4.2.2	Ridge Regression</a:t>
            </a:r>
          </a:p>
          <a:p>
            <a:pPr marL="1795463" algn="l" defTabSz="1795463">
              <a:lnSpc>
                <a:spcPts val="2500"/>
              </a:lnSpc>
              <a:spcBef>
                <a:spcPts val="600"/>
              </a:spcBef>
              <a:tabLst>
                <a:tab pos="269875" algn="l"/>
                <a:tab pos="2963863" algn="l"/>
              </a:tabLst>
            </a:pPr>
            <a:r>
              <a:rPr lang="de-DE" sz="2400"/>
              <a:t>4.4.2.3	Support Vector Regression</a:t>
            </a:r>
          </a:p>
          <a:p>
            <a:pPr marL="1795463" algn="l" defTabSz="1795463">
              <a:lnSpc>
                <a:spcPts val="2500"/>
              </a:lnSpc>
              <a:spcBef>
                <a:spcPts val="600"/>
              </a:spcBef>
              <a:tabLst>
                <a:tab pos="269875" algn="l"/>
                <a:tab pos="2963863" algn="l"/>
              </a:tabLst>
            </a:pPr>
            <a:r>
              <a:rPr lang="de-DE" sz="2400"/>
              <a:t>4.4.2.4	Neural Networks</a:t>
            </a:r>
          </a:p>
          <a:p>
            <a:pPr marL="1795463" algn="l" defTabSz="1795463">
              <a:lnSpc>
                <a:spcPts val="2500"/>
              </a:lnSpc>
              <a:spcBef>
                <a:spcPts val="600"/>
              </a:spcBef>
              <a:tabLst>
                <a:tab pos="269875" algn="l"/>
                <a:tab pos="2963863" algn="l"/>
              </a:tabLst>
            </a:pPr>
            <a:r>
              <a:rPr lang="de-DE" sz="2400">
                <a:solidFill>
                  <a:srgbClr val="FF0000"/>
                </a:solidFill>
              </a:rPr>
              <a:t>4.4.2.5	Decision Trees</a:t>
            </a:r>
          </a:p>
          <a:p>
            <a:pPr marL="1795463" algn="l" defTabSz="1795463">
              <a:lnSpc>
                <a:spcPts val="2500"/>
              </a:lnSpc>
              <a:spcBef>
                <a:spcPts val="600"/>
              </a:spcBef>
              <a:tabLst>
                <a:tab pos="269875" algn="l"/>
                <a:tab pos="2963863" algn="l"/>
              </a:tabLst>
            </a:pPr>
            <a:r>
              <a:rPr lang="de-DE" sz="2400"/>
              <a:t>4.4.2.6	K-Nearest Neighbors</a:t>
            </a:r>
          </a:p>
        </p:txBody>
      </p:sp>
    </p:spTree>
    <p:extLst>
      <p:ext uri="{BB962C8B-B14F-4D97-AF65-F5344CB8AC3E}">
        <p14:creationId xmlns:p14="http://schemas.microsoft.com/office/powerpoint/2010/main" val="27517823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296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Introductory Example</a:t>
            </a:r>
          </a:p>
        </p:txBody>
      </p:sp>
      <p:pic>
        <p:nvPicPr>
          <p:cNvPr id="5" name="Grafik 4"/>
          <p:cNvPicPr>
            <a:picLocks noChangeAspect="1"/>
          </p:cNvPicPr>
          <p:nvPr/>
        </p:nvPicPr>
        <p:blipFill>
          <a:blip r:embed="rId3"/>
          <a:stretch>
            <a:fillRect/>
          </a:stretch>
        </p:blipFill>
        <p:spPr>
          <a:xfrm>
            <a:off x="342527" y="2108107"/>
            <a:ext cx="8449048" cy="3746887"/>
          </a:xfrm>
          <a:prstGeom prst="rect">
            <a:avLst/>
          </a:prstGeom>
        </p:spPr>
      </p:pic>
      <p:sp>
        <p:nvSpPr>
          <p:cNvPr id="6" name="Textfeld 5"/>
          <p:cNvSpPr txBox="1"/>
          <p:nvPr/>
        </p:nvSpPr>
        <p:spPr>
          <a:xfrm>
            <a:off x="1467455" y="1386673"/>
            <a:ext cx="6199198" cy="584775"/>
          </a:xfrm>
          <a:prstGeom prst="rect">
            <a:avLst/>
          </a:prstGeom>
          <a:noFill/>
        </p:spPr>
        <p:txBody>
          <a:bodyPr wrap="none" rtlCol="0">
            <a:spAutoFit/>
          </a:bodyPr>
          <a:lstStyle/>
          <a:p>
            <a:r>
              <a:rPr lang="de-DE" sz="1800"/>
              <a:t>Decision Tree for Predicting Fuel Consumption </a:t>
            </a:r>
            <a:r>
              <a:rPr lang="de-DE" sz="1800" err="1"/>
              <a:t>of</a:t>
            </a:r>
            <a:r>
              <a:rPr lang="de-DE" sz="1800"/>
              <a:t> Cars</a:t>
            </a:r>
            <a:br>
              <a:rPr lang="de-DE" sz="1800"/>
            </a:br>
            <a:r>
              <a:rPr lang="de-DE" sz="1400"/>
              <a:t>(in Miles-per-Gallon )</a:t>
            </a:r>
            <a:endParaRPr lang="de-DE" sz="1400" dirty="0"/>
          </a:p>
        </p:txBody>
      </p:sp>
    </p:spTree>
    <p:extLst>
      <p:ext uri="{BB962C8B-B14F-4D97-AF65-F5344CB8AC3E}">
        <p14:creationId xmlns:p14="http://schemas.microsoft.com/office/powerpoint/2010/main" val="3864379210"/>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297</a:t>
            </a:fld>
            <a:endParaRPr lang="en-US" sz="800" dirty="0">
              <a:solidFill>
                <a:schemeClr val="bg1"/>
              </a:solidFill>
            </a:endParaRPr>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Regression Trees</a:t>
            </a:r>
          </a:p>
        </p:txBody>
      </p:sp>
      <p:sp>
        <p:nvSpPr>
          <p:cNvPr id="5" name="Textfeld 4"/>
          <p:cNvSpPr txBox="1"/>
          <p:nvPr/>
        </p:nvSpPr>
        <p:spPr>
          <a:xfrm>
            <a:off x="290944" y="1180408"/>
            <a:ext cx="8445731" cy="4955203"/>
          </a:xfrm>
          <a:prstGeom prst="rect">
            <a:avLst/>
          </a:prstGeom>
          <a:noFill/>
        </p:spPr>
        <p:txBody>
          <a:bodyPr wrap="square" rtlCol="0">
            <a:spAutoFit/>
          </a:bodyPr>
          <a:lstStyle/>
          <a:p>
            <a:pPr algn="l"/>
            <a:r>
              <a:rPr lang="en-US" sz="1800" dirty="0"/>
              <a:t>Some of the tree approaches can be used for regression too. They can be used for nonlinear multiple regression. </a:t>
            </a:r>
            <a:r>
              <a:rPr lang="en-US" sz="1800"/>
              <a:t>The output </a:t>
            </a:r>
            <a:r>
              <a:rPr lang="en-US" sz="1800" dirty="0"/>
              <a:t>must be numerical. </a:t>
            </a:r>
          </a:p>
          <a:p>
            <a:pPr marL="3051175" algn="l"/>
            <a:r>
              <a:rPr lang="en-US" sz="1800" dirty="0"/>
              <a:t>The figure shows </a:t>
            </a:r>
            <a:r>
              <a:rPr lang="en-US" sz="1800"/>
              <a:t>a regression </a:t>
            </a:r>
            <a:r>
              <a:rPr lang="en-US" sz="1800" dirty="0"/>
              <a:t>tree for predicting the salary of a baseball player, based on the number of years that he has played in the major leagues and the number of hits that he made in the previous year.</a:t>
            </a:r>
          </a:p>
          <a:p>
            <a:pPr marL="3051175" algn="l"/>
            <a:r>
              <a:rPr lang="en-US" sz="1800" dirty="0"/>
              <a:t>The predicted salary is given by the mean value of the salaries in the corresponding leaf, e.g. for the players in the data set with Years&lt;4.5, the mean (log-scaled) salary is 5.11, and so we make a prediction of e</a:t>
            </a:r>
            <a:r>
              <a:rPr lang="en-US" sz="1800" baseline="30000" dirty="0"/>
              <a:t>5.11</a:t>
            </a:r>
            <a:r>
              <a:rPr lang="en-US" sz="1800" dirty="0"/>
              <a:t> thousands of dollars, i.e. $165,670, for these players. </a:t>
            </a:r>
          </a:p>
          <a:p>
            <a:pPr algn="l">
              <a:spcBef>
                <a:spcPts val="1200"/>
              </a:spcBef>
            </a:pPr>
            <a:r>
              <a:rPr lang="en-US" sz="1800" dirty="0"/>
              <a:t>Players with Years&gt;=4.5 are assigned to the right branch, and then that group is further subdivided by Hits. The predicted salaries for the resulting two groups are 1,000*e</a:t>
            </a:r>
            <a:r>
              <a:rPr lang="en-US" sz="1800" baseline="30000" dirty="0"/>
              <a:t>6.00</a:t>
            </a:r>
            <a:r>
              <a:rPr lang="en-US" sz="1800" dirty="0"/>
              <a:t> =$403,428 and 1,000*e</a:t>
            </a:r>
            <a:r>
              <a:rPr lang="en-US" sz="1800" baseline="30000" dirty="0"/>
              <a:t>6.74</a:t>
            </a:r>
            <a:r>
              <a:rPr lang="en-US" sz="1800" dirty="0"/>
              <a:t> =$845,346.</a:t>
            </a:r>
          </a:p>
        </p:txBody>
      </p:sp>
      <p:pic>
        <p:nvPicPr>
          <p:cNvPr id="962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76" y="2023587"/>
            <a:ext cx="2914075" cy="291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feld 6"/>
          <p:cNvSpPr txBox="1"/>
          <p:nvPr/>
        </p:nvSpPr>
        <p:spPr>
          <a:xfrm>
            <a:off x="2094920" y="6135611"/>
            <a:ext cx="6641755" cy="276999"/>
          </a:xfrm>
          <a:prstGeom prst="rect">
            <a:avLst/>
          </a:prstGeom>
          <a:noFill/>
        </p:spPr>
        <p:txBody>
          <a:bodyPr wrap="square" rtlCol="0">
            <a:spAutoFit/>
          </a:bodyPr>
          <a:lstStyle/>
          <a:p>
            <a:pPr algn="l"/>
            <a:r>
              <a:rPr lang="en-US" sz="1200" b="0" dirty="0">
                <a:solidFill>
                  <a:srgbClr val="000000"/>
                </a:solidFill>
                <a:latin typeface="Arial" pitchFamily="34" charset="0"/>
                <a:ea typeface="+mn-ea"/>
              </a:rPr>
              <a:t>Source: James et al. (2013): An Introduction to Statistical Learning with R Applications, p. 304f.</a:t>
            </a:r>
          </a:p>
        </p:txBody>
      </p:sp>
    </p:spTree>
    <p:extLst>
      <p:ext uri="{BB962C8B-B14F-4D97-AF65-F5344CB8AC3E}">
        <p14:creationId xmlns:p14="http://schemas.microsoft.com/office/powerpoint/2010/main" val="1208293022"/>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298</a:t>
            </a:fld>
            <a:endParaRPr lang="en-US" sz="800" dirty="0">
              <a:solidFill>
                <a:schemeClr val="bg1"/>
              </a:solidFill>
            </a:endParaRPr>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Constructing a Regression Tree (I)</a:t>
            </a:r>
          </a:p>
        </p:txBody>
      </p:sp>
      <mc:AlternateContent xmlns:mc="http://schemas.openxmlformats.org/markup-compatibility/2006" xmlns:a14="http://schemas.microsoft.com/office/drawing/2010/main">
        <mc:Choice Requires="a14">
          <p:sp>
            <p:nvSpPr>
              <p:cNvPr id="5" name="Textfeld 4"/>
              <p:cNvSpPr txBox="1"/>
              <p:nvPr/>
            </p:nvSpPr>
            <p:spPr>
              <a:xfrm>
                <a:off x="177800" y="1172095"/>
                <a:ext cx="8857143" cy="5434245"/>
              </a:xfrm>
              <a:prstGeom prst="rect">
                <a:avLst/>
              </a:prstGeom>
              <a:noFill/>
            </p:spPr>
            <p:txBody>
              <a:bodyPr wrap="square" rtlCol="0">
                <a:spAutoFit/>
              </a:bodyPr>
              <a:lstStyle/>
              <a:p>
                <a:pPr algn="l"/>
                <a:r>
                  <a:rPr lang="en-US" sz="1800" dirty="0"/>
                  <a:t>A regression tree partitions the data objects in the feature space into regions </a:t>
                </a:r>
                <a:r>
                  <a:rPr lang="en-US" sz="1800" dirty="0" err="1"/>
                  <a:t>R</a:t>
                </a:r>
                <a:r>
                  <a:rPr lang="en-US" sz="1800" baseline="-25000" dirty="0" err="1"/>
                  <a:t>j</a:t>
                </a:r>
                <a:r>
                  <a:rPr lang="en-US" sz="1800" dirty="0"/>
                  <a:t>, represented by the leafs of the tree. To construct the tree, the goal is to find</a:t>
                </a:r>
              </a:p>
              <a:p>
                <a:pPr marL="4211638" algn="l">
                  <a:spcBef>
                    <a:spcPts val="0"/>
                  </a:spcBef>
                </a:pPr>
                <a:r>
                  <a:rPr lang="en-US" sz="1800" dirty="0"/>
                  <a:t> regions that minimize the RSS, given by</a:t>
                </a:r>
              </a:p>
              <a:p>
                <a:pPr marL="4397375" algn="l"/>
                <a14:m>
                  <m:oMathPara xmlns:m="http://schemas.openxmlformats.org/officeDocument/2006/math">
                    <m:oMathParaPr>
                      <m:jc m:val="centerGroup"/>
                    </m:oMathParaPr>
                    <m:oMath xmlns:m="http://schemas.openxmlformats.org/officeDocument/2006/math">
                      <m:r>
                        <a:rPr lang="de-DE" sz="1800" i="1">
                          <a:latin typeface="Cambria Math"/>
                        </a:rPr>
                        <m:t>𝑹𝑺𝑺</m:t>
                      </m:r>
                      <m:r>
                        <a:rPr lang="pt-BR" sz="1800" i="1">
                          <a:latin typeface="Cambria Math"/>
                        </a:rPr>
                        <m:t>=</m:t>
                      </m:r>
                      <m:nary>
                        <m:naryPr>
                          <m:chr m:val="∑"/>
                          <m:ctrlPr>
                            <a:rPr lang="de-DE" sz="1800" b="0" i="1">
                              <a:latin typeface="Cambria Math"/>
                            </a:rPr>
                          </m:ctrlPr>
                        </m:naryPr>
                        <m:sub>
                          <m:r>
                            <a:rPr lang="de-DE" sz="1800" b="0" i="1" smtClean="0">
                              <a:latin typeface="Cambria Math"/>
                            </a:rPr>
                            <m:t>𝑗</m:t>
                          </m:r>
                          <m:r>
                            <a:rPr lang="pt-BR" sz="1800" b="0" i="1">
                              <a:latin typeface="Cambria Math"/>
                            </a:rPr>
                            <m:t>=1</m:t>
                          </m:r>
                        </m:sub>
                        <m:sup>
                          <m:r>
                            <a:rPr lang="de-DE" sz="1800" b="0" i="1" smtClean="0">
                              <a:latin typeface="Cambria Math"/>
                            </a:rPr>
                            <m:t>𝐽</m:t>
                          </m:r>
                        </m:sup>
                        <m:e>
                          <m:nary>
                            <m:naryPr>
                              <m:chr m:val="∑"/>
                              <m:ctrlPr>
                                <a:rPr lang="de-DE" sz="1800" b="0" i="1">
                                  <a:latin typeface="Cambria Math"/>
                                </a:rPr>
                              </m:ctrlPr>
                            </m:naryPr>
                            <m:sub>
                              <m:r>
                                <a:rPr lang="de-DE" sz="1800" b="0" i="1">
                                  <a:latin typeface="Cambria Math"/>
                                </a:rPr>
                                <m:t>𝑖</m:t>
                              </m:r>
                              <m:r>
                                <a:rPr lang="pt-BR" sz="1800" b="0" i="1" smtClean="0">
                                  <a:latin typeface="Cambria Math"/>
                                  <a:ea typeface="Cambria Math"/>
                                </a:rPr>
                                <m:t>𝜖</m:t>
                              </m:r>
                              <m:sSub>
                                <m:sSubPr>
                                  <m:ctrlPr>
                                    <a:rPr lang="pt-BR" sz="1800" b="0" i="1" smtClean="0">
                                      <a:latin typeface="Cambria Math"/>
                                      <a:ea typeface="Cambria Math"/>
                                    </a:rPr>
                                  </m:ctrlPr>
                                </m:sSubPr>
                                <m:e>
                                  <m:r>
                                    <a:rPr lang="de-DE" sz="1800" b="0" i="1" smtClean="0">
                                      <a:latin typeface="Cambria Math"/>
                                      <a:ea typeface="Cambria Math"/>
                                    </a:rPr>
                                    <m:t>𝑅</m:t>
                                  </m:r>
                                </m:e>
                                <m:sub>
                                  <m:r>
                                    <a:rPr lang="de-DE" sz="1800" b="0" i="1" smtClean="0">
                                      <a:latin typeface="Cambria Math"/>
                                      <a:ea typeface="Cambria Math"/>
                                    </a:rPr>
                                    <m:t>𝑗</m:t>
                                  </m:r>
                                </m:sub>
                              </m:sSub>
                            </m:sub>
                            <m:sup>
                              <m:r>
                                <a:rPr lang="de-DE" sz="1800" b="0" i="1">
                                  <a:latin typeface="Cambria Math"/>
                                </a:rPr>
                                <m:t>𝑛</m:t>
                              </m:r>
                            </m:sup>
                            <m:e>
                              <m:sSup>
                                <m:sSupPr>
                                  <m:ctrlPr>
                                    <a:rPr lang="de-DE" sz="1800" b="0" i="1">
                                      <a:latin typeface="Cambria Math"/>
                                    </a:rPr>
                                  </m:ctrlPr>
                                </m:sSupPr>
                                <m:e>
                                  <m:d>
                                    <m:dPr>
                                      <m:ctrlPr>
                                        <a:rPr lang="de-DE" sz="1800" b="0" i="1">
                                          <a:latin typeface="Cambria Math"/>
                                        </a:rPr>
                                      </m:ctrlPr>
                                    </m:dPr>
                                    <m:e>
                                      <m:sSub>
                                        <m:sSubPr>
                                          <m:ctrlPr>
                                            <a:rPr lang="en-US" sz="1800" i="1">
                                              <a:latin typeface="Cambria Math"/>
                                            </a:rPr>
                                          </m:ctrlPr>
                                        </m:sSubPr>
                                        <m:e>
                                          <m:r>
                                            <a:rPr lang="en-US" sz="1800" i="1">
                                              <a:latin typeface="Cambria Math"/>
                                            </a:rPr>
                                            <m:t>𝑦</m:t>
                                          </m:r>
                                        </m:e>
                                        <m:sub>
                                          <m:r>
                                            <a:rPr lang="en-US" sz="1800" i="1">
                                              <a:latin typeface="Cambria Math"/>
                                            </a:rPr>
                                            <m:t>𝑖</m:t>
                                          </m:r>
                                        </m:sub>
                                      </m:sSub>
                                      <m:r>
                                        <a:rPr lang="de-DE" sz="1800" b="0" i="1">
                                          <a:latin typeface="Cambria Math"/>
                                        </a:rPr>
                                        <m:t>−</m:t>
                                      </m:r>
                                      <m:sSub>
                                        <m:sSubPr>
                                          <m:ctrlPr>
                                            <a:rPr lang="de-DE" sz="1800" b="0" i="1">
                                              <a:latin typeface="Cambria Math"/>
                                            </a:rPr>
                                          </m:ctrlPr>
                                        </m:sSubPr>
                                        <m:e>
                                          <m:acc>
                                            <m:accPr>
                                              <m:chr m:val="̅"/>
                                              <m:ctrlPr>
                                                <a:rPr lang="de-DE" sz="1800" b="0" i="1">
                                                  <a:latin typeface="Cambria Math"/>
                                                </a:rPr>
                                              </m:ctrlPr>
                                            </m:accPr>
                                            <m:e>
                                              <m:r>
                                                <a:rPr lang="en-US" sz="1800" b="0" i="1">
                                                  <a:latin typeface="Cambria Math"/>
                                                </a:rPr>
                                                <m:t>𝑦</m:t>
                                              </m:r>
                                            </m:e>
                                          </m:acc>
                                        </m:e>
                                        <m:sub>
                                          <m:sSub>
                                            <m:sSubPr>
                                              <m:ctrlPr>
                                                <a:rPr lang="pt-BR" sz="1800" b="0" i="1">
                                                  <a:latin typeface="Cambria Math"/>
                                                  <a:ea typeface="Cambria Math"/>
                                                </a:rPr>
                                              </m:ctrlPr>
                                            </m:sSubPr>
                                            <m:e>
                                              <m:r>
                                                <a:rPr lang="de-DE" sz="1800" b="0" i="1">
                                                  <a:latin typeface="Cambria Math"/>
                                                  <a:ea typeface="Cambria Math"/>
                                                </a:rPr>
                                                <m:t>𝑅</m:t>
                                              </m:r>
                                            </m:e>
                                            <m:sub>
                                              <m:r>
                                                <a:rPr lang="de-DE" sz="1800" b="0" i="1">
                                                  <a:latin typeface="Cambria Math"/>
                                                  <a:ea typeface="Cambria Math"/>
                                                </a:rPr>
                                                <m:t>𝑗</m:t>
                                              </m:r>
                                            </m:sub>
                                          </m:sSub>
                                        </m:sub>
                                      </m:sSub>
                                    </m:e>
                                  </m:d>
                                </m:e>
                                <m:sup>
                                  <m:r>
                                    <a:rPr lang="de-DE" sz="1800" b="0" i="1">
                                      <a:latin typeface="Cambria Math"/>
                                    </a:rPr>
                                    <m:t>2</m:t>
                                  </m:r>
                                </m:sup>
                              </m:sSup>
                            </m:e>
                          </m:nary>
                        </m:e>
                      </m:nary>
                    </m:oMath>
                  </m:oMathPara>
                </a14:m>
                <a:endParaRPr lang="en-US" sz="1800" dirty="0"/>
              </a:p>
              <a:p>
                <a:pPr marL="4211638" algn="l"/>
                <a:r>
                  <a:rPr lang="en-US" sz="1800" dirty="0"/>
                  <a:t>where </a:t>
                </a:r>
                <a14:m>
                  <m:oMath xmlns:m="http://schemas.openxmlformats.org/officeDocument/2006/math">
                    <m:sSub>
                      <m:sSubPr>
                        <m:ctrlPr>
                          <a:rPr lang="de-DE" sz="1800" b="0" i="1">
                            <a:latin typeface="Cambria Math"/>
                          </a:rPr>
                        </m:ctrlPr>
                      </m:sSubPr>
                      <m:e>
                        <m:acc>
                          <m:accPr>
                            <m:chr m:val="̅"/>
                            <m:ctrlPr>
                              <a:rPr lang="de-DE" sz="1800" b="0" i="1">
                                <a:latin typeface="Cambria Math"/>
                              </a:rPr>
                            </m:ctrlPr>
                          </m:accPr>
                          <m:e>
                            <m:r>
                              <a:rPr lang="en-US" sz="1800" b="0" i="1">
                                <a:latin typeface="Cambria Math"/>
                              </a:rPr>
                              <m:t>𝑦</m:t>
                            </m:r>
                          </m:e>
                        </m:acc>
                      </m:e>
                      <m:sub>
                        <m:sSub>
                          <m:sSubPr>
                            <m:ctrlPr>
                              <a:rPr lang="pt-BR" sz="1800" b="0" i="1">
                                <a:latin typeface="Cambria Math"/>
                                <a:ea typeface="Cambria Math"/>
                              </a:rPr>
                            </m:ctrlPr>
                          </m:sSubPr>
                          <m:e>
                            <m:r>
                              <a:rPr lang="de-DE" sz="1800" b="0" i="1">
                                <a:latin typeface="Cambria Math"/>
                                <a:ea typeface="Cambria Math"/>
                              </a:rPr>
                              <m:t>𝑅</m:t>
                            </m:r>
                          </m:e>
                          <m:sub>
                            <m:r>
                              <a:rPr lang="de-DE" sz="1800" b="0" i="1">
                                <a:latin typeface="Cambria Math"/>
                                <a:ea typeface="Cambria Math"/>
                              </a:rPr>
                              <m:t>𝑗</m:t>
                            </m:r>
                          </m:sub>
                        </m:sSub>
                      </m:sub>
                    </m:sSub>
                  </m:oMath>
                </a14:m>
                <a:r>
                  <a:rPr lang="en-US" sz="1800" dirty="0"/>
                  <a:t> is the mean value for the training observations within the </a:t>
                </a:r>
                <a:r>
                  <a:rPr lang="en-US" sz="1800" dirty="0" err="1"/>
                  <a:t>j</a:t>
                </a:r>
                <a:r>
                  <a:rPr lang="en-US" sz="1800" baseline="30000" dirty="0" err="1"/>
                  <a:t>th</a:t>
                </a:r>
                <a:r>
                  <a:rPr lang="en-US" sz="1800" dirty="0"/>
                  <a:t> region with </a:t>
                </a:r>
                <a14:m>
                  <m:oMath xmlns:m="http://schemas.openxmlformats.org/officeDocument/2006/math">
                    <m:sSub>
                      <m:sSubPr>
                        <m:ctrlPr>
                          <a:rPr lang="de-DE" sz="1800" b="0" i="1">
                            <a:latin typeface="Cambria Math"/>
                          </a:rPr>
                        </m:ctrlPr>
                      </m:sSubPr>
                      <m:e>
                        <m:acc>
                          <m:accPr>
                            <m:chr m:val="̂"/>
                            <m:ctrlPr>
                              <a:rPr lang="de-DE" sz="1800" b="0" i="1" smtClean="0">
                                <a:latin typeface="Cambria Math"/>
                              </a:rPr>
                            </m:ctrlPr>
                          </m:accPr>
                          <m:e>
                            <m:r>
                              <a:rPr lang="de-DE" sz="1800" b="0" i="1" smtClean="0">
                                <a:latin typeface="Cambria Math" panose="02040503050406030204" pitchFamily="18" charset="0"/>
                              </a:rPr>
                              <m:t>𝑦</m:t>
                            </m:r>
                          </m:e>
                        </m:acc>
                      </m:e>
                      <m:sub>
                        <m:sSub>
                          <m:sSubPr>
                            <m:ctrlPr>
                              <a:rPr lang="pt-BR" sz="1800" b="0" i="1">
                                <a:latin typeface="Cambria Math"/>
                                <a:ea typeface="Cambria Math"/>
                              </a:rPr>
                            </m:ctrlPr>
                          </m:sSubPr>
                          <m:e>
                            <m:r>
                              <a:rPr lang="de-DE" sz="1800" b="0" i="1">
                                <a:latin typeface="Cambria Math"/>
                                <a:ea typeface="Cambria Math"/>
                              </a:rPr>
                              <m:t>𝑅</m:t>
                            </m:r>
                          </m:e>
                          <m:sub>
                            <m:r>
                              <a:rPr lang="de-DE" sz="1800" b="0" i="1">
                                <a:latin typeface="Cambria Math"/>
                                <a:ea typeface="Cambria Math"/>
                              </a:rPr>
                              <m:t>𝑗</m:t>
                            </m:r>
                          </m:sub>
                        </m:sSub>
                      </m:sub>
                    </m:sSub>
                    <m:r>
                      <a:rPr lang="de-DE" sz="1800" b="0" i="1" smtClean="0">
                        <a:latin typeface="Cambria Math" panose="02040503050406030204" pitchFamily="18" charset="0"/>
                        <a:ea typeface="Cambria Math"/>
                      </a:rPr>
                      <m:t>=</m:t>
                    </m:r>
                    <m:sSub>
                      <m:sSubPr>
                        <m:ctrlPr>
                          <a:rPr lang="de-DE" sz="1800" b="0" i="1">
                            <a:latin typeface="Cambria Math"/>
                          </a:rPr>
                        </m:ctrlPr>
                      </m:sSubPr>
                      <m:e>
                        <m:acc>
                          <m:accPr>
                            <m:chr m:val="̅"/>
                            <m:ctrlPr>
                              <a:rPr lang="de-DE" sz="1800" b="0" i="1">
                                <a:latin typeface="Cambria Math"/>
                              </a:rPr>
                            </m:ctrlPr>
                          </m:accPr>
                          <m:e>
                            <m:r>
                              <a:rPr lang="en-US" sz="1800" b="0" i="1">
                                <a:latin typeface="Cambria Math"/>
                              </a:rPr>
                              <m:t>𝑦</m:t>
                            </m:r>
                          </m:e>
                        </m:acc>
                      </m:e>
                      <m:sub>
                        <m:sSub>
                          <m:sSubPr>
                            <m:ctrlPr>
                              <a:rPr lang="pt-BR" sz="1800" b="0" i="1">
                                <a:latin typeface="Cambria Math"/>
                                <a:ea typeface="Cambria Math"/>
                              </a:rPr>
                            </m:ctrlPr>
                          </m:sSubPr>
                          <m:e>
                            <m:r>
                              <a:rPr lang="de-DE" sz="1800" b="0" i="1">
                                <a:latin typeface="Cambria Math"/>
                                <a:ea typeface="Cambria Math"/>
                              </a:rPr>
                              <m:t>𝑅</m:t>
                            </m:r>
                          </m:e>
                          <m:sub>
                            <m:r>
                              <a:rPr lang="de-DE" sz="1800" b="0" i="1">
                                <a:latin typeface="Cambria Math"/>
                                <a:ea typeface="Cambria Math"/>
                              </a:rPr>
                              <m:t>𝑗</m:t>
                            </m:r>
                          </m:sub>
                        </m:sSub>
                      </m:sub>
                    </m:sSub>
                  </m:oMath>
                </a14:m>
                <a:r>
                  <a:rPr lang="en-US" sz="1800" dirty="0"/>
                  <a:t>. </a:t>
                </a:r>
              </a:p>
              <a:p>
                <a:pPr marL="4211638" algn="l"/>
                <a:r>
                  <a:rPr lang="en-US" sz="1800" dirty="0"/>
                  <a:t>To perform the </a:t>
                </a:r>
                <a:r>
                  <a:rPr lang="en-US" sz="1800" i="1" dirty="0"/>
                  <a:t>recursive binary splitting</a:t>
                </a:r>
                <a:r>
                  <a:rPr lang="en-US" sz="1800" dirty="0"/>
                  <a:t>, we first select the feature </a:t>
                </a:r>
                <a14:m>
                  <m:oMath xmlns:m="http://schemas.openxmlformats.org/officeDocument/2006/math">
                    <m:sSub>
                      <m:sSubPr>
                        <m:ctrlPr>
                          <a:rPr lang="en-US" sz="1800" i="1">
                            <a:latin typeface="Cambria Math"/>
                          </a:rPr>
                        </m:ctrlPr>
                      </m:sSubPr>
                      <m:e>
                        <m:r>
                          <a:rPr lang="de-DE" sz="1800" b="1" i="1" smtClean="0">
                            <a:latin typeface="Cambria Math"/>
                          </a:rPr>
                          <m:t>𝑿</m:t>
                        </m:r>
                      </m:e>
                      <m:sub>
                        <m:r>
                          <a:rPr lang="de-DE" sz="1800" b="1" i="1" smtClean="0">
                            <a:latin typeface="Cambria Math"/>
                          </a:rPr>
                          <m:t>𝒋</m:t>
                        </m:r>
                      </m:sub>
                    </m:sSub>
                  </m:oMath>
                </a14:m>
                <a:r>
                  <a:rPr lang="en-US" sz="1800" dirty="0"/>
                  <a:t> and the </a:t>
                </a:r>
                <a:r>
                  <a:rPr lang="en-US" sz="1800" dirty="0" err="1"/>
                  <a:t>cutpoint</a:t>
                </a:r>
                <a:r>
                  <a:rPr lang="en-US" sz="1800" dirty="0"/>
                  <a:t> s such that splitting the feature space into the regions </a:t>
                </a:r>
                <a14:m>
                  <m:oMath xmlns:m="http://schemas.openxmlformats.org/officeDocument/2006/math">
                    <m:sSub>
                      <m:sSubPr>
                        <m:ctrlPr>
                          <a:rPr lang="en-US" sz="1800" i="1">
                            <a:latin typeface="Cambria Math"/>
                          </a:rPr>
                        </m:ctrlPr>
                      </m:sSubPr>
                      <m:e>
                        <m:r>
                          <a:rPr lang="de-DE" sz="1800" b="1" i="1" smtClean="0">
                            <a:latin typeface="Cambria Math"/>
                          </a:rPr>
                          <m:t>𝑿</m:t>
                        </m:r>
                      </m:e>
                      <m:sub>
                        <m:r>
                          <a:rPr lang="de-DE" sz="1800" i="1">
                            <a:latin typeface="Cambria Math"/>
                          </a:rPr>
                          <m:t>𝒋</m:t>
                        </m:r>
                      </m:sub>
                    </m:sSub>
                  </m:oMath>
                </a14:m>
                <a:r>
                  <a:rPr lang="en-US" sz="1800" dirty="0"/>
                  <a:t> &lt; s and </a:t>
                </a:r>
                <a14:m>
                  <m:oMath xmlns:m="http://schemas.openxmlformats.org/officeDocument/2006/math">
                    <m:sSub>
                      <m:sSubPr>
                        <m:ctrlPr>
                          <a:rPr lang="en-US" sz="1800" i="1">
                            <a:latin typeface="Cambria Math"/>
                          </a:rPr>
                        </m:ctrlPr>
                      </m:sSubPr>
                      <m:e>
                        <m:r>
                          <a:rPr lang="de-DE" sz="1800" b="1" i="1" smtClean="0">
                            <a:latin typeface="Cambria Math"/>
                          </a:rPr>
                          <m:t>𝑿</m:t>
                        </m:r>
                      </m:e>
                      <m:sub>
                        <m:r>
                          <a:rPr lang="de-DE" sz="1800" i="1">
                            <a:latin typeface="Cambria Math"/>
                          </a:rPr>
                          <m:t>𝒋</m:t>
                        </m:r>
                      </m:sub>
                    </m:sSub>
                  </m:oMath>
                </a14:m>
                <a:r>
                  <a:rPr lang="en-US" sz="1800" dirty="0"/>
                  <a:t> ≥ s </a:t>
                </a:r>
              </a:p>
              <a:p>
                <a:pPr algn="l">
                  <a:spcBef>
                    <a:spcPts val="0"/>
                  </a:spcBef>
                </a:pPr>
                <a:r>
                  <a:rPr lang="en-US" sz="1800" dirty="0"/>
                  <a:t>leads to the greatest possible reduction in RSS.</a:t>
                </a:r>
              </a:p>
              <a:p>
                <a:pPr algn="l">
                  <a:spcBef>
                    <a:spcPts val="1200"/>
                  </a:spcBef>
                </a:pPr>
                <a:r>
                  <a:rPr lang="en-US" sz="1800" dirty="0"/>
                  <a:t>We consider all features and all possible values of the </a:t>
                </a:r>
                <a:r>
                  <a:rPr lang="en-US" sz="1800" dirty="0" err="1"/>
                  <a:t>cutpoint</a:t>
                </a:r>
                <a:r>
                  <a:rPr lang="en-US" sz="1800" dirty="0"/>
                  <a:t> s for each of the features, and then choose the feature and </a:t>
                </a:r>
                <a:r>
                  <a:rPr lang="en-US" sz="1800" dirty="0" err="1"/>
                  <a:t>cutpoint</a:t>
                </a:r>
                <a:r>
                  <a:rPr lang="en-US" sz="1800" dirty="0"/>
                  <a:t> such that the resulting tree has the </a:t>
                </a:r>
                <a:r>
                  <a:rPr lang="en-US" sz="1800"/>
                  <a:t>lowest RSS.</a:t>
                </a:r>
                <a:endParaRPr lang="en-US" sz="1800" dirty="0"/>
              </a:p>
            </p:txBody>
          </p:sp>
        </mc:Choice>
        <mc:Fallback xmlns="">
          <p:sp>
            <p:nvSpPr>
              <p:cNvPr id="5" name="Textfeld 4"/>
              <p:cNvSpPr txBox="1">
                <a:spLocks noRot="1" noChangeAspect="1" noMove="1" noResize="1" noEditPoints="1" noAdjustHandles="1" noChangeArrowheads="1" noChangeShapeType="1" noTextEdit="1"/>
              </p:cNvSpPr>
              <p:nvPr/>
            </p:nvSpPr>
            <p:spPr>
              <a:xfrm>
                <a:off x="177800" y="1172095"/>
                <a:ext cx="8857143" cy="5434245"/>
              </a:xfrm>
              <a:prstGeom prst="rect">
                <a:avLst/>
              </a:prstGeom>
              <a:blipFill>
                <a:blip r:embed="rId3"/>
                <a:stretch>
                  <a:fillRect l="-551" t="-561" r="-1170" b="-785"/>
                </a:stretch>
              </a:blipFill>
            </p:spPr>
            <p:txBody>
              <a:bodyPr/>
              <a:lstStyle/>
              <a:p>
                <a:r>
                  <a:rPr lang="de-DE">
                    <a:noFill/>
                  </a:rPr>
                  <a:t> </a:t>
                </a:r>
              </a:p>
            </p:txBody>
          </p:sp>
        </mc:Fallback>
      </mc:AlternateContent>
      <p:sp>
        <p:nvSpPr>
          <p:cNvPr id="7" name="Textfeld 6"/>
          <p:cNvSpPr txBox="1"/>
          <p:nvPr/>
        </p:nvSpPr>
        <p:spPr>
          <a:xfrm>
            <a:off x="4617718" y="6273468"/>
            <a:ext cx="4017588" cy="461665"/>
          </a:xfrm>
          <a:prstGeom prst="rect">
            <a:avLst/>
          </a:prstGeom>
          <a:noFill/>
        </p:spPr>
        <p:txBody>
          <a:bodyPr wrap="square" rtlCol="0">
            <a:spAutoFit/>
          </a:bodyPr>
          <a:lstStyle/>
          <a:p>
            <a:pPr algn="l"/>
            <a:r>
              <a:rPr lang="en-US" sz="1200" b="0" dirty="0">
                <a:solidFill>
                  <a:srgbClr val="000000"/>
                </a:solidFill>
                <a:latin typeface="Arial" pitchFamily="34" charset="0"/>
                <a:ea typeface="+mn-ea"/>
              </a:rPr>
              <a:t>Source: James et al. (2013): An Introduction to Statistical Learning with R Applications, p. 305f.</a:t>
            </a:r>
          </a:p>
        </p:txBody>
      </p:sp>
      <p:pic>
        <p:nvPicPr>
          <p:cNvPr id="972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137" y="1882660"/>
            <a:ext cx="3876089" cy="3254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0538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ChangeArrowheads="1"/>
          </p:cNvSpPr>
          <p:nvPr/>
        </p:nvSpPr>
        <p:spPr bwMode="auto">
          <a:xfrm>
            <a:off x="236538" y="476250"/>
            <a:ext cx="222885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Literature</a:t>
            </a:r>
          </a:p>
        </p:txBody>
      </p:sp>
      <p:sp>
        <p:nvSpPr>
          <p:cNvPr id="3075" name="Rectangle 4"/>
          <p:cNvSpPr>
            <a:spLocks noChangeArrowheads="1"/>
          </p:cNvSpPr>
          <p:nvPr/>
        </p:nvSpPr>
        <p:spPr bwMode="auto">
          <a:xfrm>
            <a:off x="523554" y="1543722"/>
            <a:ext cx="8194675" cy="4278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196850">
              <a:tabLst>
                <a:tab pos="174625" algn="l"/>
                <a:tab pos="673100" algn="l"/>
              </a:tabLst>
            </a:pPr>
            <a:r>
              <a:rPr lang="en-US" sz="1800"/>
              <a:t>Data Warehouse / OLAP / Descriptive Analytics:</a:t>
            </a:r>
          </a:p>
          <a:p>
            <a:pPr algn="l" defTabSz="196850">
              <a:tabLst>
                <a:tab pos="174625" algn="l"/>
                <a:tab pos="673100" algn="l"/>
              </a:tabLst>
            </a:pPr>
            <a:r>
              <a:rPr lang="de-DE" sz="1800" b="0"/>
              <a:t>Vaisman, A.; Zimányi, E. (2016): Data Warehouse Systems: Design and Implementation (Data-Centric Systems and Applications), Springer.</a:t>
            </a:r>
          </a:p>
          <a:p>
            <a:pPr algn="l" defTabSz="196850">
              <a:spcBef>
                <a:spcPts val="2400"/>
              </a:spcBef>
              <a:tabLst>
                <a:tab pos="174625" algn="l"/>
                <a:tab pos="673100" algn="l"/>
              </a:tabLst>
            </a:pPr>
            <a:r>
              <a:rPr lang="en-US" sz="1800"/>
              <a:t>Data Science / Predictive Analytics / Machine Learning:</a:t>
            </a:r>
          </a:p>
          <a:p>
            <a:pPr algn="l" defTabSz="196850">
              <a:tabLst>
                <a:tab pos="174625" algn="l"/>
                <a:tab pos="673100" algn="l"/>
              </a:tabLst>
            </a:pPr>
            <a:r>
              <a:rPr lang="en-US" sz="1800" b="0"/>
              <a:t>Alpaydin</a:t>
            </a:r>
            <a:r>
              <a:rPr lang="en-US" sz="1800" b="0" dirty="0"/>
              <a:t>, E. (2016): Machine Learning: The New AI, MIT Press Essential </a:t>
            </a:r>
            <a:r>
              <a:rPr lang="en-US" sz="1800" b="0"/>
              <a:t>Knowledge</a:t>
            </a:r>
            <a:r>
              <a:rPr lang="de-DE" sz="1800" b="0"/>
              <a:t>.</a:t>
            </a:r>
          </a:p>
          <a:p>
            <a:pPr algn="l" defTabSz="196850">
              <a:tabLst>
                <a:tab pos="174625" algn="l"/>
                <a:tab pos="673100" algn="l"/>
              </a:tabLst>
            </a:pPr>
            <a:r>
              <a:rPr lang="en-US" sz="1800" b="0"/>
              <a:t>Alpaydin, E. (2016): Introduction to Machine Learning, Third Edition, MIT Press.</a:t>
            </a:r>
          </a:p>
          <a:p>
            <a:pPr algn="l" defTabSz="196850">
              <a:tabLst>
                <a:tab pos="174625" algn="l"/>
                <a:tab pos="673100" algn="l"/>
              </a:tabLst>
            </a:pPr>
            <a:r>
              <a:rPr lang="en-US" sz="1800" b="0"/>
              <a:t>Raschka, Sebastian (2015): Python Machine Learning, Packt Publishing</a:t>
            </a:r>
          </a:p>
          <a:p>
            <a:pPr algn="l" defTabSz="196850">
              <a:tabLst>
                <a:tab pos="174625" algn="l"/>
                <a:tab pos="673100" algn="l"/>
              </a:tabLst>
            </a:pPr>
            <a:r>
              <a:rPr lang="en-US" altLang="de-DE" sz="1800" b="0" kern="0">
                <a:solidFill>
                  <a:srgbClr val="000000"/>
                </a:solidFill>
              </a:rPr>
              <a:t>Schmarzo</a:t>
            </a:r>
            <a:r>
              <a:rPr lang="en-US" altLang="de-DE" sz="1800" b="0" kern="0" dirty="0">
                <a:solidFill>
                  <a:srgbClr val="000000"/>
                </a:solidFill>
              </a:rPr>
              <a:t>, B. (2016):  Big Data MBA, Wiley.</a:t>
            </a:r>
            <a:endParaRPr lang="de-DE" sz="1800" b="0" dirty="0"/>
          </a:p>
          <a:p>
            <a:pPr algn="l" defTabSz="196850">
              <a:tabLst>
                <a:tab pos="174625" algn="l"/>
                <a:tab pos="673100" algn="l"/>
              </a:tabLst>
            </a:pPr>
            <a:r>
              <a:rPr lang="en-US" altLang="de-DE" sz="1800" b="0" kern="0" dirty="0" err="1">
                <a:solidFill>
                  <a:srgbClr val="000000"/>
                </a:solidFill>
              </a:rPr>
              <a:t>Schutt</a:t>
            </a:r>
            <a:r>
              <a:rPr lang="en-US" altLang="de-DE" sz="1800" b="0" kern="0" dirty="0">
                <a:solidFill>
                  <a:srgbClr val="000000"/>
                </a:solidFill>
              </a:rPr>
              <a:t>, R.; O’Neil, C. (2014): Doing Data Science, O’Reilly Media</a:t>
            </a:r>
            <a:r>
              <a:rPr lang="de-DE" sz="1800" b="0" dirty="0"/>
              <a:t>.</a:t>
            </a:r>
          </a:p>
        </p:txBody>
      </p:sp>
      <p:sp>
        <p:nvSpPr>
          <p:cNvPr id="3076" name="Foliennummernplatzhalter 3"/>
          <p:cNvSpPr txBox="1">
            <a:spLocks noGrp="1"/>
          </p:cNvSpPr>
          <p:nvPr/>
        </p:nvSpPr>
        <p:spPr bwMode="auto">
          <a:xfrm>
            <a:off x="8791577" y="6497638"/>
            <a:ext cx="360363" cy="360362"/>
          </a:xfrm>
          <a:prstGeom prst="rect">
            <a:avLst/>
          </a:prstGeom>
          <a:solidFill>
            <a:srgbClr val="31417A"/>
          </a:solidFill>
          <a:ln>
            <a:noFill/>
          </a:ln>
          <a:effectLst/>
          <a:extLst>
            <a:ext uri="{91240B29-F687-4F45-9708-019B960494DF}">
              <a14:hiddenLine xmlns:a14="http://schemas.microsoft.com/office/drawing/2010/main" w="9525" algn="ctr">
                <a:solidFill>
                  <a:srgbClr val="31417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spcBef>
                <a:spcPct val="0"/>
              </a:spcBef>
            </a:pPr>
            <a:fld id="{B6EEB332-C5D8-4DB2-B691-C7848D4D6B0D}" type="slidenum">
              <a:rPr lang="de-DE" sz="800">
                <a:solidFill>
                  <a:schemeClr val="bg1"/>
                </a:solidFill>
              </a:rPr>
              <a:pPr>
                <a:spcBef>
                  <a:spcPct val="0"/>
                </a:spcBef>
              </a:pPr>
              <a:t>2</a:t>
            </a:fld>
            <a:endParaRPr lang="de-DE" sz="800">
              <a:solidFill>
                <a:schemeClr val="bg1"/>
              </a:solidFill>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29</a:t>
            </a:fld>
            <a:endParaRPr lang="de-DE" sz="800" dirty="0">
              <a:solidFill>
                <a:schemeClr val="bg1"/>
              </a:solidFill>
            </a:endParaRPr>
          </a:p>
        </p:txBody>
      </p:sp>
      <p:sp>
        <p:nvSpPr>
          <p:cNvPr id="3" name="Rectangle 3"/>
          <p:cNvSpPr>
            <a:spLocks noChangeArrowheads="1"/>
          </p:cNvSpPr>
          <p:nvPr/>
        </p:nvSpPr>
        <p:spPr bwMode="auto">
          <a:xfrm>
            <a:off x="145443" y="183729"/>
            <a:ext cx="6945619"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en-US" altLang="de-DE">
                <a:latin typeface="Arial" pitchFamily="34" charset="0"/>
              </a:rPr>
              <a:t>Contradiction between Operational Data </a:t>
            </a:r>
            <a:br>
              <a:rPr lang="en-US" altLang="de-DE">
                <a:latin typeface="Arial" pitchFamily="34" charset="0"/>
              </a:rPr>
            </a:br>
            <a:r>
              <a:rPr lang="en-US" altLang="de-DE">
                <a:latin typeface="Arial" pitchFamily="34" charset="0"/>
              </a:rPr>
              <a:t>Architecture and Analytical Information Needs</a:t>
            </a:r>
            <a:endParaRPr lang="de-DE" altLang="de-DE" dirty="0">
              <a:latin typeface="Arial" pitchFamily="34" charset="0"/>
            </a:endParaRPr>
          </a:p>
        </p:txBody>
      </p:sp>
      <p:sp>
        <p:nvSpPr>
          <p:cNvPr id="4" name="Rectangle 4"/>
          <p:cNvSpPr>
            <a:spLocks noChangeArrowheads="1"/>
          </p:cNvSpPr>
          <p:nvPr/>
        </p:nvSpPr>
        <p:spPr bwMode="auto">
          <a:xfrm>
            <a:off x="113006" y="6104755"/>
            <a:ext cx="6113853" cy="23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000" b="0">
                <a:latin typeface="Arial" pitchFamily="34" charset="0"/>
              </a:rPr>
              <a:t>Source: </a:t>
            </a:r>
            <a:r>
              <a:rPr lang="de-DE" altLang="de-DE" sz="1000" b="0" dirty="0">
                <a:latin typeface="Arial" pitchFamily="34" charset="0"/>
              </a:rPr>
              <a:t>Jung/Winter (2000): Data Warehousing Strategie: Erfahrungen, Methoden, Visionen, Berlin</a:t>
            </a:r>
            <a:r>
              <a:rPr lang="de-DE" altLang="de-DE" sz="1000" b="0">
                <a:latin typeface="Arial" pitchFamily="34" charset="0"/>
              </a:rPr>
              <a:t>, p. </a:t>
            </a:r>
            <a:r>
              <a:rPr lang="de-DE" altLang="de-DE" sz="1000" b="0" dirty="0">
                <a:latin typeface="Arial" pitchFamily="34" charset="0"/>
              </a:rPr>
              <a:t>7.</a:t>
            </a:r>
          </a:p>
        </p:txBody>
      </p:sp>
      <p:grpSp>
        <p:nvGrpSpPr>
          <p:cNvPr id="5" name="Group 97"/>
          <p:cNvGrpSpPr>
            <a:grpSpLocks/>
          </p:cNvGrpSpPr>
          <p:nvPr/>
        </p:nvGrpSpPr>
        <p:grpSpPr bwMode="auto">
          <a:xfrm>
            <a:off x="246822" y="1285810"/>
            <a:ext cx="8772340" cy="4657725"/>
            <a:chOff x="248" y="954"/>
            <a:chExt cx="5816" cy="3022"/>
          </a:xfrm>
        </p:grpSpPr>
        <p:sp>
          <p:nvSpPr>
            <p:cNvPr id="6" name="Line 5"/>
            <p:cNvSpPr>
              <a:spLocks noChangeShapeType="1"/>
            </p:cNvSpPr>
            <p:nvPr/>
          </p:nvSpPr>
          <p:spPr bwMode="auto">
            <a:xfrm>
              <a:off x="248" y="1800"/>
              <a:ext cx="991" cy="372"/>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Line 6"/>
            <p:cNvSpPr>
              <a:spLocks noChangeShapeType="1"/>
            </p:cNvSpPr>
            <p:nvPr/>
          </p:nvSpPr>
          <p:spPr bwMode="auto">
            <a:xfrm>
              <a:off x="1233" y="2168"/>
              <a:ext cx="1015" cy="176"/>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7"/>
            <p:cNvSpPr>
              <a:spLocks noChangeShapeType="1"/>
            </p:cNvSpPr>
            <p:nvPr/>
          </p:nvSpPr>
          <p:spPr bwMode="auto">
            <a:xfrm>
              <a:off x="2242" y="2344"/>
              <a:ext cx="914"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Line 8"/>
            <p:cNvSpPr>
              <a:spLocks noChangeShapeType="1"/>
            </p:cNvSpPr>
            <p:nvPr/>
          </p:nvSpPr>
          <p:spPr bwMode="auto">
            <a:xfrm flipV="1">
              <a:off x="3156" y="2218"/>
              <a:ext cx="275" cy="126"/>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0" name="Line 9"/>
            <p:cNvSpPr>
              <a:spLocks noChangeShapeType="1"/>
            </p:cNvSpPr>
            <p:nvPr/>
          </p:nvSpPr>
          <p:spPr bwMode="auto">
            <a:xfrm>
              <a:off x="3405" y="2226"/>
              <a:ext cx="2659"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 name="Line 10"/>
            <p:cNvSpPr>
              <a:spLocks noChangeShapeType="1"/>
            </p:cNvSpPr>
            <p:nvPr/>
          </p:nvSpPr>
          <p:spPr bwMode="auto">
            <a:xfrm>
              <a:off x="248" y="1800"/>
              <a:ext cx="0" cy="792"/>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2" name="Line 11"/>
            <p:cNvSpPr>
              <a:spLocks noChangeShapeType="1"/>
            </p:cNvSpPr>
            <p:nvPr/>
          </p:nvSpPr>
          <p:spPr bwMode="auto">
            <a:xfrm>
              <a:off x="6064" y="2226"/>
              <a:ext cx="0" cy="554"/>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3" name="Line 12"/>
            <p:cNvSpPr>
              <a:spLocks noChangeShapeType="1"/>
            </p:cNvSpPr>
            <p:nvPr/>
          </p:nvSpPr>
          <p:spPr bwMode="auto">
            <a:xfrm flipH="1">
              <a:off x="4019" y="2780"/>
              <a:ext cx="2045"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4" name="Line 13"/>
            <p:cNvSpPr>
              <a:spLocks noChangeShapeType="1"/>
            </p:cNvSpPr>
            <p:nvPr/>
          </p:nvSpPr>
          <p:spPr bwMode="auto">
            <a:xfrm flipH="1">
              <a:off x="3022" y="2774"/>
              <a:ext cx="1016" cy="343"/>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5" name="Line 14"/>
            <p:cNvSpPr>
              <a:spLocks noChangeShapeType="1"/>
            </p:cNvSpPr>
            <p:nvPr/>
          </p:nvSpPr>
          <p:spPr bwMode="auto">
            <a:xfrm flipH="1" flipV="1">
              <a:off x="1565" y="3041"/>
              <a:ext cx="1463" cy="82"/>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6" name="Line 15"/>
            <p:cNvSpPr>
              <a:spLocks noChangeShapeType="1"/>
            </p:cNvSpPr>
            <p:nvPr/>
          </p:nvSpPr>
          <p:spPr bwMode="auto">
            <a:xfrm>
              <a:off x="248" y="2581"/>
              <a:ext cx="1317" cy="459"/>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aphicFrame>
          <p:nvGraphicFramePr>
            <p:cNvPr id="17" name="Object 16"/>
            <p:cNvGraphicFramePr>
              <a:graphicFrameLocks noChangeAspect="1"/>
            </p:cNvGraphicFramePr>
            <p:nvPr/>
          </p:nvGraphicFramePr>
          <p:xfrm>
            <a:off x="248" y="1786"/>
            <a:ext cx="5816" cy="1399"/>
          </p:xfrm>
          <a:graphic>
            <a:graphicData uri="http://schemas.openxmlformats.org/presentationml/2006/ole">
              <mc:AlternateContent xmlns:mc="http://schemas.openxmlformats.org/markup-compatibility/2006">
                <mc:Choice xmlns:v="urn:schemas-microsoft-com:vml" Requires="v">
                  <p:oleObj spid="_x0000_s1027" name="Bitmap" r:id="rId3" imgW="9952381" imgH="2467319" progId="Paint.Picture">
                    <p:embed/>
                  </p:oleObj>
                </mc:Choice>
                <mc:Fallback>
                  <p:oleObj name="Bitmap" r:id="rId3" imgW="9952381" imgH="2467319"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 y="1786"/>
                          <a:ext cx="5816" cy="1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Text Box 17"/>
            <p:cNvSpPr txBox="1">
              <a:spLocks noChangeArrowheads="1"/>
            </p:cNvSpPr>
            <p:nvPr/>
          </p:nvSpPr>
          <p:spPr bwMode="auto">
            <a:xfrm>
              <a:off x="5195" y="2347"/>
              <a:ext cx="837" cy="38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89000"/>
                </a:lnSpc>
              </a:pPr>
              <a:r>
                <a:rPr lang="de-DE" altLang="de-DE" sz="1800">
                  <a:latin typeface="Arial" pitchFamily="34" charset="0"/>
                </a:rPr>
                <a:t>Customer</a:t>
              </a:r>
              <a:br>
                <a:rPr lang="de-DE" altLang="de-DE" sz="1800">
                  <a:latin typeface="Arial" pitchFamily="34" charset="0"/>
                </a:rPr>
              </a:br>
              <a:r>
                <a:rPr lang="de-DE" altLang="de-DE" sz="1800">
                  <a:latin typeface="Arial" pitchFamily="34" charset="0"/>
                </a:rPr>
                <a:t>View</a:t>
              </a:r>
            </a:p>
          </p:txBody>
        </p:sp>
        <p:sp>
          <p:nvSpPr>
            <p:cNvPr id="19" name="Rectangle 18"/>
            <p:cNvSpPr>
              <a:spLocks noChangeArrowheads="1"/>
            </p:cNvSpPr>
            <p:nvPr/>
          </p:nvSpPr>
          <p:spPr bwMode="auto">
            <a:xfrm>
              <a:off x="5080" y="3304"/>
              <a:ext cx="240"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0" name="Rectangle 19"/>
            <p:cNvSpPr>
              <a:spLocks noChangeArrowheads="1"/>
            </p:cNvSpPr>
            <p:nvPr/>
          </p:nvSpPr>
          <p:spPr bwMode="auto">
            <a:xfrm>
              <a:off x="4649" y="2953"/>
              <a:ext cx="392" cy="181"/>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1" name="Rectangle 20"/>
            <p:cNvSpPr>
              <a:spLocks noChangeArrowheads="1"/>
            </p:cNvSpPr>
            <p:nvPr/>
          </p:nvSpPr>
          <p:spPr bwMode="auto">
            <a:xfrm>
              <a:off x="2960" y="954"/>
              <a:ext cx="392" cy="181"/>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2" name="Rectangle 21"/>
            <p:cNvSpPr>
              <a:spLocks noChangeArrowheads="1"/>
            </p:cNvSpPr>
            <p:nvPr/>
          </p:nvSpPr>
          <p:spPr bwMode="auto">
            <a:xfrm>
              <a:off x="4649" y="1401"/>
              <a:ext cx="392" cy="181"/>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3" name="Rectangle 22"/>
            <p:cNvSpPr>
              <a:spLocks noChangeArrowheads="1"/>
            </p:cNvSpPr>
            <p:nvPr/>
          </p:nvSpPr>
          <p:spPr bwMode="auto">
            <a:xfrm>
              <a:off x="4649" y="2065"/>
              <a:ext cx="392" cy="180"/>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4" name="Rectangle 23"/>
            <p:cNvSpPr>
              <a:spLocks noChangeArrowheads="1"/>
            </p:cNvSpPr>
            <p:nvPr/>
          </p:nvSpPr>
          <p:spPr bwMode="auto">
            <a:xfrm>
              <a:off x="723" y="1401"/>
              <a:ext cx="392" cy="181"/>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5" name="Rectangle 24"/>
            <p:cNvSpPr>
              <a:spLocks noChangeArrowheads="1"/>
            </p:cNvSpPr>
            <p:nvPr/>
          </p:nvSpPr>
          <p:spPr bwMode="auto">
            <a:xfrm>
              <a:off x="1920" y="1401"/>
              <a:ext cx="392" cy="181"/>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6" name="Rectangle 25"/>
            <p:cNvSpPr>
              <a:spLocks noChangeArrowheads="1"/>
            </p:cNvSpPr>
            <p:nvPr/>
          </p:nvSpPr>
          <p:spPr bwMode="auto">
            <a:xfrm>
              <a:off x="3117" y="1401"/>
              <a:ext cx="391" cy="181"/>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7" name="AutoShape 26"/>
            <p:cNvSpPr>
              <a:spLocks noChangeArrowheads="1"/>
            </p:cNvSpPr>
            <p:nvPr/>
          </p:nvSpPr>
          <p:spPr bwMode="auto">
            <a:xfrm>
              <a:off x="4174" y="2344"/>
              <a:ext cx="190" cy="201"/>
            </a:xfrm>
            <a:prstGeom prst="can">
              <a:avLst>
                <a:gd name="adj" fmla="val 26447"/>
              </a:avLst>
            </a:prstGeom>
            <a:solidFill>
              <a:schemeClr val="bg1"/>
            </a:solidFill>
            <a:ln w="158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8" name="Rectangle 27"/>
            <p:cNvSpPr>
              <a:spLocks noChangeArrowheads="1"/>
            </p:cNvSpPr>
            <p:nvPr/>
          </p:nvSpPr>
          <p:spPr bwMode="auto">
            <a:xfrm>
              <a:off x="3083" y="2886"/>
              <a:ext cx="392" cy="181"/>
            </a:xfrm>
            <a:prstGeom prst="rect">
              <a:avLst/>
            </a:prstGeom>
            <a:solidFill>
              <a:schemeClr val="bg1"/>
            </a:solidFill>
            <a:ln w="158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9" name="AutoShape 28"/>
            <p:cNvSpPr>
              <a:spLocks noChangeArrowheads="1"/>
            </p:cNvSpPr>
            <p:nvPr/>
          </p:nvSpPr>
          <p:spPr bwMode="auto">
            <a:xfrm>
              <a:off x="2955" y="3725"/>
              <a:ext cx="190" cy="202"/>
            </a:xfrm>
            <a:prstGeom prst="can">
              <a:avLst>
                <a:gd name="adj" fmla="val 26579"/>
              </a:avLst>
            </a:prstGeom>
            <a:solidFill>
              <a:schemeClr val="bg1"/>
            </a:solidFill>
            <a:ln w="158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0" name="AutoShape 29"/>
            <p:cNvSpPr>
              <a:spLocks noChangeArrowheads="1"/>
            </p:cNvSpPr>
            <p:nvPr/>
          </p:nvSpPr>
          <p:spPr bwMode="auto">
            <a:xfrm>
              <a:off x="2955" y="3496"/>
              <a:ext cx="190" cy="201"/>
            </a:xfrm>
            <a:prstGeom prst="can">
              <a:avLst>
                <a:gd name="adj" fmla="val 26447"/>
              </a:avLst>
            </a:prstGeom>
            <a:solidFill>
              <a:schemeClr val="bg1"/>
            </a:solidFill>
            <a:ln w="158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1" name="AutoShape 30"/>
            <p:cNvSpPr>
              <a:spLocks noChangeArrowheads="1"/>
            </p:cNvSpPr>
            <p:nvPr/>
          </p:nvSpPr>
          <p:spPr bwMode="auto">
            <a:xfrm>
              <a:off x="2541" y="2514"/>
              <a:ext cx="190" cy="202"/>
            </a:xfrm>
            <a:prstGeom prst="can">
              <a:avLst>
                <a:gd name="adj" fmla="val 26579"/>
              </a:avLst>
            </a:prstGeom>
            <a:solidFill>
              <a:schemeClr val="bg1"/>
            </a:solidFill>
            <a:ln w="158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2" name="Rectangle 31"/>
            <p:cNvSpPr>
              <a:spLocks noChangeArrowheads="1"/>
            </p:cNvSpPr>
            <p:nvPr/>
          </p:nvSpPr>
          <p:spPr bwMode="auto">
            <a:xfrm>
              <a:off x="3514" y="3852"/>
              <a:ext cx="240"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3" name="Rectangle 32"/>
            <p:cNvSpPr>
              <a:spLocks noChangeArrowheads="1"/>
            </p:cNvSpPr>
            <p:nvPr/>
          </p:nvSpPr>
          <p:spPr bwMode="auto">
            <a:xfrm>
              <a:off x="3514" y="3666"/>
              <a:ext cx="240"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4" name="Rectangle 33"/>
            <p:cNvSpPr>
              <a:spLocks noChangeArrowheads="1"/>
            </p:cNvSpPr>
            <p:nvPr/>
          </p:nvSpPr>
          <p:spPr bwMode="auto">
            <a:xfrm>
              <a:off x="3514" y="3480"/>
              <a:ext cx="240"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5" name="Rectangle 34"/>
            <p:cNvSpPr>
              <a:spLocks noChangeArrowheads="1"/>
            </p:cNvSpPr>
            <p:nvPr/>
          </p:nvSpPr>
          <p:spPr bwMode="auto">
            <a:xfrm>
              <a:off x="3520" y="3299"/>
              <a:ext cx="240"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6" name="Rectangle 35"/>
            <p:cNvSpPr>
              <a:spLocks noChangeArrowheads="1"/>
            </p:cNvSpPr>
            <p:nvPr/>
          </p:nvSpPr>
          <p:spPr bwMode="auto">
            <a:xfrm>
              <a:off x="3441" y="2121"/>
              <a:ext cx="241"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7" name="Rectangle 36"/>
            <p:cNvSpPr>
              <a:spLocks noChangeArrowheads="1"/>
            </p:cNvSpPr>
            <p:nvPr/>
          </p:nvSpPr>
          <p:spPr bwMode="auto">
            <a:xfrm>
              <a:off x="3436" y="1941"/>
              <a:ext cx="240"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8" name="Rectangle 37"/>
            <p:cNvSpPr>
              <a:spLocks noChangeArrowheads="1"/>
            </p:cNvSpPr>
            <p:nvPr/>
          </p:nvSpPr>
          <p:spPr bwMode="auto">
            <a:xfrm>
              <a:off x="2267" y="3470"/>
              <a:ext cx="240"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9" name="Rectangle 38"/>
            <p:cNvSpPr>
              <a:spLocks noChangeArrowheads="1"/>
            </p:cNvSpPr>
            <p:nvPr/>
          </p:nvSpPr>
          <p:spPr bwMode="auto">
            <a:xfrm>
              <a:off x="2261" y="3310"/>
              <a:ext cx="241"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0" name="Rectangle 39"/>
            <p:cNvSpPr>
              <a:spLocks noChangeArrowheads="1"/>
            </p:cNvSpPr>
            <p:nvPr/>
          </p:nvSpPr>
          <p:spPr bwMode="auto">
            <a:xfrm>
              <a:off x="1920" y="2085"/>
              <a:ext cx="392" cy="181"/>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1" name="Rectangle 40"/>
            <p:cNvSpPr>
              <a:spLocks noChangeArrowheads="1"/>
            </p:cNvSpPr>
            <p:nvPr/>
          </p:nvSpPr>
          <p:spPr bwMode="auto">
            <a:xfrm>
              <a:off x="1920" y="2819"/>
              <a:ext cx="392" cy="181"/>
            </a:xfrm>
            <a:prstGeom prst="rect">
              <a:avLst/>
            </a:prstGeom>
            <a:solidFill>
              <a:schemeClr val="bg1"/>
            </a:solidFill>
            <a:ln w="158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2" name="AutoShape 41"/>
            <p:cNvSpPr>
              <a:spLocks noChangeArrowheads="1"/>
            </p:cNvSpPr>
            <p:nvPr/>
          </p:nvSpPr>
          <p:spPr bwMode="auto">
            <a:xfrm>
              <a:off x="1450" y="2705"/>
              <a:ext cx="190" cy="202"/>
            </a:xfrm>
            <a:prstGeom prst="can">
              <a:avLst>
                <a:gd name="adj" fmla="val 26579"/>
              </a:avLst>
            </a:prstGeom>
            <a:solidFill>
              <a:schemeClr val="bg1"/>
            </a:solidFill>
            <a:ln w="158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3" name="AutoShape 42"/>
            <p:cNvSpPr>
              <a:spLocks noChangeArrowheads="1"/>
            </p:cNvSpPr>
            <p:nvPr/>
          </p:nvSpPr>
          <p:spPr bwMode="auto">
            <a:xfrm>
              <a:off x="623" y="2106"/>
              <a:ext cx="190" cy="201"/>
            </a:xfrm>
            <a:prstGeom prst="can">
              <a:avLst>
                <a:gd name="adj" fmla="val 26447"/>
              </a:avLst>
            </a:prstGeom>
            <a:solidFill>
              <a:schemeClr val="bg1"/>
            </a:solidFill>
            <a:ln w="158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4" name="AutoShape 43"/>
            <p:cNvSpPr>
              <a:spLocks noChangeArrowheads="1"/>
            </p:cNvSpPr>
            <p:nvPr/>
          </p:nvSpPr>
          <p:spPr bwMode="auto">
            <a:xfrm>
              <a:off x="628" y="3330"/>
              <a:ext cx="190" cy="202"/>
            </a:xfrm>
            <a:prstGeom prst="can">
              <a:avLst>
                <a:gd name="adj" fmla="val 26579"/>
              </a:avLst>
            </a:prstGeom>
            <a:solidFill>
              <a:schemeClr val="bg1"/>
            </a:solidFill>
            <a:ln w="158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5" name="Rectangle 44"/>
            <p:cNvSpPr>
              <a:spLocks noChangeArrowheads="1"/>
            </p:cNvSpPr>
            <p:nvPr/>
          </p:nvSpPr>
          <p:spPr bwMode="auto">
            <a:xfrm>
              <a:off x="707" y="2979"/>
              <a:ext cx="391" cy="181"/>
            </a:xfrm>
            <a:prstGeom prst="rect">
              <a:avLst/>
            </a:prstGeom>
            <a:solidFill>
              <a:schemeClr val="bg1"/>
            </a:solidFill>
            <a:ln w="158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6" name="Rectangle 45"/>
            <p:cNvSpPr>
              <a:spLocks noChangeArrowheads="1"/>
            </p:cNvSpPr>
            <p:nvPr/>
          </p:nvSpPr>
          <p:spPr bwMode="auto">
            <a:xfrm>
              <a:off x="1137" y="2509"/>
              <a:ext cx="241" cy="124"/>
            </a:xfrm>
            <a:prstGeom prst="rect">
              <a:avLst/>
            </a:prstGeom>
            <a:solidFill>
              <a:schemeClr val="bg1"/>
            </a:solidFill>
            <a:ln w="158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7" name="Rectangle 46"/>
            <p:cNvSpPr>
              <a:spLocks noChangeArrowheads="1"/>
            </p:cNvSpPr>
            <p:nvPr/>
          </p:nvSpPr>
          <p:spPr bwMode="auto">
            <a:xfrm>
              <a:off x="1132" y="2240"/>
              <a:ext cx="240" cy="124"/>
            </a:xfrm>
            <a:prstGeom prst="rect">
              <a:avLst/>
            </a:prstGeom>
            <a:solidFill>
              <a:schemeClr val="bg1"/>
            </a:solidFill>
            <a:ln w="158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8" name="Rectangle 47"/>
            <p:cNvSpPr>
              <a:spLocks noChangeArrowheads="1"/>
            </p:cNvSpPr>
            <p:nvPr/>
          </p:nvSpPr>
          <p:spPr bwMode="auto">
            <a:xfrm>
              <a:off x="1132" y="3304"/>
              <a:ext cx="240"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9" name="Rectangle 48"/>
            <p:cNvSpPr>
              <a:spLocks noChangeArrowheads="1"/>
            </p:cNvSpPr>
            <p:nvPr/>
          </p:nvSpPr>
          <p:spPr bwMode="auto">
            <a:xfrm>
              <a:off x="1132" y="3480"/>
              <a:ext cx="240"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0" name="Line 49"/>
            <p:cNvSpPr>
              <a:spLocks noChangeShapeType="1"/>
            </p:cNvSpPr>
            <p:nvPr/>
          </p:nvSpPr>
          <p:spPr bwMode="auto">
            <a:xfrm>
              <a:off x="3155" y="1137"/>
              <a:ext cx="1" cy="142"/>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1" name="Line 50"/>
            <p:cNvSpPr>
              <a:spLocks noChangeShapeType="1"/>
            </p:cNvSpPr>
            <p:nvPr/>
          </p:nvSpPr>
          <p:spPr bwMode="auto">
            <a:xfrm flipH="1">
              <a:off x="919" y="1279"/>
              <a:ext cx="3926"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2" name="Line 51"/>
            <p:cNvSpPr>
              <a:spLocks noChangeShapeType="1"/>
            </p:cNvSpPr>
            <p:nvPr/>
          </p:nvSpPr>
          <p:spPr bwMode="auto">
            <a:xfrm flipV="1">
              <a:off x="4845" y="1274"/>
              <a:ext cx="0" cy="129"/>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3" name="Line 52"/>
            <p:cNvSpPr>
              <a:spLocks noChangeShapeType="1"/>
            </p:cNvSpPr>
            <p:nvPr/>
          </p:nvSpPr>
          <p:spPr bwMode="auto">
            <a:xfrm>
              <a:off x="913" y="1274"/>
              <a:ext cx="0" cy="129"/>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4" name="Line 53"/>
            <p:cNvSpPr>
              <a:spLocks noChangeShapeType="1"/>
            </p:cNvSpPr>
            <p:nvPr/>
          </p:nvSpPr>
          <p:spPr bwMode="auto">
            <a:xfrm flipH="1">
              <a:off x="4481" y="1491"/>
              <a:ext cx="168"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5" name="Line 54"/>
            <p:cNvSpPr>
              <a:spLocks noChangeShapeType="1"/>
            </p:cNvSpPr>
            <p:nvPr/>
          </p:nvSpPr>
          <p:spPr bwMode="auto">
            <a:xfrm flipH="1">
              <a:off x="4481" y="3041"/>
              <a:ext cx="163"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6" name="Line 55"/>
            <p:cNvSpPr>
              <a:spLocks noChangeShapeType="1"/>
            </p:cNvSpPr>
            <p:nvPr/>
          </p:nvSpPr>
          <p:spPr bwMode="auto">
            <a:xfrm>
              <a:off x="4481" y="1491"/>
              <a:ext cx="0" cy="155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7" name="Line 56"/>
            <p:cNvSpPr>
              <a:spLocks noChangeShapeType="1"/>
            </p:cNvSpPr>
            <p:nvPr/>
          </p:nvSpPr>
          <p:spPr bwMode="auto">
            <a:xfrm flipH="1">
              <a:off x="4481" y="2152"/>
              <a:ext cx="168"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8" name="Line 57"/>
            <p:cNvSpPr>
              <a:spLocks noChangeShapeType="1"/>
            </p:cNvSpPr>
            <p:nvPr/>
          </p:nvSpPr>
          <p:spPr bwMode="auto">
            <a:xfrm flipV="1">
              <a:off x="4364" y="2447"/>
              <a:ext cx="117" cy="5"/>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9" name="Line 58"/>
            <p:cNvSpPr>
              <a:spLocks noChangeShapeType="1"/>
            </p:cNvSpPr>
            <p:nvPr/>
          </p:nvSpPr>
          <p:spPr bwMode="auto">
            <a:xfrm>
              <a:off x="4845" y="3134"/>
              <a:ext cx="0" cy="232"/>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0" name="Line 59"/>
            <p:cNvSpPr>
              <a:spLocks noChangeShapeType="1"/>
            </p:cNvSpPr>
            <p:nvPr/>
          </p:nvSpPr>
          <p:spPr bwMode="auto">
            <a:xfrm>
              <a:off x="4845" y="3366"/>
              <a:ext cx="229"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 name="Line 60"/>
            <p:cNvSpPr>
              <a:spLocks noChangeShapeType="1"/>
            </p:cNvSpPr>
            <p:nvPr/>
          </p:nvSpPr>
          <p:spPr bwMode="auto">
            <a:xfrm flipV="1">
              <a:off x="3313" y="1274"/>
              <a:ext cx="0" cy="129"/>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 name="Line 61"/>
            <p:cNvSpPr>
              <a:spLocks noChangeShapeType="1"/>
            </p:cNvSpPr>
            <p:nvPr/>
          </p:nvSpPr>
          <p:spPr bwMode="auto">
            <a:xfrm>
              <a:off x="3313" y="1584"/>
              <a:ext cx="0" cy="599"/>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3" name="Line 62"/>
            <p:cNvSpPr>
              <a:spLocks noChangeShapeType="1"/>
            </p:cNvSpPr>
            <p:nvPr/>
          </p:nvSpPr>
          <p:spPr bwMode="auto">
            <a:xfrm flipH="1">
              <a:off x="3313" y="2183"/>
              <a:ext cx="128"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 name="Line 63"/>
            <p:cNvSpPr>
              <a:spLocks noChangeShapeType="1"/>
            </p:cNvSpPr>
            <p:nvPr/>
          </p:nvSpPr>
          <p:spPr bwMode="auto">
            <a:xfrm flipH="1">
              <a:off x="3313" y="2003"/>
              <a:ext cx="123"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 name="Line 64"/>
            <p:cNvSpPr>
              <a:spLocks noChangeShapeType="1"/>
            </p:cNvSpPr>
            <p:nvPr/>
          </p:nvSpPr>
          <p:spPr bwMode="auto">
            <a:xfrm flipH="1">
              <a:off x="2960" y="1486"/>
              <a:ext cx="157"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6" name="Line 65"/>
            <p:cNvSpPr>
              <a:spLocks noChangeShapeType="1"/>
            </p:cNvSpPr>
            <p:nvPr/>
          </p:nvSpPr>
          <p:spPr bwMode="auto">
            <a:xfrm flipH="1">
              <a:off x="2960" y="1486"/>
              <a:ext cx="0" cy="1493"/>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7" name="Line 66"/>
            <p:cNvSpPr>
              <a:spLocks noChangeShapeType="1"/>
            </p:cNvSpPr>
            <p:nvPr/>
          </p:nvSpPr>
          <p:spPr bwMode="auto">
            <a:xfrm flipH="1">
              <a:off x="1769" y="1486"/>
              <a:ext cx="151"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8" name="Line 67"/>
            <p:cNvSpPr>
              <a:spLocks noChangeShapeType="1"/>
            </p:cNvSpPr>
            <p:nvPr/>
          </p:nvSpPr>
          <p:spPr bwMode="auto">
            <a:xfrm>
              <a:off x="2960" y="2979"/>
              <a:ext cx="129"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9" name="Line 68"/>
            <p:cNvSpPr>
              <a:spLocks noChangeShapeType="1"/>
            </p:cNvSpPr>
            <p:nvPr/>
          </p:nvSpPr>
          <p:spPr bwMode="auto">
            <a:xfrm>
              <a:off x="2731" y="2617"/>
              <a:ext cx="229"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 name="Line 69"/>
            <p:cNvSpPr>
              <a:spLocks noChangeShapeType="1"/>
            </p:cNvSpPr>
            <p:nvPr/>
          </p:nvSpPr>
          <p:spPr bwMode="auto">
            <a:xfrm flipH="1">
              <a:off x="3273" y="3067"/>
              <a:ext cx="0" cy="847"/>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1" name="Line 70"/>
            <p:cNvSpPr>
              <a:spLocks noChangeShapeType="1"/>
            </p:cNvSpPr>
            <p:nvPr/>
          </p:nvSpPr>
          <p:spPr bwMode="auto">
            <a:xfrm flipH="1">
              <a:off x="3273" y="3361"/>
              <a:ext cx="247"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 name="Line 71"/>
            <p:cNvSpPr>
              <a:spLocks noChangeShapeType="1"/>
            </p:cNvSpPr>
            <p:nvPr/>
          </p:nvSpPr>
          <p:spPr bwMode="auto">
            <a:xfrm flipH="1">
              <a:off x="3268" y="3537"/>
              <a:ext cx="246"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3" name="Line 72"/>
            <p:cNvSpPr>
              <a:spLocks noChangeShapeType="1"/>
            </p:cNvSpPr>
            <p:nvPr/>
          </p:nvSpPr>
          <p:spPr bwMode="auto">
            <a:xfrm flipH="1">
              <a:off x="3268" y="3728"/>
              <a:ext cx="246"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4" name="Line 73"/>
            <p:cNvSpPr>
              <a:spLocks noChangeShapeType="1"/>
            </p:cNvSpPr>
            <p:nvPr/>
          </p:nvSpPr>
          <p:spPr bwMode="auto">
            <a:xfrm>
              <a:off x="3273" y="3914"/>
              <a:ext cx="241"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5" name="Line 74"/>
            <p:cNvSpPr>
              <a:spLocks noChangeShapeType="1"/>
            </p:cNvSpPr>
            <p:nvPr/>
          </p:nvSpPr>
          <p:spPr bwMode="auto">
            <a:xfrm>
              <a:off x="3139" y="3594"/>
              <a:ext cx="129"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6" name="Line 75"/>
            <p:cNvSpPr>
              <a:spLocks noChangeShapeType="1"/>
            </p:cNvSpPr>
            <p:nvPr/>
          </p:nvSpPr>
          <p:spPr bwMode="auto">
            <a:xfrm flipH="1">
              <a:off x="3145" y="3790"/>
              <a:ext cx="123"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7" name="Line 76"/>
            <p:cNvSpPr>
              <a:spLocks noChangeShapeType="1"/>
            </p:cNvSpPr>
            <p:nvPr/>
          </p:nvSpPr>
          <p:spPr bwMode="auto">
            <a:xfrm flipH="1" flipV="1">
              <a:off x="2115" y="1274"/>
              <a:ext cx="1" cy="129"/>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8" name="Line 77"/>
            <p:cNvSpPr>
              <a:spLocks noChangeShapeType="1"/>
            </p:cNvSpPr>
            <p:nvPr/>
          </p:nvSpPr>
          <p:spPr bwMode="auto">
            <a:xfrm>
              <a:off x="1764" y="1481"/>
              <a:ext cx="0" cy="1426"/>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9" name="Line 78"/>
            <p:cNvSpPr>
              <a:spLocks noChangeShapeType="1"/>
            </p:cNvSpPr>
            <p:nvPr/>
          </p:nvSpPr>
          <p:spPr bwMode="auto">
            <a:xfrm flipH="1">
              <a:off x="1764" y="2907"/>
              <a:ext cx="156"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0" name="Line 79"/>
            <p:cNvSpPr>
              <a:spLocks noChangeShapeType="1"/>
            </p:cNvSpPr>
            <p:nvPr/>
          </p:nvSpPr>
          <p:spPr bwMode="auto">
            <a:xfrm flipH="1">
              <a:off x="1764" y="2178"/>
              <a:ext cx="151"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1" name="Line 80"/>
            <p:cNvSpPr>
              <a:spLocks noChangeShapeType="1"/>
            </p:cNvSpPr>
            <p:nvPr/>
          </p:nvSpPr>
          <p:spPr bwMode="auto">
            <a:xfrm flipH="1">
              <a:off x="1635" y="2803"/>
              <a:ext cx="129"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2" name="Line 81"/>
            <p:cNvSpPr>
              <a:spLocks noChangeShapeType="1"/>
            </p:cNvSpPr>
            <p:nvPr/>
          </p:nvSpPr>
          <p:spPr bwMode="auto">
            <a:xfrm>
              <a:off x="2116" y="3000"/>
              <a:ext cx="0" cy="532"/>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3" name="Line 82"/>
            <p:cNvSpPr>
              <a:spLocks noChangeShapeType="1"/>
            </p:cNvSpPr>
            <p:nvPr/>
          </p:nvSpPr>
          <p:spPr bwMode="auto">
            <a:xfrm flipH="1">
              <a:off x="2116" y="3372"/>
              <a:ext cx="140"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4" name="Line 83"/>
            <p:cNvSpPr>
              <a:spLocks noChangeShapeType="1"/>
            </p:cNvSpPr>
            <p:nvPr/>
          </p:nvSpPr>
          <p:spPr bwMode="auto">
            <a:xfrm>
              <a:off x="2116" y="3532"/>
              <a:ext cx="151"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5" name="Rectangle 84"/>
            <p:cNvSpPr>
              <a:spLocks noChangeArrowheads="1"/>
            </p:cNvSpPr>
            <p:nvPr/>
          </p:nvSpPr>
          <p:spPr bwMode="auto">
            <a:xfrm>
              <a:off x="1132" y="1992"/>
              <a:ext cx="240" cy="124"/>
            </a:xfrm>
            <a:prstGeom prst="rect">
              <a:avLst/>
            </a:prstGeom>
            <a:solidFill>
              <a:schemeClr val="bg1"/>
            </a:solidFill>
            <a:ln w="158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6" name="Line 85"/>
            <p:cNvSpPr>
              <a:spLocks noChangeShapeType="1"/>
            </p:cNvSpPr>
            <p:nvPr/>
          </p:nvSpPr>
          <p:spPr bwMode="auto">
            <a:xfrm flipH="1">
              <a:off x="908" y="2571"/>
              <a:ext cx="229"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7" name="Line 86"/>
            <p:cNvSpPr>
              <a:spLocks noChangeShapeType="1"/>
            </p:cNvSpPr>
            <p:nvPr/>
          </p:nvSpPr>
          <p:spPr bwMode="auto">
            <a:xfrm flipV="1">
              <a:off x="908" y="1584"/>
              <a:ext cx="0" cy="987"/>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8" name="Line 87"/>
            <p:cNvSpPr>
              <a:spLocks noChangeShapeType="1"/>
            </p:cNvSpPr>
            <p:nvPr/>
          </p:nvSpPr>
          <p:spPr bwMode="auto">
            <a:xfrm flipH="1">
              <a:off x="902" y="2297"/>
              <a:ext cx="230"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9" name="Line 88"/>
            <p:cNvSpPr>
              <a:spLocks noChangeShapeType="1"/>
            </p:cNvSpPr>
            <p:nvPr/>
          </p:nvSpPr>
          <p:spPr bwMode="auto">
            <a:xfrm flipH="1">
              <a:off x="902" y="2044"/>
              <a:ext cx="230"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0" name="Line 89"/>
            <p:cNvSpPr>
              <a:spLocks noChangeShapeType="1"/>
            </p:cNvSpPr>
            <p:nvPr/>
          </p:nvSpPr>
          <p:spPr bwMode="auto">
            <a:xfrm flipH="1">
              <a:off x="807" y="2209"/>
              <a:ext cx="95"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1" name="Line 90"/>
            <p:cNvSpPr>
              <a:spLocks noChangeShapeType="1"/>
            </p:cNvSpPr>
            <p:nvPr/>
          </p:nvSpPr>
          <p:spPr bwMode="auto">
            <a:xfrm flipH="1">
              <a:off x="466" y="1486"/>
              <a:ext cx="252"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2" name="Line 91"/>
            <p:cNvSpPr>
              <a:spLocks noChangeShapeType="1"/>
            </p:cNvSpPr>
            <p:nvPr/>
          </p:nvSpPr>
          <p:spPr bwMode="auto">
            <a:xfrm>
              <a:off x="902" y="3155"/>
              <a:ext cx="0" cy="377"/>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3" name="Line 92"/>
            <p:cNvSpPr>
              <a:spLocks noChangeShapeType="1"/>
            </p:cNvSpPr>
            <p:nvPr/>
          </p:nvSpPr>
          <p:spPr bwMode="auto">
            <a:xfrm flipH="1">
              <a:off x="461" y="3067"/>
              <a:ext cx="246"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4" name="Line 93"/>
            <p:cNvSpPr>
              <a:spLocks noChangeShapeType="1"/>
            </p:cNvSpPr>
            <p:nvPr/>
          </p:nvSpPr>
          <p:spPr bwMode="auto">
            <a:xfrm flipV="1">
              <a:off x="461" y="1481"/>
              <a:ext cx="0" cy="1586"/>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5" name="Line 94"/>
            <p:cNvSpPr>
              <a:spLocks noChangeShapeType="1"/>
            </p:cNvSpPr>
            <p:nvPr/>
          </p:nvSpPr>
          <p:spPr bwMode="auto">
            <a:xfrm flipH="1">
              <a:off x="897" y="3366"/>
              <a:ext cx="235"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6" name="Line 95"/>
            <p:cNvSpPr>
              <a:spLocks noChangeShapeType="1"/>
            </p:cNvSpPr>
            <p:nvPr/>
          </p:nvSpPr>
          <p:spPr bwMode="auto">
            <a:xfrm flipH="1">
              <a:off x="902" y="3532"/>
              <a:ext cx="230"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7" name="Line 96"/>
            <p:cNvSpPr>
              <a:spLocks noChangeShapeType="1"/>
            </p:cNvSpPr>
            <p:nvPr/>
          </p:nvSpPr>
          <p:spPr bwMode="auto">
            <a:xfrm flipH="1">
              <a:off x="813" y="3434"/>
              <a:ext cx="84"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spTree>
    <p:extLst>
      <p:ext uri="{BB962C8B-B14F-4D97-AF65-F5344CB8AC3E}">
        <p14:creationId xmlns:p14="http://schemas.microsoft.com/office/powerpoint/2010/main" val="3928957457"/>
      </p:ext>
    </p:extLst>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299</a:t>
            </a:fld>
            <a:endParaRPr lang="en-US" sz="800" dirty="0">
              <a:solidFill>
                <a:schemeClr val="bg1"/>
              </a:solidFill>
            </a:endParaRPr>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Constructing a Regression Tree (II)</a:t>
            </a:r>
          </a:p>
        </p:txBody>
      </p:sp>
      <mc:AlternateContent xmlns:mc="http://schemas.openxmlformats.org/markup-compatibility/2006" xmlns:a14="http://schemas.microsoft.com/office/drawing/2010/main">
        <mc:Choice Requires="a14">
          <p:sp>
            <p:nvSpPr>
              <p:cNvPr id="5" name="Textfeld 4"/>
              <p:cNvSpPr txBox="1"/>
              <p:nvPr/>
            </p:nvSpPr>
            <p:spPr>
              <a:xfrm>
                <a:off x="369913" y="1105593"/>
                <a:ext cx="8495610" cy="5598649"/>
              </a:xfrm>
              <a:prstGeom prst="rect">
                <a:avLst/>
              </a:prstGeom>
              <a:noFill/>
            </p:spPr>
            <p:txBody>
              <a:bodyPr wrap="square" rtlCol="0">
                <a:spAutoFit/>
              </a:bodyPr>
              <a:lstStyle/>
              <a:p>
                <a:pPr algn="l"/>
                <a:r>
                  <a:rPr lang="en-US" sz="1800" dirty="0"/>
                  <a:t>For any feature j and </a:t>
                </a:r>
                <a:r>
                  <a:rPr lang="en-US" sz="1800" dirty="0" err="1"/>
                  <a:t>cutpoint</a:t>
                </a:r>
                <a:r>
                  <a:rPr lang="en-US" sz="1800" dirty="0"/>
                  <a:t> s, we seek the value of j and s that minimizes</a:t>
                </a:r>
              </a:p>
              <a:p>
                <a:pPr algn="l"/>
                <a14:m>
                  <m:oMathPara xmlns:m="http://schemas.openxmlformats.org/officeDocument/2006/math">
                    <m:oMathParaPr>
                      <m:jc m:val="centerGroup"/>
                    </m:oMathParaPr>
                    <m:oMath xmlns:m="http://schemas.openxmlformats.org/officeDocument/2006/math">
                      <m:nary>
                        <m:naryPr>
                          <m:chr m:val="∑"/>
                          <m:ctrlPr>
                            <a:rPr lang="de-DE" sz="1800" b="0" i="1">
                              <a:latin typeface="Cambria Math"/>
                            </a:rPr>
                          </m:ctrlPr>
                        </m:naryPr>
                        <m:sub>
                          <m:r>
                            <a:rPr lang="de-DE" sz="1800" b="0" i="1">
                              <a:latin typeface="Cambria Math"/>
                            </a:rPr>
                            <m:t>𝑖</m:t>
                          </m:r>
                          <m:r>
                            <a:rPr lang="de-DE" sz="1800" b="0" i="1">
                              <a:latin typeface="Cambria Math"/>
                            </a:rPr>
                            <m:t>: </m:t>
                          </m:r>
                          <m:sSub>
                            <m:sSubPr>
                              <m:ctrlPr>
                                <a:rPr lang="en-US" sz="1800" b="0" i="1">
                                  <a:latin typeface="Cambria Math"/>
                                </a:rPr>
                              </m:ctrlPr>
                            </m:sSubPr>
                            <m:e>
                              <m:r>
                                <a:rPr lang="en-US" sz="1800" b="0" i="1">
                                  <a:latin typeface="Cambria Math"/>
                                </a:rPr>
                                <m:t>𝑥</m:t>
                              </m:r>
                            </m:e>
                            <m:sub>
                              <m:r>
                                <a:rPr lang="de-DE" sz="1800" b="0" i="1">
                                  <a:latin typeface="Cambria Math"/>
                                </a:rPr>
                                <m:t>𝑖</m:t>
                              </m:r>
                            </m:sub>
                          </m:sSub>
                          <m:r>
                            <a:rPr lang="pt-BR" sz="1800" b="0" i="1">
                              <a:latin typeface="Cambria Math"/>
                              <a:ea typeface="Cambria Math"/>
                            </a:rPr>
                            <m:t>𝜖</m:t>
                          </m:r>
                          <m:sSub>
                            <m:sSubPr>
                              <m:ctrlPr>
                                <a:rPr lang="pt-BR" sz="1800" b="0" i="1">
                                  <a:latin typeface="Cambria Math"/>
                                  <a:ea typeface="Cambria Math"/>
                                </a:rPr>
                              </m:ctrlPr>
                            </m:sSubPr>
                            <m:e>
                              <m:r>
                                <a:rPr lang="de-DE" sz="1800" b="0" i="1">
                                  <a:latin typeface="Cambria Math"/>
                                  <a:ea typeface="Cambria Math"/>
                                </a:rPr>
                                <m:t>𝑅</m:t>
                              </m:r>
                            </m:e>
                            <m:sub>
                              <m:r>
                                <a:rPr lang="de-DE" sz="1800" b="0" i="1">
                                  <a:latin typeface="Cambria Math"/>
                                  <a:ea typeface="Cambria Math"/>
                                </a:rPr>
                                <m:t>1</m:t>
                              </m:r>
                            </m:sub>
                          </m:sSub>
                          <m:r>
                            <a:rPr lang="de-DE" sz="1800" b="0" i="1">
                              <a:latin typeface="Cambria Math"/>
                              <a:ea typeface="Cambria Math"/>
                            </a:rPr>
                            <m:t>(</m:t>
                          </m:r>
                          <m:r>
                            <a:rPr lang="de-DE" sz="1800" b="0" i="1">
                              <a:latin typeface="Cambria Math"/>
                              <a:ea typeface="Cambria Math"/>
                            </a:rPr>
                            <m:t>𝑗</m:t>
                          </m:r>
                          <m:r>
                            <a:rPr lang="de-DE" sz="1800" b="0" i="1">
                              <a:latin typeface="Cambria Math"/>
                              <a:ea typeface="Cambria Math"/>
                            </a:rPr>
                            <m:t>,</m:t>
                          </m:r>
                          <m:r>
                            <a:rPr lang="de-DE" sz="1800" b="0" i="1">
                              <a:latin typeface="Cambria Math"/>
                              <a:ea typeface="Cambria Math"/>
                            </a:rPr>
                            <m:t>𝑠</m:t>
                          </m:r>
                          <m:r>
                            <a:rPr lang="de-DE" sz="1800" b="0" i="1">
                              <a:latin typeface="Cambria Math"/>
                              <a:ea typeface="Cambria Math"/>
                            </a:rPr>
                            <m:t>)</m:t>
                          </m:r>
                        </m:sub>
                        <m:sup>
                          <m:r>
                            <a:rPr lang="de-DE" sz="1800" b="0" i="1">
                              <a:latin typeface="Cambria Math"/>
                            </a:rPr>
                            <m:t>𝑛</m:t>
                          </m:r>
                        </m:sup>
                        <m:e>
                          <m:sSup>
                            <m:sSupPr>
                              <m:ctrlPr>
                                <a:rPr lang="de-DE" sz="1800" b="0" i="1">
                                  <a:latin typeface="Cambria Math"/>
                                </a:rPr>
                              </m:ctrlPr>
                            </m:sSupPr>
                            <m:e>
                              <m:d>
                                <m:dPr>
                                  <m:ctrlPr>
                                    <a:rPr lang="de-DE" sz="1800" b="0" i="1">
                                      <a:latin typeface="Cambria Math"/>
                                    </a:rPr>
                                  </m:ctrlPr>
                                </m:dPr>
                                <m:e>
                                  <m:sSub>
                                    <m:sSubPr>
                                      <m:ctrlPr>
                                        <a:rPr lang="en-US" sz="1800" i="1">
                                          <a:latin typeface="Cambria Math"/>
                                        </a:rPr>
                                      </m:ctrlPr>
                                    </m:sSubPr>
                                    <m:e>
                                      <m:r>
                                        <a:rPr lang="en-US" sz="1800" i="1">
                                          <a:latin typeface="Cambria Math"/>
                                        </a:rPr>
                                        <m:t>𝑦</m:t>
                                      </m:r>
                                    </m:e>
                                    <m:sub>
                                      <m:r>
                                        <a:rPr lang="en-US" sz="1800" i="1">
                                          <a:latin typeface="Cambria Math"/>
                                        </a:rPr>
                                        <m:t>𝑖</m:t>
                                      </m:r>
                                    </m:sub>
                                  </m:sSub>
                                  <m:r>
                                    <a:rPr lang="de-DE" sz="1800" b="0" i="1">
                                      <a:latin typeface="Cambria Math"/>
                                    </a:rPr>
                                    <m:t>−</m:t>
                                  </m:r>
                                  <m:sSub>
                                    <m:sSubPr>
                                      <m:ctrlPr>
                                        <a:rPr lang="de-DE" sz="1800" b="0" i="1">
                                          <a:latin typeface="Cambria Math"/>
                                        </a:rPr>
                                      </m:ctrlPr>
                                    </m:sSubPr>
                                    <m:e>
                                      <m:acc>
                                        <m:accPr>
                                          <m:chr m:val="̅"/>
                                          <m:ctrlPr>
                                            <a:rPr lang="de-DE" sz="1800" b="0" i="1">
                                              <a:latin typeface="Cambria Math"/>
                                            </a:rPr>
                                          </m:ctrlPr>
                                        </m:accPr>
                                        <m:e>
                                          <m:r>
                                            <a:rPr lang="en-US" sz="1800" b="0" i="1">
                                              <a:latin typeface="Cambria Math"/>
                                            </a:rPr>
                                            <m:t>𝑦</m:t>
                                          </m:r>
                                        </m:e>
                                      </m:acc>
                                    </m:e>
                                    <m:sub>
                                      <m:sSub>
                                        <m:sSubPr>
                                          <m:ctrlPr>
                                            <a:rPr lang="pt-BR" sz="1800" b="0" i="1">
                                              <a:latin typeface="Cambria Math"/>
                                              <a:ea typeface="Cambria Math"/>
                                            </a:rPr>
                                          </m:ctrlPr>
                                        </m:sSubPr>
                                        <m:e>
                                          <m:r>
                                            <a:rPr lang="de-DE" sz="1800" b="0" i="1">
                                              <a:latin typeface="Cambria Math"/>
                                              <a:ea typeface="Cambria Math"/>
                                            </a:rPr>
                                            <m:t>𝑅</m:t>
                                          </m:r>
                                        </m:e>
                                        <m:sub>
                                          <m:r>
                                            <a:rPr lang="de-DE" sz="1800" b="0" i="1" smtClean="0">
                                              <a:latin typeface="Cambria Math"/>
                                              <a:ea typeface="Cambria Math"/>
                                            </a:rPr>
                                            <m:t>1</m:t>
                                          </m:r>
                                        </m:sub>
                                      </m:sSub>
                                    </m:sub>
                                  </m:sSub>
                                </m:e>
                              </m:d>
                            </m:e>
                            <m:sup>
                              <m:r>
                                <a:rPr lang="de-DE" sz="1800" b="0" i="1">
                                  <a:latin typeface="Cambria Math"/>
                                </a:rPr>
                                <m:t>2</m:t>
                              </m:r>
                            </m:sup>
                          </m:sSup>
                        </m:e>
                      </m:nary>
                      <m:r>
                        <a:rPr lang="de-DE" sz="1800" b="0" i="1" smtClean="0">
                          <a:latin typeface="Cambria Math"/>
                        </a:rPr>
                        <m:t>+</m:t>
                      </m:r>
                      <m:nary>
                        <m:naryPr>
                          <m:chr m:val="∑"/>
                          <m:ctrlPr>
                            <a:rPr lang="de-DE" sz="1800" b="0" i="1">
                              <a:latin typeface="Cambria Math"/>
                            </a:rPr>
                          </m:ctrlPr>
                        </m:naryPr>
                        <m:sub>
                          <m:r>
                            <a:rPr lang="de-DE" sz="1800" b="0" i="1">
                              <a:latin typeface="Cambria Math"/>
                            </a:rPr>
                            <m:t>𝑖</m:t>
                          </m:r>
                          <m:r>
                            <a:rPr lang="de-DE" sz="1800" b="0" i="1" smtClean="0">
                              <a:latin typeface="Cambria Math"/>
                            </a:rPr>
                            <m:t>: </m:t>
                          </m:r>
                          <m:sSub>
                            <m:sSubPr>
                              <m:ctrlPr>
                                <a:rPr lang="en-US" sz="1800" b="0" i="1">
                                  <a:latin typeface="Cambria Math"/>
                                </a:rPr>
                              </m:ctrlPr>
                            </m:sSubPr>
                            <m:e>
                              <m:r>
                                <a:rPr lang="en-US" sz="1800" b="0" i="1">
                                  <a:latin typeface="Cambria Math"/>
                                </a:rPr>
                                <m:t>𝑥</m:t>
                              </m:r>
                            </m:e>
                            <m:sub>
                              <m:r>
                                <a:rPr lang="de-DE" sz="1800" b="0" i="1" smtClean="0">
                                  <a:latin typeface="Cambria Math"/>
                                </a:rPr>
                                <m:t>𝑖</m:t>
                              </m:r>
                            </m:sub>
                          </m:sSub>
                          <m:r>
                            <a:rPr lang="pt-BR" sz="1800" b="0" i="1">
                              <a:latin typeface="Cambria Math"/>
                              <a:ea typeface="Cambria Math"/>
                            </a:rPr>
                            <m:t>𝜖</m:t>
                          </m:r>
                          <m:sSub>
                            <m:sSubPr>
                              <m:ctrlPr>
                                <a:rPr lang="pt-BR" sz="1800" b="0" i="1">
                                  <a:latin typeface="Cambria Math"/>
                                  <a:ea typeface="Cambria Math"/>
                                </a:rPr>
                              </m:ctrlPr>
                            </m:sSubPr>
                            <m:e>
                              <m:r>
                                <a:rPr lang="de-DE" sz="1800" b="0" i="1">
                                  <a:latin typeface="Cambria Math"/>
                                  <a:ea typeface="Cambria Math"/>
                                </a:rPr>
                                <m:t>𝑅</m:t>
                              </m:r>
                            </m:e>
                            <m:sub>
                              <m:r>
                                <a:rPr lang="de-DE" sz="1800" b="0" i="1" smtClean="0">
                                  <a:latin typeface="Cambria Math"/>
                                  <a:ea typeface="Cambria Math"/>
                                </a:rPr>
                                <m:t>2</m:t>
                              </m:r>
                            </m:sub>
                          </m:sSub>
                          <m:r>
                            <a:rPr lang="de-DE" sz="1800" b="0" i="1">
                              <a:latin typeface="Cambria Math"/>
                              <a:ea typeface="Cambria Math"/>
                            </a:rPr>
                            <m:t>(</m:t>
                          </m:r>
                          <m:r>
                            <a:rPr lang="de-DE" sz="1800" b="0" i="1">
                              <a:latin typeface="Cambria Math"/>
                              <a:ea typeface="Cambria Math"/>
                            </a:rPr>
                            <m:t>𝑗</m:t>
                          </m:r>
                          <m:r>
                            <a:rPr lang="de-DE" sz="1800" b="0" i="1">
                              <a:latin typeface="Cambria Math"/>
                              <a:ea typeface="Cambria Math"/>
                            </a:rPr>
                            <m:t>,</m:t>
                          </m:r>
                          <m:r>
                            <a:rPr lang="de-DE" sz="1800" b="0" i="1">
                              <a:latin typeface="Cambria Math"/>
                              <a:ea typeface="Cambria Math"/>
                            </a:rPr>
                            <m:t>𝑠</m:t>
                          </m:r>
                          <m:r>
                            <a:rPr lang="de-DE" sz="1800" b="0" i="1">
                              <a:latin typeface="Cambria Math"/>
                              <a:ea typeface="Cambria Math"/>
                            </a:rPr>
                            <m:t>)</m:t>
                          </m:r>
                        </m:sub>
                        <m:sup>
                          <m:r>
                            <a:rPr lang="de-DE" sz="1800" b="0" i="1">
                              <a:latin typeface="Cambria Math"/>
                            </a:rPr>
                            <m:t>𝑛</m:t>
                          </m:r>
                        </m:sup>
                        <m:e>
                          <m:sSup>
                            <m:sSupPr>
                              <m:ctrlPr>
                                <a:rPr lang="de-DE" sz="1800" b="0" i="1">
                                  <a:latin typeface="Cambria Math"/>
                                </a:rPr>
                              </m:ctrlPr>
                            </m:sSupPr>
                            <m:e>
                              <m:d>
                                <m:dPr>
                                  <m:ctrlPr>
                                    <a:rPr lang="de-DE" sz="1800" b="0" i="1">
                                      <a:latin typeface="Cambria Math"/>
                                    </a:rPr>
                                  </m:ctrlPr>
                                </m:dPr>
                                <m:e>
                                  <m:sSub>
                                    <m:sSubPr>
                                      <m:ctrlPr>
                                        <a:rPr lang="en-US" sz="1800" i="1">
                                          <a:latin typeface="Cambria Math"/>
                                        </a:rPr>
                                      </m:ctrlPr>
                                    </m:sSubPr>
                                    <m:e>
                                      <m:r>
                                        <a:rPr lang="en-US" sz="1800" i="1">
                                          <a:latin typeface="Cambria Math"/>
                                        </a:rPr>
                                        <m:t>𝑦</m:t>
                                      </m:r>
                                    </m:e>
                                    <m:sub>
                                      <m:r>
                                        <a:rPr lang="en-US" sz="1800" i="1">
                                          <a:latin typeface="Cambria Math"/>
                                        </a:rPr>
                                        <m:t>𝑖</m:t>
                                      </m:r>
                                    </m:sub>
                                  </m:sSub>
                                  <m:r>
                                    <a:rPr lang="de-DE" sz="1800" b="0" i="1">
                                      <a:latin typeface="Cambria Math"/>
                                    </a:rPr>
                                    <m:t>−</m:t>
                                  </m:r>
                                  <m:sSub>
                                    <m:sSubPr>
                                      <m:ctrlPr>
                                        <a:rPr lang="de-DE" sz="1800" b="0" i="1">
                                          <a:latin typeface="Cambria Math"/>
                                        </a:rPr>
                                      </m:ctrlPr>
                                    </m:sSubPr>
                                    <m:e>
                                      <m:acc>
                                        <m:accPr>
                                          <m:chr m:val="̅"/>
                                          <m:ctrlPr>
                                            <a:rPr lang="de-DE" sz="1800" b="0" i="1">
                                              <a:latin typeface="Cambria Math"/>
                                            </a:rPr>
                                          </m:ctrlPr>
                                        </m:accPr>
                                        <m:e>
                                          <m:r>
                                            <a:rPr lang="en-US" sz="1800" b="0" i="1">
                                              <a:latin typeface="Cambria Math"/>
                                            </a:rPr>
                                            <m:t>𝑦</m:t>
                                          </m:r>
                                        </m:e>
                                      </m:acc>
                                    </m:e>
                                    <m:sub>
                                      <m:sSub>
                                        <m:sSubPr>
                                          <m:ctrlPr>
                                            <a:rPr lang="pt-BR" sz="1800" b="0" i="1">
                                              <a:latin typeface="Cambria Math"/>
                                              <a:ea typeface="Cambria Math"/>
                                            </a:rPr>
                                          </m:ctrlPr>
                                        </m:sSubPr>
                                        <m:e>
                                          <m:r>
                                            <a:rPr lang="de-DE" sz="1800" b="0" i="1">
                                              <a:latin typeface="Cambria Math"/>
                                              <a:ea typeface="Cambria Math"/>
                                            </a:rPr>
                                            <m:t>𝑅</m:t>
                                          </m:r>
                                        </m:e>
                                        <m:sub>
                                          <m:r>
                                            <a:rPr lang="de-DE" sz="1800" b="0" i="1" smtClean="0">
                                              <a:latin typeface="Cambria Math"/>
                                              <a:ea typeface="Cambria Math"/>
                                            </a:rPr>
                                            <m:t>2</m:t>
                                          </m:r>
                                        </m:sub>
                                      </m:sSub>
                                    </m:sub>
                                  </m:sSub>
                                </m:e>
                              </m:d>
                            </m:e>
                            <m:sup>
                              <m:r>
                                <a:rPr lang="de-DE" sz="1800" b="0" i="1">
                                  <a:latin typeface="Cambria Math"/>
                                </a:rPr>
                                <m:t>2</m:t>
                              </m:r>
                            </m:sup>
                          </m:sSup>
                        </m:e>
                      </m:nary>
                    </m:oMath>
                  </m:oMathPara>
                </a14:m>
                <a:endParaRPr lang="en-US" sz="1800" dirty="0"/>
              </a:p>
              <a:p>
                <a:pPr algn="l"/>
                <a:r>
                  <a:rPr lang="en-US" sz="1800" dirty="0"/>
                  <a:t>where </a:t>
                </a:r>
                <a14:m>
                  <m:oMath xmlns:m="http://schemas.openxmlformats.org/officeDocument/2006/math">
                    <m:sSub>
                      <m:sSubPr>
                        <m:ctrlPr>
                          <a:rPr lang="de-DE" sz="1800" b="0" i="1">
                            <a:latin typeface="Cambria Math"/>
                          </a:rPr>
                        </m:ctrlPr>
                      </m:sSubPr>
                      <m:e>
                        <m:acc>
                          <m:accPr>
                            <m:chr m:val="̅"/>
                            <m:ctrlPr>
                              <a:rPr lang="de-DE" sz="1800" b="0" i="1">
                                <a:latin typeface="Cambria Math"/>
                              </a:rPr>
                            </m:ctrlPr>
                          </m:accPr>
                          <m:e>
                            <m:r>
                              <a:rPr lang="en-US" sz="1800" b="0" i="1">
                                <a:latin typeface="Cambria Math"/>
                              </a:rPr>
                              <m:t>𝑦</m:t>
                            </m:r>
                          </m:e>
                        </m:acc>
                      </m:e>
                      <m:sub>
                        <m:sSub>
                          <m:sSubPr>
                            <m:ctrlPr>
                              <a:rPr lang="pt-BR" sz="1800" b="0" i="1">
                                <a:latin typeface="Cambria Math"/>
                                <a:ea typeface="Cambria Math"/>
                              </a:rPr>
                            </m:ctrlPr>
                          </m:sSubPr>
                          <m:e>
                            <m:r>
                              <a:rPr lang="de-DE" sz="1800" b="0" i="1">
                                <a:latin typeface="Cambria Math"/>
                                <a:ea typeface="Cambria Math"/>
                              </a:rPr>
                              <m:t>𝑅</m:t>
                            </m:r>
                          </m:e>
                          <m:sub>
                            <m:r>
                              <a:rPr lang="de-DE" sz="1800" b="0" i="1">
                                <a:latin typeface="Cambria Math"/>
                                <a:ea typeface="Cambria Math"/>
                              </a:rPr>
                              <m:t>1</m:t>
                            </m:r>
                          </m:sub>
                        </m:sSub>
                      </m:sub>
                    </m:sSub>
                  </m:oMath>
                </a14:m>
                <a:r>
                  <a:rPr lang="en-US" sz="1800" dirty="0"/>
                  <a:t> is the mean value for the training observations in </a:t>
                </a:r>
                <a14:m>
                  <m:oMath xmlns:m="http://schemas.openxmlformats.org/officeDocument/2006/math">
                    <m:sSub>
                      <m:sSubPr>
                        <m:ctrlPr>
                          <a:rPr lang="pt-BR" sz="1800" b="0" i="1">
                            <a:latin typeface="Cambria Math"/>
                            <a:ea typeface="Cambria Math"/>
                          </a:rPr>
                        </m:ctrlPr>
                      </m:sSubPr>
                      <m:e>
                        <m:r>
                          <a:rPr lang="de-DE" sz="1800" b="0" i="1">
                            <a:latin typeface="Cambria Math"/>
                            <a:ea typeface="Cambria Math"/>
                          </a:rPr>
                          <m:t>𝑅</m:t>
                        </m:r>
                      </m:e>
                      <m:sub>
                        <m:r>
                          <a:rPr lang="de-DE" sz="1800" b="0" i="1" smtClean="0">
                            <a:latin typeface="Cambria Math"/>
                            <a:ea typeface="Cambria Math"/>
                          </a:rPr>
                          <m:t>1</m:t>
                        </m:r>
                      </m:sub>
                    </m:sSub>
                    <m:r>
                      <a:rPr lang="de-DE" sz="1800" b="0" i="1">
                        <a:latin typeface="Cambria Math"/>
                        <a:ea typeface="Cambria Math"/>
                      </a:rPr>
                      <m:t>(</m:t>
                    </m:r>
                    <m:r>
                      <a:rPr lang="de-DE" sz="1800" b="0" i="1">
                        <a:latin typeface="Cambria Math"/>
                        <a:ea typeface="Cambria Math"/>
                      </a:rPr>
                      <m:t>𝑗</m:t>
                    </m:r>
                    <m:r>
                      <a:rPr lang="de-DE" sz="1800" b="0" i="1">
                        <a:latin typeface="Cambria Math"/>
                        <a:ea typeface="Cambria Math"/>
                      </a:rPr>
                      <m:t>,</m:t>
                    </m:r>
                    <m:r>
                      <a:rPr lang="de-DE" sz="1800" b="0" i="1">
                        <a:latin typeface="Cambria Math"/>
                        <a:ea typeface="Cambria Math"/>
                      </a:rPr>
                      <m:t>𝑠</m:t>
                    </m:r>
                    <m:r>
                      <a:rPr lang="de-DE" sz="1800" b="0" i="1">
                        <a:latin typeface="Cambria Math"/>
                        <a:ea typeface="Cambria Math"/>
                      </a:rPr>
                      <m:t>)</m:t>
                    </m:r>
                  </m:oMath>
                </a14:m>
                <a:r>
                  <a:rPr lang="en-US" sz="1800" dirty="0"/>
                  <a:t>, and </a:t>
                </a:r>
                <a14:m>
                  <m:oMath xmlns:m="http://schemas.openxmlformats.org/officeDocument/2006/math">
                    <m:sSub>
                      <m:sSubPr>
                        <m:ctrlPr>
                          <a:rPr lang="de-DE" sz="1800" b="0" i="1">
                            <a:latin typeface="Cambria Math"/>
                          </a:rPr>
                        </m:ctrlPr>
                      </m:sSubPr>
                      <m:e>
                        <m:acc>
                          <m:accPr>
                            <m:chr m:val="̅"/>
                            <m:ctrlPr>
                              <a:rPr lang="de-DE" sz="1800" b="0" i="1">
                                <a:latin typeface="Cambria Math"/>
                              </a:rPr>
                            </m:ctrlPr>
                          </m:accPr>
                          <m:e>
                            <m:r>
                              <a:rPr lang="en-US" sz="1800" b="0" i="1">
                                <a:latin typeface="Cambria Math"/>
                              </a:rPr>
                              <m:t>𝑦</m:t>
                            </m:r>
                          </m:e>
                        </m:acc>
                      </m:e>
                      <m:sub>
                        <m:sSub>
                          <m:sSubPr>
                            <m:ctrlPr>
                              <a:rPr lang="pt-BR" sz="1800" b="0" i="1">
                                <a:latin typeface="Cambria Math"/>
                                <a:ea typeface="Cambria Math"/>
                              </a:rPr>
                            </m:ctrlPr>
                          </m:sSubPr>
                          <m:e>
                            <m:r>
                              <a:rPr lang="de-DE" sz="1800" b="0" i="1">
                                <a:latin typeface="Cambria Math"/>
                                <a:ea typeface="Cambria Math"/>
                              </a:rPr>
                              <m:t>𝑅</m:t>
                            </m:r>
                          </m:e>
                          <m:sub>
                            <m:r>
                              <a:rPr lang="de-DE" sz="1800" b="0" i="1">
                                <a:latin typeface="Cambria Math"/>
                                <a:ea typeface="Cambria Math"/>
                              </a:rPr>
                              <m:t>2</m:t>
                            </m:r>
                          </m:sub>
                        </m:sSub>
                      </m:sub>
                    </m:sSub>
                  </m:oMath>
                </a14:m>
                <a:r>
                  <a:rPr lang="en-US" sz="1800" dirty="0"/>
                  <a:t> is the mean value for the training observations in </a:t>
                </a:r>
                <a14:m>
                  <m:oMath xmlns:m="http://schemas.openxmlformats.org/officeDocument/2006/math">
                    <m:sSub>
                      <m:sSubPr>
                        <m:ctrlPr>
                          <a:rPr lang="pt-BR" sz="1800" b="0" i="1">
                            <a:latin typeface="Cambria Math"/>
                            <a:ea typeface="Cambria Math"/>
                          </a:rPr>
                        </m:ctrlPr>
                      </m:sSubPr>
                      <m:e>
                        <m:r>
                          <a:rPr lang="de-DE" sz="1800" b="0" i="1">
                            <a:latin typeface="Cambria Math"/>
                            <a:ea typeface="Cambria Math"/>
                          </a:rPr>
                          <m:t>𝑅</m:t>
                        </m:r>
                      </m:e>
                      <m:sub>
                        <m:r>
                          <a:rPr lang="de-DE" sz="1800" b="0" i="1">
                            <a:latin typeface="Cambria Math"/>
                            <a:ea typeface="Cambria Math"/>
                          </a:rPr>
                          <m:t>2</m:t>
                        </m:r>
                      </m:sub>
                    </m:sSub>
                    <m:r>
                      <a:rPr lang="de-DE" sz="1800" b="0" i="1">
                        <a:latin typeface="Cambria Math"/>
                        <a:ea typeface="Cambria Math"/>
                      </a:rPr>
                      <m:t>(</m:t>
                    </m:r>
                    <m:r>
                      <a:rPr lang="de-DE" sz="1800" b="0" i="1">
                        <a:latin typeface="Cambria Math"/>
                        <a:ea typeface="Cambria Math"/>
                      </a:rPr>
                      <m:t>𝑗</m:t>
                    </m:r>
                    <m:r>
                      <a:rPr lang="de-DE" sz="1800" b="0" i="1">
                        <a:latin typeface="Cambria Math"/>
                        <a:ea typeface="Cambria Math"/>
                      </a:rPr>
                      <m:t>,</m:t>
                    </m:r>
                    <m:r>
                      <a:rPr lang="de-DE" sz="1800" b="0" i="1">
                        <a:latin typeface="Cambria Math"/>
                        <a:ea typeface="Cambria Math"/>
                      </a:rPr>
                      <m:t>𝑠</m:t>
                    </m:r>
                    <m:r>
                      <a:rPr lang="de-DE" sz="1800" b="0" i="1">
                        <a:latin typeface="Cambria Math"/>
                        <a:ea typeface="Cambria Math"/>
                      </a:rPr>
                      <m:t>)</m:t>
                    </m:r>
                  </m:oMath>
                </a14:m>
                <a:r>
                  <a:rPr lang="en-US" sz="1800" dirty="0"/>
                  <a:t>. </a:t>
                </a:r>
              </a:p>
              <a:p>
                <a:pPr algn="l"/>
                <a:r>
                  <a:rPr lang="en-US" sz="1800" dirty="0"/>
                  <a:t>After splitting, we repeat the process, looking for the best feature and best </a:t>
                </a:r>
                <a:r>
                  <a:rPr lang="en-US" sz="1800" dirty="0" err="1"/>
                  <a:t>cutpoint</a:t>
                </a:r>
                <a:r>
                  <a:rPr lang="en-US" sz="1800" dirty="0"/>
                  <a:t> in order to split the data further so as to minimize the RSS within each of the resulting regions. </a:t>
                </a:r>
              </a:p>
              <a:p>
                <a:pPr algn="l"/>
                <a:r>
                  <a:rPr lang="en-US" sz="1800" dirty="0"/>
                  <a:t>The process continues until a stopping criterion is reached; for instance, we may continue until no region contains more than five observations.</a:t>
                </a:r>
              </a:p>
              <a:p>
                <a:pPr algn="l"/>
                <a:r>
                  <a:rPr lang="en-US" sz="1800" dirty="0"/>
                  <a:t>Once the regions R</a:t>
                </a:r>
                <a:r>
                  <a:rPr lang="en-US" sz="1800" baseline="-25000" dirty="0"/>
                  <a:t>1</a:t>
                </a:r>
                <a:r>
                  <a:rPr lang="en-US" sz="1800" dirty="0"/>
                  <a:t>, . . . , R</a:t>
                </a:r>
                <a:r>
                  <a:rPr lang="en-US" sz="1800" baseline="-25000" dirty="0"/>
                  <a:t>J</a:t>
                </a:r>
                <a:r>
                  <a:rPr lang="en-US" sz="1800" dirty="0"/>
                  <a:t> have been created, we predict the objects from the test set.</a:t>
                </a:r>
              </a:p>
              <a:p>
                <a:pPr algn="l"/>
                <a:r>
                  <a:rPr lang="en-US" sz="1800" dirty="0"/>
                  <a:t>To handle the problem of overfitting, pruning methods exist even for regression trees. For further information see:</a:t>
                </a:r>
                <a:br>
                  <a:rPr lang="en-US" sz="1800" dirty="0"/>
                </a:br>
                <a:r>
                  <a:rPr lang="en-US" b="0" i="1" dirty="0"/>
                  <a:t>James et al. (2013): An Introduction to Statistical Learning with R Applications, p. 307f.</a:t>
                </a:r>
              </a:p>
              <a:p>
                <a:pPr algn="l"/>
                <a:endParaRPr lang="en-US" sz="1800" dirty="0"/>
              </a:p>
            </p:txBody>
          </p:sp>
        </mc:Choice>
        <mc:Fallback xmlns="">
          <p:sp>
            <p:nvSpPr>
              <p:cNvPr id="5" name="Textfeld 4"/>
              <p:cNvSpPr txBox="1">
                <a:spLocks noRot="1" noChangeAspect="1" noMove="1" noResize="1" noEditPoints="1" noAdjustHandles="1" noChangeArrowheads="1" noChangeShapeType="1" noTextEdit="1"/>
              </p:cNvSpPr>
              <p:nvPr/>
            </p:nvSpPr>
            <p:spPr>
              <a:xfrm>
                <a:off x="369913" y="1105593"/>
                <a:ext cx="8495610" cy="5598649"/>
              </a:xfrm>
              <a:prstGeom prst="rect">
                <a:avLst/>
              </a:prstGeom>
              <a:blipFill rotWithShape="1">
                <a:blip r:embed="rId3"/>
                <a:stretch>
                  <a:fillRect l="-646" t="-544" r="-1149"/>
                </a:stretch>
              </a:blipFill>
            </p:spPr>
            <p:txBody>
              <a:bodyPr/>
              <a:lstStyle/>
              <a:p>
                <a:r>
                  <a:rPr lang="de-DE">
                    <a:noFill/>
                  </a:rPr>
                  <a:t> </a:t>
                </a:r>
              </a:p>
            </p:txBody>
          </p:sp>
        </mc:Fallback>
      </mc:AlternateContent>
    </p:spTree>
    <p:extLst>
      <p:ext uri="{BB962C8B-B14F-4D97-AF65-F5344CB8AC3E}">
        <p14:creationId xmlns:p14="http://schemas.microsoft.com/office/powerpoint/2010/main" val="2309234300"/>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300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Random Forests for Regression</a:t>
            </a:r>
          </a:p>
        </p:txBody>
      </p:sp>
      <p:sp>
        <p:nvSpPr>
          <p:cNvPr id="4" name="Textfeld 3"/>
          <p:cNvSpPr txBox="1"/>
          <p:nvPr/>
        </p:nvSpPr>
        <p:spPr>
          <a:xfrm>
            <a:off x="369913" y="1330036"/>
            <a:ext cx="8582894" cy="4662815"/>
          </a:xfrm>
          <a:prstGeom prst="rect">
            <a:avLst/>
          </a:prstGeom>
          <a:noFill/>
        </p:spPr>
        <p:txBody>
          <a:bodyPr wrap="square" rtlCol="0">
            <a:spAutoFit/>
          </a:bodyPr>
          <a:lstStyle/>
          <a:p>
            <a:pPr algn="l"/>
            <a:r>
              <a:rPr lang="en-US" sz="1800" dirty="0"/>
              <a:t>Due to the usage of means as predictors a regression tree usually simplifies the true relationship between the inputs and the output. The advantage over traditional statistical methods is, that it can give valuable insights about which variables are important and where. But the prediction ability is poor compared to other regression approaches.</a:t>
            </a:r>
          </a:p>
          <a:p>
            <a:pPr algn="l"/>
            <a:r>
              <a:rPr lang="en-US" sz="1800" dirty="0"/>
              <a:t>A much better prediction quality can be achieved with the creation of an ensemble of trees, use them for prediction and averaging their results. This is done, when applying the Random Forests approach to a regression task.</a:t>
            </a:r>
          </a:p>
          <a:p>
            <a:pPr algn="l"/>
            <a:r>
              <a:rPr lang="en-US" sz="1800" dirty="0"/>
              <a:t>Regression Forests are an ensemble of different regression trees and are used for nonlinear multiple regression. The principle is the same as in classification, except that the output is not the result of a voting but instead of an averaging process.</a:t>
            </a:r>
          </a:p>
          <a:p>
            <a:pPr algn="l"/>
            <a:r>
              <a:rPr lang="en-US" sz="1800" dirty="0"/>
              <a:t>The disadvantage of Random Forests is that the analysis, which aggregates over the results of many bootstrap trees, does not produce a single, easily interpretable tree diagram. </a:t>
            </a:r>
          </a:p>
        </p:txBody>
      </p:sp>
    </p:spTree>
    <p:extLst>
      <p:ext uri="{BB962C8B-B14F-4D97-AF65-F5344CB8AC3E}">
        <p14:creationId xmlns:p14="http://schemas.microsoft.com/office/powerpoint/2010/main" val="2181972989"/>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301</a:t>
            </a:fld>
            <a:endParaRPr lang="en-US" sz="800" dirty="0">
              <a:solidFill>
                <a:schemeClr val="bg1"/>
              </a:solidFill>
            </a:endParaRPr>
          </a:p>
        </p:txBody>
      </p:sp>
      <p:sp>
        <p:nvSpPr>
          <p:cNvPr id="4099" name="Rectangle 2"/>
          <p:cNvSpPr>
            <a:spLocks noChangeArrowheads="1"/>
          </p:cNvSpPr>
          <p:nvPr/>
        </p:nvSpPr>
        <p:spPr bwMode="auto">
          <a:xfrm>
            <a:off x="177800" y="219094"/>
            <a:ext cx="6289502"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Comparing the Fitting Ability of one vs. many Regression Trees</a:t>
            </a:r>
          </a:p>
        </p:txBody>
      </p:sp>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568" y="2228419"/>
            <a:ext cx="3995737" cy="3424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3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9622" y="2228419"/>
            <a:ext cx="3995737" cy="3424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906087" y="1845425"/>
            <a:ext cx="3333403" cy="338554"/>
          </a:xfrm>
          <a:prstGeom prst="rect">
            <a:avLst/>
          </a:prstGeom>
          <a:noFill/>
        </p:spPr>
        <p:txBody>
          <a:bodyPr wrap="square" rtlCol="0">
            <a:spAutoFit/>
          </a:bodyPr>
          <a:lstStyle/>
          <a:p>
            <a:r>
              <a:rPr lang="de-DE" dirty="0"/>
              <a:t>Single Regression </a:t>
            </a:r>
            <a:r>
              <a:rPr lang="de-DE" dirty="0" err="1"/>
              <a:t>Tree</a:t>
            </a:r>
            <a:endParaRPr lang="de-DE" dirty="0"/>
          </a:p>
        </p:txBody>
      </p:sp>
      <p:sp>
        <p:nvSpPr>
          <p:cNvPr id="7" name="Textfeld 6"/>
          <p:cNvSpPr txBox="1"/>
          <p:nvPr/>
        </p:nvSpPr>
        <p:spPr>
          <a:xfrm>
            <a:off x="5339542" y="1889865"/>
            <a:ext cx="3333403" cy="584775"/>
          </a:xfrm>
          <a:prstGeom prst="rect">
            <a:avLst/>
          </a:prstGeom>
          <a:noFill/>
        </p:spPr>
        <p:txBody>
          <a:bodyPr wrap="square" rtlCol="0">
            <a:spAutoFit/>
          </a:bodyPr>
          <a:lstStyle/>
          <a:p>
            <a:r>
              <a:rPr lang="en-US" dirty="0"/>
              <a:t>Average of 100 Regression Trees</a:t>
            </a:r>
            <a:endParaRPr lang="de-DE" dirty="0"/>
          </a:p>
        </p:txBody>
      </p:sp>
    </p:spTree>
    <p:extLst>
      <p:ext uri="{BB962C8B-B14F-4D97-AF65-F5344CB8AC3E}">
        <p14:creationId xmlns:p14="http://schemas.microsoft.com/office/powerpoint/2010/main" val="579645517"/>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302</a:t>
            </a:fld>
            <a:endParaRPr lang="en-US" sz="800" dirty="0">
              <a:solidFill>
                <a:schemeClr val="bg1"/>
              </a:solidFill>
            </a:endParaRPr>
          </a:p>
        </p:txBody>
      </p:sp>
      <p:sp>
        <p:nvSpPr>
          <p:cNvPr id="4099" name="Rectangle 2"/>
          <p:cNvSpPr>
            <a:spLocks noChangeArrowheads="1"/>
          </p:cNvSpPr>
          <p:nvPr/>
        </p:nvSpPr>
        <p:spPr bwMode="auto">
          <a:xfrm>
            <a:off x="186266" y="534988"/>
            <a:ext cx="6874933"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Limitations of Tree Methods in </a:t>
            </a:r>
            <a:r>
              <a:rPr lang="en-US" sz="2400" dirty="0"/>
              <a:t>Regression</a:t>
            </a:r>
          </a:p>
        </p:txBody>
      </p:sp>
      <p:sp>
        <p:nvSpPr>
          <p:cNvPr id="4" name="Textfeld 3"/>
          <p:cNvSpPr txBox="1"/>
          <p:nvPr/>
        </p:nvSpPr>
        <p:spPr>
          <a:xfrm>
            <a:off x="513846" y="1550169"/>
            <a:ext cx="8062887" cy="4108817"/>
          </a:xfrm>
          <a:prstGeom prst="rect">
            <a:avLst/>
          </a:prstGeom>
          <a:noFill/>
        </p:spPr>
        <p:txBody>
          <a:bodyPr wrap="square" rtlCol="0">
            <a:spAutoFit/>
          </a:bodyPr>
          <a:lstStyle/>
          <a:p>
            <a:pPr algn="l"/>
            <a:r>
              <a:rPr lang="en-US" sz="1800"/>
              <a:t>When applied to regression problems, tree methods have the limitation that they cannot exceed the range of values of the target variable used in training. The reason for this lies in their design principle, how the leaves of the trees are created.</a:t>
            </a:r>
          </a:p>
          <a:p>
            <a:pPr algn="l"/>
            <a:r>
              <a:rPr lang="en-US" sz="1800"/>
              <a:t>Thus, Random Forests may perform poorly when the target data is out of the range of the original training data, e.g. in the case of data with persistent trends. A solution may be a frequent re-training in this case.</a:t>
            </a:r>
          </a:p>
          <a:p>
            <a:pPr algn="l"/>
            <a:r>
              <a:rPr lang="en-US" sz="1800"/>
              <a:t>An important strength of Random Forests is that they are able to perform still well in the case of missing data. According to their construction principle, not every tree is using the same features. </a:t>
            </a:r>
          </a:p>
          <a:p>
            <a:pPr algn="l"/>
            <a:r>
              <a:rPr lang="en-US" sz="1800"/>
              <a:t>If there is any missing value for a feature during the application there usually are enough trees remaining that do not use this feature to produce accurate predictions.</a:t>
            </a:r>
          </a:p>
        </p:txBody>
      </p:sp>
    </p:spTree>
    <p:extLst>
      <p:ext uri="{BB962C8B-B14F-4D97-AF65-F5344CB8AC3E}">
        <p14:creationId xmlns:p14="http://schemas.microsoft.com/office/powerpoint/2010/main" val="4136957812"/>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303</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917576" y="1194992"/>
            <a:ext cx="7145546" cy="518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4.4.2	Regression</a:t>
            </a:r>
          </a:p>
          <a:p>
            <a:pPr marL="1795463" algn="l" defTabSz="1795463">
              <a:lnSpc>
                <a:spcPts val="2500"/>
              </a:lnSpc>
              <a:spcBef>
                <a:spcPts val="600"/>
              </a:spcBef>
              <a:tabLst>
                <a:tab pos="269875" algn="l"/>
                <a:tab pos="2963863" algn="l"/>
              </a:tabLst>
            </a:pPr>
            <a:r>
              <a:rPr lang="de-DE" sz="2400"/>
              <a:t>4.4.2.1	OLS</a:t>
            </a:r>
          </a:p>
          <a:p>
            <a:pPr marL="1795463" algn="l" defTabSz="1795463">
              <a:lnSpc>
                <a:spcPts val="2500"/>
              </a:lnSpc>
              <a:spcBef>
                <a:spcPts val="600"/>
              </a:spcBef>
              <a:tabLst>
                <a:tab pos="269875" algn="l"/>
                <a:tab pos="2963863" algn="l"/>
              </a:tabLst>
            </a:pPr>
            <a:r>
              <a:rPr lang="de-DE" sz="2400"/>
              <a:t>4.4.2.2	Ridge Regression</a:t>
            </a:r>
          </a:p>
          <a:p>
            <a:pPr marL="1795463" algn="l" defTabSz="1795463">
              <a:lnSpc>
                <a:spcPts val="2500"/>
              </a:lnSpc>
              <a:spcBef>
                <a:spcPts val="600"/>
              </a:spcBef>
              <a:tabLst>
                <a:tab pos="269875" algn="l"/>
                <a:tab pos="2963863" algn="l"/>
              </a:tabLst>
            </a:pPr>
            <a:r>
              <a:rPr lang="de-DE" sz="2400"/>
              <a:t>4.4.2.3	Support Vector Regression</a:t>
            </a:r>
          </a:p>
          <a:p>
            <a:pPr marL="1795463" algn="l" defTabSz="1795463">
              <a:lnSpc>
                <a:spcPts val="2500"/>
              </a:lnSpc>
              <a:spcBef>
                <a:spcPts val="600"/>
              </a:spcBef>
              <a:tabLst>
                <a:tab pos="269875" algn="l"/>
                <a:tab pos="2963863" algn="l"/>
              </a:tabLst>
            </a:pPr>
            <a:r>
              <a:rPr lang="de-DE" sz="2400"/>
              <a:t>4.4.2.4	Neural Networks</a:t>
            </a:r>
          </a:p>
          <a:p>
            <a:pPr marL="1795463" algn="l" defTabSz="1795463">
              <a:lnSpc>
                <a:spcPts val="2500"/>
              </a:lnSpc>
              <a:spcBef>
                <a:spcPts val="600"/>
              </a:spcBef>
              <a:tabLst>
                <a:tab pos="269875" algn="l"/>
                <a:tab pos="2963863" algn="l"/>
              </a:tabLst>
            </a:pPr>
            <a:r>
              <a:rPr lang="de-DE" sz="2400"/>
              <a:t>4.4.2.5	Decision Trees</a:t>
            </a:r>
          </a:p>
          <a:p>
            <a:pPr marL="1795463" algn="l" defTabSz="1795463">
              <a:lnSpc>
                <a:spcPts val="2500"/>
              </a:lnSpc>
              <a:spcBef>
                <a:spcPts val="600"/>
              </a:spcBef>
              <a:tabLst>
                <a:tab pos="269875" algn="l"/>
                <a:tab pos="2963863" algn="l"/>
              </a:tabLst>
            </a:pPr>
            <a:r>
              <a:rPr lang="de-DE" sz="2400">
                <a:solidFill>
                  <a:srgbClr val="FF0000"/>
                </a:solidFill>
              </a:rPr>
              <a:t>4.4.2.6	K-Nearest Neighbors</a:t>
            </a:r>
          </a:p>
        </p:txBody>
      </p:sp>
    </p:spTree>
    <p:extLst>
      <p:ext uri="{BB962C8B-B14F-4D97-AF65-F5344CB8AC3E}">
        <p14:creationId xmlns:p14="http://schemas.microsoft.com/office/powerpoint/2010/main" val="3592427487"/>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304</a:t>
            </a:fld>
            <a:endParaRPr lang="en-US" sz="800" dirty="0">
              <a:solidFill>
                <a:schemeClr val="bg1"/>
              </a:solidFill>
            </a:endParaRPr>
          </a:p>
        </p:txBody>
      </p:sp>
      <p:sp>
        <p:nvSpPr>
          <p:cNvPr id="4099" name="Rectangle 2"/>
          <p:cNvSpPr>
            <a:spLocks noChangeArrowheads="1"/>
          </p:cNvSpPr>
          <p:nvPr/>
        </p:nvSpPr>
        <p:spPr bwMode="auto">
          <a:xfrm>
            <a:off x="177800" y="534988"/>
            <a:ext cx="642112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k-Nearest Neighbors for </a:t>
            </a:r>
            <a:r>
              <a:rPr lang="en-US" sz="2400" dirty="0"/>
              <a:t>Regression</a:t>
            </a:r>
          </a:p>
        </p:txBody>
      </p:sp>
      <p:sp>
        <p:nvSpPr>
          <p:cNvPr id="4" name="Textfeld 3"/>
          <p:cNvSpPr txBox="1"/>
          <p:nvPr/>
        </p:nvSpPr>
        <p:spPr>
          <a:xfrm>
            <a:off x="286093" y="1185256"/>
            <a:ext cx="8582894" cy="923330"/>
          </a:xfrm>
          <a:prstGeom prst="rect">
            <a:avLst/>
          </a:prstGeom>
          <a:noFill/>
        </p:spPr>
        <p:txBody>
          <a:bodyPr wrap="square" rtlCol="0">
            <a:spAutoFit/>
          </a:bodyPr>
          <a:lstStyle/>
          <a:p>
            <a:pPr algn="l"/>
            <a:r>
              <a:rPr lang="en-US" sz="1800"/>
              <a:t>k-Nearest Neighbors cannot only be used for classification but also for regression. The only difference in regression is that the prediction is not the result of a majority vote but of an averaging process.</a:t>
            </a:r>
            <a:endParaRPr lang="en-US" sz="1800" dirty="0"/>
          </a:p>
        </p:txBody>
      </p:sp>
      <p:pic>
        <p:nvPicPr>
          <p:cNvPr id="2" name="Grafik 1"/>
          <p:cNvPicPr>
            <a:picLocks noChangeAspect="1"/>
          </p:cNvPicPr>
          <p:nvPr/>
        </p:nvPicPr>
        <p:blipFill>
          <a:blip r:embed="rId2"/>
          <a:stretch>
            <a:fillRect/>
          </a:stretch>
        </p:blipFill>
        <p:spPr>
          <a:xfrm>
            <a:off x="4384416" y="2479199"/>
            <a:ext cx="4307903" cy="4018439"/>
          </a:xfrm>
          <a:prstGeom prst="rect">
            <a:avLst/>
          </a:prstGeom>
        </p:spPr>
      </p:pic>
      <p:sp>
        <p:nvSpPr>
          <p:cNvPr id="6" name="Textfeld 5"/>
          <p:cNvSpPr txBox="1"/>
          <p:nvPr/>
        </p:nvSpPr>
        <p:spPr>
          <a:xfrm>
            <a:off x="286093" y="2126654"/>
            <a:ext cx="4098323" cy="3416320"/>
          </a:xfrm>
          <a:prstGeom prst="rect">
            <a:avLst/>
          </a:prstGeom>
          <a:noFill/>
        </p:spPr>
        <p:txBody>
          <a:bodyPr wrap="square" rtlCol="0">
            <a:spAutoFit/>
          </a:bodyPr>
          <a:lstStyle/>
          <a:p>
            <a:pPr algn="l"/>
            <a:r>
              <a:rPr lang="en-US" sz="1800"/>
              <a:t>A simple implementation of KNN regression is to calculate the average of the numerical target of the k-nearest neighbors.  Another approach uses an inverse distance weighted average of the K-nearest neighbors. KNN regression uses the same distance functions as KNN classification.</a:t>
            </a:r>
          </a:p>
          <a:p>
            <a:pPr algn="l"/>
            <a:endParaRPr lang="en-US" sz="1800"/>
          </a:p>
          <a:p>
            <a:pPr algn="r"/>
            <a:r>
              <a:rPr lang="en-US" sz="1800"/>
              <a:t>Example:</a:t>
            </a:r>
            <a:endParaRPr lang="en-US" sz="1800" dirty="0"/>
          </a:p>
        </p:txBody>
      </p:sp>
    </p:spTree>
    <p:extLst>
      <p:ext uri="{BB962C8B-B14F-4D97-AF65-F5344CB8AC3E}">
        <p14:creationId xmlns:p14="http://schemas.microsoft.com/office/powerpoint/2010/main" val="1266622300"/>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305</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849843" y="1618325"/>
            <a:ext cx="7428444" cy="3991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4.4.2	Regression</a:t>
            </a:r>
          </a:p>
          <a:p>
            <a:pPr marL="896938" algn="l">
              <a:lnSpc>
                <a:spcPts val="2500"/>
              </a:lnSpc>
              <a:spcBef>
                <a:spcPts val="600"/>
              </a:spcBef>
              <a:tabLst>
                <a:tab pos="269875" algn="l"/>
              </a:tabLst>
            </a:pPr>
            <a:r>
              <a:rPr lang="en-US" sz="2400"/>
              <a:t>	</a:t>
            </a:r>
            <a:r>
              <a:rPr lang="en-US" sz="2400">
                <a:solidFill>
                  <a:srgbClr val="C00000"/>
                </a:solidFill>
              </a:rPr>
              <a:t>4.4.3	Segmentation</a:t>
            </a:r>
          </a:p>
          <a:p>
            <a:pPr marL="1795463" algn="l" defTabSz="1795463">
              <a:lnSpc>
                <a:spcPts val="2500"/>
              </a:lnSpc>
              <a:spcBef>
                <a:spcPts val="600"/>
              </a:spcBef>
              <a:tabLst>
                <a:tab pos="269875" algn="l"/>
                <a:tab pos="2963863" algn="l"/>
              </a:tabLst>
            </a:pPr>
            <a:r>
              <a:rPr lang="de-DE" sz="2400"/>
              <a:t>4.4.3.1	K-Means</a:t>
            </a:r>
          </a:p>
          <a:p>
            <a:pPr marL="1795463" algn="l" defTabSz="1795463">
              <a:lnSpc>
                <a:spcPts val="2500"/>
              </a:lnSpc>
              <a:spcBef>
                <a:spcPts val="600"/>
              </a:spcBef>
              <a:tabLst>
                <a:tab pos="269875" algn="l"/>
                <a:tab pos="2963863" algn="l"/>
              </a:tabLst>
            </a:pPr>
            <a:r>
              <a:rPr lang="de-DE" sz="2400"/>
              <a:t>4.4.2.2	Hierarchical Cluster Analysis</a:t>
            </a:r>
          </a:p>
        </p:txBody>
      </p:sp>
    </p:spTree>
    <p:extLst>
      <p:ext uri="{BB962C8B-B14F-4D97-AF65-F5344CB8AC3E}">
        <p14:creationId xmlns:p14="http://schemas.microsoft.com/office/powerpoint/2010/main" val="2533318601"/>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306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Introductory Example</a:t>
            </a:r>
          </a:p>
        </p:txBody>
      </p:sp>
      <p:sp>
        <p:nvSpPr>
          <p:cNvPr id="2" name="Rechteck 1"/>
          <p:cNvSpPr/>
          <p:nvPr/>
        </p:nvSpPr>
        <p:spPr>
          <a:xfrm>
            <a:off x="357446" y="1136201"/>
            <a:ext cx="8562110" cy="5386090"/>
          </a:xfrm>
          <a:prstGeom prst="rect">
            <a:avLst/>
          </a:prstGeom>
        </p:spPr>
        <p:txBody>
          <a:bodyPr wrap="square">
            <a:spAutoFit/>
          </a:bodyPr>
          <a:lstStyle/>
          <a:p>
            <a:pPr algn="l"/>
            <a:r>
              <a:rPr lang="en-US" sz="1800" dirty="0"/>
              <a:t>Assume you are a wholesale distributor and each row of your dataset corresponds to a customer showing the following attributes:</a:t>
            </a:r>
          </a:p>
          <a:p>
            <a:pPr algn="l"/>
            <a:r>
              <a:rPr lang="en-US" b="0" dirty="0"/>
              <a:t>1) FRESH: annual spending on fresh products (Continuous); </a:t>
            </a:r>
            <a:br>
              <a:rPr lang="en-US" b="0" dirty="0"/>
            </a:br>
            <a:r>
              <a:rPr lang="en-US" b="0" dirty="0"/>
              <a:t>2) MILK: annual spending on milk products (Continuous); </a:t>
            </a:r>
            <a:br>
              <a:rPr lang="en-US" b="0" dirty="0"/>
            </a:br>
            <a:r>
              <a:rPr lang="en-US" b="0" dirty="0"/>
              <a:t>3) GROCERY: annual spending on grocery products (Continuous); </a:t>
            </a:r>
            <a:br>
              <a:rPr lang="en-US" b="0" dirty="0"/>
            </a:br>
            <a:r>
              <a:rPr lang="en-US" b="0" dirty="0"/>
              <a:t>4) FROZEN: annual spending on frozen products (Continuous) </a:t>
            </a:r>
            <a:br>
              <a:rPr lang="en-US" b="0" dirty="0"/>
            </a:br>
            <a:r>
              <a:rPr lang="en-US" b="0" dirty="0"/>
              <a:t>5) DETERGENTS_PAPER: annual spending on detergents and paper products (Continuous) </a:t>
            </a:r>
            <a:br>
              <a:rPr lang="en-US" b="0" dirty="0"/>
            </a:br>
            <a:r>
              <a:rPr lang="en-US" b="0" dirty="0"/>
              <a:t>6) DELICATESSEN: annual spending on delicatessen products (Continuous); </a:t>
            </a:r>
            <a:br>
              <a:rPr lang="en-US" b="0" dirty="0"/>
            </a:br>
            <a:r>
              <a:rPr lang="en-US" b="0" dirty="0"/>
              <a:t>7) CHANNEL: customers buying channel (Nominal) </a:t>
            </a:r>
            <a:br>
              <a:rPr lang="en-US" b="0" dirty="0"/>
            </a:br>
            <a:r>
              <a:rPr lang="en-US" b="0" dirty="0"/>
              <a:t>8) REGION: customers region (Nominal)</a:t>
            </a:r>
          </a:p>
          <a:p>
            <a:pPr algn="l"/>
            <a:r>
              <a:rPr lang="en-US" sz="1800" dirty="0"/>
              <a:t>Your goal is to segment the users. That means finding similar types of users and bunching them together.</a:t>
            </a:r>
          </a:p>
          <a:p>
            <a:pPr algn="l"/>
            <a:r>
              <a:rPr lang="en-US" sz="1800" dirty="0"/>
              <a:t>Why would you want to do this?</a:t>
            </a:r>
          </a:p>
          <a:p>
            <a:pPr marL="357188" indent="-174625" algn="l">
              <a:spcBef>
                <a:spcPts val="600"/>
              </a:spcBef>
              <a:buSzPct val="130000"/>
              <a:buFont typeface="Arial" panose="020B0604020202020204" pitchFamily="34" charset="0"/>
              <a:buChar char="•"/>
            </a:pPr>
            <a:r>
              <a:rPr lang="en-US" sz="1800" dirty="0"/>
              <a:t>You might want to give different users different experiences. Marketing often does this; for example, to offer toner to people who are known to own printers.</a:t>
            </a:r>
          </a:p>
          <a:p>
            <a:pPr marL="357188" indent="-174625" algn="l">
              <a:spcBef>
                <a:spcPts val="600"/>
              </a:spcBef>
              <a:buSzPct val="130000"/>
              <a:buFont typeface="Arial" panose="020B0604020202020204" pitchFamily="34" charset="0"/>
              <a:buChar char="•"/>
            </a:pPr>
            <a:r>
              <a:rPr lang="en-US" sz="1800" dirty="0"/>
              <a:t>You might have a model that works better for specific groups. Or you might have different models for different groups.</a:t>
            </a:r>
          </a:p>
        </p:txBody>
      </p:sp>
    </p:spTree>
    <p:extLst>
      <p:ext uri="{BB962C8B-B14F-4D97-AF65-F5344CB8AC3E}">
        <p14:creationId xmlns:p14="http://schemas.microsoft.com/office/powerpoint/2010/main" val="3805781804"/>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307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Cluster Analysis</a:t>
            </a:r>
          </a:p>
        </p:txBody>
      </p:sp>
      <p:sp>
        <p:nvSpPr>
          <p:cNvPr id="5" name="Line 3"/>
          <p:cNvSpPr>
            <a:spLocks noChangeShapeType="1"/>
          </p:cNvSpPr>
          <p:nvPr/>
        </p:nvSpPr>
        <p:spPr bwMode="auto">
          <a:xfrm flipH="1">
            <a:off x="4488656" y="4194313"/>
            <a:ext cx="794" cy="1682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6" name="Line 4"/>
          <p:cNvSpPr>
            <a:spLocks noChangeShapeType="1"/>
          </p:cNvSpPr>
          <p:nvPr/>
        </p:nvSpPr>
        <p:spPr bwMode="auto">
          <a:xfrm>
            <a:off x="3198811" y="4361000"/>
            <a:ext cx="0" cy="1666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7" name="Line 5"/>
          <p:cNvSpPr>
            <a:spLocks noChangeShapeType="1"/>
          </p:cNvSpPr>
          <p:nvPr/>
        </p:nvSpPr>
        <p:spPr bwMode="auto">
          <a:xfrm flipH="1">
            <a:off x="5822950" y="4361000"/>
            <a:ext cx="3175" cy="1666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8" name="Line 6"/>
          <p:cNvSpPr>
            <a:spLocks noChangeShapeType="1"/>
          </p:cNvSpPr>
          <p:nvPr/>
        </p:nvSpPr>
        <p:spPr bwMode="auto">
          <a:xfrm>
            <a:off x="3198813" y="4361000"/>
            <a:ext cx="947737"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9" name="Line 7"/>
          <p:cNvSpPr>
            <a:spLocks noChangeShapeType="1"/>
          </p:cNvSpPr>
          <p:nvPr/>
        </p:nvSpPr>
        <p:spPr bwMode="auto">
          <a:xfrm>
            <a:off x="4146550" y="4361000"/>
            <a:ext cx="167957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10" name="Line 8"/>
          <p:cNvSpPr>
            <a:spLocks noChangeShapeType="1"/>
          </p:cNvSpPr>
          <p:nvPr/>
        </p:nvSpPr>
        <p:spPr bwMode="auto">
          <a:xfrm flipH="1">
            <a:off x="3198812" y="5073788"/>
            <a:ext cx="2" cy="1666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11" name="Line 9"/>
          <p:cNvSpPr>
            <a:spLocks noChangeShapeType="1"/>
          </p:cNvSpPr>
          <p:nvPr/>
        </p:nvSpPr>
        <p:spPr bwMode="auto">
          <a:xfrm>
            <a:off x="2428875" y="5240475"/>
            <a:ext cx="1588" cy="1682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12" name="Line 10"/>
          <p:cNvSpPr>
            <a:spLocks noChangeShapeType="1"/>
          </p:cNvSpPr>
          <p:nvPr/>
        </p:nvSpPr>
        <p:spPr bwMode="auto">
          <a:xfrm>
            <a:off x="3970338" y="5240475"/>
            <a:ext cx="1587" cy="1682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13" name="Line 11"/>
          <p:cNvSpPr>
            <a:spLocks noChangeShapeType="1"/>
          </p:cNvSpPr>
          <p:nvPr/>
        </p:nvSpPr>
        <p:spPr bwMode="auto">
          <a:xfrm>
            <a:off x="2428875" y="5240475"/>
            <a:ext cx="769938"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14" name="Line 12"/>
          <p:cNvSpPr>
            <a:spLocks noChangeShapeType="1"/>
          </p:cNvSpPr>
          <p:nvPr/>
        </p:nvSpPr>
        <p:spPr bwMode="auto">
          <a:xfrm>
            <a:off x="3198813" y="5240475"/>
            <a:ext cx="771525"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15" name="Rectangle 13"/>
          <p:cNvSpPr>
            <a:spLocks noChangeArrowheads="1"/>
          </p:cNvSpPr>
          <p:nvPr/>
        </p:nvSpPr>
        <p:spPr bwMode="auto">
          <a:xfrm>
            <a:off x="1722438" y="5408750"/>
            <a:ext cx="1411287" cy="546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16" name="Rectangle 14"/>
          <p:cNvSpPr>
            <a:spLocks noChangeArrowheads="1"/>
          </p:cNvSpPr>
          <p:nvPr/>
        </p:nvSpPr>
        <p:spPr bwMode="auto">
          <a:xfrm>
            <a:off x="1857375" y="5586550"/>
            <a:ext cx="1122363"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20000"/>
              </a:spcBef>
              <a:spcAft>
                <a:spcPts val="0"/>
              </a:spcAft>
              <a:buClrTx/>
              <a:buSzTx/>
              <a:buFontTx/>
              <a:buNone/>
              <a:tabLst/>
              <a:defRPr/>
            </a:pPr>
            <a:r>
              <a:rPr kumimoji="0" lang="en-US" altLang="de-DE" sz="1300" b="1" i="0" u="none" strike="noStrike" kern="0" cap="none" spc="0" normalizeH="0" baseline="0" noProof="0" dirty="0">
                <a:ln>
                  <a:noFill/>
                </a:ln>
                <a:solidFill>
                  <a:srgbClr val="000000"/>
                </a:solidFill>
                <a:effectLst/>
                <a:uLnTx/>
                <a:uFillTx/>
                <a:latin typeface="Arial" pitchFamily="34" charset="0"/>
                <a:ea typeface="+mn-ea"/>
              </a:rPr>
              <a:t>agglomerative</a:t>
            </a:r>
            <a:endParaRPr kumimoji="0" lang="en-US" altLang="de-DE"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17" name="Rectangle 15"/>
          <p:cNvSpPr>
            <a:spLocks noChangeArrowheads="1"/>
          </p:cNvSpPr>
          <p:nvPr/>
        </p:nvSpPr>
        <p:spPr bwMode="auto">
          <a:xfrm>
            <a:off x="1722438" y="5408750"/>
            <a:ext cx="1411287" cy="546100"/>
          </a:xfrm>
          <a:prstGeom prst="rect">
            <a:avLst/>
          </a:prstGeom>
          <a:noFill/>
          <a:ln w="28575">
            <a:solidFill>
              <a:srgbClr val="1C1C1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18" name="Rectangle 16"/>
          <p:cNvSpPr>
            <a:spLocks noChangeArrowheads="1"/>
          </p:cNvSpPr>
          <p:nvPr/>
        </p:nvSpPr>
        <p:spPr bwMode="auto">
          <a:xfrm>
            <a:off x="3263900" y="5408750"/>
            <a:ext cx="1411288" cy="546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19" name="Rectangle 17"/>
          <p:cNvSpPr>
            <a:spLocks noChangeArrowheads="1"/>
          </p:cNvSpPr>
          <p:nvPr/>
        </p:nvSpPr>
        <p:spPr bwMode="auto">
          <a:xfrm>
            <a:off x="3719513" y="5602425"/>
            <a:ext cx="61395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20000"/>
              </a:spcBef>
              <a:spcAft>
                <a:spcPts val="0"/>
              </a:spcAft>
              <a:buClrTx/>
              <a:buSzTx/>
              <a:buFontTx/>
              <a:buNone/>
              <a:tabLst/>
              <a:defRPr/>
            </a:pPr>
            <a:r>
              <a:rPr kumimoji="0" lang="en-US" altLang="de-DE" sz="1300" b="1" i="0" u="none" strike="noStrike" kern="0" cap="none" spc="0" normalizeH="0" baseline="0" noProof="0" dirty="0">
                <a:ln>
                  <a:noFill/>
                </a:ln>
                <a:solidFill>
                  <a:srgbClr val="000000"/>
                </a:solidFill>
                <a:effectLst/>
                <a:uLnTx/>
                <a:uFillTx/>
                <a:latin typeface="Arial" pitchFamily="34" charset="0"/>
                <a:ea typeface="+mn-ea"/>
              </a:rPr>
              <a:t>divisive</a:t>
            </a:r>
            <a:endParaRPr kumimoji="0" lang="en-US" altLang="de-DE"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20" name="Rectangle 18"/>
          <p:cNvSpPr>
            <a:spLocks noChangeArrowheads="1"/>
          </p:cNvSpPr>
          <p:nvPr/>
        </p:nvSpPr>
        <p:spPr bwMode="auto">
          <a:xfrm>
            <a:off x="3263900" y="5408750"/>
            <a:ext cx="1411288" cy="546100"/>
          </a:xfrm>
          <a:prstGeom prst="rect">
            <a:avLst/>
          </a:prstGeom>
          <a:noFill/>
          <a:ln w="28575">
            <a:solidFill>
              <a:srgbClr val="1C1C1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21" name="Rectangle 19"/>
          <p:cNvSpPr>
            <a:spLocks noChangeArrowheads="1"/>
          </p:cNvSpPr>
          <p:nvPr/>
        </p:nvSpPr>
        <p:spPr bwMode="auto">
          <a:xfrm>
            <a:off x="2493963" y="4527688"/>
            <a:ext cx="1411287" cy="546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22" name="Rectangle 20"/>
          <p:cNvSpPr>
            <a:spLocks noChangeArrowheads="1"/>
          </p:cNvSpPr>
          <p:nvPr/>
        </p:nvSpPr>
        <p:spPr bwMode="auto">
          <a:xfrm>
            <a:off x="2703513" y="4600713"/>
            <a:ext cx="9461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ct val="20000"/>
              </a:spcBef>
              <a:spcAft>
                <a:spcPts val="0"/>
              </a:spcAft>
              <a:buClrTx/>
              <a:buSzTx/>
              <a:buFontTx/>
              <a:buNone/>
              <a:tabLst/>
              <a:defRPr/>
            </a:pPr>
            <a:r>
              <a:rPr kumimoji="0" lang="en-US" altLang="de-DE" sz="1300" b="1" i="0" u="none" strike="noStrike" kern="0" cap="none" spc="0" normalizeH="0" baseline="0" noProof="0" dirty="0">
                <a:ln>
                  <a:noFill/>
                </a:ln>
                <a:solidFill>
                  <a:srgbClr val="000000"/>
                </a:solidFill>
                <a:effectLst/>
                <a:uLnTx/>
                <a:uFillTx/>
                <a:latin typeface="Arial" pitchFamily="34" charset="0"/>
                <a:ea typeface="+mn-ea"/>
              </a:rPr>
              <a:t>Hierarchical</a:t>
            </a:r>
            <a:endParaRPr kumimoji="0" lang="en-US" altLang="de-DE"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23" name="Rectangle 21"/>
          <p:cNvSpPr>
            <a:spLocks noChangeArrowheads="1"/>
          </p:cNvSpPr>
          <p:nvPr/>
        </p:nvSpPr>
        <p:spPr bwMode="auto">
          <a:xfrm>
            <a:off x="2863850" y="4800738"/>
            <a:ext cx="68262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20000"/>
              </a:spcBef>
              <a:spcAft>
                <a:spcPts val="0"/>
              </a:spcAft>
              <a:buClrTx/>
              <a:buSzTx/>
              <a:buFontTx/>
              <a:buNone/>
              <a:tabLst/>
              <a:defRPr/>
            </a:pPr>
            <a:r>
              <a:rPr kumimoji="0" lang="en-US" altLang="de-DE" sz="1300" b="1" i="0" u="none" strike="noStrike" kern="0" cap="none" spc="0" normalizeH="0" baseline="0" noProof="0" dirty="0">
                <a:ln>
                  <a:noFill/>
                </a:ln>
                <a:solidFill>
                  <a:srgbClr val="000000"/>
                </a:solidFill>
                <a:effectLst/>
                <a:uLnTx/>
                <a:uFillTx/>
                <a:latin typeface="Arial" pitchFamily="34" charset="0"/>
                <a:ea typeface="+mn-ea"/>
              </a:rPr>
              <a:t>Methods</a:t>
            </a:r>
            <a:endParaRPr kumimoji="0" lang="en-US" altLang="de-DE"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24" name="Rectangle 22"/>
          <p:cNvSpPr>
            <a:spLocks noChangeArrowheads="1"/>
          </p:cNvSpPr>
          <p:nvPr/>
        </p:nvSpPr>
        <p:spPr bwMode="auto">
          <a:xfrm>
            <a:off x="2493963" y="4527688"/>
            <a:ext cx="1411287" cy="546100"/>
          </a:xfrm>
          <a:prstGeom prst="rect">
            <a:avLst/>
          </a:prstGeom>
          <a:noFill/>
          <a:ln w="28575">
            <a:solidFill>
              <a:srgbClr val="1C1C1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25" name="Rectangle 23"/>
          <p:cNvSpPr>
            <a:spLocks noChangeArrowheads="1"/>
          </p:cNvSpPr>
          <p:nvPr/>
        </p:nvSpPr>
        <p:spPr bwMode="auto">
          <a:xfrm>
            <a:off x="5119688" y="4527688"/>
            <a:ext cx="1411287" cy="546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26" name="Rectangle 24"/>
          <p:cNvSpPr>
            <a:spLocks noChangeArrowheads="1"/>
          </p:cNvSpPr>
          <p:nvPr/>
        </p:nvSpPr>
        <p:spPr bwMode="auto">
          <a:xfrm>
            <a:off x="5362575" y="4600713"/>
            <a:ext cx="9207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ct val="20000"/>
              </a:spcBef>
              <a:spcAft>
                <a:spcPts val="0"/>
              </a:spcAft>
              <a:buClrTx/>
              <a:buSzTx/>
              <a:buFontTx/>
              <a:buNone/>
              <a:tabLst/>
              <a:defRPr/>
            </a:pPr>
            <a:r>
              <a:rPr kumimoji="0" lang="en-US" altLang="de-DE" sz="1300" b="1" i="0" u="none" strike="noStrike" kern="0" cap="none" spc="0" normalizeH="0" baseline="0" noProof="0" dirty="0">
                <a:ln>
                  <a:noFill/>
                </a:ln>
                <a:solidFill>
                  <a:srgbClr val="000000"/>
                </a:solidFill>
                <a:effectLst/>
                <a:uLnTx/>
                <a:uFillTx/>
                <a:latin typeface="Arial" pitchFamily="34" charset="0"/>
                <a:ea typeface="+mn-ea"/>
              </a:rPr>
              <a:t>Partitioning</a:t>
            </a:r>
            <a:endParaRPr kumimoji="0" lang="en-US" altLang="de-DE"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27" name="Rectangle 25"/>
          <p:cNvSpPr>
            <a:spLocks noChangeArrowheads="1"/>
          </p:cNvSpPr>
          <p:nvPr/>
        </p:nvSpPr>
        <p:spPr bwMode="auto">
          <a:xfrm>
            <a:off x="5481638" y="4800738"/>
            <a:ext cx="68262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ct val="20000"/>
              </a:spcBef>
              <a:spcAft>
                <a:spcPts val="0"/>
              </a:spcAft>
              <a:buClrTx/>
              <a:buSzTx/>
              <a:buFontTx/>
              <a:buNone/>
              <a:tabLst/>
              <a:defRPr/>
            </a:pPr>
            <a:r>
              <a:rPr kumimoji="0" lang="en-US" altLang="de-DE" sz="1300" b="1" i="0" u="none" strike="noStrike" kern="0" cap="none" spc="0" normalizeH="0" baseline="0" noProof="0" dirty="0">
                <a:ln>
                  <a:noFill/>
                </a:ln>
                <a:solidFill>
                  <a:srgbClr val="000000"/>
                </a:solidFill>
                <a:effectLst/>
                <a:uLnTx/>
                <a:uFillTx/>
                <a:latin typeface="Arial" pitchFamily="34" charset="0"/>
                <a:ea typeface="+mn-ea"/>
              </a:rPr>
              <a:t>Methods</a:t>
            </a:r>
            <a:endParaRPr kumimoji="0" lang="en-US" altLang="de-DE"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28" name="Rectangle 26"/>
          <p:cNvSpPr>
            <a:spLocks noChangeArrowheads="1"/>
          </p:cNvSpPr>
          <p:nvPr/>
        </p:nvSpPr>
        <p:spPr bwMode="auto">
          <a:xfrm>
            <a:off x="5119688" y="4527688"/>
            <a:ext cx="1411287" cy="546100"/>
          </a:xfrm>
          <a:prstGeom prst="rect">
            <a:avLst/>
          </a:prstGeom>
          <a:noFill/>
          <a:ln w="28575">
            <a:solidFill>
              <a:srgbClr val="1C1C1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29" name="Rectangle 27"/>
          <p:cNvSpPr>
            <a:spLocks noChangeArrowheads="1"/>
          </p:cNvSpPr>
          <p:nvPr/>
        </p:nvSpPr>
        <p:spPr bwMode="auto">
          <a:xfrm>
            <a:off x="3506788" y="3779975"/>
            <a:ext cx="14128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30" name="Rectangle 28"/>
          <p:cNvSpPr>
            <a:spLocks noChangeArrowheads="1"/>
          </p:cNvSpPr>
          <p:nvPr/>
        </p:nvSpPr>
        <p:spPr bwMode="auto">
          <a:xfrm>
            <a:off x="3481388" y="3854588"/>
            <a:ext cx="203581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20000"/>
              </a:spcBef>
              <a:spcAft>
                <a:spcPts val="0"/>
              </a:spcAft>
              <a:buClrTx/>
              <a:buSzTx/>
              <a:buFontTx/>
              <a:buNone/>
              <a:tabLst/>
              <a:defRPr/>
            </a:pPr>
            <a:r>
              <a:rPr kumimoji="0" lang="en-US" altLang="de-DE" sz="1700" b="1" i="0" u="none" strike="noStrike" kern="0" cap="none" spc="0" normalizeH="0" baseline="0" noProof="0" dirty="0">
                <a:ln>
                  <a:noFill/>
                </a:ln>
                <a:solidFill>
                  <a:srgbClr val="0000FF"/>
                </a:solidFill>
                <a:effectLst/>
                <a:uLnTx/>
                <a:uFillTx/>
                <a:latin typeface="Arial" pitchFamily="34" charset="0"/>
                <a:ea typeface="+mn-ea"/>
              </a:rPr>
              <a:t>Clustering Methods</a:t>
            </a:r>
            <a:endParaRPr kumimoji="0" lang="en-US" altLang="de-DE"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31" name="Rectangle 29"/>
          <p:cNvSpPr>
            <a:spLocks noChangeArrowheads="1"/>
          </p:cNvSpPr>
          <p:nvPr/>
        </p:nvSpPr>
        <p:spPr bwMode="auto">
          <a:xfrm>
            <a:off x="3416300" y="3779975"/>
            <a:ext cx="2144713" cy="414338"/>
          </a:xfrm>
          <a:prstGeom prst="rect">
            <a:avLst/>
          </a:prstGeom>
          <a:noFill/>
          <a:ln w="28575">
            <a:solidFill>
              <a:srgbClr val="1C1C1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32" name="Text Box 30"/>
          <p:cNvSpPr txBox="1">
            <a:spLocks noChangeArrowheads="1"/>
          </p:cNvSpPr>
          <p:nvPr/>
        </p:nvSpPr>
        <p:spPr bwMode="auto">
          <a:xfrm>
            <a:off x="420688" y="1311379"/>
            <a:ext cx="8207923" cy="2187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just" defTabSz="914400" eaLnBrk="1" fontAlgn="auto" latinLnBrk="0" hangingPunct="1">
              <a:lnSpc>
                <a:spcPct val="100000"/>
              </a:lnSpc>
              <a:spcBef>
                <a:spcPts val="12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Cluster analysis is a type of multivariate statistical analysis. It is used to group data into separate clusters. The main objective of clustering is to find similarities between data objects, and then group similar objects together to assist in understanding relationships that might exist among them. Cluster analysis is based on a mathematical formulation of a measure of similarity. </a:t>
            </a:r>
          </a:p>
          <a:p>
            <a:pPr marL="0" marR="0" lvl="0" indent="0" algn="just" defTabSz="914400" eaLnBrk="1" fontAlgn="auto" latinLnBrk="0" hangingPunct="1">
              <a:lnSpc>
                <a:spcPct val="100000"/>
              </a:lnSpc>
              <a:spcBef>
                <a:spcPts val="12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There are different types of cluster analysis methods:</a:t>
            </a:r>
          </a:p>
        </p:txBody>
      </p:sp>
    </p:spTree>
    <p:extLst>
      <p:ext uri="{BB962C8B-B14F-4D97-AF65-F5344CB8AC3E}">
        <p14:creationId xmlns:p14="http://schemas.microsoft.com/office/powerpoint/2010/main" val="3420853258"/>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308</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849843" y="1618325"/>
            <a:ext cx="7428444" cy="3991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4.4.2	Regression</a:t>
            </a:r>
          </a:p>
          <a:p>
            <a:pPr marL="896938" algn="l">
              <a:lnSpc>
                <a:spcPts val="2500"/>
              </a:lnSpc>
              <a:spcBef>
                <a:spcPts val="600"/>
              </a:spcBef>
              <a:tabLst>
                <a:tab pos="269875" algn="l"/>
              </a:tabLst>
            </a:pPr>
            <a:r>
              <a:rPr lang="en-US" sz="2400"/>
              <a:t>	4.4.3	Segmentation</a:t>
            </a:r>
          </a:p>
          <a:p>
            <a:pPr marL="1795463" algn="l" defTabSz="1795463">
              <a:lnSpc>
                <a:spcPts val="2500"/>
              </a:lnSpc>
              <a:spcBef>
                <a:spcPts val="600"/>
              </a:spcBef>
              <a:tabLst>
                <a:tab pos="269875" algn="l"/>
                <a:tab pos="2963863" algn="l"/>
              </a:tabLst>
            </a:pPr>
            <a:r>
              <a:rPr lang="de-DE" sz="2400">
                <a:solidFill>
                  <a:srgbClr val="C00000"/>
                </a:solidFill>
              </a:rPr>
              <a:t>4.4.3.1	K-Means</a:t>
            </a:r>
          </a:p>
          <a:p>
            <a:pPr marL="1795463" algn="l" defTabSz="1795463">
              <a:lnSpc>
                <a:spcPts val="2500"/>
              </a:lnSpc>
              <a:spcBef>
                <a:spcPts val="600"/>
              </a:spcBef>
              <a:tabLst>
                <a:tab pos="269875" algn="l"/>
                <a:tab pos="2963863" algn="l"/>
              </a:tabLst>
            </a:pPr>
            <a:r>
              <a:rPr lang="de-DE" sz="2400"/>
              <a:t>4.4.2.2	Hierarchical Cluster Analysis</a:t>
            </a:r>
          </a:p>
        </p:txBody>
      </p:sp>
    </p:spTree>
    <p:extLst>
      <p:ext uri="{BB962C8B-B14F-4D97-AF65-F5344CB8AC3E}">
        <p14:creationId xmlns:p14="http://schemas.microsoft.com/office/powerpoint/2010/main" val="378404794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315324" y="1845058"/>
            <a:ext cx="7936948" cy="3664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marL="268288" indent="-268288">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defRPr>
            </a:lvl9pPr>
          </a:lstStyle>
          <a:p>
            <a:pPr marL="0" indent="0" algn="l">
              <a:spcBef>
                <a:spcPts val="1200"/>
              </a:spcBef>
            </a:pPr>
            <a:r>
              <a:rPr lang="en-US" altLang="de-DE" sz="1800">
                <a:latin typeface="+mn-lt"/>
              </a:rPr>
              <a:t>The hardware load differs in operational application systems and data warehouse systems over time</a:t>
            </a:r>
          </a:p>
          <a:p>
            <a:pPr marL="0" indent="0" algn="l">
              <a:spcBef>
                <a:spcPts val="1200"/>
              </a:spcBef>
            </a:pPr>
            <a:endParaRPr lang="en-US" altLang="de-DE" sz="1800">
              <a:latin typeface="+mn-lt"/>
            </a:endParaRPr>
          </a:p>
          <a:p>
            <a:pPr marL="0" indent="0" algn="l">
              <a:spcBef>
                <a:spcPts val="1200"/>
              </a:spcBef>
            </a:pPr>
            <a:endParaRPr lang="en-US" altLang="de-DE" sz="1800">
              <a:latin typeface="+mn-lt"/>
            </a:endParaRPr>
          </a:p>
          <a:p>
            <a:pPr marL="0" indent="0" algn="l">
              <a:spcBef>
                <a:spcPts val="1200"/>
              </a:spcBef>
            </a:pPr>
            <a:endParaRPr lang="en-US" altLang="de-DE" sz="1800">
              <a:latin typeface="+mn-lt"/>
            </a:endParaRPr>
          </a:p>
          <a:p>
            <a:pPr marL="0" indent="0" algn="l">
              <a:spcBef>
                <a:spcPts val="1200"/>
              </a:spcBef>
            </a:pPr>
            <a:endParaRPr lang="en-US" altLang="de-DE" sz="1800">
              <a:latin typeface="+mn-lt"/>
            </a:endParaRPr>
          </a:p>
          <a:p>
            <a:pPr marL="0" indent="0" algn="l">
              <a:spcBef>
                <a:spcPts val="1200"/>
              </a:spcBef>
            </a:pPr>
            <a:endParaRPr lang="en-US" altLang="de-DE" sz="1800">
              <a:latin typeface="+mn-lt"/>
            </a:endParaRPr>
          </a:p>
          <a:p>
            <a:pPr marL="0" indent="0" algn="l">
              <a:spcBef>
                <a:spcPts val="1200"/>
              </a:spcBef>
            </a:pPr>
            <a:endParaRPr lang="en-US" altLang="de-DE" sz="1800">
              <a:latin typeface="+mn-lt"/>
            </a:endParaRPr>
          </a:p>
          <a:p>
            <a:pPr marL="0" indent="0" algn="l">
              <a:spcBef>
                <a:spcPts val="1200"/>
              </a:spcBef>
            </a:pPr>
            <a:r>
              <a:rPr lang="en-US" altLang="de-DE" sz="1800">
                <a:latin typeface="+mn-lt"/>
              </a:rPr>
              <a:t>=&gt; A data warehouse relieves the operational systems</a:t>
            </a:r>
            <a:endParaRPr lang="de-DE" altLang="de-DE" sz="1800" dirty="0">
              <a:latin typeface="+mn-lt"/>
            </a:endParaRPr>
          </a:p>
        </p:txBody>
      </p:sp>
      <p:sp>
        <p:nvSpPr>
          <p:cNvPr id="4" name="Rectangle 3"/>
          <p:cNvSpPr>
            <a:spLocks noChangeArrowheads="1"/>
          </p:cNvSpPr>
          <p:nvPr/>
        </p:nvSpPr>
        <p:spPr bwMode="auto">
          <a:xfrm>
            <a:off x="145441" y="396412"/>
            <a:ext cx="4084451"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mn-lt"/>
              </a:rPr>
              <a:t>Different Intensities of Use</a:t>
            </a:r>
            <a:endParaRPr lang="de-DE" altLang="de-DE" dirty="0">
              <a:latin typeface="+mn-lt"/>
            </a:endParaRPr>
          </a:p>
        </p:txBody>
      </p:sp>
      <p:pic>
        <p:nvPicPr>
          <p:cNvPr id="5" name="Picture 4" descr="Unterschiedliche_Muster_der_Hardwarenutzung(Hildebrand)"/>
          <p:cNvPicPr>
            <a:picLocks noChangeAspect="1" noChangeArrowheads="1"/>
          </p:cNvPicPr>
          <p:nvPr/>
        </p:nvPicPr>
        <p:blipFill>
          <a:blip r:embed="rId2">
            <a:extLst>
              <a:ext uri="{28A0092B-C50C-407E-A947-70E740481C1C}">
                <a14:useLocalDpi xmlns:a14="http://schemas.microsoft.com/office/drawing/2010/main" val="0"/>
              </a:ext>
            </a:extLst>
          </a:blip>
          <a:srcRect b="15421"/>
          <a:stretch>
            <a:fillRect/>
          </a:stretch>
        </p:blipFill>
        <p:spPr>
          <a:xfrm>
            <a:off x="1171826" y="2516312"/>
            <a:ext cx="6572250" cy="2155825"/>
          </a:xfrm>
          <a:prstGeom prst="rect">
            <a:avLst/>
          </a:prstGeom>
        </p:spPr>
      </p:pic>
      <p:sp>
        <p:nvSpPr>
          <p:cNvPr id="7" name="Rectangle 7"/>
          <p:cNvSpPr>
            <a:spLocks noChangeArrowheads="1"/>
          </p:cNvSpPr>
          <p:nvPr/>
        </p:nvSpPr>
        <p:spPr bwMode="auto">
          <a:xfrm>
            <a:off x="663630" y="5990318"/>
            <a:ext cx="7588643"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nchor="ctr">
            <a:spAutoFit/>
          </a:bodyPr>
          <a:lstStyle>
            <a:lvl1pPr defTabSz="762000">
              <a:defRPr sz="1600">
                <a:solidFill>
                  <a:schemeClr val="tx1"/>
                </a:solidFill>
                <a:latin typeface="Arial" pitchFamily="34" charset="0"/>
              </a:defRPr>
            </a:lvl1pPr>
            <a:lvl2pPr marL="742950" indent="-285750" defTabSz="762000">
              <a:defRPr sz="1600">
                <a:solidFill>
                  <a:schemeClr val="tx1"/>
                </a:solidFill>
                <a:latin typeface="Arial" pitchFamily="34" charset="0"/>
              </a:defRPr>
            </a:lvl2pPr>
            <a:lvl3pPr marL="1143000" indent="-228600" defTabSz="762000">
              <a:defRPr sz="1600">
                <a:solidFill>
                  <a:schemeClr val="tx1"/>
                </a:solidFill>
                <a:latin typeface="Arial" pitchFamily="34" charset="0"/>
              </a:defRPr>
            </a:lvl3pPr>
            <a:lvl4pPr marL="1600200" indent="-228600" defTabSz="762000">
              <a:defRPr sz="1600">
                <a:solidFill>
                  <a:schemeClr val="tx1"/>
                </a:solidFill>
                <a:latin typeface="Arial" pitchFamily="34" charset="0"/>
              </a:defRPr>
            </a:lvl4pPr>
            <a:lvl5pPr marL="2057400" indent="-228600" defTabSz="762000">
              <a:defRPr sz="1600">
                <a:solidFill>
                  <a:schemeClr val="tx1"/>
                </a:solidFill>
                <a:latin typeface="Arial" pitchFamily="34" charset="0"/>
              </a:defRPr>
            </a:lvl5pPr>
            <a:lvl6pPr marL="2514600" indent="-228600" defTabSz="762000" eaLnBrk="0" fontAlgn="base" hangingPunct="0">
              <a:spcBef>
                <a:spcPct val="50000"/>
              </a:spcBef>
              <a:spcAft>
                <a:spcPct val="0"/>
              </a:spcAft>
              <a:defRPr sz="1600">
                <a:solidFill>
                  <a:schemeClr val="tx1"/>
                </a:solidFill>
                <a:latin typeface="Arial" pitchFamily="34" charset="0"/>
              </a:defRPr>
            </a:lvl6pPr>
            <a:lvl7pPr marL="2971800" indent="-228600" defTabSz="762000" eaLnBrk="0" fontAlgn="base" hangingPunct="0">
              <a:spcBef>
                <a:spcPct val="50000"/>
              </a:spcBef>
              <a:spcAft>
                <a:spcPct val="0"/>
              </a:spcAft>
              <a:defRPr sz="1600">
                <a:solidFill>
                  <a:schemeClr val="tx1"/>
                </a:solidFill>
                <a:latin typeface="Arial" pitchFamily="34" charset="0"/>
              </a:defRPr>
            </a:lvl7pPr>
            <a:lvl8pPr marL="3429000" indent="-228600" defTabSz="762000" eaLnBrk="0" fontAlgn="base" hangingPunct="0">
              <a:spcBef>
                <a:spcPct val="50000"/>
              </a:spcBef>
              <a:spcAft>
                <a:spcPct val="0"/>
              </a:spcAft>
              <a:defRPr sz="1600">
                <a:solidFill>
                  <a:schemeClr val="tx1"/>
                </a:solidFill>
                <a:latin typeface="Arial" pitchFamily="34" charset="0"/>
              </a:defRPr>
            </a:lvl8pPr>
            <a:lvl9pPr marL="3886200" indent="-228600" defTabSz="762000" eaLnBrk="0" fontAlgn="base" hangingPunct="0">
              <a:spcBef>
                <a:spcPct val="50000"/>
              </a:spcBef>
              <a:spcAft>
                <a:spcPct val="0"/>
              </a:spcAft>
              <a:defRPr sz="1600">
                <a:solidFill>
                  <a:schemeClr val="tx1"/>
                </a:solidFill>
                <a:latin typeface="Arial" pitchFamily="34" charset="0"/>
              </a:defRPr>
            </a:lvl9pPr>
          </a:lstStyle>
          <a:p>
            <a:pPr algn="l">
              <a:spcBef>
                <a:spcPct val="0"/>
              </a:spcBef>
            </a:pPr>
            <a:r>
              <a:rPr lang="en-GB" altLang="de-DE" sz="1200" b="0">
                <a:latin typeface="+mn-lt"/>
              </a:rPr>
              <a:t>Source: </a:t>
            </a:r>
            <a:r>
              <a:rPr lang="en-GB" altLang="de-DE" sz="1200" b="0" dirty="0" err="1">
                <a:latin typeface="+mn-lt"/>
              </a:rPr>
              <a:t>Inmon</a:t>
            </a:r>
            <a:r>
              <a:rPr lang="en-GB" altLang="de-DE" sz="1200" b="0" dirty="0">
                <a:latin typeface="+mn-lt"/>
              </a:rPr>
              <a:t>: Building the Data Warehouse, 2002</a:t>
            </a:r>
            <a:r>
              <a:rPr lang="en-GB" altLang="de-DE" sz="1200" b="0">
                <a:latin typeface="+mn-lt"/>
              </a:rPr>
              <a:t>, p. </a:t>
            </a:r>
            <a:r>
              <a:rPr lang="en-GB" altLang="de-DE" sz="1200" b="0" dirty="0">
                <a:latin typeface="+mn-lt"/>
              </a:rPr>
              <a:t>23.</a:t>
            </a:r>
          </a:p>
        </p:txBody>
      </p:sp>
      <p:sp>
        <p:nvSpPr>
          <p:cNvPr id="9" name="Foliennummernplatzhalter 1"/>
          <p:cNvSpPr>
            <a:spLocks noGrp="1"/>
          </p:cNvSpPr>
          <p:nvPr>
            <p:ph type="sldNum" sz="quarter" idx="10"/>
          </p:nvPr>
        </p:nvSpPr>
        <p:spPr>
          <a:xfrm>
            <a:off x="8791577"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30</a:t>
            </a:fld>
            <a:endParaRPr lang="de-DE" sz="800" dirty="0">
              <a:solidFill>
                <a:schemeClr val="bg1"/>
              </a:solidFill>
            </a:endParaRPr>
          </a:p>
        </p:txBody>
      </p:sp>
      <p:sp>
        <p:nvSpPr>
          <p:cNvPr id="2" name="Textfeld 1"/>
          <p:cNvSpPr txBox="1"/>
          <p:nvPr/>
        </p:nvSpPr>
        <p:spPr>
          <a:xfrm>
            <a:off x="1608667" y="4502860"/>
            <a:ext cx="1693333" cy="338554"/>
          </a:xfrm>
          <a:prstGeom prst="rect">
            <a:avLst/>
          </a:prstGeom>
          <a:noFill/>
        </p:spPr>
        <p:txBody>
          <a:bodyPr wrap="square" rtlCol="0">
            <a:spAutoFit/>
          </a:bodyPr>
          <a:lstStyle/>
          <a:p>
            <a:r>
              <a:rPr lang="de-DE"/>
              <a:t>Time</a:t>
            </a:r>
          </a:p>
        </p:txBody>
      </p:sp>
      <p:sp>
        <p:nvSpPr>
          <p:cNvPr id="10" name="Textfeld 9"/>
          <p:cNvSpPr txBox="1"/>
          <p:nvPr/>
        </p:nvSpPr>
        <p:spPr>
          <a:xfrm>
            <a:off x="5350934" y="4505380"/>
            <a:ext cx="1693333" cy="338554"/>
          </a:xfrm>
          <a:prstGeom prst="rect">
            <a:avLst/>
          </a:prstGeom>
          <a:noFill/>
        </p:spPr>
        <p:txBody>
          <a:bodyPr wrap="square" rtlCol="0">
            <a:spAutoFit/>
          </a:bodyPr>
          <a:lstStyle/>
          <a:p>
            <a:r>
              <a:rPr lang="de-DE"/>
              <a:t>Time</a:t>
            </a:r>
          </a:p>
        </p:txBody>
      </p:sp>
      <p:sp>
        <p:nvSpPr>
          <p:cNvPr id="11" name="Textfeld 10"/>
          <p:cNvSpPr txBox="1"/>
          <p:nvPr/>
        </p:nvSpPr>
        <p:spPr>
          <a:xfrm rot="16200000">
            <a:off x="3692992" y="3669329"/>
            <a:ext cx="1073801" cy="338554"/>
          </a:xfrm>
          <a:prstGeom prst="rect">
            <a:avLst/>
          </a:prstGeom>
          <a:noFill/>
        </p:spPr>
        <p:txBody>
          <a:bodyPr wrap="square" rtlCol="0">
            <a:spAutoFit/>
          </a:bodyPr>
          <a:lstStyle/>
          <a:p>
            <a:r>
              <a:rPr lang="de-DE"/>
              <a:t>Load</a:t>
            </a:r>
          </a:p>
        </p:txBody>
      </p:sp>
    </p:spTree>
    <p:extLst>
      <p:ext uri="{BB962C8B-B14F-4D97-AF65-F5344CB8AC3E}">
        <p14:creationId xmlns:p14="http://schemas.microsoft.com/office/powerpoint/2010/main" val="562035299"/>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309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Partitioning Cluster Methods</a:t>
            </a:r>
          </a:p>
        </p:txBody>
      </p:sp>
      <p:sp>
        <p:nvSpPr>
          <p:cNvPr id="5" name="Text Box 3"/>
          <p:cNvSpPr txBox="1">
            <a:spLocks noChangeArrowheads="1"/>
          </p:cNvSpPr>
          <p:nvPr/>
        </p:nvSpPr>
        <p:spPr bwMode="auto">
          <a:xfrm>
            <a:off x="450849" y="1581089"/>
            <a:ext cx="8244263" cy="3910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just" defTabSz="914400" eaLnBrk="1" fontAlgn="auto" latinLnBrk="0" hangingPunct="1">
              <a:lnSpc>
                <a:spcPct val="100000"/>
              </a:lnSpc>
              <a:spcBef>
                <a:spcPts val="12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ea typeface="+mn-ea"/>
              </a:rPr>
              <a:t>The partitioning cluster methods divide the data into a predetermined number of </a:t>
            </a:r>
            <a:r>
              <a:rPr lang="en-US" altLang="de-DE" sz="1800" kern="0" dirty="0">
                <a:solidFill>
                  <a:srgbClr val="000000"/>
                </a:solidFill>
                <a:ea typeface="+mn-ea"/>
              </a:rPr>
              <a:t>clusters. The most popular technique is the K-Means algorithm.</a:t>
            </a:r>
            <a:endParaRPr kumimoji="0" lang="en-US" altLang="de-DE" sz="1800" b="1" i="0" u="none" strike="noStrike" kern="0" cap="none" spc="0" normalizeH="0" baseline="0" noProof="0" dirty="0">
              <a:ln>
                <a:noFill/>
              </a:ln>
              <a:solidFill>
                <a:srgbClr val="000000"/>
              </a:solidFill>
              <a:effectLst/>
              <a:uLnTx/>
              <a:uFillTx/>
              <a:ea typeface="+mn-ea"/>
            </a:endParaRPr>
          </a:p>
          <a:p>
            <a:pPr marL="0" marR="0" lvl="0" indent="0" algn="just" defTabSz="914400" eaLnBrk="1" fontAlgn="auto" latinLnBrk="0" hangingPunct="1">
              <a:lnSpc>
                <a:spcPct val="100000"/>
              </a:lnSpc>
              <a:spcBef>
                <a:spcPts val="1200"/>
              </a:spcBef>
              <a:spcAft>
                <a:spcPts val="0"/>
              </a:spcAft>
              <a:buClrTx/>
              <a:buSzTx/>
              <a:buFontTx/>
              <a:buNone/>
              <a:tabLst/>
              <a:defRPr/>
            </a:pPr>
            <a:r>
              <a:rPr lang="en-US" sz="1800" dirty="0"/>
              <a:t>Given a set of observations (</a:t>
            </a:r>
            <a:r>
              <a:rPr lang="en-US" sz="1800" i="1" dirty="0"/>
              <a:t>x</a:t>
            </a:r>
            <a:r>
              <a:rPr lang="en-US" sz="1800" baseline="-25000" dirty="0"/>
              <a:t>1</a:t>
            </a:r>
            <a:r>
              <a:rPr lang="en-US" sz="1800" dirty="0"/>
              <a:t>,</a:t>
            </a:r>
            <a:r>
              <a:rPr lang="en-US" sz="1800" i="1" dirty="0"/>
              <a:t>x</a:t>
            </a:r>
            <a:r>
              <a:rPr lang="en-US" sz="1800" baseline="-25000" dirty="0"/>
              <a:t>2</a:t>
            </a:r>
            <a:r>
              <a:rPr lang="en-US" sz="1800" dirty="0"/>
              <a:t>,…,</a:t>
            </a:r>
            <a:r>
              <a:rPr lang="en-US" sz="1800" i="1" dirty="0"/>
              <a:t>x</a:t>
            </a:r>
            <a:r>
              <a:rPr lang="en-US" sz="1800" i="1" baseline="-25000" dirty="0"/>
              <a:t>n</a:t>
            </a:r>
            <a:r>
              <a:rPr lang="en-US" sz="1800" dirty="0"/>
              <a:t>), where each observation is a </a:t>
            </a:r>
            <a:r>
              <a:rPr lang="en-US" sz="1800" i="1" dirty="0"/>
              <a:t>m</a:t>
            </a:r>
            <a:r>
              <a:rPr lang="en-US" sz="1800" dirty="0"/>
              <a:t>-dimensional real vector, </a:t>
            </a:r>
            <a:r>
              <a:rPr lang="en-US" sz="1800" i="1" dirty="0"/>
              <a:t>k</a:t>
            </a:r>
            <a:r>
              <a:rPr lang="en-US" sz="1800" dirty="0"/>
              <a:t>-means clustering aims to partition the n observations into (</a:t>
            </a:r>
            <a:r>
              <a:rPr lang="en-US" sz="1800" i="1" dirty="0" err="1"/>
              <a:t>k</a:t>
            </a:r>
            <a:r>
              <a:rPr lang="en-US" sz="1800" dirty="0" err="1"/>
              <a:t>≤</a:t>
            </a:r>
            <a:r>
              <a:rPr lang="en-US" sz="1800" i="1" dirty="0" err="1"/>
              <a:t>n</a:t>
            </a:r>
            <a:r>
              <a:rPr lang="en-US" sz="1800" dirty="0"/>
              <a:t>) segments </a:t>
            </a:r>
            <a:r>
              <a:rPr lang="en-US" sz="1800" i="1" dirty="0"/>
              <a:t>S</a:t>
            </a:r>
            <a:r>
              <a:rPr lang="en-US" sz="1800" dirty="0"/>
              <a:t>={</a:t>
            </a:r>
            <a:r>
              <a:rPr lang="en-US" sz="1800" i="1" dirty="0"/>
              <a:t>S</a:t>
            </a:r>
            <a:r>
              <a:rPr lang="en-US" sz="1800" baseline="-25000" dirty="0"/>
              <a:t>1</a:t>
            </a:r>
            <a:r>
              <a:rPr lang="en-US" sz="1800" dirty="0"/>
              <a:t>,</a:t>
            </a:r>
            <a:r>
              <a:rPr lang="en-US" sz="1800" i="1" dirty="0"/>
              <a:t>S</a:t>
            </a:r>
            <a:r>
              <a:rPr lang="en-US" sz="1800" baseline="-25000" dirty="0"/>
              <a:t>2</a:t>
            </a:r>
            <a:r>
              <a:rPr lang="en-US" sz="1800" dirty="0"/>
              <a:t>,...,</a:t>
            </a:r>
            <a:r>
              <a:rPr lang="en-US" sz="1800" i="1" dirty="0"/>
              <a:t>S</a:t>
            </a:r>
            <a:r>
              <a:rPr lang="en-US" sz="1800" i="1" baseline="-25000" dirty="0"/>
              <a:t>k</a:t>
            </a:r>
            <a:r>
              <a:rPr lang="en-US" sz="1800" dirty="0"/>
              <a:t>} so as to minimize the within-cluster sum of squares (WCSS). </a:t>
            </a:r>
          </a:p>
          <a:p>
            <a:pPr marL="0" marR="0" lvl="0" indent="0" algn="just" defTabSz="914400" eaLnBrk="1" fontAlgn="auto" latinLnBrk="0" hangingPunct="1">
              <a:lnSpc>
                <a:spcPct val="100000"/>
              </a:lnSpc>
              <a:spcBef>
                <a:spcPts val="1200"/>
              </a:spcBef>
              <a:spcAft>
                <a:spcPts val="0"/>
              </a:spcAft>
              <a:buClrTx/>
              <a:buSzTx/>
              <a:buFontTx/>
              <a:buNone/>
              <a:tabLst/>
              <a:defRPr/>
            </a:pPr>
            <a:r>
              <a:rPr lang="en-US" sz="1800" dirty="0"/>
              <a:t>The objective is to find</a:t>
            </a:r>
            <a:endParaRPr kumimoji="0" lang="en-US" altLang="de-DE" sz="1800" b="1" i="0" u="none" strike="noStrike" kern="0" cap="none" spc="0" normalizeH="0" baseline="0" noProof="0" dirty="0">
              <a:ln>
                <a:noFill/>
              </a:ln>
              <a:solidFill>
                <a:srgbClr val="000000"/>
              </a:solidFill>
              <a:effectLst/>
              <a:uLnTx/>
              <a:uFillTx/>
              <a:ea typeface="+mn-ea"/>
            </a:endParaRPr>
          </a:p>
          <a:p>
            <a:pPr marL="0" marR="0" lvl="0" indent="0" algn="just" defTabSz="914400" eaLnBrk="1" fontAlgn="auto" latinLnBrk="0" hangingPunct="1">
              <a:lnSpc>
                <a:spcPct val="100000"/>
              </a:lnSpc>
              <a:spcBef>
                <a:spcPts val="12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ea typeface="+mn-ea"/>
              </a:rPr>
              <a:t> </a:t>
            </a:r>
          </a:p>
          <a:p>
            <a:pPr marL="0" marR="0" lvl="0" indent="0" algn="just" defTabSz="914400" eaLnBrk="1" fontAlgn="auto" latinLnBrk="0" hangingPunct="1">
              <a:lnSpc>
                <a:spcPct val="100000"/>
              </a:lnSpc>
              <a:spcBef>
                <a:spcPts val="1200"/>
              </a:spcBef>
              <a:spcAft>
                <a:spcPts val="0"/>
              </a:spcAft>
              <a:buClrTx/>
              <a:buSzTx/>
              <a:buFontTx/>
              <a:buNone/>
              <a:tabLst/>
              <a:defRPr/>
            </a:pPr>
            <a:endParaRPr lang="en-US" altLang="de-DE" sz="1800" kern="0" dirty="0">
              <a:solidFill>
                <a:srgbClr val="000000"/>
              </a:solidFill>
              <a:ea typeface="+mn-ea"/>
            </a:endParaRPr>
          </a:p>
          <a:p>
            <a:pPr marL="0" marR="0" lvl="0" indent="0" algn="just" defTabSz="914400" eaLnBrk="1" fontAlgn="auto" latinLnBrk="0" hangingPunct="1">
              <a:lnSpc>
                <a:spcPct val="100000"/>
              </a:lnSpc>
              <a:spcBef>
                <a:spcPts val="1200"/>
              </a:spcBef>
              <a:spcAft>
                <a:spcPts val="0"/>
              </a:spcAft>
              <a:buClrTx/>
              <a:buSzTx/>
              <a:buFontTx/>
              <a:buNone/>
              <a:tabLst/>
              <a:defRPr/>
            </a:pPr>
            <a:r>
              <a:rPr lang="en-US" sz="1800" dirty="0"/>
              <a:t>where </a:t>
            </a:r>
            <a:r>
              <a:rPr lang="en-US" sz="1800" i="1" dirty="0"/>
              <a:t>   </a:t>
            </a:r>
            <a:r>
              <a:rPr lang="en-US" sz="1800" dirty="0"/>
              <a:t> is the mean of points in </a:t>
            </a:r>
            <a:r>
              <a:rPr lang="en-US" sz="1800" i="1" dirty="0"/>
              <a:t>S</a:t>
            </a:r>
            <a:r>
              <a:rPr lang="en-US" sz="1800" i="1" baseline="-25000" dirty="0"/>
              <a:t>i</a:t>
            </a:r>
            <a:r>
              <a:rPr lang="en-US" sz="1800" dirty="0"/>
              <a:t>. </a:t>
            </a:r>
            <a:endParaRPr kumimoji="0" lang="en-US" altLang="de-DE" sz="1800" b="1" i="0" u="none" strike="noStrike" kern="0" cap="none" spc="0" normalizeH="0" baseline="0" noProof="0" dirty="0">
              <a:ln>
                <a:noFill/>
              </a:ln>
              <a:solidFill>
                <a:srgbClr val="000000"/>
              </a:solidFill>
              <a:effectLst/>
              <a:uLnTx/>
              <a:uFillTx/>
              <a:ea typeface="+mn-ea"/>
            </a:endParaRPr>
          </a:p>
        </p:txBody>
      </p:sp>
      <p:graphicFrame>
        <p:nvGraphicFramePr>
          <p:cNvPr id="2" name="Objekt 1"/>
          <p:cNvGraphicFramePr>
            <a:graphicFrameLocks noChangeAspect="1"/>
          </p:cNvGraphicFramePr>
          <p:nvPr/>
        </p:nvGraphicFramePr>
        <p:xfrm>
          <a:off x="1527117" y="4260157"/>
          <a:ext cx="1917700" cy="661988"/>
        </p:xfrm>
        <a:graphic>
          <a:graphicData uri="http://schemas.openxmlformats.org/presentationml/2006/ole">
            <mc:AlternateContent xmlns:mc="http://schemas.openxmlformats.org/markup-compatibility/2006">
              <mc:Choice xmlns:v="urn:schemas-microsoft-com:vml" Requires="v">
                <p:oleObj spid="_x0000_s32772" name="Formel" r:id="rId3" imgW="1473120" imgH="469800" progId="Equation.3">
                  <p:embed/>
                </p:oleObj>
              </mc:Choice>
              <mc:Fallback>
                <p:oleObj name="Formel" r:id="rId3" imgW="1473120" imgH="469800" progId="Equation.3">
                  <p:embed/>
                  <p:pic>
                    <p:nvPicPr>
                      <p:cNvPr id="2" name="Objekt 1"/>
                      <p:cNvPicPr>
                        <a:picLocks noChangeAspect="1" noChangeArrowheads="1"/>
                      </p:cNvPicPr>
                      <p:nvPr/>
                    </p:nvPicPr>
                    <p:blipFill>
                      <a:blip r:embed="rId4"/>
                      <a:srcRect/>
                      <a:stretch>
                        <a:fillRect/>
                      </a:stretch>
                    </p:blipFill>
                    <p:spPr bwMode="auto">
                      <a:xfrm>
                        <a:off x="1527117" y="4260157"/>
                        <a:ext cx="1917700" cy="66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Objekt 2"/>
          <p:cNvGraphicFramePr>
            <a:graphicFrameLocks noChangeAspect="1"/>
          </p:cNvGraphicFramePr>
          <p:nvPr/>
        </p:nvGraphicFramePr>
        <p:xfrm>
          <a:off x="1275457" y="5081240"/>
          <a:ext cx="245794" cy="377540"/>
        </p:xfrm>
        <a:graphic>
          <a:graphicData uri="http://schemas.openxmlformats.org/presentationml/2006/ole">
            <mc:AlternateContent xmlns:mc="http://schemas.openxmlformats.org/markup-compatibility/2006">
              <mc:Choice xmlns:v="urn:schemas-microsoft-com:vml" Requires="v">
                <p:oleObj spid="_x0000_s32773" name="Formel" r:id="rId5" imgW="152280" imgH="215640" progId="Equation.3">
                  <p:embed/>
                </p:oleObj>
              </mc:Choice>
              <mc:Fallback>
                <p:oleObj name="Formel" r:id="rId5" imgW="152280" imgH="215640" progId="Equation.3">
                  <p:embed/>
                  <p:pic>
                    <p:nvPicPr>
                      <p:cNvPr id="3" name="Objekt 2"/>
                      <p:cNvPicPr>
                        <a:picLocks noChangeAspect="1" noChangeArrowheads="1"/>
                      </p:cNvPicPr>
                      <p:nvPr/>
                    </p:nvPicPr>
                    <p:blipFill>
                      <a:blip r:embed="rId6"/>
                      <a:srcRect/>
                      <a:stretch>
                        <a:fillRect/>
                      </a:stretch>
                    </p:blipFill>
                    <p:spPr bwMode="auto">
                      <a:xfrm>
                        <a:off x="1275457" y="5081240"/>
                        <a:ext cx="245794" cy="37754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443304010"/>
      </p:ext>
    </p:extLst>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310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K-Means</a:t>
            </a:r>
          </a:p>
        </p:txBody>
      </p:sp>
      <p:sp>
        <p:nvSpPr>
          <p:cNvPr id="5" name="Text Box 3"/>
          <p:cNvSpPr txBox="1">
            <a:spLocks noChangeArrowheads="1"/>
          </p:cNvSpPr>
          <p:nvPr/>
        </p:nvSpPr>
        <p:spPr bwMode="auto">
          <a:xfrm>
            <a:off x="317844" y="2072162"/>
            <a:ext cx="8244263"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just" defTabSz="914400" eaLnBrk="1" fontAlgn="auto" latinLnBrk="0" hangingPunct="1">
              <a:lnSpc>
                <a:spcPct val="100000"/>
              </a:lnSpc>
              <a:spcBef>
                <a:spcPts val="1200"/>
              </a:spcBef>
              <a:spcAft>
                <a:spcPts val="0"/>
              </a:spcAft>
              <a:buClrTx/>
              <a:buSzTx/>
              <a:buFontTx/>
              <a:buNone/>
              <a:tabLst/>
              <a:defRPr/>
            </a:pPr>
            <a:r>
              <a:rPr lang="en-US" altLang="de-DE" sz="1800" kern="0" dirty="0">
                <a:solidFill>
                  <a:srgbClr val="000000"/>
                </a:solidFill>
                <a:ea typeface="+mn-ea"/>
              </a:rPr>
              <a:t>Procedure of K-Means:</a:t>
            </a:r>
            <a:endParaRPr kumimoji="0" lang="en-US" altLang="de-DE" sz="1800" b="1" i="0" u="none" strike="noStrike" kern="0" cap="none" spc="0" normalizeH="0" baseline="0" noProof="0" dirty="0">
              <a:ln>
                <a:noFill/>
              </a:ln>
              <a:solidFill>
                <a:srgbClr val="000000"/>
              </a:solidFill>
              <a:effectLst/>
              <a:uLnTx/>
              <a:uFillTx/>
              <a:ea typeface="+mn-ea"/>
            </a:endParaRPr>
          </a:p>
        </p:txBody>
      </p:sp>
      <p:sp>
        <p:nvSpPr>
          <p:cNvPr id="6" name="Text Box 4"/>
          <p:cNvSpPr txBox="1">
            <a:spLocks noChangeArrowheads="1"/>
          </p:cNvSpPr>
          <p:nvPr/>
        </p:nvSpPr>
        <p:spPr bwMode="auto">
          <a:xfrm>
            <a:off x="776286" y="2506678"/>
            <a:ext cx="7918825" cy="2917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1079500" algn="l"/>
              </a:tabLst>
              <a:defRPr b="1">
                <a:solidFill>
                  <a:schemeClr val="tx1"/>
                </a:solidFill>
                <a:latin typeface="Arial" pitchFamily="34" charset="0"/>
              </a:defRPr>
            </a:lvl1pPr>
            <a:lvl2pPr marL="742950" indent="-285750">
              <a:tabLst>
                <a:tab pos="1079500" algn="l"/>
              </a:tabLst>
              <a:defRPr b="1">
                <a:solidFill>
                  <a:schemeClr val="tx1"/>
                </a:solidFill>
                <a:latin typeface="Arial" pitchFamily="34" charset="0"/>
              </a:defRPr>
            </a:lvl2pPr>
            <a:lvl3pPr marL="1143000" indent="-228600">
              <a:tabLst>
                <a:tab pos="1079500" algn="l"/>
              </a:tabLst>
              <a:defRPr b="1">
                <a:solidFill>
                  <a:schemeClr val="tx1"/>
                </a:solidFill>
                <a:latin typeface="Arial" pitchFamily="34" charset="0"/>
              </a:defRPr>
            </a:lvl3pPr>
            <a:lvl4pPr marL="1600200" indent="-228600">
              <a:tabLst>
                <a:tab pos="1079500" algn="l"/>
              </a:tabLst>
              <a:defRPr b="1">
                <a:solidFill>
                  <a:schemeClr val="tx1"/>
                </a:solidFill>
                <a:latin typeface="Arial" pitchFamily="34" charset="0"/>
              </a:defRPr>
            </a:lvl4pPr>
            <a:lvl5pPr marL="2057400" indent="-228600">
              <a:tabLst>
                <a:tab pos="1079500" algn="l"/>
              </a:tabLst>
              <a:defRPr b="1">
                <a:solidFill>
                  <a:schemeClr val="tx1"/>
                </a:solidFill>
                <a:latin typeface="Arial" pitchFamily="34" charset="0"/>
              </a:defRPr>
            </a:lvl5pPr>
            <a:lvl6pPr marL="2514600" indent="-228600" eaLnBrk="0" fontAlgn="base" hangingPunct="0">
              <a:spcBef>
                <a:spcPct val="50000"/>
              </a:spcBef>
              <a:spcAft>
                <a:spcPct val="0"/>
              </a:spcAft>
              <a:tabLst>
                <a:tab pos="1079500" algn="l"/>
              </a:tabLst>
              <a:defRPr b="1">
                <a:solidFill>
                  <a:schemeClr val="tx1"/>
                </a:solidFill>
                <a:latin typeface="Arial" pitchFamily="34" charset="0"/>
              </a:defRPr>
            </a:lvl6pPr>
            <a:lvl7pPr marL="2971800" indent="-228600" eaLnBrk="0" fontAlgn="base" hangingPunct="0">
              <a:spcBef>
                <a:spcPct val="50000"/>
              </a:spcBef>
              <a:spcAft>
                <a:spcPct val="0"/>
              </a:spcAft>
              <a:tabLst>
                <a:tab pos="1079500" algn="l"/>
              </a:tabLst>
              <a:defRPr b="1">
                <a:solidFill>
                  <a:schemeClr val="tx1"/>
                </a:solidFill>
                <a:latin typeface="Arial" pitchFamily="34" charset="0"/>
              </a:defRPr>
            </a:lvl7pPr>
            <a:lvl8pPr marL="3429000" indent="-228600" eaLnBrk="0" fontAlgn="base" hangingPunct="0">
              <a:spcBef>
                <a:spcPct val="50000"/>
              </a:spcBef>
              <a:spcAft>
                <a:spcPct val="0"/>
              </a:spcAft>
              <a:tabLst>
                <a:tab pos="1079500" algn="l"/>
              </a:tabLst>
              <a:defRPr b="1">
                <a:solidFill>
                  <a:schemeClr val="tx1"/>
                </a:solidFill>
                <a:latin typeface="Arial" pitchFamily="34" charset="0"/>
              </a:defRPr>
            </a:lvl8pPr>
            <a:lvl9pPr marL="3886200" indent="-228600" eaLnBrk="0" fontAlgn="base" hangingPunct="0">
              <a:spcBef>
                <a:spcPct val="50000"/>
              </a:spcBef>
              <a:spcAft>
                <a:spcPct val="0"/>
              </a:spcAft>
              <a:tabLst>
                <a:tab pos="1079500" algn="l"/>
              </a:tabLst>
              <a:defRPr b="1">
                <a:solidFill>
                  <a:schemeClr val="tx1"/>
                </a:solidFill>
                <a:latin typeface="Arial" pitchFamily="34" charset="0"/>
              </a:defRPr>
            </a:lvl9pPr>
          </a:lstStyle>
          <a:p>
            <a:pPr marL="0" marR="0" lvl="0" indent="0" algn="l" defTabSz="914400" eaLnBrk="1" fontAlgn="auto" latinLnBrk="0" hangingPunct="1">
              <a:lnSpc>
                <a:spcPct val="100000"/>
              </a:lnSpc>
              <a:spcBef>
                <a:spcPct val="0"/>
              </a:spcBef>
              <a:spcAft>
                <a:spcPts val="0"/>
              </a:spcAft>
              <a:buClrTx/>
              <a:buSzTx/>
              <a:buFontTx/>
              <a:buNone/>
              <a:tabLst>
                <a:tab pos="1079500" algn="l"/>
              </a:tabLst>
              <a:defRPr/>
            </a:pPr>
            <a:r>
              <a:rPr kumimoji="0" lang="en-US" altLang="de-DE" sz="1800" b="1" i="0" u="none" strike="noStrike" kern="0" cap="none" spc="0" normalizeH="0" baseline="0" noProof="0" dirty="0">
                <a:ln>
                  <a:noFill/>
                </a:ln>
                <a:solidFill>
                  <a:srgbClr val="000000"/>
                </a:solidFill>
                <a:effectLst/>
                <a:uLnTx/>
                <a:uFillTx/>
                <a:ea typeface="+mn-ea"/>
              </a:rPr>
              <a:t>Step 1:	Randomly partition the data objects into k clusters.</a:t>
            </a:r>
          </a:p>
          <a:p>
            <a:pPr marL="0" marR="0" lvl="0" indent="0" algn="l" defTabSz="914400" eaLnBrk="1" fontAlgn="auto" latinLnBrk="0" hangingPunct="1">
              <a:lnSpc>
                <a:spcPct val="100000"/>
              </a:lnSpc>
              <a:spcBef>
                <a:spcPct val="30000"/>
              </a:spcBef>
              <a:spcAft>
                <a:spcPts val="0"/>
              </a:spcAft>
              <a:buClrTx/>
              <a:buSzTx/>
              <a:buFontTx/>
              <a:buNone/>
              <a:tabLst>
                <a:tab pos="1079500" algn="l"/>
              </a:tabLst>
              <a:defRPr/>
            </a:pPr>
            <a:r>
              <a:rPr kumimoji="0" lang="en-US" altLang="de-DE" sz="1800" b="1" i="0" u="none" strike="noStrike" kern="0" cap="none" spc="0" normalizeH="0" baseline="0" noProof="0" dirty="0">
                <a:ln>
                  <a:noFill/>
                </a:ln>
                <a:solidFill>
                  <a:srgbClr val="000000"/>
                </a:solidFill>
                <a:effectLst/>
                <a:uLnTx/>
                <a:uFillTx/>
                <a:ea typeface="+mn-ea"/>
              </a:rPr>
              <a:t>Step 2:	Calculate the cluster centroids.</a:t>
            </a:r>
          </a:p>
          <a:p>
            <a:pPr marL="0" marR="0" lvl="0" indent="0" algn="l" defTabSz="914400" eaLnBrk="1" fontAlgn="auto" latinLnBrk="0" hangingPunct="1">
              <a:lnSpc>
                <a:spcPct val="100000"/>
              </a:lnSpc>
              <a:spcBef>
                <a:spcPct val="30000"/>
              </a:spcBef>
              <a:spcAft>
                <a:spcPts val="0"/>
              </a:spcAft>
              <a:buClrTx/>
              <a:buSzTx/>
              <a:buFontTx/>
              <a:buNone/>
              <a:tabLst>
                <a:tab pos="1079500" algn="l"/>
              </a:tabLst>
              <a:defRPr/>
            </a:pPr>
            <a:r>
              <a:rPr kumimoji="0" lang="en-US" altLang="de-DE" sz="1800" b="1" i="0" u="none" strike="noStrike" kern="0" cap="none" spc="0" normalizeH="0" baseline="0" noProof="0" dirty="0">
                <a:ln>
                  <a:noFill/>
                </a:ln>
                <a:solidFill>
                  <a:srgbClr val="000000"/>
                </a:solidFill>
                <a:effectLst/>
                <a:uLnTx/>
                <a:uFillTx/>
                <a:ea typeface="+mn-ea"/>
              </a:rPr>
              <a:t>Step 3:	Calculate the distance from every data point to all centroids</a:t>
            </a:r>
          </a:p>
          <a:p>
            <a:pPr lvl="0" algn="l" eaLnBrk="1" fontAlgn="auto" hangingPunct="1">
              <a:spcBef>
                <a:spcPct val="30000"/>
              </a:spcBef>
              <a:spcAft>
                <a:spcPts val="0"/>
              </a:spcAft>
            </a:pPr>
            <a:r>
              <a:rPr kumimoji="0" lang="en-US" altLang="de-DE" sz="1800" b="1" i="0" u="none" strike="noStrike" kern="0" cap="none" spc="0" normalizeH="0" baseline="0" noProof="0" dirty="0">
                <a:ln>
                  <a:noFill/>
                </a:ln>
                <a:solidFill>
                  <a:srgbClr val="000000"/>
                </a:solidFill>
                <a:effectLst/>
                <a:uLnTx/>
                <a:uFillTx/>
                <a:ea typeface="+mn-ea"/>
              </a:rPr>
              <a:t>Step 4:	If a data point is closest to its own centroid, leave it where it  </a:t>
            </a:r>
            <a:br>
              <a:rPr kumimoji="0" lang="en-US" altLang="de-DE" sz="1800" b="1" i="0" u="none" strike="noStrike" kern="0" cap="none" spc="0" normalizeH="0" baseline="0" noProof="0" dirty="0">
                <a:ln>
                  <a:noFill/>
                </a:ln>
                <a:solidFill>
                  <a:srgbClr val="000000"/>
                </a:solidFill>
                <a:effectLst/>
                <a:uLnTx/>
                <a:uFillTx/>
                <a:ea typeface="+mn-ea"/>
              </a:rPr>
            </a:br>
            <a:r>
              <a:rPr kumimoji="0" lang="en-US" altLang="de-DE" sz="1800" b="1" i="0" u="none" strike="noStrike" kern="0" cap="none" spc="0" normalizeH="0" baseline="0" noProof="0" dirty="0">
                <a:ln>
                  <a:noFill/>
                </a:ln>
                <a:solidFill>
                  <a:srgbClr val="000000"/>
                </a:solidFill>
                <a:effectLst/>
                <a:uLnTx/>
                <a:uFillTx/>
                <a:ea typeface="+mn-ea"/>
              </a:rPr>
              <a:t>	</a:t>
            </a:r>
            <a:r>
              <a:rPr lang="en-US" altLang="de-DE" sz="1800" kern="0" dirty="0">
                <a:solidFill>
                  <a:srgbClr val="000000"/>
                </a:solidFill>
                <a:ea typeface="+mn-ea"/>
              </a:rPr>
              <a:t>is. If the data </a:t>
            </a:r>
            <a:r>
              <a:rPr kumimoji="0" lang="en-US" altLang="de-DE" sz="1800" b="1" i="0" u="none" strike="noStrike" kern="0" cap="none" spc="0" normalizeH="0" baseline="0" noProof="0" dirty="0">
                <a:ln>
                  <a:noFill/>
                </a:ln>
                <a:solidFill>
                  <a:srgbClr val="000000"/>
                </a:solidFill>
                <a:effectLst/>
                <a:uLnTx/>
                <a:uFillTx/>
                <a:ea typeface="+mn-ea"/>
              </a:rPr>
              <a:t>point is not closest to its own centroid, assign   </a:t>
            </a:r>
            <a:br>
              <a:rPr kumimoji="0" lang="en-US" altLang="de-DE" sz="1800" b="1" i="0" u="none" strike="noStrike" kern="0" cap="none" spc="0" normalizeH="0" baseline="0" noProof="0" dirty="0">
                <a:ln>
                  <a:noFill/>
                </a:ln>
                <a:solidFill>
                  <a:srgbClr val="000000"/>
                </a:solidFill>
                <a:effectLst/>
                <a:uLnTx/>
                <a:uFillTx/>
                <a:ea typeface="+mn-ea"/>
              </a:rPr>
            </a:br>
            <a:r>
              <a:rPr kumimoji="0" lang="en-US" altLang="de-DE" sz="1800" b="1" i="0" u="none" strike="noStrike" kern="0" cap="none" spc="0" normalizeH="0" baseline="0" noProof="0" dirty="0">
                <a:ln>
                  <a:noFill/>
                </a:ln>
                <a:solidFill>
                  <a:srgbClr val="000000"/>
                </a:solidFill>
                <a:effectLst/>
                <a:uLnTx/>
                <a:uFillTx/>
                <a:ea typeface="+mn-ea"/>
              </a:rPr>
              <a:t>	</a:t>
            </a:r>
            <a:r>
              <a:rPr lang="en-US" altLang="de-DE" sz="1800" kern="0" dirty="0">
                <a:solidFill>
                  <a:srgbClr val="000000"/>
                </a:solidFill>
                <a:ea typeface="+mn-ea"/>
              </a:rPr>
              <a:t>it to the cluster with </a:t>
            </a:r>
            <a:r>
              <a:rPr kumimoji="0" lang="en-US" altLang="de-DE" sz="1800" b="1" i="0" u="none" strike="noStrike" kern="0" cap="none" spc="0" normalizeH="0" baseline="0" noProof="0" dirty="0">
                <a:ln>
                  <a:noFill/>
                </a:ln>
                <a:solidFill>
                  <a:srgbClr val="000000"/>
                </a:solidFill>
                <a:effectLst/>
                <a:uLnTx/>
                <a:uFillTx/>
                <a:ea typeface="+mn-ea"/>
              </a:rPr>
              <a:t>the closest centroid.</a:t>
            </a:r>
          </a:p>
          <a:p>
            <a:pPr lvl="0" algn="l" eaLnBrk="1" fontAlgn="auto" hangingPunct="1">
              <a:spcBef>
                <a:spcPct val="30000"/>
              </a:spcBef>
              <a:spcAft>
                <a:spcPts val="0"/>
              </a:spcAft>
            </a:pPr>
            <a:r>
              <a:rPr kumimoji="0" lang="en-US" altLang="de-DE" sz="1800" b="1" i="0" u="none" strike="noStrike" kern="0" cap="none" spc="0" normalizeH="0" baseline="0" noProof="0" dirty="0">
                <a:ln>
                  <a:noFill/>
                </a:ln>
                <a:solidFill>
                  <a:srgbClr val="000000"/>
                </a:solidFill>
                <a:effectLst/>
                <a:uLnTx/>
                <a:uFillTx/>
                <a:ea typeface="+mn-ea"/>
              </a:rPr>
              <a:t>Step 5:	Repeat the step 2 to 4 until a complete pass through of all  </a:t>
            </a:r>
            <a:br>
              <a:rPr kumimoji="0" lang="en-US" altLang="de-DE" sz="1800" b="1" i="0" u="none" strike="noStrike" kern="0" cap="none" spc="0" normalizeH="0" baseline="0" noProof="0" dirty="0">
                <a:ln>
                  <a:noFill/>
                </a:ln>
                <a:solidFill>
                  <a:srgbClr val="000000"/>
                </a:solidFill>
                <a:effectLst/>
                <a:uLnTx/>
                <a:uFillTx/>
                <a:ea typeface="+mn-ea"/>
              </a:rPr>
            </a:br>
            <a:r>
              <a:rPr kumimoji="0" lang="en-US" altLang="de-DE" sz="1800" b="1" i="0" u="none" strike="noStrike" kern="0" cap="none" spc="0" normalizeH="0" baseline="0" noProof="0" dirty="0">
                <a:ln>
                  <a:noFill/>
                </a:ln>
                <a:solidFill>
                  <a:srgbClr val="000000"/>
                </a:solidFill>
                <a:effectLst/>
                <a:uLnTx/>
                <a:uFillTx/>
                <a:ea typeface="+mn-ea"/>
              </a:rPr>
              <a:t>	</a:t>
            </a:r>
            <a:r>
              <a:rPr lang="en-US" altLang="de-DE" sz="1800" kern="0" dirty="0">
                <a:solidFill>
                  <a:srgbClr val="000000"/>
                </a:solidFill>
                <a:ea typeface="+mn-ea"/>
              </a:rPr>
              <a:t>the data points </a:t>
            </a:r>
            <a:r>
              <a:rPr kumimoji="0" lang="en-US" altLang="de-DE" sz="1800" b="1" i="0" u="none" strike="noStrike" kern="0" cap="none" spc="0" normalizeH="0" baseline="0" noProof="0" dirty="0">
                <a:ln>
                  <a:noFill/>
                </a:ln>
                <a:solidFill>
                  <a:srgbClr val="000000"/>
                </a:solidFill>
                <a:effectLst/>
                <a:uLnTx/>
                <a:uFillTx/>
                <a:ea typeface="+mn-ea"/>
              </a:rPr>
              <a:t>results in no data point changing from one </a:t>
            </a:r>
            <a:br>
              <a:rPr kumimoji="0" lang="en-US" altLang="de-DE" sz="1800" b="1" i="0" u="none" strike="noStrike" kern="0" cap="none" spc="0" normalizeH="0" baseline="0" noProof="0" dirty="0">
                <a:ln>
                  <a:noFill/>
                </a:ln>
                <a:solidFill>
                  <a:srgbClr val="000000"/>
                </a:solidFill>
                <a:effectLst/>
                <a:uLnTx/>
                <a:uFillTx/>
                <a:ea typeface="+mn-ea"/>
              </a:rPr>
            </a:br>
            <a:r>
              <a:rPr kumimoji="0" lang="en-US" altLang="de-DE" sz="1800" b="1" i="0" u="none" strike="noStrike" kern="0" cap="none" spc="0" normalizeH="0" baseline="0" noProof="0" dirty="0">
                <a:ln>
                  <a:noFill/>
                </a:ln>
                <a:solidFill>
                  <a:srgbClr val="000000"/>
                </a:solidFill>
                <a:effectLst/>
                <a:uLnTx/>
                <a:uFillTx/>
                <a:ea typeface="+mn-ea"/>
              </a:rPr>
              <a:t>	cluster to another.</a:t>
            </a:r>
          </a:p>
        </p:txBody>
      </p:sp>
    </p:spTree>
    <p:extLst>
      <p:ext uri="{BB962C8B-B14F-4D97-AF65-F5344CB8AC3E}">
        <p14:creationId xmlns:p14="http://schemas.microsoft.com/office/powerpoint/2010/main" val="3774356124"/>
      </p:ext>
    </p:extLst>
  </p:cSld>
  <p:clrMapOvr>
    <a:masterClrMapping/>
  </p:clrMapOvr>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311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Example of a K-Means Cluster Analysis</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563" y="1424721"/>
            <a:ext cx="5458802" cy="5044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a:off x="2164862" y="1129945"/>
            <a:ext cx="1242646" cy="338554"/>
          </a:xfrm>
          <a:prstGeom prst="rect">
            <a:avLst/>
          </a:prstGeom>
          <a:noFill/>
        </p:spPr>
        <p:txBody>
          <a:bodyPr wrap="square" rtlCol="0">
            <a:spAutoFit/>
          </a:bodyPr>
          <a:lstStyle/>
          <a:p>
            <a:pPr algn="ctr"/>
            <a:r>
              <a:rPr lang="en-US" dirty="0"/>
              <a:t>Data</a:t>
            </a:r>
          </a:p>
        </p:txBody>
      </p:sp>
      <p:sp>
        <p:nvSpPr>
          <p:cNvPr id="7" name="Textfeld 6"/>
          <p:cNvSpPr txBox="1"/>
          <p:nvPr/>
        </p:nvSpPr>
        <p:spPr>
          <a:xfrm>
            <a:off x="3688862" y="1129945"/>
            <a:ext cx="1727199" cy="338554"/>
          </a:xfrm>
          <a:prstGeom prst="rect">
            <a:avLst/>
          </a:prstGeom>
          <a:noFill/>
        </p:spPr>
        <p:txBody>
          <a:bodyPr wrap="square" rtlCol="0">
            <a:spAutoFit/>
          </a:bodyPr>
          <a:lstStyle/>
          <a:p>
            <a:pPr algn="ctr"/>
            <a:r>
              <a:rPr lang="en-US" dirty="0"/>
              <a:t>Initialization</a:t>
            </a:r>
          </a:p>
        </p:txBody>
      </p:sp>
      <p:sp>
        <p:nvSpPr>
          <p:cNvPr id="8" name="Textfeld 7"/>
          <p:cNvSpPr txBox="1"/>
          <p:nvPr/>
        </p:nvSpPr>
        <p:spPr>
          <a:xfrm>
            <a:off x="5505938" y="1129945"/>
            <a:ext cx="1727199" cy="338554"/>
          </a:xfrm>
          <a:prstGeom prst="rect">
            <a:avLst/>
          </a:prstGeom>
          <a:noFill/>
        </p:spPr>
        <p:txBody>
          <a:bodyPr wrap="square" rtlCol="0">
            <a:spAutoFit/>
          </a:bodyPr>
          <a:lstStyle/>
          <a:p>
            <a:pPr algn="ctr"/>
            <a:r>
              <a:rPr lang="en-US" dirty="0"/>
              <a:t>Iteration 1a</a:t>
            </a:r>
          </a:p>
        </p:txBody>
      </p:sp>
      <p:sp>
        <p:nvSpPr>
          <p:cNvPr id="9" name="Textfeld 8"/>
          <p:cNvSpPr txBox="1"/>
          <p:nvPr/>
        </p:nvSpPr>
        <p:spPr>
          <a:xfrm>
            <a:off x="1864823" y="3822348"/>
            <a:ext cx="1727199" cy="338554"/>
          </a:xfrm>
          <a:prstGeom prst="rect">
            <a:avLst/>
          </a:prstGeom>
          <a:noFill/>
        </p:spPr>
        <p:txBody>
          <a:bodyPr wrap="square" rtlCol="0">
            <a:spAutoFit/>
          </a:bodyPr>
          <a:lstStyle/>
          <a:p>
            <a:pPr algn="ctr"/>
            <a:r>
              <a:rPr lang="en-US" dirty="0"/>
              <a:t>Iteration 1b</a:t>
            </a:r>
          </a:p>
        </p:txBody>
      </p:sp>
      <p:sp>
        <p:nvSpPr>
          <p:cNvPr id="10" name="Textfeld 9"/>
          <p:cNvSpPr txBox="1"/>
          <p:nvPr/>
        </p:nvSpPr>
        <p:spPr>
          <a:xfrm>
            <a:off x="3699364" y="3822348"/>
            <a:ext cx="1727199" cy="338554"/>
          </a:xfrm>
          <a:prstGeom prst="rect">
            <a:avLst/>
          </a:prstGeom>
          <a:noFill/>
        </p:spPr>
        <p:txBody>
          <a:bodyPr wrap="square" rtlCol="0">
            <a:spAutoFit/>
          </a:bodyPr>
          <a:lstStyle/>
          <a:p>
            <a:pPr algn="ctr"/>
            <a:r>
              <a:rPr lang="en-US" dirty="0"/>
              <a:t>Iteration 2a</a:t>
            </a:r>
          </a:p>
        </p:txBody>
      </p:sp>
      <p:sp>
        <p:nvSpPr>
          <p:cNvPr id="11" name="Textfeld 10"/>
          <p:cNvSpPr txBox="1"/>
          <p:nvPr/>
        </p:nvSpPr>
        <p:spPr>
          <a:xfrm>
            <a:off x="5521568" y="3822348"/>
            <a:ext cx="1727199" cy="338554"/>
          </a:xfrm>
          <a:prstGeom prst="rect">
            <a:avLst/>
          </a:prstGeom>
          <a:noFill/>
        </p:spPr>
        <p:txBody>
          <a:bodyPr wrap="square" rtlCol="0">
            <a:spAutoFit/>
          </a:bodyPr>
          <a:lstStyle/>
          <a:p>
            <a:pPr algn="ctr"/>
            <a:r>
              <a:rPr lang="en-US" dirty="0"/>
              <a:t>Final Result</a:t>
            </a:r>
          </a:p>
        </p:txBody>
      </p:sp>
      <p:sp>
        <p:nvSpPr>
          <p:cNvPr id="12" name="Textfeld 11"/>
          <p:cNvSpPr txBox="1"/>
          <p:nvPr/>
        </p:nvSpPr>
        <p:spPr>
          <a:xfrm>
            <a:off x="4595448" y="3762361"/>
            <a:ext cx="1727199" cy="338554"/>
          </a:xfrm>
          <a:prstGeom prst="rect">
            <a:avLst/>
          </a:prstGeom>
          <a:noFill/>
        </p:spPr>
        <p:txBody>
          <a:bodyPr wrap="square" rtlCol="0">
            <a:spAutoFit/>
          </a:bodyPr>
          <a:lstStyle/>
          <a:p>
            <a:pPr algn="ctr"/>
            <a:r>
              <a:rPr lang="en-US" dirty="0"/>
              <a:t>...</a:t>
            </a:r>
          </a:p>
        </p:txBody>
      </p:sp>
    </p:spTree>
    <p:extLst>
      <p:ext uri="{BB962C8B-B14F-4D97-AF65-F5344CB8AC3E}">
        <p14:creationId xmlns:p14="http://schemas.microsoft.com/office/powerpoint/2010/main" val="2206150653"/>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312</a:t>
            </a:fld>
            <a:endParaRPr lang="en-US" sz="800" dirty="0">
              <a:solidFill>
                <a:schemeClr val="bg1"/>
              </a:solidFill>
            </a:endParaRPr>
          </a:p>
        </p:txBody>
      </p:sp>
      <p:sp>
        <p:nvSpPr>
          <p:cNvPr id="4099" name="Rectangle 2"/>
          <p:cNvSpPr>
            <a:spLocks noChangeArrowheads="1"/>
          </p:cNvSpPr>
          <p:nvPr/>
        </p:nvSpPr>
        <p:spPr bwMode="auto">
          <a:xfrm>
            <a:off x="177799" y="534988"/>
            <a:ext cx="6533551"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Finding the Optimal Number of Clusters (I)</a:t>
            </a:r>
          </a:p>
        </p:txBody>
      </p:sp>
      <p:sp>
        <p:nvSpPr>
          <p:cNvPr id="5" name="Rectangle 3"/>
          <p:cNvSpPr>
            <a:spLocks noChangeArrowheads="1"/>
          </p:cNvSpPr>
          <p:nvPr/>
        </p:nvSpPr>
        <p:spPr bwMode="auto">
          <a:xfrm>
            <a:off x="396875" y="1155892"/>
            <a:ext cx="8439553" cy="5099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628650" algn="l"/>
              </a:tabLst>
              <a:defRPr b="1">
                <a:solidFill>
                  <a:schemeClr val="tx1"/>
                </a:solidFill>
                <a:latin typeface="Arial" pitchFamily="34" charset="0"/>
              </a:defRPr>
            </a:lvl1pPr>
            <a:lvl2pPr marL="742950" indent="-285750">
              <a:tabLst>
                <a:tab pos="628650" algn="l"/>
              </a:tabLst>
              <a:defRPr b="1">
                <a:solidFill>
                  <a:schemeClr val="tx1"/>
                </a:solidFill>
                <a:latin typeface="Arial" pitchFamily="34" charset="0"/>
              </a:defRPr>
            </a:lvl2pPr>
            <a:lvl3pPr marL="1143000" indent="-228600">
              <a:tabLst>
                <a:tab pos="628650" algn="l"/>
              </a:tabLst>
              <a:defRPr b="1">
                <a:solidFill>
                  <a:schemeClr val="tx1"/>
                </a:solidFill>
                <a:latin typeface="Arial" pitchFamily="34" charset="0"/>
              </a:defRPr>
            </a:lvl3pPr>
            <a:lvl4pPr marL="1600200" indent="-228600">
              <a:tabLst>
                <a:tab pos="628650" algn="l"/>
              </a:tabLst>
              <a:defRPr b="1">
                <a:solidFill>
                  <a:schemeClr val="tx1"/>
                </a:solidFill>
                <a:latin typeface="Arial" pitchFamily="34" charset="0"/>
              </a:defRPr>
            </a:lvl4pPr>
            <a:lvl5pPr marL="2057400" indent="-228600">
              <a:tabLst>
                <a:tab pos="628650" algn="l"/>
              </a:tabLst>
              <a:defRPr b="1">
                <a:solidFill>
                  <a:schemeClr val="tx1"/>
                </a:solidFill>
                <a:latin typeface="Arial" pitchFamily="34" charset="0"/>
              </a:defRPr>
            </a:lvl5pPr>
            <a:lvl6pPr marL="2514600" indent="-228600" eaLnBrk="0" fontAlgn="base" hangingPunct="0">
              <a:spcBef>
                <a:spcPct val="50000"/>
              </a:spcBef>
              <a:spcAft>
                <a:spcPct val="0"/>
              </a:spcAft>
              <a:tabLst>
                <a:tab pos="628650" algn="l"/>
              </a:tabLst>
              <a:defRPr b="1">
                <a:solidFill>
                  <a:schemeClr val="tx1"/>
                </a:solidFill>
                <a:latin typeface="Arial" pitchFamily="34" charset="0"/>
              </a:defRPr>
            </a:lvl6pPr>
            <a:lvl7pPr marL="2971800" indent="-228600" eaLnBrk="0" fontAlgn="base" hangingPunct="0">
              <a:spcBef>
                <a:spcPct val="50000"/>
              </a:spcBef>
              <a:spcAft>
                <a:spcPct val="0"/>
              </a:spcAft>
              <a:tabLst>
                <a:tab pos="628650" algn="l"/>
              </a:tabLst>
              <a:defRPr b="1">
                <a:solidFill>
                  <a:schemeClr val="tx1"/>
                </a:solidFill>
                <a:latin typeface="Arial" pitchFamily="34" charset="0"/>
              </a:defRPr>
            </a:lvl7pPr>
            <a:lvl8pPr marL="3429000" indent="-228600" eaLnBrk="0" fontAlgn="base" hangingPunct="0">
              <a:spcBef>
                <a:spcPct val="50000"/>
              </a:spcBef>
              <a:spcAft>
                <a:spcPct val="0"/>
              </a:spcAft>
              <a:tabLst>
                <a:tab pos="628650" algn="l"/>
              </a:tabLst>
              <a:defRPr b="1">
                <a:solidFill>
                  <a:schemeClr val="tx1"/>
                </a:solidFill>
                <a:latin typeface="Arial" pitchFamily="34" charset="0"/>
              </a:defRPr>
            </a:lvl8pPr>
            <a:lvl9pPr marL="3886200" indent="-228600" eaLnBrk="0" fontAlgn="base" hangingPunct="0">
              <a:spcBef>
                <a:spcPct val="50000"/>
              </a:spcBef>
              <a:spcAft>
                <a:spcPct val="0"/>
              </a:spcAft>
              <a:tabLst>
                <a:tab pos="628650" algn="l"/>
              </a:tabLst>
              <a:defRPr b="1">
                <a:solidFill>
                  <a:schemeClr val="tx1"/>
                </a:solidFill>
                <a:latin typeface="Arial" pitchFamily="34" charset="0"/>
              </a:defRPr>
            </a:lvl9pPr>
          </a:lstStyle>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The aim of the cluster analysis is the </a:t>
            </a:r>
            <a:b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b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segmentation of objects into clusters, </a:t>
            </a:r>
            <a:b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b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which are preferably homogeneous in </a:t>
            </a:r>
            <a:b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b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it selves and heterogeneous to each other.  </a:t>
            </a:r>
            <a:b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b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The less variance exists within the clusters </a:t>
            </a:r>
            <a:b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b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and the more variance exists between the </a:t>
            </a:r>
            <a:b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b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clusters, the better is the number of clusters.</a:t>
            </a:r>
            <a:endParaRPr kumimoji="0" lang="en-US" altLang="de-DE" sz="1800" b="1" i="0" u="none" strike="noStrike" kern="0" cap="none" spc="0" normalizeH="0" baseline="0" noProof="0" dirty="0">
              <a:ln>
                <a:noFill/>
              </a:ln>
              <a:solidFill>
                <a:srgbClr val="FC0128"/>
              </a:solidFill>
              <a:effectLst/>
              <a:uLnTx/>
              <a:uFillTx/>
              <a:latin typeface="Arial" pitchFamily="34" charset="0"/>
              <a:ea typeface="+mn-ea"/>
            </a:endParaRP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endParaRPr kumimoji="0" lang="en-US" altLang="de-DE" sz="1800" b="1" i="0" u="none" strike="noStrike" kern="0" cap="none" spc="0" normalizeH="0" baseline="0" noProof="0" dirty="0">
              <a:ln>
                <a:noFill/>
              </a:ln>
              <a:solidFill>
                <a:srgbClr val="FC0128"/>
              </a:solidFill>
              <a:effectLst/>
              <a:uLnTx/>
              <a:uFillTx/>
              <a:latin typeface="Arial" pitchFamily="34" charset="0"/>
              <a:ea typeface="+mn-ea"/>
            </a:endParaRP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Total variance:</a:t>
            </a: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Accumulated variance within the k clusters:</a:t>
            </a: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This results in the variance between the clusters: </a:t>
            </a: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with	n = number of objects</a:t>
            </a: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m = number of attributes</a:t>
            </a: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a:t>
            </a:r>
            <a:r>
              <a:rPr kumimoji="0" lang="en-US" altLang="de-DE" sz="1800" b="1" i="0" u="none" strike="noStrike" kern="0" cap="none" spc="0" normalizeH="0" baseline="0" noProof="0" dirty="0" err="1">
                <a:ln>
                  <a:noFill/>
                </a:ln>
                <a:solidFill>
                  <a:srgbClr val="000000"/>
                </a:solidFill>
                <a:effectLst/>
                <a:uLnTx/>
                <a:uFillTx/>
                <a:latin typeface="Arial" pitchFamily="34" charset="0"/>
                <a:ea typeface="+mn-ea"/>
              </a:rPr>
              <a:t>n</a:t>
            </a:r>
            <a:r>
              <a:rPr kumimoji="0" lang="en-US" altLang="de-DE" sz="1800" b="1" i="0" u="none" strike="noStrike" kern="0" cap="none" spc="0" normalizeH="0" baseline="-25000" noProof="0" dirty="0" err="1">
                <a:ln>
                  <a:noFill/>
                </a:ln>
                <a:solidFill>
                  <a:srgbClr val="000000"/>
                </a:solidFill>
                <a:effectLst/>
                <a:uLnTx/>
                <a:uFillTx/>
                <a:latin typeface="Arial" pitchFamily="34" charset="0"/>
                <a:ea typeface="+mn-ea"/>
              </a:rPr>
              <a:t>k</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 number of objects in cluster k</a:t>
            </a: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a:t>
            </a:r>
            <a:r>
              <a:rPr kumimoji="0" lang="en-US" altLang="de-DE" sz="1800" b="1" i="0" u="none" strike="noStrike" kern="0" cap="none" spc="0" normalizeH="0" baseline="0" noProof="0" dirty="0" err="1">
                <a:ln>
                  <a:noFill/>
                </a:ln>
                <a:solidFill>
                  <a:srgbClr val="000000"/>
                </a:solidFill>
                <a:effectLst/>
                <a:uLnTx/>
                <a:uFillTx/>
                <a:latin typeface="Arial" pitchFamily="34" charset="0"/>
                <a:ea typeface="+mn-ea"/>
              </a:rPr>
              <a:t>c</a:t>
            </a:r>
            <a:r>
              <a:rPr kumimoji="0" lang="en-US" altLang="de-DE" sz="1800" b="1" i="0" u="none" strike="noStrike" kern="0" cap="none" spc="0" normalizeH="0" baseline="-25000" noProof="0" dirty="0" err="1">
                <a:ln>
                  <a:noFill/>
                </a:ln>
                <a:solidFill>
                  <a:srgbClr val="000000"/>
                </a:solidFill>
                <a:effectLst/>
                <a:uLnTx/>
                <a:uFillTx/>
                <a:latin typeface="Arial" pitchFamily="34" charset="0"/>
                <a:ea typeface="+mn-ea"/>
              </a:rPr>
              <a:t>k</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 cluster k</a:t>
            </a:r>
          </a:p>
        </p:txBody>
      </p:sp>
      <p:graphicFrame>
        <p:nvGraphicFramePr>
          <p:cNvPr id="6" name="Object 4"/>
          <p:cNvGraphicFramePr>
            <a:graphicFrameLocks noChangeAspect="1"/>
          </p:cNvGraphicFramePr>
          <p:nvPr/>
        </p:nvGraphicFramePr>
        <p:xfrm>
          <a:off x="2222500" y="3124694"/>
          <a:ext cx="2392363" cy="708025"/>
        </p:xfrm>
        <a:graphic>
          <a:graphicData uri="http://schemas.openxmlformats.org/presentationml/2006/ole">
            <mc:AlternateContent xmlns:mc="http://schemas.openxmlformats.org/markup-compatibility/2006">
              <mc:Choice xmlns:v="urn:schemas-microsoft-com:vml" Requires="v">
                <p:oleObj spid="_x0000_s33797" name="Formel" r:id="rId3" imgW="1346040" imgH="444240" progId="Equation.3">
                  <p:embed/>
                </p:oleObj>
              </mc:Choice>
              <mc:Fallback>
                <p:oleObj name="Formel" r:id="rId3" imgW="1346040" imgH="444240" progId="Equation.3">
                  <p:embed/>
                  <p:pic>
                    <p:nvPicPr>
                      <p:cNvPr id="6" name="Object 4"/>
                      <p:cNvPicPr>
                        <a:picLocks noChangeAspect="1" noChangeArrowheads="1"/>
                      </p:cNvPicPr>
                      <p:nvPr/>
                    </p:nvPicPr>
                    <p:blipFill>
                      <a:blip r:embed="rId4"/>
                      <a:srcRect/>
                      <a:stretch>
                        <a:fillRect/>
                      </a:stretch>
                    </p:blipFill>
                    <p:spPr bwMode="auto">
                      <a:xfrm>
                        <a:off x="2222500" y="3124694"/>
                        <a:ext cx="239236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5"/>
          <p:cNvGraphicFramePr>
            <a:graphicFrameLocks noChangeAspect="1"/>
          </p:cNvGraphicFramePr>
          <p:nvPr/>
        </p:nvGraphicFramePr>
        <p:xfrm>
          <a:off x="5294313" y="3762493"/>
          <a:ext cx="2979737" cy="747713"/>
        </p:xfrm>
        <a:graphic>
          <a:graphicData uri="http://schemas.openxmlformats.org/presentationml/2006/ole">
            <mc:AlternateContent xmlns:mc="http://schemas.openxmlformats.org/markup-compatibility/2006">
              <mc:Choice xmlns:v="urn:schemas-microsoft-com:vml" Requires="v">
                <p:oleObj spid="_x0000_s33798" name="Formel" r:id="rId5" imgW="1676160" imgH="469800" progId="Equation.3">
                  <p:embed/>
                </p:oleObj>
              </mc:Choice>
              <mc:Fallback>
                <p:oleObj name="Formel" r:id="rId5" imgW="1676160" imgH="469800" progId="Equation.3">
                  <p:embed/>
                  <p:pic>
                    <p:nvPicPr>
                      <p:cNvPr id="7" name="Object 5"/>
                      <p:cNvPicPr>
                        <a:picLocks noChangeAspect="1" noChangeArrowheads="1"/>
                      </p:cNvPicPr>
                      <p:nvPr/>
                    </p:nvPicPr>
                    <p:blipFill>
                      <a:blip r:embed="rId6"/>
                      <a:srcRect/>
                      <a:stretch>
                        <a:fillRect/>
                      </a:stretch>
                    </p:blipFill>
                    <p:spPr bwMode="auto">
                      <a:xfrm>
                        <a:off x="5294313" y="3762493"/>
                        <a:ext cx="2979737" cy="74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6"/>
          <p:cNvGraphicFramePr>
            <a:graphicFrameLocks noChangeAspect="1"/>
          </p:cNvGraphicFramePr>
          <p:nvPr/>
        </p:nvGraphicFramePr>
        <p:xfrm>
          <a:off x="5962650" y="4557251"/>
          <a:ext cx="1851025" cy="384175"/>
        </p:xfrm>
        <a:graphic>
          <a:graphicData uri="http://schemas.openxmlformats.org/presentationml/2006/ole">
            <mc:AlternateContent xmlns:mc="http://schemas.openxmlformats.org/markup-compatibility/2006">
              <mc:Choice xmlns:v="urn:schemas-microsoft-com:vml" Requires="v">
                <p:oleObj spid="_x0000_s33799" name="Formel" r:id="rId7" imgW="1040948" imgH="241195" progId="Equation.3">
                  <p:embed/>
                </p:oleObj>
              </mc:Choice>
              <mc:Fallback>
                <p:oleObj name="Formel" r:id="rId7" imgW="1040948" imgH="241195" progId="Equation.3">
                  <p:embed/>
                  <p:pic>
                    <p:nvPicPr>
                      <p:cNvPr id="8"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62650" y="4557251"/>
                        <a:ext cx="185102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 name="Group 5"/>
          <p:cNvGrpSpPr>
            <a:grpSpLocks/>
          </p:cNvGrpSpPr>
          <p:nvPr/>
        </p:nvGrpSpPr>
        <p:grpSpPr bwMode="auto">
          <a:xfrm>
            <a:off x="5441338" y="1106135"/>
            <a:ext cx="3335274" cy="2326878"/>
            <a:chOff x="624" y="1169"/>
            <a:chExt cx="3600" cy="1728"/>
          </a:xfrm>
        </p:grpSpPr>
        <p:sp>
          <p:nvSpPr>
            <p:cNvPr id="10" name="Rectangle 6"/>
            <p:cNvSpPr>
              <a:spLocks noChangeArrowheads="1"/>
            </p:cNvSpPr>
            <p:nvPr/>
          </p:nvSpPr>
          <p:spPr bwMode="auto">
            <a:xfrm>
              <a:off x="624" y="1169"/>
              <a:ext cx="3600" cy="172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Freeform 7"/>
            <p:cNvSpPr>
              <a:spLocks/>
            </p:cNvSpPr>
            <p:nvPr/>
          </p:nvSpPr>
          <p:spPr bwMode="auto">
            <a:xfrm>
              <a:off x="768" y="1313"/>
              <a:ext cx="840" cy="804"/>
            </a:xfrm>
            <a:custGeom>
              <a:avLst/>
              <a:gdLst>
                <a:gd name="T0" fmla="*/ 0 w 2730"/>
                <a:gd name="T1" fmla="*/ 1 h 2580"/>
                <a:gd name="T2" fmla="*/ 0 w 2730"/>
                <a:gd name="T3" fmla="*/ 0 h 2580"/>
                <a:gd name="T4" fmla="*/ 0 w 2730"/>
                <a:gd name="T5" fmla="*/ 0 h 2580"/>
                <a:gd name="T6" fmla="*/ 0 w 2730"/>
                <a:gd name="T7" fmla="*/ 0 h 2580"/>
                <a:gd name="T8" fmla="*/ 1 w 2730"/>
                <a:gd name="T9" fmla="*/ 0 h 2580"/>
                <a:gd name="T10" fmla="*/ 1 w 2730"/>
                <a:gd name="T11" fmla="*/ 1 h 2580"/>
                <a:gd name="T12" fmla="*/ 1 w 2730"/>
                <a:gd name="T13" fmla="*/ 1 h 2580"/>
                <a:gd name="T14" fmla="*/ 0 w 2730"/>
                <a:gd name="T15" fmla="*/ 1 h 2580"/>
                <a:gd name="T16" fmla="*/ 0 60000 65536"/>
                <a:gd name="T17" fmla="*/ 0 60000 65536"/>
                <a:gd name="T18" fmla="*/ 0 60000 65536"/>
                <a:gd name="T19" fmla="*/ 0 60000 65536"/>
                <a:gd name="T20" fmla="*/ 0 60000 65536"/>
                <a:gd name="T21" fmla="*/ 0 60000 65536"/>
                <a:gd name="T22" fmla="*/ 0 60000 65536"/>
                <a:gd name="T23" fmla="*/ 0 60000 65536"/>
                <a:gd name="T24" fmla="*/ 0 w 2730"/>
                <a:gd name="T25" fmla="*/ 0 h 2580"/>
                <a:gd name="T26" fmla="*/ 2730 w 2730"/>
                <a:gd name="T27" fmla="*/ 2580 h 25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30" h="2580">
                  <a:moveTo>
                    <a:pt x="1200" y="2010"/>
                  </a:moveTo>
                  <a:cubicBezTo>
                    <a:pt x="900" y="1830"/>
                    <a:pt x="240" y="1710"/>
                    <a:pt x="120" y="1470"/>
                  </a:cubicBezTo>
                  <a:cubicBezTo>
                    <a:pt x="0" y="1230"/>
                    <a:pt x="240" y="810"/>
                    <a:pt x="480" y="570"/>
                  </a:cubicBezTo>
                  <a:cubicBezTo>
                    <a:pt x="720" y="330"/>
                    <a:pt x="1230" y="0"/>
                    <a:pt x="1560" y="30"/>
                  </a:cubicBezTo>
                  <a:cubicBezTo>
                    <a:pt x="1890" y="60"/>
                    <a:pt x="2280" y="450"/>
                    <a:pt x="2460" y="750"/>
                  </a:cubicBezTo>
                  <a:cubicBezTo>
                    <a:pt x="2640" y="1050"/>
                    <a:pt x="2730" y="1530"/>
                    <a:pt x="2640" y="1830"/>
                  </a:cubicBezTo>
                  <a:cubicBezTo>
                    <a:pt x="2550" y="2130"/>
                    <a:pt x="2160" y="2520"/>
                    <a:pt x="1920" y="2550"/>
                  </a:cubicBezTo>
                  <a:cubicBezTo>
                    <a:pt x="1680" y="2580"/>
                    <a:pt x="1500" y="2190"/>
                    <a:pt x="1200" y="2010"/>
                  </a:cubicBezTo>
                  <a:close/>
                </a:path>
              </a:pathLst>
            </a:custGeom>
            <a:solidFill>
              <a:srgbClr val="FFFFFF"/>
            </a:solidFill>
            <a:ln w="9525" cap="rnd">
              <a:solidFill>
                <a:srgbClr val="000000"/>
              </a:solidFill>
              <a:prstDash val="sysDot"/>
              <a:round/>
              <a:headEnd/>
              <a:tailEnd/>
            </a:ln>
          </p:spPr>
          <p:txBody>
            <a:bodyPr/>
            <a:lstStyle/>
            <a:p>
              <a:endParaRPr lang="en-US"/>
            </a:p>
          </p:txBody>
        </p:sp>
        <p:sp>
          <p:nvSpPr>
            <p:cNvPr id="12" name="Freeform 8"/>
            <p:cNvSpPr>
              <a:spLocks/>
            </p:cNvSpPr>
            <p:nvPr/>
          </p:nvSpPr>
          <p:spPr bwMode="auto">
            <a:xfrm>
              <a:off x="2352" y="1313"/>
              <a:ext cx="936" cy="660"/>
            </a:xfrm>
            <a:custGeom>
              <a:avLst/>
              <a:gdLst>
                <a:gd name="T0" fmla="*/ 0 w 2520"/>
                <a:gd name="T1" fmla="*/ 0 h 1860"/>
                <a:gd name="T2" fmla="*/ 0 w 2520"/>
                <a:gd name="T3" fmla="*/ 1 h 1860"/>
                <a:gd name="T4" fmla="*/ 0 w 2520"/>
                <a:gd name="T5" fmla="*/ 1 h 1860"/>
                <a:gd name="T6" fmla="*/ 1 w 2520"/>
                <a:gd name="T7" fmla="*/ 1 h 1860"/>
                <a:gd name="T8" fmla="*/ 3 w 2520"/>
                <a:gd name="T9" fmla="*/ 0 h 1860"/>
                <a:gd name="T10" fmla="*/ 1 w 2520"/>
                <a:gd name="T11" fmla="*/ 0 h 1860"/>
                <a:gd name="T12" fmla="*/ 1 w 2520"/>
                <a:gd name="T13" fmla="*/ 0 h 1860"/>
                <a:gd name="T14" fmla="*/ 0 w 2520"/>
                <a:gd name="T15" fmla="*/ 0 h 1860"/>
                <a:gd name="T16" fmla="*/ 0 60000 65536"/>
                <a:gd name="T17" fmla="*/ 0 60000 65536"/>
                <a:gd name="T18" fmla="*/ 0 60000 65536"/>
                <a:gd name="T19" fmla="*/ 0 60000 65536"/>
                <a:gd name="T20" fmla="*/ 0 60000 65536"/>
                <a:gd name="T21" fmla="*/ 0 60000 65536"/>
                <a:gd name="T22" fmla="*/ 0 60000 65536"/>
                <a:gd name="T23" fmla="*/ 0 60000 65536"/>
                <a:gd name="T24" fmla="*/ 0 w 2520"/>
                <a:gd name="T25" fmla="*/ 0 h 1860"/>
                <a:gd name="T26" fmla="*/ 2520 w 2520"/>
                <a:gd name="T27" fmla="*/ 1860 h 18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20" h="1860">
                  <a:moveTo>
                    <a:pt x="540" y="390"/>
                  </a:moveTo>
                  <a:cubicBezTo>
                    <a:pt x="390" y="600"/>
                    <a:pt x="0" y="1050"/>
                    <a:pt x="0" y="1290"/>
                  </a:cubicBezTo>
                  <a:cubicBezTo>
                    <a:pt x="0" y="1530"/>
                    <a:pt x="300" y="1800"/>
                    <a:pt x="540" y="1830"/>
                  </a:cubicBezTo>
                  <a:cubicBezTo>
                    <a:pt x="780" y="1860"/>
                    <a:pt x="1110" y="1680"/>
                    <a:pt x="1440" y="1470"/>
                  </a:cubicBezTo>
                  <a:cubicBezTo>
                    <a:pt x="1770" y="1260"/>
                    <a:pt x="2520" y="780"/>
                    <a:pt x="2520" y="570"/>
                  </a:cubicBezTo>
                  <a:cubicBezTo>
                    <a:pt x="2520" y="360"/>
                    <a:pt x="1710" y="300"/>
                    <a:pt x="1440" y="210"/>
                  </a:cubicBezTo>
                  <a:cubicBezTo>
                    <a:pt x="1170" y="120"/>
                    <a:pt x="1050" y="0"/>
                    <a:pt x="900" y="30"/>
                  </a:cubicBezTo>
                  <a:cubicBezTo>
                    <a:pt x="750" y="60"/>
                    <a:pt x="690" y="180"/>
                    <a:pt x="540" y="390"/>
                  </a:cubicBezTo>
                  <a:close/>
                </a:path>
              </a:pathLst>
            </a:custGeom>
            <a:solidFill>
              <a:srgbClr val="FFFFFF"/>
            </a:solidFill>
            <a:ln w="9525" cap="rnd">
              <a:solidFill>
                <a:srgbClr val="000000"/>
              </a:solidFill>
              <a:prstDash val="sysDot"/>
              <a:round/>
              <a:headEnd/>
              <a:tailEnd/>
            </a:ln>
          </p:spPr>
          <p:txBody>
            <a:bodyPr/>
            <a:lstStyle/>
            <a:p>
              <a:endParaRPr lang="en-US"/>
            </a:p>
          </p:txBody>
        </p:sp>
        <p:sp>
          <p:nvSpPr>
            <p:cNvPr id="13" name="Freeform 9"/>
            <p:cNvSpPr>
              <a:spLocks/>
            </p:cNvSpPr>
            <p:nvPr/>
          </p:nvSpPr>
          <p:spPr bwMode="auto">
            <a:xfrm>
              <a:off x="1632" y="2177"/>
              <a:ext cx="816" cy="672"/>
            </a:xfrm>
            <a:custGeom>
              <a:avLst/>
              <a:gdLst>
                <a:gd name="T0" fmla="*/ 0 w 2760"/>
                <a:gd name="T1" fmla="*/ 0 h 1920"/>
                <a:gd name="T2" fmla="*/ 0 w 2760"/>
                <a:gd name="T3" fmla="*/ 0 h 1920"/>
                <a:gd name="T4" fmla="*/ 0 w 2760"/>
                <a:gd name="T5" fmla="*/ 0 h 1920"/>
                <a:gd name="T6" fmla="*/ 1 w 2760"/>
                <a:gd name="T7" fmla="*/ 1 h 1920"/>
                <a:gd name="T8" fmla="*/ 0 w 2760"/>
                <a:gd name="T9" fmla="*/ 1 h 1920"/>
                <a:gd name="T10" fmla="*/ 0 w 2760"/>
                <a:gd name="T11" fmla="*/ 1 h 1920"/>
                <a:gd name="T12" fmla="*/ 0 w 2760"/>
                <a:gd name="T13" fmla="*/ 1 h 1920"/>
                <a:gd name="T14" fmla="*/ 0 w 2760"/>
                <a:gd name="T15" fmla="*/ 0 h 1920"/>
                <a:gd name="T16" fmla="*/ 0 60000 65536"/>
                <a:gd name="T17" fmla="*/ 0 60000 65536"/>
                <a:gd name="T18" fmla="*/ 0 60000 65536"/>
                <a:gd name="T19" fmla="*/ 0 60000 65536"/>
                <a:gd name="T20" fmla="*/ 0 60000 65536"/>
                <a:gd name="T21" fmla="*/ 0 60000 65536"/>
                <a:gd name="T22" fmla="*/ 0 60000 65536"/>
                <a:gd name="T23" fmla="*/ 0 60000 65536"/>
                <a:gd name="T24" fmla="*/ 0 w 2760"/>
                <a:gd name="T25" fmla="*/ 0 h 1920"/>
                <a:gd name="T26" fmla="*/ 2760 w 2760"/>
                <a:gd name="T27" fmla="*/ 1920 h 19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60" h="1920">
                  <a:moveTo>
                    <a:pt x="540" y="780"/>
                  </a:moveTo>
                  <a:cubicBezTo>
                    <a:pt x="750" y="600"/>
                    <a:pt x="960" y="120"/>
                    <a:pt x="1260" y="60"/>
                  </a:cubicBezTo>
                  <a:cubicBezTo>
                    <a:pt x="1560" y="0"/>
                    <a:pt x="2100" y="150"/>
                    <a:pt x="2340" y="420"/>
                  </a:cubicBezTo>
                  <a:cubicBezTo>
                    <a:pt x="2580" y="690"/>
                    <a:pt x="2760" y="1440"/>
                    <a:pt x="2700" y="1680"/>
                  </a:cubicBezTo>
                  <a:cubicBezTo>
                    <a:pt x="2640" y="1920"/>
                    <a:pt x="2340" y="1860"/>
                    <a:pt x="1980" y="1860"/>
                  </a:cubicBezTo>
                  <a:cubicBezTo>
                    <a:pt x="1620" y="1860"/>
                    <a:pt x="870" y="1800"/>
                    <a:pt x="540" y="1680"/>
                  </a:cubicBezTo>
                  <a:cubicBezTo>
                    <a:pt x="210" y="1560"/>
                    <a:pt x="0" y="1290"/>
                    <a:pt x="0" y="1140"/>
                  </a:cubicBezTo>
                  <a:cubicBezTo>
                    <a:pt x="0" y="990"/>
                    <a:pt x="330" y="960"/>
                    <a:pt x="540" y="780"/>
                  </a:cubicBezTo>
                  <a:close/>
                </a:path>
              </a:pathLst>
            </a:custGeom>
            <a:solidFill>
              <a:srgbClr val="FFFFFF"/>
            </a:solidFill>
            <a:ln w="9525" cap="rnd">
              <a:solidFill>
                <a:srgbClr val="000000"/>
              </a:solidFill>
              <a:prstDash val="sysDot"/>
              <a:round/>
              <a:headEnd/>
              <a:tailEnd/>
            </a:ln>
          </p:spPr>
          <p:txBody>
            <a:bodyPr/>
            <a:lstStyle/>
            <a:p>
              <a:endParaRPr lang="en-US"/>
            </a:p>
          </p:txBody>
        </p:sp>
        <p:sp>
          <p:nvSpPr>
            <p:cNvPr id="14" name="Line 10"/>
            <p:cNvSpPr>
              <a:spLocks noChangeShapeType="1"/>
            </p:cNvSpPr>
            <p:nvPr/>
          </p:nvSpPr>
          <p:spPr bwMode="auto">
            <a:xfrm flipV="1">
              <a:off x="1272" y="1385"/>
              <a:ext cx="72" cy="216"/>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Line 11"/>
            <p:cNvSpPr>
              <a:spLocks noChangeShapeType="1"/>
            </p:cNvSpPr>
            <p:nvPr/>
          </p:nvSpPr>
          <p:spPr bwMode="auto">
            <a:xfrm>
              <a:off x="1272" y="1673"/>
              <a:ext cx="144" cy="36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Line 12"/>
            <p:cNvSpPr>
              <a:spLocks noChangeShapeType="1"/>
            </p:cNvSpPr>
            <p:nvPr/>
          </p:nvSpPr>
          <p:spPr bwMode="auto">
            <a:xfrm flipH="1">
              <a:off x="840" y="1673"/>
              <a:ext cx="360" cy="7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Line 13"/>
            <p:cNvSpPr>
              <a:spLocks noChangeShapeType="1"/>
            </p:cNvSpPr>
            <p:nvPr/>
          </p:nvSpPr>
          <p:spPr bwMode="auto">
            <a:xfrm>
              <a:off x="2136" y="2537"/>
              <a:ext cx="216" cy="216"/>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14"/>
            <p:cNvSpPr>
              <a:spLocks noChangeShapeType="1"/>
            </p:cNvSpPr>
            <p:nvPr/>
          </p:nvSpPr>
          <p:spPr bwMode="auto">
            <a:xfrm flipH="1">
              <a:off x="1704" y="2537"/>
              <a:ext cx="288" cy="7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Line 15"/>
            <p:cNvSpPr>
              <a:spLocks noChangeShapeType="1"/>
            </p:cNvSpPr>
            <p:nvPr/>
          </p:nvSpPr>
          <p:spPr bwMode="auto">
            <a:xfrm flipH="1" flipV="1">
              <a:off x="1992" y="2249"/>
              <a:ext cx="72" cy="216"/>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 name="Line 16"/>
            <p:cNvSpPr>
              <a:spLocks noChangeShapeType="1"/>
            </p:cNvSpPr>
            <p:nvPr/>
          </p:nvSpPr>
          <p:spPr bwMode="auto">
            <a:xfrm flipH="1">
              <a:off x="2640" y="1673"/>
              <a:ext cx="72" cy="216"/>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 name="Line 17"/>
            <p:cNvSpPr>
              <a:spLocks noChangeShapeType="1"/>
            </p:cNvSpPr>
            <p:nvPr/>
          </p:nvSpPr>
          <p:spPr bwMode="auto">
            <a:xfrm flipV="1">
              <a:off x="2784" y="1529"/>
              <a:ext cx="432" cy="7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Line 18"/>
            <p:cNvSpPr>
              <a:spLocks noChangeShapeType="1"/>
            </p:cNvSpPr>
            <p:nvPr/>
          </p:nvSpPr>
          <p:spPr bwMode="auto">
            <a:xfrm flipH="1" flipV="1">
              <a:off x="2712" y="1385"/>
              <a:ext cx="0" cy="216"/>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 name="Line 19"/>
            <p:cNvSpPr>
              <a:spLocks noChangeShapeType="1"/>
            </p:cNvSpPr>
            <p:nvPr/>
          </p:nvSpPr>
          <p:spPr bwMode="auto">
            <a:xfrm flipH="1">
              <a:off x="2064" y="1673"/>
              <a:ext cx="648" cy="864"/>
            </a:xfrm>
            <a:prstGeom prst="line">
              <a:avLst/>
            </a:prstGeom>
            <a:noFill/>
            <a:ln w="28575">
              <a:solidFill>
                <a:srgbClr val="FF7C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 name="Line 20"/>
            <p:cNvSpPr>
              <a:spLocks noChangeShapeType="1"/>
            </p:cNvSpPr>
            <p:nvPr/>
          </p:nvSpPr>
          <p:spPr bwMode="auto">
            <a:xfrm flipH="1">
              <a:off x="1272" y="1625"/>
              <a:ext cx="1392" cy="48"/>
            </a:xfrm>
            <a:prstGeom prst="line">
              <a:avLst/>
            </a:prstGeom>
            <a:noFill/>
            <a:ln w="28575">
              <a:solidFill>
                <a:srgbClr val="FF7C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 name="Line 21"/>
            <p:cNvSpPr>
              <a:spLocks noChangeShapeType="1"/>
            </p:cNvSpPr>
            <p:nvPr/>
          </p:nvSpPr>
          <p:spPr bwMode="auto">
            <a:xfrm>
              <a:off x="1272" y="1745"/>
              <a:ext cx="720" cy="720"/>
            </a:xfrm>
            <a:prstGeom prst="line">
              <a:avLst/>
            </a:prstGeom>
            <a:noFill/>
            <a:ln w="28575">
              <a:solidFill>
                <a:srgbClr val="FF7C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 name="Text Box 22"/>
            <p:cNvSpPr txBox="1">
              <a:spLocks noChangeArrowheads="1"/>
            </p:cNvSpPr>
            <p:nvPr/>
          </p:nvSpPr>
          <p:spPr bwMode="auto">
            <a:xfrm>
              <a:off x="2559" y="2249"/>
              <a:ext cx="1368"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r">
                <a:spcBef>
                  <a:spcPts val="600"/>
                </a:spcBef>
              </a:pPr>
              <a:r>
                <a:rPr lang="en-US" sz="1000" b="1" dirty="0"/>
                <a:t>Between cluster variance: </a:t>
              </a:r>
            </a:p>
            <a:p>
              <a:pPr algn="r">
                <a:spcBef>
                  <a:spcPts val="600"/>
                </a:spcBef>
              </a:pPr>
              <a:r>
                <a:rPr lang="en-US" sz="1000" b="1" dirty="0"/>
                <a:t>Within cluster variance: </a:t>
              </a:r>
              <a:endParaRPr lang="en-US" sz="2000" dirty="0"/>
            </a:p>
          </p:txBody>
        </p:sp>
        <p:sp>
          <p:nvSpPr>
            <p:cNvPr id="27" name="Line 23"/>
            <p:cNvSpPr>
              <a:spLocks noChangeShapeType="1"/>
            </p:cNvSpPr>
            <p:nvPr/>
          </p:nvSpPr>
          <p:spPr bwMode="auto">
            <a:xfrm>
              <a:off x="3895" y="2357"/>
              <a:ext cx="288" cy="0"/>
            </a:xfrm>
            <a:prstGeom prst="line">
              <a:avLst/>
            </a:prstGeom>
            <a:noFill/>
            <a:ln w="28575">
              <a:solidFill>
                <a:srgbClr val="FF7C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 name="Line 24"/>
            <p:cNvSpPr>
              <a:spLocks noChangeShapeType="1"/>
            </p:cNvSpPr>
            <p:nvPr/>
          </p:nvSpPr>
          <p:spPr bwMode="auto">
            <a:xfrm>
              <a:off x="3895" y="2633"/>
              <a:ext cx="288" cy="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4036349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313</a:t>
            </a:fld>
            <a:endParaRPr lang="en-US" sz="800" dirty="0">
              <a:solidFill>
                <a:schemeClr val="bg1"/>
              </a:solidFill>
            </a:endParaRPr>
          </a:p>
        </p:txBody>
      </p:sp>
      <p:sp>
        <p:nvSpPr>
          <p:cNvPr id="4099" name="Rectangle 2"/>
          <p:cNvSpPr>
            <a:spLocks noChangeArrowheads="1"/>
          </p:cNvSpPr>
          <p:nvPr/>
        </p:nvSpPr>
        <p:spPr bwMode="auto">
          <a:xfrm>
            <a:off x="177799" y="534988"/>
            <a:ext cx="6697454"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Finding the  Optimal Number of Clusters  (II)</a:t>
            </a:r>
          </a:p>
        </p:txBody>
      </p:sp>
      <p:sp>
        <p:nvSpPr>
          <p:cNvPr id="9" name="Rectangle 3"/>
          <p:cNvSpPr>
            <a:spLocks noChangeArrowheads="1"/>
          </p:cNvSpPr>
          <p:nvPr/>
        </p:nvSpPr>
        <p:spPr bwMode="auto">
          <a:xfrm>
            <a:off x="480080" y="1537710"/>
            <a:ext cx="792168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534988" algn="l"/>
              </a:tabLst>
              <a:defRPr b="1">
                <a:solidFill>
                  <a:schemeClr val="tx1"/>
                </a:solidFill>
                <a:latin typeface="Arial" pitchFamily="34" charset="0"/>
              </a:defRPr>
            </a:lvl1pPr>
            <a:lvl2pPr marL="742950" indent="-285750">
              <a:tabLst>
                <a:tab pos="534988" algn="l"/>
              </a:tabLst>
              <a:defRPr b="1">
                <a:solidFill>
                  <a:schemeClr val="tx1"/>
                </a:solidFill>
                <a:latin typeface="Arial" pitchFamily="34" charset="0"/>
              </a:defRPr>
            </a:lvl2pPr>
            <a:lvl3pPr marL="1143000" indent="-228600">
              <a:tabLst>
                <a:tab pos="534988" algn="l"/>
              </a:tabLst>
              <a:defRPr b="1">
                <a:solidFill>
                  <a:schemeClr val="tx1"/>
                </a:solidFill>
                <a:latin typeface="Arial" pitchFamily="34" charset="0"/>
              </a:defRPr>
            </a:lvl3pPr>
            <a:lvl4pPr marL="1600200" indent="-228600">
              <a:tabLst>
                <a:tab pos="534988" algn="l"/>
              </a:tabLst>
              <a:defRPr b="1">
                <a:solidFill>
                  <a:schemeClr val="tx1"/>
                </a:solidFill>
                <a:latin typeface="Arial" pitchFamily="34" charset="0"/>
              </a:defRPr>
            </a:lvl4pPr>
            <a:lvl5pPr marL="2057400" indent="-228600">
              <a:tabLst>
                <a:tab pos="534988" algn="l"/>
              </a:tabLst>
              <a:defRPr b="1">
                <a:solidFill>
                  <a:schemeClr val="tx1"/>
                </a:solidFill>
                <a:latin typeface="Arial" pitchFamily="34" charset="0"/>
              </a:defRPr>
            </a:lvl5pPr>
            <a:lvl6pPr marL="2514600" indent="-228600" eaLnBrk="0" fontAlgn="base" hangingPunct="0">
              <a:spcBef>
                <a:spcPct val="50000"/>
              </a:spcBef>
              <a:spcAft>
                <a:spcPct val="0"/>
              </a:spcAft>
              <a:tabLst>
                <a:tab pos="534988" algn="l"/>
              </a:tabLst>
              <a:defRPr b="1">
                <a:solidFill>
                  <a:schemeClr val="tx1"/>
                </a:solidFill>
                <a:latin typeface="Arial" pitchFamily="34" charset="0"/>
              </a:defRPr>
            </a:lvl6pPr>
            <a:lvl7pPr marL="2971800" indent="-228600" eaLnBrk="0" fontAlgn="base" hangingPunct="0">
              <a:spcBef>
                <a:spcPct val="50000"/>
              </a:spcBef>
              <a:spcAft>
                <a:spcPct val="0"/>
              </a:spcAft>
              <a:tabLst>
                <a:tab pos="534988" algn="l"/>
              </a:tabLst>
              <a:defRPr b="1">
                <a:solidFill>
                  <a:schemeClr val="tx1"/>
                </a:solidFill>
                <a:latin typeface="Arial" pitchFamily="34" charset="0"/>
              </a:defRPr>
            </a:lvl7pPr>
            <a:lvl8pPr marL="3429000" indent="-228600" eaLnBrk="0" fontAlgn="base" hangingPunct="0">
              <a:spcBef>
                <a:spcPct val="50000"/>
              </a:spcBef>
              <a:spcAft>
                <a:spcPct val="0"/>
              </a:spcAft>
              <a:tabLst>
                <a:tab pos="534988" algn="l"/>
              </a:tabLst>
              <a:defRPr b="1">
                <a:solidFill>
                  <a:schemeClr val="tx1"/>
                </a:solidFill>
                <a:latin typeface="Arial" pitchFamily="34" charset="0"/>
              </a:defRPr>
            </a:lvl8pPr>
            <a:lvl9pPr marL="3886200" indent="-228600" eaLnBrk="0" fontAlgn="base" hangingPunct="0">
              <a:spcBef>
                <a:spcPct val="50000"/>
              </a:spcBef>
              <a:spcAft>
                <a:spcPct val="0"/>
              </a:spcAft>
              <a:tabLst>
                <a:tab pos="534988" algn="l"/>
              </a:tabLst>
              <a:defRPr b="1">
                <a:solidFill>
                  <a:schemeClr val="tx1"/>
                </a:solidFill>
                <a:latin typeface="Arial" pitchFamily="34" charset="0"/>
              </a:defRPr>
            </a:lvl9pPr>
          </a:lstStyle>
          <a:p>
            <a:pPr marL="0" marR="0" lvl="0" indent="0" algn="just" defTabSz="914400" eaLnBrk="1" fontAlgn="auto" latinLnBrk="0" hangingPunct="1">
              <a:lnSpc>
                <a:spcPct val="100000"/>
              </a:lnSpc>
              <a:spcBef>
                <a:spcPct val="30000"/>
              </a:spcBef>
              <a:spcAft>
                <a:spcPts val="0"/>
              </a:spcAft>
              <a:buClrTx/>
              <a:buSzPct val="100000"/>
              <a:buFontTx/>
              <a:buNone/>
              <a:tabLst>
                <a:tab pos="534988"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If you put V</a:t>
            </a:r>
            <a:r>
              <a:rPr kumimoji="0" lang="en-US" altLang="de-DE" sz="1800" b="1" i="0" u="none" strike="noStrike" kern="0" cap="none" spc="0" normalizeH="0" baseline="-25000" noProof="0" dirty="0">
                <a:ln>
                  <a:noFill/>
                </a:ln>
                <a:solidFill>
                  <a:srgbClr val="000000"/>
                </a:solidFill>
                <a:effectLst/>
                <a:uLnTx/>
                <a:uFillTx/>
                <a:latin typeface="Arial" pitchFamily="34" charset="0"/>
                <a:ea typeface="+mn-ea"/>
              </a:rPr>
              <a:t>in</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on the ordinate and the number of cluster k on the abscissa, it often results in a curve with one or several kinks. At the point where exists the (first) significant kink, you can find the optimal number of clusters:</a:t>
            </a:r>
          </a:p>
        </p:txBody>
      </p:sp>
      <p:sp>
        <p:nvSpPr>
          <p:cNvPr id="11" name="Line 5"/>
          <p:cNvSpPr>
            <a:spLocks noChangeShapeType="1"/>
          </p:cNvSpPr>
          <p:nvPr/>
        </p:nvSpPr>
        <p:spPr bwMode="auto">
          <a:xfrm>
            <a:off x="2424786" y="3059630"/>
            <a:ext cx="0" cy="2138363"/>
          </a:xfrm>
          <a:prstGeom prst="line">
            <a:avLst/>
          </a:prstGeom>
          <a:noFill/>
          <a:ln w="12700">
            <a:solidFill>
              <a:srgbClr val="000000"/>
            </a:solidFill>
            <a:round/>
            <a:headEnd type="triangle" w="med" len="med"/>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 name="Line 6"/>
          <p:cNvSpPr>
            <a:spLocks noChangeShapeType="1"/>
          </p:cNvSpPr>
          <p:nvPr/>
        </p:nvSpPr>
        <p:spPr bwMode="auto">
          <a:xfrm>
            <a:off x="2426505" y="5199580"/>
            <a:ext cx="3509919" cy="0"/>
          </a:xfrm>
          <a:prstGeom prst="line">
            <a:avLst/>
          </a:prstGeom>
          <a:noFill/>
          <a:ln w="12700">
            <a:solidFill>
              <a:srgbClr val="000000"/>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 name="Text Box 7"/>
          <p:cNvSpPr txBox="1">
            <a:spLocks noChangeArrowheads="1"/>
          </p:cNvSpPr>
          <p:nvPr/>
        </p:nvSpPr>
        <p:spPr bwMode="auto">
          <a:xfrm>
            <a:off x="5605735" y="5320230"/>
            <a:ext cx="1174559" cy="457200"/>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rPr>
              <a:t>Number of clusters</a:t>
            </a:r>
            <a:endParaRPr kumimoji="0" lang="en-US" altLang="de-DE" sz="1200" b="1" i="0" u="none" strike="noStrike" kern="0" cap="none" spc="0" normalizeH="0" baseline="-25000" noProof="0" dirty="0">
              <a:ln>
                <a:noFill/>
              </a:ln>
              <a:solidFill>
                <a:srgbClr val="000000"/>
              </a:solidFill>
              <a:effectLst/>
              <a:uLnTx/>
              <a:uFillTx/>
              <a:latin typeface="Arial" pitchFamily="34" charset="0"/>
            </a:endParaRPr>
          </a:p>
        </p:txBody>
      </p:sp>
      <p:sp>
        <p:nvSpPr>
          <p:cNvPr id="14" name="Text Box 8"/>
          <p:cNvSpPr txBox="1">
            <a:spLocks noChangeArrowheads="1"/>
          </p:cNvSpPr>
          <p:nvPr/>
        </p:nvSpPr>
        <p:spPr bwMode="auto">
          <a:xfrm>
            <a:off x="1611365" y="3005655"/>
            <a:ext cx="911444" cy="274638"/>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a:ln>
                  <a:noFill/>
                </a:ln>
                <a:solidFill>
                  <a:srgbClr val="000000"/>
                </a:solidFill>
                <a:effectLst/>
                <a:uLnTx/>
                <a:uFillTx/>
                <a:latin typeface="Arial" pitchFamily="34" charset="0"/>
              </a:rPr>
              <a:t>Variance </a:t>
            </a:r>
            <a:endParaRPr kumimoji="0" lang="en-US" altLang="de-DE" sz="1200" b="1" i="0" u="none" strike="noStrike" kern="0" cap="none" spc="0" normalizeH="0" baseline="-25000" noProof="0">
              <a:ln>
                <a:noFill/>
              </a:ln>
              <a:solidFill>
                <a:srgbClr val="000000"/>
              </a:solidFill>
              <a:effectLst/>
              <a:uLnTx/>
              <a:uFillTx/>
              <a:latin typeface="Arial" pitchFamily="34" charset="0"/>
            </a:endParaRPr>
          </a:p>
        </p:txBody>
      </p:sp>
      <p:sp>
        <p:nvSpPr>
          <p:cNvPr id="15" name="Rectangle 9"/>
          <p:cNvSpPr>
            <a:spLocks noChangeArrowheads="1"/>
          </p:cNvSpPr>
          <p:nvPr/>
        </p:nvSpPr>
        <p:spPr bwMode="auto">
          <a:xfrm>
            <a:off x="5270899" y="5139255"/>
            <a:ext cx="350820" cy="111125"/>
          </a:xfrm>
          <a:prstGeom prst="rect">
            <a:avLst/>
          </a:prstGeom>
          <a:solidFill>
            <a:srgbClr val="FFFFFF"/>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6" name="Line 10"/>
          <p:cNvSpPr>
            <a:spLocks noChangeShapeType="1"/>
          </p:cNvSpPr>
          <p:nvPr/>
        </p:nvSpPr>
        <p:spPr bwMode="auto">
          <a:xfrm flipV="1">
            <a:off x="5269179" y="5124967"/>
            <a:ext cx="68788" cy="730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 name="Line 11"/>
          <p:cNvSpPr>
            <a:spLocks noChangeShapeType="1"/>
          </p:cNvSpPr>
          <p:nvPr/>
        </p:nvSpPr>
        <p:spPr bwMode="auto">
          <a:xfrm>
            <a:off x="5336247" y="5124967"/>
            <a:ext cx="61909" cy="13811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8" name="Line 12"/>
          <p:cNvSpPr>
            <a:spLocks noChangeShapeType="1"/>
          </p:cNvSpPr>
          <p:nvPr/>
        </p:nvSpPr>
        <p:spPr bwMode="auto">
          <a:xfrm flipV="1">
            <a:off x="5399876" y="5140842"/>
            <a:ext cx="56750" cy="12223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9" name="Line 13"/>
          <p:cNvSpPr>
            <a:spLocks noChangeShapeType="1"/>
          </p:cNvSpPr>
          <p:nvPr/>
        </p:nvSpPr>
        <p:spPr bwMode="auto">
          <a:xfrm>
            <a:off x="5451468" y="5139255"/>
            <a:ext cx="77387" cy="10953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 name="Line 14"/>
          <p:cNvSpPr>
            <a:spLocks noChangeShapeType="1"/>
          </p:cNvSpPr>
          <p:nvPr/>
        </p:nvSpPr>
        <p:spPr bwMode="auto">
          <a:xfrm flipV="1">
            <a:off x="5528854" y="5197992"/>
            <a:ext cx="92864" cy="5238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 name="Line 15"/>
          <p:cNvSpPr>
            <a:spLocks noChangeShapeType="1"/>
          </p:cNvSpPr>
          <p:nvPr/>
        </p:nvSpPr>
        <p:spPr bwMode="auto">
          <a:xfrm>
            <a:off x="2429946" y="3429517"/>
            <a:ext cx="429926" cy="542146"/>
          </a:xfrm>
          <a:prstGeom prst="line">
            <a:avLst/>
          </a:prstGeom>
          <a:noFill/>
          <a:ln w="28575">
            <a:solidFill>
              <a:srgbClr val="D0362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2" name="Line 16"/>
          <p:cNvSpPr>
            <a:spLocks noChangeShapeType="1"/>
          </p:cNvSpPr>
          <p:nvPr/>
        </p:nvSpPr>
        <p:spPr bwMode="auto">
          <a:xfrm flipH="1" flipV="1">
            <a:off x="3367181" y="4513998"/>
            <a:ext cx="502746" cy="230365"/>
          </a:xfrm>
          <a:prstGeom prst="line">
            <a:avLst/>
          </a:prstGeom>
          <a:noFill/>
          <a:ln w="28575">
            <a:solidFill>
              <a:srgbClr val="D0362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3" name="Line 17"/>
          <p:cNvSpPr>
            <a:spLocks noChangeShapeType="1"/>
          </p:cNvSpPr>
          <p:nvPr/>
        </p:nvSpPr>
        <p:spPr bwMode="auto">
          <a:xfrm>
            <a:off x="3370624" y="3421580"/>
            <a:ext cx="0" cy="1773238"/>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4" name="Line 18"/>
          <p:cNvSpPr>
            <a:spLocks noChangeShapeType="1"/>
          </p:cNvSpPr>
          <p:nvPr/>
        </p:nvSpPr>
        <p:spPr bwMode="auto">
          <a:xfrm>
            <a:off x="3367184" y="5191642"/>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5" name="Line 19"/>
          <p:cNvSpPr>
            <a:spLocks noChangeShapeType="1"/>
          </p:cNvSpPr>
          <p:nvPr/>
        </p:nvSpPr>
        <p:spPr bwMode="auto">
          <a:xfrm>
            <a:off x="2749810" y="5191642"/>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6" name="Line 20"/>
          <p:cNvSpPr>
            <a:spLocks noChangeShapeType="1"/>
          </p:cNvSpPr>
          <p:nvPr/>
        </p:nvSpPr>
        <p:spPr bwMode="auto">
          <a:xfrm>
            <a:off x="3668133" y="5191642"/>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7" name="Line 21"/>
          <p:cNvSpPr>
            <a:spLocks noChangeShapeType="1"/>
          </p:cNvSpPr>
          <p:nvPr/>
        </p:nvSpPr>
        <p:spPr bwMode="auto">
          <a:xfrm>
            <a:off x="3055918" y="5191642"/>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8" name="Line 22"/>
          <p:cNvSpPr>
            <a:spLocks noChangeShapeType="1"/>
          </p:cNvSpPr>
          <p:nvPr/>
        </p:nvSpPr>
        <p:spPr bwMode="auto">
          <a:xfrm>
            <a:off x="2423066" y="5191642"/>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9" name="Line 23"/>
          <p:cNvSpPr>
            <a:spLocks noChangeShapeType="1"/>
          </p:cNvSpPr>
          <p:nvPr/>
        </p:nvSpPr>
        <p:spPr bwMode="auto">
          <a:xfrm>
            <a:off x="4921798" y="5202755"/>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0" name="Line 24"/>
          <p:cNvSpPr>
            <a:spLocks noChangeShapeType="1"/>
          </p:cNvSpPr>
          <p:nvPr/>
        </p:nvSpPr>
        <p:spPr bwMode="auto">
          <a:xfrm>
            <a:off x="4304424" y="5202755"/>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1" name="Line 25"/>
          <p:cNvSpPr>
            <a:spLocks noChangeShapeType="1"/>
          </p:cNvSpPr>
          <p:nvPr/>
        </p:nvSpPr>
        <p:spPr bwMode="auto">
          <a:xfrm>
            <a:off x="5222747" y="5202755"/>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2" name="Line 26"/>
          <p:cNvSpPr>
            <a:spLocks noChangeShapeType="1"/>
          </p:cNvSpPr>
          <p:nvPr/>
        </p:nvSpPr>
        <p:spPr bwMode="auto">
          <a:xfrm>
            <a:off x="4610532" y="5202755"/>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3" name="Line 27"/>
          <p:cNvSpPr>
            <a:spLocks noChangeShapeType="1"/>
          </p:cNvSpPr>
          <p:nvPr/>
        </p:nvSpPr>
        <p:spPr bwMode="auto">
          <a:xfrm>
            <a:off x="3977680" y="5202755"/>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4" name="Line 28"/>
          <p:cNvSpPr>
            <a:spLocks noChangeShapeType="1"/>
          </p:cNvSpPr>
          <p:nvPr/>
        </p:nvSpPr>
        <p:spPr bwMode="auto">
          <a:xfrm>
            <a:off x="5750696" y="5204342"/>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5" name="Text Box 29"/>
          <p:cNvSpPr txBox="1">
            <a:spLocks noChangeArrowheads="1"/>
          </p:cNvSpPr>
          <p:nvPr/>
        </p:nvSpPr>
        <p:spPr bwMode="auto">
          <a:xfrm>
            <a:off x="2283770" y="5237680"/>
            <a:ext cx="263115" cy="244475"/>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000" b="1" i="0" u="none" strike="noStrike" kern="0" cap="none" spc="0" normalizeH="0" baseline="0" noProof="0">
                <a:ln>
                  <a:noFill/>
                </a:ln>
                <a:solidFill>
                  <a:srgbClr val="000000"/>
                </a:solidFill>
                <a:effectLst/>
                <a:uLnTx/>
                <a:uFillTx/>
                <a:latin typeface="Arial" pitchFamily="34" charset="0"/>
              </a:rPr>
              <a:t>1</a:t>
            </a:r>
            <a:endParaRPr kumimoji="0" lang="en-US" altLang="de-DE" sz="1000" b="1" i="0" u="none" strike="noStrike" kern="0" cap="none" spc="0" normalizeH="0" baseline="-25000" noProof="0">
              <a:ln>
                <a:noFill/>
              </a:ln>
              <a:solidFill>
                <a:srgbClr val="000000"/>
              </a:solidFill>
              <a:effectLst/>
              <a:uLnTx/>
              <a:uFillTx/>
              <a:latin typeface="Arial" pitchFamily="34" charset="0"/>
            </a:endParaRPr>
          </a:p>
        </p:txBody>
      </p:sp>
      <p:sp>
        <p:nvSpPr>
          <p:cNvPr id="36" name="Text Box 30"/>
          <p:cNvSpPr txBox="1">
            <a:spLocks noChangeArrowheads="1"/>
          </p:cNvSpPr>
          <p:nvPr/>
        </p:nvSpPr>
        <p:spPr bwMode="auto">
          <a:xfrm>
            <a:off x="5019821" y="5248792"/>
            <a:ext cx="397252" cy="244475"/>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000" b="1" i="0" u="none" strike="noStrike" kern="0" cap="none" spc="0" normalizeH="0" baseline="0" noProof="0">
                <a:ln>
                  <a:noFill/>
                </a:ln>
                <a:solidFill>
                  <a:srgbClr val="000000"/>
                </a:solidFill>
                <a:effectLst/>
                <a:uLnTx/>
                <a:uFillTx/>
                <a:latin typeface="Arial" pitchFamily="34" charset="0"/>
              </a:rPr>
              <a:t>10</a:t>
            </a:r>
            <a:endParaRPr kumimoji="0" lang="en-US" altLang="de-DE" sz="1000" b="1" i="0" u="none" strike="noStrike" kern="0" cap="none" spc="0" normalizeH="0" baseline="-25000" noProof="0">
              <a:ln>
                <a:noFill/>
              </a:ln>
              <a:solidFill>
                <a:srgbClr val="000000"/>
              </a:solidFill>
              <a:effectLst/>
              <a:uLnTx/>
              <a:uFillTx/>
              <a:latin typeface="Arial" pitchFamily="34" charset="0"/>
            </a:endParaRPr>
          </a:p>
        </p:txBody>
      </p:sp>
      <p:sp>
        <p:nvSpPr>
          <p:cNvPr id="37" name="Text Box 31"/>
          <p:cNvSpPr txBox="1">
            <a:spLocks noChangeArrowheads="1"/>
          </p:cNvSpPr>
          <p:nvPr/>
        </p:nvSpPr>
        <p:spPr bwMode="auto">
          <a:xfrm>
            <a:off x="3525397" y="5240855"/>
            <a:ext cx="263115" cy="244475"/>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000" b="1" i="0" u="none" strike="noStrike" kern="0" cap="none" spc="0" normalizeH="0" baseline="0" noProof="0">
                <a:ln>
                  <a:noFill/>
                </a:ln>
                <a:solidFill>
                  <a:srgbClr val="000000"/>
                </a:solidFill>
                <a:effectLst/>
                <a:uLnTx/>
                <a:uFillTx/>
                <a:latin typeface="Arial" pitchFamily="34" charset="0"/>
              </a:rPr>
              <a:t>5</a:t>
            </a:r>
            <a:endParaRPr kumimoji="0" lang="en-US" altLang="de-DE" sz="1000" b="1" i="0" u="none" strike="noStrike" kern="0" cap="none" spc="0" normalizeH="0" baseline="-25000" noProof="0">
              <a:ln>
                <a:noFill/>
              </a:ln>
              <a:solidFill>
                <a:srgbClr val="000000"/>
              </a:solidFill>
              <a:effectLst/>
              <a:uLnTx/>
              <a:uFillTx/>
              <a:latin typeface="Arial" pitchFamily="34" charset="0"/>
            </a:endParaRPr>
          </a:p>
        </p:txBody>
      </p:sp>
      <p:sp>
        <p:nvSpPr>
          <p:cNvPr id="38" name="AutoShape 32"/>
          <p:cNvSpPr>
            <a:spLocks/>
          </p:cNvSpPr>
          <p:nvPr/>
        </p:nvSpPr>
        <p:spPr bwMode="auto">
          <a:xfrm>
            <a:off x="3430814" y="3412054"/>
            <a:ext cx="128978" cy="1080000"/>
          </a:xfrm>
          <a:prstGeom prst="rightBrace">
            <a:avLst>
              <a:gd name="adj1" fmla="val 67889"/>
              <a:gd name="adj2" fmla="val 50000"/>
            </a:avLst>
          </a:prstGeom>
          <a:noFill/>
          <a:ln w="127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9" name="AutoShape 33"/>
          <p:cNvSpPr>
            <a:spLocks/>
          </p:cNvSpPr>
          <p:nvPr/>
        </p:nvSpPr>
        <p:spPr bwMode="auto">
          <a:xfrm>
            <a:off x="3396419" y="4571149"/>
            <a:ext cx="128978" cy="612000"/>
          </a:xfrm>
          <a:prstGeom prst="rightBrace">
            <a:avLst>
              <a:gd name="adj1" fmla="val 51778"/>
              <a:gd name="adj2" fmla="val 50000"/>
            </a:avLst>
          </a:prstGeom>
          <a:noFill/>
          <a:ln w="127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40" name="Text Box 34"/>
          <p:cNvSpPr txBox="1">
            <a:spLocks noChangeArrowheads="1"/>
          </p:cNvSpPr>
          <p:nvPr/>
        </p:nvSpPr>
        <p:spPr bwMode="auto">
          <a:xfrm>
            <a:off x="3509772" y="3762260"/>
            <a:ext cx="1719706" cy="463846"/>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rPr>
              <a:t>Between</a:t>
            </a:r>
            <a:r>
              <a:rPr kumimoji="0" lang="en-US" altLang="de-DE" sz="1200" b="1" i="0" u="none" strike="noStrike" kern="0" cap="none" spc="0" normalizeH="0" noProof="0" dirty="0">
                <a:ln>
                  <a:noFill/>
                </a:ln>
                <a:solidFill>
                  <a:srgbClr val="000000"/>
                </a:solidFill>
                <a:effectLst/>
                <a:uLnTx/>
                <a:uFillTx/>
                <a:latin typeface="Arial" pitchFamily="34" charset="0"/>
              </a:rPr>
              <a:t> </a:t>
            </a:r>
            <a:r>
              <a:rPr kumimoji="0" lang="en-US" altLang="de-DE" sz="1200" b="1" i="0" u="none" strike="noStrike" kern="0" cap="none" spc="0" normalizeH="0" baseline="0" noProof="0" dirty="0">
                <a:ln>
                  <a:noFill/>
                </a:ln>
                <a:solidFill>
                  <a:srgbClr val="000000"/>
                </a:solidFill>
                <a:effectLst/>
                <a:uLnTx/>
                <a:uFillTx/>
                <a:latin typeface="Arial" pitchFamily="34" charset="0"/>
              </a:rPr>
              <a:t>cluster variance </a:t>
            </a:r>
            <a:r>
              <a:rPr kumimoji="0" lang="en-US" altLang="de-DE" sz="1200" b="1" i="0" u="none" strike="noStrike" kern="0" cap="none" spc="0" normalizeH="0" baseline="0" noProof="0" dirty="0" err="1">
                <a:ln>
                  <a:noFill/>
                </a:ln>
                <a:solidFill>
                  <a:srgbClr val="000000"/>
                </a:solidFill>
                <a:effectLst/>
                <a:uLnTx/>
                <a:uFillTx/>
                <a:latin typeface="Arial" pitchFamily="34" charset="0"/>
              </a:rPr>
              <a:t>V</a:t>
            </a:r>
            <a:r>
              <a:rPr kumimoji="0" lang="en-US" altLang="de-DE" sz="1200" b="1" i="0" u="none" strike="noStrike" kern="0" cap="none" spc="0" normalizeH="0" baseline="-25000" noProof="0" dirty="0" err="1">
                <a:ln>
                  <a:noFill/>
                </a:ln>
                <a:solidFill>
                  <a:srgbClr val="000000"/>
                </a:solidFill>
                <a:effectLst/>
                <a:uLnTx/>
                <a:uFillTx/>
                <a:latin typeface="Arial" pitchFamily="34" charset="0"/>
              </a:rPr>
              <a:t>betw</a:t>
            </a:r>
            <a:endParaRPr kumimoji="0" lang="en-US" altLang="de-DE" sz="1200" b="1" i="0" u="none" strike="noStrike" kern="0" cap="none" spc="0" normalizeH="0" baseline="-25000" noProof="0" dirty="0">
              <a:ln>
                <a:noFill/>
              </a:ln>
              <a:solidFill>
                <a:srgbClr val="000000"/>
              </a:solidFill>
              <a:effectLst/>
              <a:uLnTx/>
              <a:uFillTx/>
              <a:latin typeface="Arial" pitchFamily="34" charset="0"/>
            </a:endParaRPr>
          </a:p>
        </p:txBody>
      </p:sp>
      <p:sp>
        <p:nvSpPr>
          <p:cNvPr id="41" name="Text Box 35"/>
          <p:cNvSpPr txBox="1">
            <a:spLocks noChangeArrowheads="1"/>
          </p:cNvSpPr>
          <p:nvPr/>
        </p:nvSpPr>
        <p:spPr bwMode="auto">
          <a:xfrm>
            <a:off x="3495398" y="4708410"/>
            <a:ext cx="1429075" cy="463846"/>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0"/>
              </a:spcBef>
              <a:spcAft>
                <a:spcPts val="0"/>
              </a:spcAft>
              <a:defRPr/>
            </a:pPr>
            <a:r>
              <a:rPr lang="en-US" altLang="de-DE" sz="1200" kern="0" dirty="0">
                <a:solidFill>
                  <a:srgbClr val="000000"/>
                </a:solidFill>
              </a:rPr>
              <a:t>Within cluster variance </a:t>
            </a:r>
            <a:r>
              <a:rPr kumimoji="0" lang="en-US" altLang="de-DE" sz="1200" b="1" i="0" u="none" strike="noStrike" kern="0" cap="none" spc="0" normalizeH="0" baseline="0" noProof="0" dirty="0">
                <a:ln>
                  <a:noFill/>
                </a:ln>
                <a:solidFill>
                  <a:srgbClr val="000000"/>
                </a:solidFill>
                <a:effectLst/>
                <a:uLnTx/>
                <a:uFillTx/>
                <a:latin typeface="Arial" pitchFamily="34" charset="0"/>
              </a:rPr>
              <a:t>V</a:t>
            </a:r>
            <a:r>
              <a:rPr kumimoji="0" lang="en-US" altLang="de-DE" sz="1200" b="1" i="0" u="none" strike="noStrike" kern="0" cap="none" spc="0" normalizeH="0" baseline="-25000" noProof="0" dirty="0">
                <a:ln>
                  <a:noFill/>
                </a:ln>
                <a:solidFill>
                  <a:srgbClr val="000000"/>
                </a:solidFill>
                <a:effectLst/>
                <a:uLnTx/>
                <a:uFillTx/>
                <a:latin typeface="Arial" pitchFamily="34" charset="0"/>
              </a:rPr>
              <a:t>in</a:t>
            </a:r>
          </a:p>
        </p:txBody>
      </p:sp>
      <p:sp>
        <p:nvSpPr>
          <p:cNvPr id="42" name="Line 36"/>
          <p:cNvSpPr>
            <a:spLocks noChangeShapeType="1"/>
          </p:cNvSpPr>
          <p:nvPr/>
        </p:nvSpPr>
        <p:spPr bwMode="auto">
          <a:xfrm flipV="1">
            <a:off x="2440263" y="3189805"/>
            <a:ext cx="419608" cy="222250"/>
          </a:xfrm>
          <a:prstGeom prst="line">
            <a:avLst/>
          </a:prstGeom>
          <a:noFill/>
          <a:ln w="12700">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43" name="Text Box 37"/>
          <p:cNvSpPr txBox="1">
            <a:spLocks noChangeArrowheads="1"/>
          </p:cNvSpPr>
          <p:nvPr/>
        </p:nvSpPr>
        <p:spPr bwMode="auto">
          <a:xfrm>
            <a:off x="2899424" y="3004067"/>
            <a:ext cx="1719706" cy="274638"/>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rPr>
              <a:t>Total variance </a:t>
            </a:r>
            <a:r>
              <a:rPr kumimoji="0" lang="en-US" altLang="de-DE" sz="1200" b="1" i="0" u="none" strike="noStrike" kern="0" cap="none" spc="0" normalizeH="0" baseline="0" noProof="0" dirty="0" err="1">
                <a:ln>
                  <a:noFill/>
                </a:ln>
                <a:solidFill>
                  <a:srgbClr val="000000"/>
                </a:solidFill>
                <a:effectLst/>
                <a:uLnTx/>
                <a:uFillTx/>
                <a:latin typeface="Arial" pitchFamily="34" charset="0"/>
              </a:rPr>
              <a:t>V</a:t>
            </a:r>
            <a:r>
              <a:rPr kumimoji="0" lang="en-US" altLang="de-DE" sz="1200" b="1" i="0" u="none" strike="noStrike" kern="0" cap="none" spc="0" normalizeH="0" baseline="-25000" noProof="0" dirty="0" err="1">
                <a:ln>
                  <a:noFill/>
                </a:ln>
                <a:solidFill>
                  <a:srgbClr val="000000"/>
                </a:solidFill>
                <a:effectLst/>
                <a:uLnTx/>
                <a:uFillTx/>
                <a:latin typeface="Arial" pitchFamily="34" charset="0"/>
              </a:rPr>
              <a:t>tot</a:t>
            </a:r>
            <a:endParaRPr kumimoji="0" lang="en-US" altLang="de-DE" sz="1200" b="1" i="0" u="none" strike="noStrike" kern="0" cap="none" spc="0" normalizeH="0" baseline="-25000" noProof="0" dirty="0">
              <a:ln>
                <a:noFill/>
              </a:ln>
              <a:solidFill>
                <a:srgbClr val="000000"/>
              </a:solidFill>
              <a:effectLst/>
              <a:uLnTx/>
              <a:uFillTx/>
              <a:latin typeface="Arial" pitchFamily="34" charset="0"/>
            </a:endParaRPr>
          </a:p>
        </p:txBody>
      </p:sp>
      <p:sp>
        <p:nvSpPr>
          <p:cNvPr id="44" name="Line 15"/>
          <p:cNvSpPr>
            <a:spLocks noChangeShapeType="1"/>
          </p:cNvSpPr>
          <p:nvPr/>
        </p:nvSpPr>
        <p:spPr bwMode="auto">
          <a:xfrm>
            <a:off x="2859871" y="3971662"/>
            <a:ext cx="507313" cy="542338"/>
          </a:xfrm>
          <a:prstGeom prst="line">
            <a:avLst/>
          </a:prstGeom>
          <a:noFill/>
          <a:ln w="28575">
            <a:solidFill>
              <a:srgbClr val="D0362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45" name="Line 16"/>
          <p:cNvSpPr>
            <a:spLocks noChangeShapeType="1"/>
          </p:cNvSpPr>
          <p:nvPr/>
        </p:nvSpPr>
        <p:spPr bwMode="auto">
          <a:xfrm flipH="1" flipV="1">
            <a:off x="3869927" y="4744363"/>
            <a:ext cx="1880766" cy="436164"/>
          </a:xfrm>
          <a:prstGeom prst="line">
            <a:avLst/>
          </a:prstGeom>
          <a:noFill/>
          <a:ln w="28575">
            <a:solidFill>
              <a:srgbClr val="D0362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Tree>
    <p:extLst>
      <p:ext uri="{BB962C8B-B14F-4D97-AF65-F5344CB8AC3E}">
        <p14:creationId xmlns:p14="http://schemas.microsoft.com/office/powerpoint/2010/main" val="30215844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314</a:t>
            </a:fld>
            <a:endParaRPr lang="en-US" sz="800" dirty="0">
              <a:solidFill>
                <a:schemeClr val="bg1"/>
              </a:solidFill>
            </a:endParaRPr>
          </a:p>
        </p:txBody>
      </p:sp>
      <p:sp>
        <p:nvSpPr>
          <p:cNvPr id="4099" name="Rectangle 2"/>
          <p:cNvSpPr>
            <a:spLocks noChangeArrowheads="1"/>
          </p:cNvSpPr>
          <p:nvPr/>
        </p:nvSpPr>
        <p:spPr bwMode="auto">
          <a:xfrm>
            <a:off x="177799" y="534988"/>
            <a:ext cx="6800971"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Finding the  Optimal Number of Clusters  (III)</a:t>
            </a:r>
          </a:p>
        </p:txBody>
      </p:sp>
      <p:grpSp>
        <p:nvGrpSpPr>
          <p:cNvPr id="2" name="Gruppieren 1"/>
          <p:cNvGrpSpPr/>
          <p:nvPr/>
        </p:nvGrpSpPr>
        <p:grpSpPr>
          <a:xfrm>
            <a:off x="1583957" y="2413032"/>
            <a:ext cx="6503276" cy="4098077"/>
            <a:chOff x="457200" y="1371600"/>
            <a:chExt cx="7781025" cy="4840950"/>
          </a:xfrm>
        </p:grpSpPr>
        <p:sp>
          <p:nvSpPr>
            <p:cNvPr id="11" name="Line 5"/>
            <p:cNvSpPr>
              <a:spLocks noChangeShapeType="1"/>
            </p:cNvSpPr>
            <p:nvPr/>
          </p:nvSpPr>
          <p:spPr bwMode="auto">
            <a:xfrm>
              <a:off x="1654476" y="1469366"/>
              <a:ext cx="0" cy="3873261"/>
            </a:xfrm>
            <a:prstGeom prst="line">
              <a:avLst/>
            </a:prstGeom>
            <a:noFill/>
            <a:ln w="12700">
              <a:solidFill>
                <a:srgbClr val="000000"/>
              </a:solidFill>
              <a:round/>
              <a:headEnd type="triangle" w="med" len="med"/>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 name="Line 6"/>
            <p:cNvSpPr>
              <a:spLocks noChangeShapeType="1"/>
            </p:cNvSpPr>
            <p:nvPr/>
          </p:nvSpPr>
          <p:spPr bwMode="auto">
            <a:xfrm>
              <a:off x="1648380" y="5345502"/>
              <a:ext cx="5166256" cy="0"/>
            </a:xfrm>
            <a:prstGeom prst="line">
              <a:avLst/>
            </a:prstGeom>
            <a:noFill/>
            <a:ln w="12700">
              <a:solidFill>
                <a:srgbClr val="000000"/>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 name="Text Box 7"/>
            <p:cNvSpPr txBox="1">
              <a:spLocks noChangeArrowheads="1"/>
            </p:cNvSpPr>
            <p:nvPr/>
          </p:nvSpPr>
          <p:spPr bwMode="auto">
            <a:xfrm>
              <a:off x="6509389" y="5564037"/>
              <a:ext cx="1728836" cy="648513"/>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b="1" i="0" u="none" strike="noStrike" kern="0" cap="none" spc="0" normalizeH="0" baseline="0" noProof="0" dirty="0">
                  <a:ln>
                    <a:noFill/>
                  </a:ln>
                  <a:solidFill>
                    <a:srgbClr val="000000"/>
                  </a:solidFill>
                  <a:effectLst/>
                  <a:uLnTx/>
                  <a:uFillTx/>
                  <a:latin typeface="Arial" pitchFamily="34" charset="0"/>
                </a:rPr>
                <a:t>Number of clusters</a:t>
              </a:r>
              <a:endParaRPr kumimoji="0" lang="en-US" altLang="de-DE" b="1" i="0" u="none" strike="noStrike" kern="0" cap="none" spc="0" normalizeH="0" baseline="-25000" noProof="0" dirty="0">
                <a:ln>
                  <a:noFill/>
                </a:ln>
                <a:solidFill>
                  <a:srgbClr val="000000"/>
                </a:solidFill>
                <a:effectLst/>
                <a:uLnTx/>
                <a:uFillTx/>
                <a:latin typeface="Arial" pitchFamily="34" charset="0"/>
              </a:endParaRPr>
            </a:p>
          </p:txBody>
        </p:sp>
        <p:sp>
          <p:nvSpPr>
            <p:cNvPr id="14" name="Text Box 8"/>
            <p:cNvSpPr txBox="1">
              <a:spLocks noChangeArrowheads="1"/>
            </p:cNvSpPr>
            <p:nvPr/>
          </p:nvSpPr>
          <p:spPr bwMode="auto">
            <a:xfrm>
              <a:off x="457200" y="1371600"/>
              <a:ext cx="1341556" cy="371513"/>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b="1" i="0" u="none" strike="noStrike" kern="0" cap="none" spc="0" normalizeH="0" baseline="0" noProof="0" dirty="0">
                  <a:ln>
                    <a:noFill/>
                  </a:ln>
                  <a:solidFill>
                    <a:srgbClr val="000000"/>
                  </a:solidFill>
                  <a:effectLst/>
                  <a:uLnTx/>
                  <a:uFillTx/>
                  <a:latin typeface="Arial" pitchFamily="34" charset="0"/>
                </a:rPr>
                <a:t>Variance </a:t>
              </a:r>
              <a:endParaRPr kumimoji="0" lang="en-US" altLang="de-DE" b="1" i="0" u="none" strike="noStrike" kern="0" cap="none" spc="0" normalizeH="0" baseline="-25000" noProof="0" dirty="0">
                <a:ln>
                  <a:noFill/>
                </a:ln>
                <a:solidFill>
                  <a:srgbClr val="000000"/>
                </a:solidFill>
                <a:effectLst/>
                <a:uLnTx/>
                <a:uFillTx/>
                <a:latin typeface="Arial" pitchFamily="34" charset="0"/>
              </a:endParaRPr>
            </a:p>
          </p:txBody>
        </p:sp>
        <p:sp>
          <p:nvSpPr>
            <p:cNvPr id="15" name="Rectangle 9"/>
            <p:cNvSpPr>
              <a:spLocks noChangeArrowheads="1"/>
            </p:cNvSpPr>
            <p:nvPr/>
          </p:nvSpPr>
          <p:spPr bwMode="auto">
            <a:xfrm>
              <a:off x="5843675" y="5151120"/>
              <a:ext cx="516371" cy="371513"/>
            </a:xfrm>
            <a:prstGeom prst="rect">
              <a:avLst/>
            </a:prstGeom>
            <a:solidFill>
              <a:srgbClr val="FFFFFF"/>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6" name="Line 10"/>
            <p:cNvSpPr>
              <a:spLocks noChangeShapeType="1"/>
            </p:cNvSpPr>
            <p:nvPr/>
          </p:nvSpPr>
          <p:spPr bwMode="auto">
            <a:xfrm flipV="1">
              <a:off x="5841143" y="5210354"/>
              <a:ext cx="101249" cy="1322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 name="Line 11"/>
            <p:cNvSpPr>
              <a:spLocks noChangeShapeType="1"/>
            </p:cNvSpPr>
            <p:nvPr/>
          </p:nvSpPr>
          <p:spPr bwMode="auto">
            <a:xfrm>
              <a:off x="5939861" y="5210354"/>
              <a:ext cx="91124" cy="25016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8" name="Line 12"/>
            <p:cNvSpPr>
              <a:spLocks noChangeShapeType="1"/>
            </p:cNvSpPr>
            <p:nvPr/>
          </p:nvSpPr>
          <p:spPr bwMode="auto">
            <a:xfrm flipV="1">
              <a:off x="6033516" y="5239108"/>
              <a:ext cx="83530" cy="22141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9" name="Line 13"/>
            <p:cNvSpPr>
              <a:spLocks noChangeShapeType="1"/>
            </p:cNvSpPr>
            <p:nvPr/>
          </p:nvSpPr>
          <p:spPr bwMode="auto">
            <a:xfrm>
              <a:off x="6109455" y="5236234"/>
              <a:ext cx="113906" cy="19840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 name="Line 14"/>
            <p:cNvSpPr>
              <a:spLocks noChangeShapeType="1"/>
            </p:cNvSpPr>
            <p:nvPr/>
          </p:nvSpPr>
          <p:spPr bwMode="auto">
            <a:xfrm flipV="1">
              <a:off x="6223359" y="5342625"/>
              <a:ext cx="136687" cy="94891"/>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 name="Line 15"/>
            <p:cNvSpPr>
              <a:spLocks noChangeShapeType="1"/>
            </p:cNvSpPr>
            <p:nvPr/>
          </p:nvSpPr>
          <p:spPr bwMode="auto">
            <a:xfrm>
              <a:off x="1662071" y="2139350"/>
              <a:ext cx="607753" cy="1104182"/>
            </a:xfrm>
            <a:prstGeom prst="line">
              <a:avLst/>
            </a:prstGeom>
            <a:noFill/>
            <a:ln w="28575">
              <a:solidFill>
                <a:srgbClr val="D0362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2" name="Line 16"/>
            <p:cNvSpPr>
              <a:spLocks noChangeShapeType="1"/>
            </p:cNvSpPr>
            <p:nvPr/>
          </p:nvSpPr>
          <p:spPr bwMode="auto">
            <a:xfrm flipH="1" flipV="1">
              <a:off x="2915727" y="4235569"/>
              <a:ext cx="806399" cy="388188"/>
            </a:xfrm>
            <a:prstGeom prst="line">
              <a:avLst/>
            </a:prstGeom>
            <a:noFill/>
            <a:ln w="28575">
              <a:solidFill>
                <a:srgbClr val="D0362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4" name="Line 18"/>
            <p:cNvSpPr>
              <a:spLocks noChangeShapeType="1"/>
            </p:cNvSpPr>
            <p:nvPr/>
          </p:nvSpPr>
          <p:spPr bwMode="auto">
            <a:xfrm>
              <a:off x="3041593" y="5348375"/>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5" name="Line 19"/>
            <p:cNvSpPr>
              <a:spLocks noChangeShapeType="1"/>
            </p:cNvSpPr>
            <p:nvPr/>
          </p:nvSpPr>
          <p:spPr bwMode="auto">
            <a:xfrm>
              <a:off x="2132879" y="5348375"/>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6" name="Line 20"/>
            <p:cNvSpPr>
              <a:spLocks noChangeShapeType="1"/>
            </p:cNvSpPr>
            <p:nvPr/>
          </p:nvSpPr>
          <p:spPr bwMode="auto">
            <a:xfrm>
              <a:off x="3484561" y="5348375"/>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7" name="Line 21"/>
            <p:cNvSpPr>
              <a:spLocks noChangeShapeType="1"/>
            </p:cNvSpPr>
            <p:nvPr/>
          </p:nvSpPr>
          <p:spPr bwMode="auto">
            <a:xfrm>
              <a:off x="2583440" y="5348375"/>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8" name="Line 22"/>
            <p:cNvSpPr>
              <a:spLocks noChangeShapeType="1"/>
            </p:cNvSpPr>
            <p:nvPr/>
          </p:nvSpPr>
          <p:spPr bwMode="auto">
            <a:xfrm>
              <a:off x="1660570" y="5331123"/>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9" name="Line 23"/>
            <p:cNvSpPr>
              <a:spLocks noChangeShapeType="1"/>
            </p:cNvSpPr>
            <p:nvPr/>
          </p:nvSpPr>
          <p:spPr bwMode="auto">
            <a:xfrm>
              <a:off x="5329832" y="5351253"/>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0" name="Line 24"/>
            <p:cNvSpPr>
              <a:spLocks noChangeShapeType="1"/>
            </p:cNvSpPr>
            <p:nvPr/>
          </p:nvSpPr>
          <p:spPr bwMode="auto">
            <a:xfrm>
              <a:off x="4421118" y="5351253"/>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1" name="Line 25"/>
            <p:cNvSpPr>
              <a:spLocks noChangeShapeType="1"/>
            </p:cNvSpPr>
            <p:nvPr/>
          </p:nvSpPr>
          <p:spPr bwMode="auto">
            <a:xfrm>
              <a:off x="5772800" y="5351253"/>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2" name="Line 26"/>
            <p:cNvSpPr>
              <a:spLocks noChangeShapeType="1"/>
            </p:cNvSpPr>
            <p:nvPr/>
          </p:nvSpPr>
          <p:spPr bwMode="auto">
            <a:xfrm>
              <a:off x="4871679" y="5351253"/>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3" name="Line 27"/>
            <p:cNvSpPr>
              <a:spLocks noChangeShapeType="1"/>
            </p:cNvSpPr>
            <p:nvPr/>
          </p:nvSpPr>
          <p:spPr bwMode="auto">
            <a:xfrm>
              <a:off x="3940183" y="5351253"/>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4" name="Line 28"/>
            <p:cNvSpPr>
              <a:spLocks noChangeShapeType="1"/>
            </p:cNvSpPr>
            <p:nvPr/>
          </p:nvSpPr>
          <p:spPr bwMode="auto">
            <a:xfrm>
              <a:off x="6549889" y="5354127"/>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5" name="Text Box 29"/>
            <p:cNvSpPr txBox="1">
              <a:spLocks noChangeArrowheads="1"/>
            </p:cNvSpPr>
            <p:nvPr/>
          </p:nvSpPr>
          <p:spPr bwMode="auto">
            <a:xfrm>
              <a:off x="1507296" y="5440391"/>
              <a:ext cx="387279" cy="371513"/>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b="1" i="0" u="none" strike="noStrike" kern="0" cap="none" spc="0" normalizeH="0" baseline="0" noProof="0" dirty="0">
                  <a:ln>
                    <a:noFill/>
                  </a:ln>
                  <a:solidFill>
                    <a:srgbClr val="000000"/>
                  </a:solidFill>
                  <a:effectLst/>
                  <a:uLnTx/>
                  <a:uFillTx/>
                  <a:latin typeface="Arial" pitchFamily="34" charset="0"/>
                </a:rPr>
                <a:t>1</a:t>
              </a:r>
              <a:endParaRPr kumimoji="0" lang="en-US" altLang="de-DE" b="1" i="0" u="none" strike="noStrike" kern="0" cap="none" spc="0" normalizeH="0" baseline="-25000" noProof="0" dirty="0">
                <a:ln>
                  <a:noFill/>
                </a:ln>
                <a:solidFill>
                  <a:srgbClr val="000000"/>
                </a:solidFill>
                <a:effectLst/>
                <a:uLnTx/>
                <a:uFillTx/>
                <a:latin typeface="Arial" pitchFamily="34" charset="0"/>
              </a:endParaRPr>
            </a:p>
          </p:txBody>
        </p:sp>
        <p:sp>
          <p:nvSpPr>
            <p:cNvPr id="36" name="Text Box 30"/>
            <p:cNvSpPr txBox="1">
              <a:spLocks noChangeArrowheads="1"/>
            </p:cNvSpPr>
            <p:nvPr/>
          </p:nvSpPr>
          <p:spPr bwMode="auto">
            <a:xfrm>
              <a:off x="5534495" y="5460518"/>
              <a:ext cx="584716" cy="371513"/>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b="1" i="0" u="none" strike="noStrike" kern="0" cap="none" spc="0" normalizeH="0" baseline="0" noProof="0">
                  <a:ln>
                    <a:noFill/>
                  </a:ln>
                  <a:solidFill>
                    <a:srgbClr val="000000"/>
                  </a:solidFill>
                  <a:effectLst/>
                  <a:uLnTx/>
                  <a:uFillTx/>
                  <a:latin typeface="Arial" pitchFamily="34" charset="0"/>
                </a:rPr>
                <a:t>10</a:t>
              </a:r>
              <a:endParaRPr kumimoji="0" lang="en-US" altLang="de-DE" b="1" i="0" u="none" strike="noStrike" kern="0" cap="none" spc="0" normalizeH="0" baseline="-25000" noProof="0">
                <a:ln>
                  <a:noFill/>
                </a:ln>
                <a:solidFill>
                  <a:srgbClr val="000000"/>
                </a:solidFill>
                <a:effectLst/>
                <a:uLnTx/>
                <a:uFillTx/>
                <a:latin typeface="Arial" pitchFamily="34" charset="0"/>
              </a:endParaRPr>
            </a:p>
          </p:txBody>
        </p:sp>
        <p:sp>
          <p:nvSpPr>
            <p:cNvPr id="37" name="Text Box 31"/>
            <p:cNvSpPr txBox="1">
              <a:spLocks noChangeArrowheads="1"/>
            </p:cNvSpPr>
            <p:nvPr/>
          </p:nvSpPr>
          <p:spPr bwMode="auto">
            <a:xfrm>
              <a:off x="3334849" y="5446142"/>
              <a:ext cx="387279" cy="371513"/>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b="1" i="0" u="none" strike="noStrike" kern="0" cap="none" spc="0" normalizeH="0" baseline="0" noProof="0">
                  <a:ln>
                    <a:noFill/>
                  </a:ln>
                  <a:solidFill>
                    <a:srgbClr val="000000"/>
                  </a:solidFill>
                  <a:effectLst/>
                  <a:uLnTx/>
                  <a:uFillTx/>
                  <a:latin typeface="Arial" pitchFamily="34" charset="0"/>
                </a:rPr>
                <a:t>5</a:t>
              </a:r>
              <a:endParaRPr kumimoji="0" lang="en-US" altLang="de-DE" b="1" i="0" u="none" strike="noStrike" kern="0" cap="none" spc="0" normalizeH="0" baseline="-25000" noProof="0">
                <a:ln>
                  <a:noFill/>
                </a:ln>
                <a:solidFill>
                  <a:srgbClr val="000000"/>
                </a:solidFill>
                <a:effectLst/>
                <a:uLnTx/>
                <a:uFillTx/>
                <a:latin typeface="Arial" pitchFamily="34" charset="0"/>
              </a:endParaRPr>
            </a:p>
          </p:txBody>
        </p:sp>
        <p:sp>
          <p:nvSpPr>
            <p:cNvPr id="44" name="Line 15"/>
            <p:cNvSpPr>
              <a:spLocks noChangeShapeType="1"/>
            </p:cNvSpPr>
            <p:nvPr/>
          </p:nvSpPr>
          <p:spPr bwMode="auto">
            <a:xfrm>
              <a:off x="2269826" y="3243532"/>
              <a:ext cx="645902" cy="992038"/>
            </a:xfrm>
            <a:prstGeom prst="line">
              <a:avLst/>
            </a:prstGeom>
            <a:noFill/>
            <a:ln w="28575">
              <a:solidFill>
                <a:srgbClr val="D0362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45" name="Line 16"/>
            <p:cNvSpPr>
              <a:spLocks noChangeShapeType="1"/>
            </p:cNvSpPr>
            <p:nvPr/>
          </p:nvSpPr>
          <p:spPr bwMode="auto">
            <a:xfrm flipH="1" flipV="1">
              <a:off x="3722127" y="4623757"/>
              <a:ext cx="2827757" cy="687233"/>
            </a:xfrm>
            <a:prstGeom prst="line">
              <a:avLst/>
            </a:prstGeom>
            <a:noFill/>
            <a:ln w="28575">
              <a:solidFill>
                <a:srgbClr val="D0362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cxnSp>
          <p:nvCxnSpPr>
            <p:cNvPr id="4" name="Gerade Verbindung 3"/>
            <p:cNvCxnSpPr/>
            <p:nvPr/>
          </p:nvCxnSpPr>
          <p:spPr bwMode="auto">
            <a:xfrm>
              <a:off x="1648380" y="2139350"/>
              <a:ext cx="4901509" cy="3171641"/>
            </a:xfrm>
            <a:prstGeom prst="line">
              <a:avLst/>
            </a:prstGeom>
            <a:solidFill>
              <a:schemeClr val="accent1"/>
            </a:solidFill>
            <a:ln w="190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Gerade Verbindung mit Pfeil 5"/>
            <p:cNvCxnSpPr/>
            <p:nvPr/>
          </p:nvCxnSpPr>
          <p:spPr bwMode="auto">
            <a:xfrm flipH="1">
              <a:off x="2278450" y="2760453"/>
              <a:ext cx="313616" cy="488452"/>
            </a:xfrm>
            <a:prstGeom prst="straightConnector1">
              <a:avLst/>
            </a:prstGeom>
            <a:solidFill>
              <a:schemeClr val="accent1"/>
            </a:solidFill>
            <a:ln w="19050" cap="flat" cmpd="sng" algn="ctr">
              <a:solidFill>
                <a:srgbClr val="00B05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Gerade Verbindung mit Pfeil 47"/>
            <p:cNvCxnSpPr/>
            <p:nvPr/>
          </p:nvCxnSpPr>
          <p:spPr bwMode="auto">
            <a:xfrm flipH="1">
              <a:off x="2915728" y="3371492"/>
              <a:ext cx="622296" cy="864078"/>
            </a:xfrm>
            <a:prstGeom prst="straightConnector1">
              <a:avLst/>
            </a:prstGeom>
            <a:solidFill>
              <a:schemeClr val="accent1"/>
            </a:solidFill>
            <a:ln w="57150" cap="flat" cmpd="sng" algn="ctr">
              <a:solidFill>
                <a:srgbClr val="00B05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Gerade Verbindung mit Pfeil 50"/>
            <p:cNvCxnSpPr>
              <a:endCxn id="45" idx="1"/>
            </p:cNvCxnSpPr>
            <p:nvPr/>
          </p:nvCxnSpPr>
          <p:spPr bwMode="auto">
            <a:xfrm flipH="1">
              <a:off x="3722127" y="3803531"/>
              <a:ext cx="509381" cy="820226"/>
            </a:xfrm>
            <a:prstGeom prst="straightConnector1">
              <a:avLst/>
            </a:prstGeom>
            <a:solidFill>
              <a:schemeClr val="accent1"/>
            </a:solidFill>
            <a:ln w="19050" cap="flat" cmpd="sng" algn="ctr">
              <a:solidFill>
                <a:srgbClr val="00B05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 name="Rechteck 2"/>
          <p:cNvSpPr/>
          <p:nvPr/>
        </p:nvSpPr>
        <p:spPr>
          <a:xfrm>
            <a:off x="362308" y="1111371"/>
            <a:ext cx="8488393" cy="1200329"/>
          </a:xfrm>
          <a:prstGeom prst="rect">
            <a:avLst/>
          </a:prstGeom>
        </p:spPr>
        <p:txBody>
          <a:bodyPr wrap="square">
            <a:spAutoFit/>
          </a:bodyPr>
          <a:lstStyle/>
          <a:p>
            <a:pPr algn="l"/>
            <a:r>
              <a:rPr lang="en-US" sz="1800" dirty="0"/>
              <a:t>Instead of visually identifying the optimal cluster number, we can calculate the distances from the points on the elbow curve to a straight line linking the first and the last point on the curve. The cluster number with the largest distance is then chosen as the one with the strongest kink. </a:t>
            </a:r>
          </a:p>
        </p:txBody>
      </p:sp>
    </p:spTree>
    <p:extLst>
      <p:ext uri="{BB962C8B-B14F-4D97-AF65-F5344CB8AC3E}">
        <p14:creationId xmlns:p14="http://schemas.microsoft.com/office/powerpoint/2010/main" val="2124424945"/>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315</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849843" y="1618325"/>
            <a:ext cx="7428444" cy="3991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4.4.2	Regression</a:t>
            </a:r>
          </a:p>
          <a:p>
            <a:pPr marL="896938" algn="l">
              <a:lnSpc>
                <a:spcPts val="2500"/>
              </a:lnSpc>
              <a:spcBef>
                <a:spcPts val="600"/>
              </a:spcBef>
              <a:tabLst>
                <a:tab pos="269875" algn="l"/>
              </a:tabLst>
            </a:pPr>
            <a:r>
              <a:rPr lang="en-US" sz="2400"/>
              <a:t>	4.4.3	Segmentation</a:t>
            </a:r>
          </a:p>
          <a:p>
            <a:pPr marL="1795463" algn="l" defTabSz="1795463">
              <a:lnSpc>
                <a:spcPts val="2500"/>
              </a:lnSpc>
              <a:spcBef>
                <a:spcPts val="600"/>
              </a:spcBef>
              <a:tabLst>
                <a:tab pos="269875" algn="l"/>
                <a:tab pos="2963863" algn="l"/>
              </a:tabLst>
            </a:pPr>
            <a:r>
              <a:rPr lang="de-DE" sz="2400"/>
              <a:t>4.4.3.1	K-Means</a:t>
            </a:r>
          </a:p>
          <a:p>
            <a:pPr marL="1795463" algn="l" defTabSz="1795463">
              <a:lnSpc>
                <a:spcPts val="2500"/>
              </a:lnSpc>
              <a:spcBef>
                <a:spcPts val="600"/>
              </a:spcBef>
              <a:tabLst>
                <a:tab pos="269875" algn="l"/>
                <a:tab pos="2963863" algn="l"/>
              </a:tabLst>
            </a:pPr>
            <a:r>
              <a:rPr lang="de-DE" sz="2400">
                <a:solidFill>
                  <a:srgbClr val="C00000"/>
                </a:solidFill>
              </a:rPr>
              <a:t>4.4.2.2	Hierarchical Cluster Analysis</a:t>
            </a:r>
          </a:p>
        </p:txBody>
      </p:sp>
    </p:spTree>
    <p:extLst>
      <p:ext uri="{BB962C8B-B14F-4D97-AF65-F5344CB8AC3E}">
        <p14:creationId xmlns:p14="http://schemas.microsoft.com/office/powerpoint/2010/main" val="2155047081"/>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316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Hierarchical Cluster Methods</a:t>
            </a:r>
          </a:p>
        </p:txBody>
      </p:sp>
      <p:sp>
        <p:nvSpPr>
          <p:cNvPr id="5" name="Text Box 3"/>
          <p:cNvSpPr txBox="1">
            <a:spLocks noChangeArrowheads="1"/>
          </p:cNvSpPr>
          <p:nvPr/>
        </p:nvSpPr>
        <p:spPr bwMode="auto">
          <a:xfrm>
            <a:off x="512764" y="1897265"/>
            <a:ext cx="8115848" cy="3449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b="1">
                <a:solidFill>
                  <a:schemeClr val="tx1"/>
                </a:solidFill>
                <a:latin typeface="Arial" pitchFamily="34" charset="0"/>
              </a:defRPr>
            </a:lvl1pPr>
            <a:lvl2pPr marL="360363" indent="-180975">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just" defTabSz="914400" eaLnBrk="1" fontAlgn="auto" latinLnBrk="0" hangingPunct="1">
              <a:lnSpc>
                <a:spcPct val="100000"/>
              </a:lnSpc>
              <a:spcBef>
                <a:spcPts val="12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There are two types of hierarchical cluster methods: </a:t>
            </a:r>
          </a:p>
          <a:p>
            <a:pPr marL="360363" marR="0" lvl="1" indent="-180975" algn="just" defTabSz="914400" eaLnBrk="1" fontAlgn="auto" latinLnBrk="0" hangingPunct="1">
              <a:lnSpc>
                <a:spcPct val="100000"/>
              </a:lnSpc>
              <a:spcBef>
                <a:spcPts val="1200"/>
              </a:spcBef>
              <a:spcAft>
                <a:spcPts val="0"/>
              </a:spcAft>
              <a:buClrTx/>
              <a:buSzPct val="130000"/>
              <a:buFontTx/>
              <a:buChar char="-"/>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Agglomerative hierarchical clustering is a bottom-up clustering method. It starts with every single data object in a single cluster. Then, in each iteration, it agglomerates (merges) the closest pair of clusters by satisfying some similarity criteria, until all of the data is in one cluster. </a:t>
            </a:r>
          </a:p>
          <a:p>
            <a:pPr marL="360363" marR="0" lvl="1" indent="-180975" algn="just" defTabSz="914400" eaLnBrk="1" fontAlgn="auto" latinLnBrk="0" hangingPunct="1">
              <a:lnSpc>
                <a:spcPct val="100000"/>
              </a:lnSpc>
              <a:spcBef>
                <a:spcPts val="1200"/>
              </a:spcBef>
              <a:spcAft>
                <a:spcPts val="0"/>
              </a:spcAft>
              <a:buClrTx/>
              <a:buSzPct val="130000"/>
              <a:buFontTx/>
              <a:buChar char="-"/>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Divisive hierarchical clustering is a top-down clustering method. It works in a similar way to agglomerative clustering but in the opposite direction. This method starts with a single cluster containing all data objects, and then successively splits resulting clusters until only clusters of individual data objects remain.</a:t>
            </a:r>
          </a:p>
        </p:txBody>
      </p:sp>
    </p:spTree>
    <p:extLst>
      <p:ext uri="{BB962C8B-B14F-4D97-AF65-F5344CB8AC3E}">
        <p14:creationId xmlns:p14="http://schemas.microsoft.com/office/powerpoint/2010/main" val="623878980"/>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317</a:t>
            </a:fld>
            <a:endParaRPr lang="en-US" sz="800" dirty="0">
              <a:solidFill>
                <a:schemeClr val="bg1"/>
              </a:solidFill>
            </a:endParaRPr>
          </a:p>
        </p:txBody>
      </p:sp>
      <p:sp>
        <p:nvSpPr>
          <p:cNvPr id="4099" name="Rectangle 2"/>
          <p:cNvSpPr>
            <a:spLocks noChangeArrowheads="1"/>
          </p:cNvSpPr>
          <p:nvPr/>
        </p:nvSpPr>
        <p:spPr bwMode="auto">
          <a:xfrm>
            <a:off x="177799" y="534988"/>
            <a:ext cx="684847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Process of the Hierarchical Cluster Analysis</a:t>
            </a:r>
          </a:p>
        </p:txBody>
      </p:sp>
      <p:sp>
        <p:nvSpPr>
          <p:cNvPr id="4" name="Line 30"/>
          <p:cNvSpPr>
            <a:spLocks noChangeShapeType="1"/>
          </p:cNvSpPr>
          <p:nvPr/>
        </p:nvSpPr>
        <p:spPr bwMode="auto">
          <a:xfrm>
            <a:off x="463550" y="1758950"/>
            <a:ext cx="8077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dirty="0"/>
          </a:p>
        </p:txBody>
      </p:sp>
      <p:sp>
        <p:nvSpPr>
          <p:cNvPr id="5" name="Text Box 31"/>
          <p:cNvSpPr txBox="1">
            <a:spLocks noChangeArrowheads="1"/>
          </p:cNvSpPr>
          <p:nvPr/>
        </p:nvSpPr>
        <p:spPr bwMode="auto">
          <a:xfrm>
            <a:off x="381000" y="1352550"/>
            <a:ext cx="1230313"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Start</a:t>
            </a:r>
          </a:p>
        </p:txBody>
      </p:sp>
      <p:sp>
        <p:nvSpPr>
          <p:cNvPr id="6" name="Text Box 32"/>
          <p:cNvSpPr txBox="1">
            <a:spLocks noChangeArrowheads="1"/>
          </p:cNvSpPr>
          <p:nvPr/>
        </p:nvSpPr>
        <p:spPr bwMode="auto">
          <a:xfrm>
            <a:off x="2351088" y="1352550"/>
            <a:ext cx="1230312"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Step 1</a:t>
            </a:r>
          </a:p>
        </p:txBody>
      </p:sp>
      <p:sp>
        <p:nvSpPr>
          <p:cNvPr id="7" name="Text Box 33"/>
          <p:cNvSpPr txBox="1">
            <a:spLocks noChangeArrowheads="1"/>
          </p:cNvSpPr>
          <p:nvPr/>
        </p:nvSpPr>
        <p:spPr bwMode="auto">
          <a:xfrm>
            <a:off x="4044950" y="1352550"/>
            <a:ext cx="1230313"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Step 2</a:t>
            </a:r>
          </a:p>
        </p:txBody>
      </p:sp>
      <p:sp>
        <p:nvSpPr>
          <p:cNvPr id="8" name="Text Box 34"/>
          <p:cNvSpPr txBox="1">
            <a:spLocks noChangeArrowheads="1"/>
          </p:cNvSpPr>
          <p:nvPr/>
        </p:nvSpPr>
        <p:spPr bwMode="auto">
          <a:xfrm>
            <a:off x="5876925" y="1352550"/>
            <a:ext cx="1230313"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Step 3</a:t>
            </a:r>
          </a:p>
        </p:txBody>
      </p:sp>
      <p:sp>
        <p:nvSpPr>
          <p:cNvPr id="9" name="Text Box 35"/>
          <p:cNvSpPr txBox="1">
            <a:spLocks noChangeArrowheads="1"/>
          </p:cNvSpPr>
          <p:nvPr/>
        </p:nvSpPr>
        <p:spPr bwMode="auto">
          <a:xfrm>
            <a:off x="7594600" y="1352550"/>
            <a:ext cx="1231900"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Step 4</a:t>
            </a:r>
          </a:p>
        </p:txBody>
      </p:sp>
      <p:sp>
        <p:nvSpPr>
          <p:cNvPr id="10" name="Line 44"/>
          <p:cNvSpPr>
            <a:spLocks noChangeShapeType="1"/>
          </p:cNvSpPr>
          <p:nvPr/>
        </p:nvSpPr>
        <p:spPr bwMode="auto">
          <a:xfrm>
            <a:off x="450850" y="5845175"/>
            <a:ext cx="8077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dirty="0"/>
          </a:p>
        </p:txBody>
      </p:sp>
      <p:sp>
        <p:nvSpPr>
          <p:cNvPr id="11" name="Text Box 45"/>
          <p:cNvSpPr txBox="1">
            <a:spLocks noChangeArrowheads="1"/>
          </p:cNvSpPr>
          <p:nvPr/>
        </p:nvSpPr>
        <p:spPr bwMode="auto">
          <a:xfrm>
            <a:off x="361950" y="5946775"/>
            <a:ext cx="1231900"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Step 4</a:t>
            </a:r>
          </a:p>
        </p:txBody>
      </p:sp>
      <p:sp>
        <p:nvSpPr>
          <p:cNvPr id="12" name="Text Box 46"/>
          <p:cNvSpPr txBox="1">
            <a:spLocks noChangeArrowheads="1"/>
          </p:cNvSpPr>
          <p:nvPr/>
        </p:nvSpPr>
        <p:spPr bwMode="auto">
          <a:xfrm>
            <a:off x="2165350" y="5946775"/>
            <a:ext cx="1231900"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Step 3</a:t>
            </a:r>
          </a:p>
        </p:txBody>
      </p:sp>
      <p:sp>
        <p:nvSpPr>
          <p:cNvPr id="13" name="Text Box 47"/>
          <p:cNvSpPr txBox="1">
            <a:spLocks noChangeArrowheads="1"/>
          </p:cNvSpPr>
          <p:nvPr/>
        </p:nvSpPr>
        <p:spPr bwMode="auto">
          <a:xfrm>
            <a:off x="4035425" y="5946775"/>
            <a:ext cx="1231900"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Step 2</a:t>
            </a:r>
          </a:p>
        </p:txBody>
      </p:sp>
      <p:sp>
        <p:nvSpPr>
          <p:cNvPr id="14" name="Text Box 48"/>
          <p:cNvSpPr txBox="1">
            <a:spLocks noChangeArrowheads="1"/>
          </p:cNvSpPr>
          <p:nvPr/>
        </p:nvSpPr>
        <p:spPr bwMode="auto">
          <a:xfrm>
            <a:off x="5854700" y="5946775"/>
            <a:ext cx="1230313"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Step 1</a:t>
            </a:r>
          </a:p>
        </p:txBody>
      </p:sp>
      <p:sp>
        <p:nvSpPr>
          <p:cNvPr id="15" name="Text Box 49"/>
          <p:cNvSpPr txBox="1">
            <a:spLocks noChangeArrowheads="1"/>
          </p:cNvSpPr>
          <p:nvPr/>
        </p:nvSpPr>
        <p:spPr bwMode="auto">
          <a:xfrm>
            <a:off x="7623175" y="5946775"/>
            <a:ext cx="1230313"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Start</a:t>
            </a:r>
          </a:p>
        </p:txBody>
      </p:sp>
      <p:sp>
        <p:nvSpPr>
          <p:cNvPr id="16" name="Text Box 50"/>
          <p:cNvSpPr txBox="1">
            <a:spLocks noChangeArrowheads="1"/>
          </p:cNvSpPr>
          <p:nvPr/>
        </p:nvSpPr>
        <p:spPr bwMode="auto">
          <a:xfrm>
            <a:off x="369888" y="1050925"/>
            <a:ext cx="1963737"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just"/>
            <a:r>
              <a:rPr lang="en-US" sz="1800" dirty="0">
                <a:solidFill>
                  <a:srgbClr val="FF3300"/>
                </a:solidFill>
              </a:rPr>
              <a:t>Agglomerative</a:t>
            </a:r>
          </a:p>
        </p:txBody>
      </p:sp>
      <p:sp>
        <p:nvSpPr>
          <p:cNvPr id="17" name="Text Box 51"/>
          <p:cNvSpPr txBox="1">
            <a:spLocks noChangeArrowheads="1"/>
          </p:cNvSpPr>
          <p:nvPr/>
        </p:nvSpPr>
        <p:spPr bwMode="auto">
          <a:xfrm>
            <a:off x="7723820" y="6196013"/>
            <a:ext cx="1185862"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just"/>
            <a:r>
              <a:rPr lang="en-US" sz="1800" dirty="0">
                <a:solidFill>
                  <a:srgbClr val="FF3300"/>
                </a:solidFill>
              </a:rPr>
              <a:t>Divisive</a:t>
            </a:r>
          </a:p>
        </p:txBody>
      </p:sp>
      <p:sp>
        <p:nvSpPr>
          <p:cNvPr id="18" name="Line 52"/>
          <p:cNvSpPr>
            <a:spLocks noChangeShapeType="1"/>
          </p:cNvSpPr>
          <p:nvPr/>
        </p:nvSpPr>
        <p:spPr bwMode="auto">
          <a:xfrm>
            <a:off x="2151762" y="1263650"/>
            <a:ext cx="520700" cy="0"/>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dirty="0"/>
          </a:p>
        </p:txBody>
      </p:sp>
      <p:sp>
        <p:nvSpPr>
          <p:cNvPr id="19" name="Line 53"/>
          <p:cNvSpPr>
            <a:spLocks noChangeShapeType="1"/>
          </p:cNvSpPr>
          <p:nvPr/>
        </p:nvSpPr>
        <p:spPr bwMode="auto">
          <a:xfrm flipH="1">
            <a:off x="7190420" y="6361113"/>
            <a:ext cx="520700" cy="0"/>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dirty="0"/>
          </a:p>
        </p:txBody>
      </p:sp>
      <p:grpSp>
        <p:nvGrpSpPr>
          <p:cNvPr id="20" name="Group 54"/>
          <p:cNvGrpSpPr>
            <a:grpSpLocks/>
          </p:cNvGrpSpPr>
          <p:nvPr/>
        </p:nvGrpSpPr>
        <p:grpSpPr bwMode="auto">
          <a:xfrm>
            <a:off x="520700" y="1873250"/>
            <a:ext cx="952500" cy="457200"/>
            <a:chOff x="672" y="1408"/>
            <a:chExt cx="600" cy="288"/>
          </a:xfrm>
        </p:grpSpPr>
        <p:sp>
          <p:nvSpPr>
            <p:cNvPr id="21" name="Oval 55"/>
            <p:cNvSpPr>
              <a:spLocks noChangeArrowheads="1"/>
            </p:cNvSpPr>
            <p:nvPr/>
          </p:nvSpPr>
          <p:spPr bwMode="auto">
            <a:xfrm>
              <a:off x="672" y="1408"/>
              <a:ext cx="600" cy="2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22" name="Text Box 56"/>
            <p:cNvSpPr txBox="1">
              <a:spLocks noChangeArrowheads="1"/>
            </p:cNvSpPr>
            <p:nvPr/>
          </p:nvSpPr>
          <p:spPr bwMode="auto">
            <a:xfrm>
              <a:off x="752" y="1432"/>
              <a:ext cx="4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de-DE" sz="1800"/>
                <a:t>A</a:t>
              </a:r>
            </a:p>
          </p:txBody>
        </p:sp>
      </p:grpSp>
      <p:grpSp>
        <p:nvGrpSpPr>
          <p:cNvPr id="23" name="Group 57"/>
          <p:cNvGrpSpPr>
            <a:grpSpLocks/>
          </p:cNvGrpSpPr>
          <p:nvPr/>
        </p:nvGrpSpPr>
        <p:grpSpPr bwMode="auto">
          <a:xfrm>
            <a:off x="520700" y="2724150"/>
            <a:ext cx="952500" cy="457200"/>
            <a:chOff x="672" y="1408"/>
            <a:chExt cx="600" cy="288"/>
          </a:xfrm>
        </p:grpSpPr>
        <p:sp>
          <p:nvSpPr>
            <p:cNvPr id="24" name="Oval 58"/>
            <p:cNvSpPr>
              <a:spLocks noChangeArrowheads="1"/>
            </p:cNvSpPr>
            <p:nvPr/>
          </p:nvSpPr>
          <p:spPr bwMode="auto">
            <a:xfrm>
              <a:off x="672" y="1408"/>
              <a:ext cx="600" cy="2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25" name="Text Box 59"/>
            <p:cNvSpPr txBox="1">
              <a:spLocks noChangeArrowheads="1"/>
            </p:cNvSpPr>
            <p:nvPr/>
          </p:nvSpPr>
          <p:spPr bwMode="auto">
            <a:xfrm>
              <a:off x="752" y="1432"/>
              <a:ext cx="4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de-DE" sz="1800"/>
                <a:t>B</a:t>
              </a:r>
            </a:p>
          </p:txBody>
        </p:sp>
      </p:grpSp>
      <p:grpSp>
        <p:nvGrpSpPr>
          <p:cNvPr id="26" name="Group 60"/>
          <p:cNvGrpSpPr>
            <a:grpSpLocks/>
          </p:cNvGrpSpPr>
          <p:nvPr/>
        </p:nvGrpSpPr>
        <p:grpSpPr bwMode="auto">
          <a:xfrm>
            <a:off x="520700" y="5276850"/>
            <a:ext cx="952500" cy="457200"/>
            <a:chOff x="672" y="1408"/>
            <a:chExt cx="600" cy="288"/>
          </a:xfrm>
        </p:grpSpPr>
        <p:sp>
          <p:nvSpPr>
            <p:cNvPr id="27" name="Oval 61"/>
            <p:cNvSpPr>
              <a:spLocks noChangeArrowheads="1"/>
            </p:cNvSpPr>
            <p:nvPr/>
          </p:nvSpPr>
          <p:spPr bwMode="auto">
            <a:xfrm>
              <a:off x="672" y="1408"/>
              <a:ext cx="600" cy="2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28" name="Text Box 62"/>
            <p:cNvSpPr txBox="1">
              <a:spLocks noChangeArrowheads="1"/>
            </p:cNvSpPr>
            <p:nvPr/>
          </p:nvSpPr>
          <p:spPr bwMode="auto">
            <a:xfrm>
              <a:off x="752" y="1432"/>
              <a:ext cx="4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de-DE" sz="1800"/>
                <a:t>E</a:t>
              </a:r>
            </a:p>
          </p:txBody>
        </p:sp>
      </p:grpSp>
      <p:grpSp>
        <p:nvGrpSpPr>
          <p:cNvPr id="29" name="Group 63"/>
          <p:cNvGrpSpPr>
            <a:grpSpLocks/>
          </p:cNvGrpSpPr>
          <p:nvPr/>
        </p:nvGrpSpPr>
        <p:grpSpPr bwMode="auto">
          <a:xfrm>
            <a:off x="520700" y="4438650"/>
            <a:ext cx="952500" cy="457200"/>
            <a:chOff x="672" y="1408"/>
            <a:chExt cx="600" cy="288"/>
          </a:xfrm>
        </p:grpSpPr>
        <p:sp>
          <p:nvSpPr>
            <p:cNvPr id="30" name="Oval 64"/>
            <p:cNvSpPr>
              <a:spLocks noChangeArrowheads="1"/>
            </p:cNvSpPr>
            <p:nvPr/>
          </p:nvSpPr>
          <p:spPr bwMode="auto">
            <a:xfrm>
              <a:off x="672" y="1408"/>
              <a:ext cx="600" cy="2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31" name="Text Box 65"/>
            <p:cNvSpPr txBox="1">
              <a:spLocks noChangeArrowheads="1"/>
            </p:cNvSpPr>
            <p:nvPr/>
          </p:nvSpPr>
          <p:spPr bwMode="auto">
            <a:xfrm>
              <a:off x="752" y="1432"/>
              <a:ext cx="4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de-DE" sz="1800"/>
                <a:t>D</a:t>
              </a:r>
            </a:p>
          </p:txBody>
        </p:sp>
      </p:grpSp>
      <p:grpSp>
        <p:nvGrpSpPr>
          <p:cNvPr id="32" name="Group 66"/>
          <p:cNvGrpSpPr>
            <a:grpSpLocks/>
          </p:cNvGrpSpPr>
          <p:nvPr/>
        </p:nvGrpSpPr>
        <p:grpSpPr bwMode="auto">
          <a:xfrm>
            <a:off x="520700" y="3562350"/>
            <a:ext cx="952500" cy="457200"/>
            <a:chOff x="672" y="1408"/>
            <a:chExt cx="600" cy="288"/>
          </a:xfrm>
        </p:grpSpPr>
        <p:sp>
          <p:nvSpPr>
            <p:cNvPr id="33" name="Oval 67"/>
            <p:cNvSpPr>
              <a:spLocks noChangeArrowheads="1"/>
            </p:cNvSpPr>
            <p:nvPr/>
          </p:nvSpPr>
          <p:spPr bwMode="auto">
            <a:xfrm>
              <a:off x="672" y="1408"/>
              <a:ext cx="600" cy="2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34" name="Text Box 68"/>
            <p:cNvSpPr txBox="1">
              <a:spLocks noChangeArrowheads="1"/>
            </p:cNvSpPr>
            <p:nvPr/>
          </p:nvSpPr>
          <p:spPr bwMode="auto">
            <a:xfrm>
              <a:off x="752" y="1432"/>
              <a:ext cx="4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de-DE" sz="1800"/>
                <a:t>C</a:t>
              </a:r>
            </a:p>
          </p:txBody>
        </p:sp>
      </p:grpSp>
      <p:grpSp>
        <p:nvGrpSpPr>
          <p:cNvPr id="35" name="Group 69"/>
          <p:cNvGrpSpPr>
            <a:grpSpLocks/>
          </p:cNvGrpSpPr>
          <p:nvPr/>
        </p:nvGrpSpPr>
        <p:grpSpPr bwMode="auto">
          <a:xfrm>
            <a:off x="4241800" y="4857750"/>
            <a:ext cx="952500" cy="457200"/>
            <a:chOff x="672" y="1408"/>
            <a:chExt cx="600" cy="288"/>
          </a:xfrm>
        </p:grpSpPr>
        <p:sp>
          <p:nvSpPr>
            <p:cNvPr id="36" name="Oval 70"/>
            <p:cNvSpPr>
              <a:spLocks noChangeArrowheads="1"/>
            </p:cNvSpPr>
            <p:nvPr/>
          </p:nvSpPr>
          <p:spPr bwMode="auto">
            <a:xfrm>
              <a:off x="672" y="1408"/>
              <a:ext cx="600" cy="2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37" name="Text Box 71"/>
            <p:cNvSpPr txBox="1">
              <a:spLocks noChangeArrowheads="1"/>
            </p:cNvSpPr>
            <p:nvPr/>
          </p:nvSpPr>
          <p:spPr bwMode="auto">
            <a:xfrm>
              <a:off x="752" y="1432"/>
              <a:ext cx="4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de-DE" sz="1800"/>
                <a:t>D, E</a:t>
              </a:r>
            </a:p>
          </p:txBody>
        </p:sp>
      </p:grpSp>
      <p:grpSp>
        <p:nvGrpSpPr>
          <p:cNvPr id="38" name="Group 72"/>
          <p:cNvGrpSpPr>
            <a:grpSpLocks/>
          </p:cNvGrpSpPr>
          <p:nvPr/>
        </p:nvGrpSpPr>
        <p:grpSpPr bwMode="auto">
          <a:xfrm>
            <a:off x="2489200" y="2298700"/>
            <a:ext cx="952500" cy="457200"/>
            <a:chOff x="672" y="1408"/>
            <a:chExt cx="600" cy="288"/>
          </a:xfrm>
        </p:grpSpPr>
        <p:sp>
          <p:nvSpPr>
            <p:cNvPr id="39" name="Oval 73"/>
            <p:cNvSpPr>
              <a:spLocks noChangeArrowheads="1"/>
            </p:cNvSpPr>
            <p:nvPr/>
          </p:nvSpPr>
          <p:spPr bwMode="auto">
            <a:xfrm>
              <a:off x="672" y="1408"/>
              <a:ext cx="600" cy="2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40" name="Text Box 74"/>
            <p:cNvSpPr txBox="1">
              <a:spLocks noChangeArrowheads="1"/>
            </p:cNvSpPr>
            <p:nvPr/>
          </p:nvSpPr>
          <p:spPr bwMode="auto">
            <a:xfrm>
              <a:off x="752" y="1432"/>
              <a:ext cx="4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de-DE" sz="1800"/>
                <a:t>A, B</a:t>
              </a:r>
            </a:p>
          </p:txBody>
        </p:sp>
      </p:grpSp>
      <p:grpSp>
        <p:nvGrpSpPr>
          <p:cNvPr id="41" name="Group 75"/>
          <p:cNvGrpSpPr>
            <a:grpSpLocks/>
          </p:cNvGrpSpPr>
          <p:nvPr/>
        </p:nvGrpSpPr>
        <p:grpSpPr bwMode="auto">
          <a:xfrm>
            <a:off x="6048375" y="4210050"/>
            <a:ext cx="990600" cy="457200"/>
            <a:chOff x="4120" y="2976"/>
            <a:chExt cx="624" cy="288"/>
          </a:xfrm>
        </p:grpSpPr>
        <p:sp>
          <p:nvSpPr>
            <p:cNvPr id="42" name="Oval 76"/>
            <p:cNvSpPr>
              <a:spLocks noChangeArrowheads="1"/>
            </p:cNvSpPr>
            <p:nvPr/>
          </p:nvSpPr>
          <p:spPr bwMode="auto">
            <a:xfrm>
              <a:off x="4136" y="2976"/>
              <a:ext cx="600" cy="2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43" name="Text Box 77"/>
            <p:cNvSpPr txBox="1">
              <a:spLocks noChangeArrowheads="1"/>
            </p:cNvSpPr>
            <p:nvPr/>
          </p:nvSpPr>
          <p:spPr bwMode="auto">
            <a:xfrm>
              <a:off x="4120" y="3000"/>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de-DE" sz="1800"/>
                <a:t>C, D, E</a:t>
              </a:r>
            </a:p>
          </p:txBody>
        </p:sp>
      </p:grpSp>
      <p:grpSp>
        <p:nvGrpSpPr>
          <p:cNvPr id="44" name="Group 78"/>
          <p:cNvGrpSpPr>
            <a:grpSpLocks/>
          </p:cNvGrpSpPr>
          <p:nvPr/>
        </p:nvGrpSpPr>
        <p:grpSpPr bwMode="auto">
          <a:xfrm>
            <a:off x="7426325" y="3254375"/>
            <a:ext cx="1587500" cy="457200"/>
            <a:chOff x="4960" y="2192"/>
            <a:chExt cx="1000" cy="288"/>
          </a:xfrm>
        </p:grpSpPr>
        <p:sp>
          <p:nvSpPr>
            <p:cNvPr id="45" name="Oval 79"/>
            <p:cNvSpPr>
              <a:spLocks noChangeArrowheads="1"/>
            </p:cNvSpPr>
            <p:nvPr/>
          </p:nvSpPr>
          <p:spPr bwMode="auto">
            <a:xfrm>
              <a:off x="4968" y="2192"/>
              <a:ext cx="968" cy="2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de-DE"/>
            </a:p>
          </p:txBody>
        </p:sp>
        <p:sp>
          <p:nvSpPr>
            <p:cNvPr id="46" name="Text Box 80"/>
            <p:cNvSpPr txBox="1">
              <a:spLocks noChangeArrowheads="1"/>
            </p:cNvSpPr>
            <p:nvPr/>
          </p:nvSpPr>
          <p:spPr bwMode="auto">
            <a:xfrm>
              <a:off x="4960" y="2216"/>
              <a:ext cx="10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de-DE" sz="1800"/>
                <a:t>A, B, C, D, E</a:t>
              </a:r>
            </a:p>
          </p:txBody>
        </p:sp>
      </p:grpSp>
      <p:sp>
        <p:nvSpPr>
          <p:cNvPr id="47" name="Line 81"/>
          <p:cNvSpPr>
            <a:spLocks noChangeShapeType="1"/>
          </p:cNvSpPr>
          <p:nvPr/>
        </p:nvSpPr>
        <p:spPr bwMode="auto">
          <a:xfrm>
            <a:off x="1485900" y="2101850"/>
            <a:ext cx="977900" cy="393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dirty="0"/>
          </a:p>
        </p:txBody>
      </p:sp>
      <p:sp>
        <p:nvSpPr>
          <p:cNvPr id="48" name="Line 82"/>
          <p:cNvSpPr>
            <a:spLocks noChangeShapeType="1"/>
          </p:cNvSpPr>
          <p:nvPr/>
        </p:nvSpPr>
        <p:spPr bwMode="auto">
          <a:xfrm flipV="1">
            <a:off x="1485900" y="2571750"/>
            <a:ext cx="977900" cy="3683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dirty="0"/>
          </a:p>
        </p:txBody>
      </p:sp>
      <p:sp>
        <p:nvSpPr>
          <p:cNvPr id="49" name="Line 83"/>
          <p:cNvSpPr>
            <a:spLocks noChangeShapeType="1"/>
          </p:cNvSpPr>
          <p:nvPr/>
        </p:nvSpPr>
        <p:spPr bwMode="auto">
          <a:xfrm>
            <a:off x="1498600" y="4667250"/>
            <a:ext cx="2743200" cy="393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dirty="0"/>
          </a:p>
        </p:txBody>
      </p:sp>
      <p:sp>
        <p:nvSpPr>
          <p:cNvPr id="50" name="Line 84"/>
          <p:cNvSpPr>
            <a:spLocks noChangeShapeType="1"/>
          </p:cNvSpPr>
          <p:nvPr/>
        </p:nvSpPr>
        <p:spPr bwMode="auto">
          <a:xfrm flipV="1">
            <a:off x="1485900" y="5137150"/>
            <a:ext cx="2755900" cy="3683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dirty="0"/>
          </a:p>
        </p:txBody>
      </p:sp>
      <p:sp>
        <p:nvSpPr>
          <p:cNvPr id="51" name="Line 85"/>
          <p:cNvSpPr>
            <a:spLocks noChangeShapeType="1"/>
          </p:cNvSpPr>
          <p:nvPr/>
        </p:nvSpPr>
        <p:spPr bwMode="auto">
          <a:xfrm>
            <a:off x="1485900" y="3790950"/>
            <a:ext cx="4559300" cy="635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dirty="0"/>
          </a:p>
        </p:txBody>
      </p:sp>
      <p:sp>
        <p:nvSpPr>
          <p:cNvPr id="52" name="Line 86"/>
          <p:cNvSpPr>
            <a:spLocks noChangeShapeType="1"/>
          </p:cNvSpPr>
          <p:nvPr/>
        </p:nvSpPr>
        <p:spPr bwMode="auto">
          <a:xfrm flipV="1">
            <a:off x="5207000" y="4502150"/>
            <a:ext cx="850900" cy="5715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dirty="0"/>
          </a:p>
        </p:txBody>
      </p:sp>
      <p:sp>
        <p:nvSpPr>
          <p:cNvPr id="53" name="Line 87"/>
          <p:cNvSpPr>
            <a:spLocks noChangeShapeType="1"/>
          </p:cNvSpPr>
          <p:nvPr/>
        </p:nvSpPr>
        <p:spPr bwMode="auto">
          <a:xfrm>
            <a:off x="3429000" y="2520950"/>
            <a:ext cx="3987800" cy="939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dirty="0"/>
          </a:p>
        </p:txBody>
      </p:sp>
      <p:sp>
        <p:nvSpPr>
          <p:cNvPr id="54" name="Line 88"/>
          <p:cNvSpPr>
            <a:spLocks noChangeShapeType="1"/>
          </p:cNvSpPr>
          <p:nvPr/>
        </p:nvSpPr>
        <p:spPr bwMode="auto">
          <a:xfrm flipV="1">
            <a:off x="7058025" y="3536950"/>
            <a:ext cx="406400" cy="8763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dirty="0"/>
          </a:p>
        </p:txBody>
      </p:sp>
    </p:spTree>
    <p:extLst>
      <p:ext uri="{BB962C8B-B14F-4D97-AF65-F5344CB8AC3E}">
        <p14:creationId xmlns:p14="http://schemas.microsoft.com/office/powerpoint/2010/main" val="264890517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318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Measuring Similarity between Clusters (I)</a:t>
            </a:r>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817" y="1814263"/>
            <a:ext cx="1820008" cy="1151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feld 18"/>
          <p:cNvSpPr txBox="1"/>
          <p:nvPr/>
        </p:nvSpPr>
        <p:spPr>
          <a:xfrm>
            <a:off x="3011930" y="1966064"/>
            <a:ext cx="5251938" cy="646331"/>
          </a:xfrm>
          <a:prstGeom prst="rect">
            <a:avLst/>
          </a:prstGeom>
          <a:noFill/>
        </p:spPr>
        <p:txBody>
          <a:bodyPr wrap="square" rtlCol="0">
            <a:spAutoFit/>
          </a:bodyPr>
          <a:lstStyle/>
          <a:p>
            <a:pPr algn="l"/>
            <a:r>
              <a:rPr lang="en-US" sz="1800" dirty="0">
                <a:solidFill>
                  <a:srgbClr val="000000"/>
                </a:solidFill>
                <a:latin typeface="Arial" pitchFamily="34" charset="0"/>
                <a:ea typeface="+mn-ea"/>
              </a:rPr>
              <a:t>Distance between two clusters is the distance between the closest points:</a:t>
            </a:r>
          </a:p>
        </p:txBody>
      </p:sp>
      <p:sp>
        <p:nvSpPr>
          <p:cNvPr id="20" name="Textfeld 19"/>
          <p:cNvSpPr txBox="1"/>
          <p:nvPr/>
        </p:nvSpPr>
        <p:spPr>
          <a:xfrm>
            <a:off x="385961" y="1373318"/>
            <a:ext cx="5251938" cy="369332"/>
          </a:xfrm>
          <a:prstGeom prst="rect">
            <a:avLst/>
          </a:prstGeom>
          <a:noFill/>
        </p:spPr>
        <p:txBody>
          <a:bodyPr wrap="square" rtlCol="0">
            <a:spAutoFit/>
          </a:bodyPr>
          <a:lstStyle/>
          <a:p>
            <a:pPr algn="l"/>
            <a:r>
              <a:rPr lang="en-US" sz="1800" dirty="0">
                <a:solidFill>
                  <a:srgbClr val="000000"/>
                </a:solidFill>
                <a:latin typeface="Arial" pitchFamily="34" charset="0"/>
                <a:ea typeface="+mn-ea"/>
              </a:rPr>
              <a:t>Single Linkage:</a:t>
            </a:r>
          </a:p>
        </p:txBody>
      </p:sp>
      <p:pic>
        <p:nvPicPr>
          <p:cNvPr id="2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817" y="3433060"/>
            <a:ext cx="1837592" cy="1160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extfeld 21"/>
          <p:cNvSpPr txBox="1"/>
          <p:nvPr/>
        </p:nvSpPr>
        <p:spPr>
          <a:xfrm>
            <a:off x="3011930" y="3544665"/>
            <a:ext cx="5251938" cy="646331"/>
          </a:xfrm>
          <a:prstGeom prst="rect">
            <a:avLst/>
          </a:prstGeom>
          <a:noFill/>
        </p:spPr>
        <p:txBody>
          <a:bodyPr wrap="square" rtlCol="0">
            <a:spAutoFit/>
          </a:bodyPr>
          <a:lstStyle/>
          <a:p>
            <a:pPr algn="l"/>
            <a:r>
              <a:rPr lang="en-US" sz="1800" dirty="0">
                <a:solidFill>
                  <a:srgbClr val="000000"/>
                </a:solidFill>
                <a:latin typeface="Arial" pitchFamily="34" charset="0"/>
                <a:ea typeface="+mn-ea"/>
              </a:rPr>
              <a:t>Distance between two clusters is the distance between the farthest pair of points:</a:t>
            </a:r>
          </a:p>
        </p:txBody>
      </p:sp>
      <p:sp>
        <p:nvSpPr>
          <p:cNvPr id="23" name="Textfeld 22"/>
          <p:cNvSpPr txBox="1"/>
          <p:nvPr/>
        </p:nvSpPr>
        <p:spPr>
          <a:xfrm>
            <a:off x="385961" y="3092139"/>
            <a:ext cx="5251938" cy="369332"/>
          </a:xfrm>
          <a:prstGeom prst="rect">
            <a:avLst/>
          </a:prstGeom>
          <a:noFill/>
        </p:spPr>
        <p:txBody>
          <a:bodyPr wrap="square" rtlCol="0">
            <a:spAutoFit/>
          </a:bodyPr>
          <a:lstStyle/>
          <a:p>
            <a:pPr algn="l"/>
            <a:r>
              <a:rPr lang="en-US" sz="1800" dirty="0">
                <a:solidFill>
                  <a:srgbClr val="000000"/>
                </a:solidFill>
                <a:latin typeface="Arial" pitchFamily="34" charset="0"/>
                <a:ea typeface="+mn-ea"/>
              </a:rPr>
              <a:t>Complete Linkage:</a:t>
            </a:r>
          </a:p>
        </p:txBody>
      </p:sp>
      <p:sp>
        <p:nvSpPr>
          <p:cNvPr id="24" name="Textfeld 23"/>
          <p:cNvSpPr txBox="1"/>
          <p:nvPr/>
        </p:nvSpPr>
        <p:spPr>
          <a:xfrm>
            <a:off x="3011930" y="5100446"/>
            <a:ext cx="5251938" cy="646331"/>
          </a:xfrm>
          <a:prstGeom prst="rect">
            <a:avLst/>
          </a:prstGeom>
          <a:noFill/>
        </p:spPr>
        <p:txBody>
          <a:bodyPr wrap="square" rtlCol="0">
            <a:spAutoFit/>
          </a:bodyPr>
          <a:lstStyle/>
          <a:p>
            <a:pPr algn="l"/>
            <a:r>
              <a:rPr lang="en-US" sz="1800" dirty="0">
                <a:solidFill>
                  <a:srgbClr val="000000"/>
                </a:solidFill>
                <a:latin typeface="Arial" pitchFamily="34" charset="0"/>
                <a:ea typeface="+mn-ea"/>
              </a:rPr>
              <a:t>Distance between two clusters </a:t>
            </a:r>
            <a:r>
              <a:rPr lang="en-US" sz="1800" dirty="0" err="1">
                <a:solidFill>
                  <a:srgbClr val="000000"/>
                </a:solidFill>
                <a:latin typeface="Arial" pitchFamily="34" charset="0"/>
                <a:ea typeface="+mn-ea"/>
              </a:rPr>
              <a:t>i</a:t>
            </a:r>
            <a:r>
              <a:rPr lang="en-US" sz="1800" dirty="0">
                <a:solidFill>
                  <a:srgbClr val="000000"/>
                </a:solidFill>
                <a:latin typeface="Arial" pitchFamily="34" charset="0"/>
                <a:ea typeface="+mn-ea"/>
              </a:rPr>
              <a:t> and j is the distance between their </a:t>
            </a:r>
            <a:r>
              <a:rPr lang="en-US" sz="1800" dirty="0" err="1">
                <a:solidFill>
                  <a:srgbClr val="000000"/>
                </a:solidFill>
                <a:latin typeface="Arial" pitchFamily="34" charset="0"/>
                <a:ea typeface="+mn-ea"/>
              </a:rPr>
              <a:t>cendroids</a:t>
            </a:r>
            <a:r>
              <a:rPr lang="en-US" sz="1800" dirty="0">
                <a:solidFill>
                  <a:srgbClr val="000000"/>
                </a:solidFill>
                <a:latin typeface="Arial" pitchFamily="34" charset="0"/>
                <a:ea typeface="+mn-ea"/>
              </a:rPr>
              <a:t>:</a:t>
            </a:r>
          </a:p>
        </p:txBody>
      </p:sp>
      <p:sp>
        <p:nvSpPr>
          <p:cNvPr id="25" name="Textfeld 24"/>
          <p:cNvSpPr txBox="1"/>
          <p:nvPr/>
        </p:nvSpPr>
        <p:spPr>
          <a:xfrm>
            <a:off x="385961" y="4731114"/>
            <a:ext cx="5251938" cy="369332"/>
          </a:xfrm>
          <a:prstGeom prst="rect">
            <a:avLst/>
          </a:prstGeom>
          <a:noFill/>
        </p:spPr>
        <p:txBody>
          <a:bodyPr wrap="square" rtlCol="0">
            <a:spAutoFit/>
          </a:bodyPr>
          <a:lstStyle/>
          <a:p>
            <a:pPr algn="l"/>
            <a:r>
              <a:rPr lang="en-US" sz="1800" dirty="0" err="1">
                <a:solidFill>
                  <a:srgbClr val="000000"/>
                </a:solidFill>
                <a:latin typeface="Arial" pitchFamily="34" charset="0"/>
                <a:ea typeface="+mn-ea"/>
              </a:rPr>
              <a:t>Cendroid</a:t>
            </a:r>
            <a:r>
              <a:rPr lang="en-US" sz="1800" dirty="0">
                <a:solidFill>
                  <a:srgbClr val="000000"/>
                </a:solidFill>
                <a:latin typeface="Arial" pitchFamily="34" charset="0"/>
                <a:ea typeface="+mn-ea"/>
              </a:rPr>
              <a:t>:</a:t>
            </a:r>
          </a:p>
        </p:txBody>
      </p:sp>
      <p:pic>
        <p:nvPicPr>
          <p:cNvPr id="2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609" y="5055335"/>
            <a:ext cx="1828800" cy="1169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7" name="Objekt 26"/>
          <p:cNvGraphicFramePr>
            <a:graphicFrameLocks noChangeAspect="1"/>
          </p:cNvGraphicFramePr>
          <p:nvPr/>
        </p:nvGraphicFramePr>
        <p:xfrm>
          <a:off x="3413994" y="5796942"/>
          <a:ext cx="1595803" cy="323850"/>
        </p:xfrm>
        <a:graphic>
          <a:graphicData uri="http://schemas.openxmlformats.org/presentationml/2006/ole">
            <mc:AlternateContent xmlns:mc="http://schemas.openxmlformats.org/markup-compatibility/2006">
              <mc:Choice xmlns:v="urn:schemas-microsoft-com:vml" Requires="v">
                <p:oleObj spid="_x0000_s34821" name="Formel" r:id="rId6" imgW="1155600" imgH="241200" progId="Equation.3">
                  <p:embed/>
                </p:oleObj>
              </mc:Choice>
              <mc:Fallback>
                <p:oleObj name="Formel" r:id="rId6" imgW="1155600" imgH="241200" progId="Equation.3">
                  <p:embed/>
                  <p:pic>
                    <p:nvPicPr>
                      <p:cNvPr id="27" name="Objekt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3994" y="5796942"/>
                        <a:ext cx="159580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kt 27"/>
          <p:cNvGraphicFramePr>
            <a:graphicFrameLocks noChangeAspect="1"/>
          </p:cNvGraphicFramePr>
          <p:nvPr/>
        </p:nvGraphicFramePr>
        <p:xfrm>
          <a:off x="3413994" y="2632915"/>
          <a:ext cx="2224454" cy="414704"/>
        </p:xfrm>
        <a:graphic>
          <a:graphicData uri="http://schemas.openxmlformats.org/presentationml/2006/ole">
            <mc:AlternateContent xmlns:mc="http://schemas.openxmlformats.org/markup-compatibility/2006">
              <mc:Choice xmlns:v="urn:schemas-microsoft-com:vml" Requires="v">
                <p:oleObj spid="_x0000_s34822" name="Formel" r:id="rId8" imgW="1587240" imgH="304560" progId="Equation.3">
                  <p:embed/>
                </p:oleObj>
              </mc:Choice>
              <mc:Fallback>
                <p:oleObj name="Formel" r:id="rId8" imgW="1587240" imgH="304560" progId="Equation.3">
                  <p:embed/>
                  <p:pic>
                    <p:nvPicPr>
                      <p:cNvPr id="28" name="Objekt 27"/>
                      <p:cNvPicPr>
                        <a:picLocks noChangeAspect="1" noChangeArrowheads="1"/>
                      </p:cNvPicPr>
                      <p:nvPr/>
                    </p:nvPicPr>
                    <p:blipFill>
                      <a:blip r:embed="rId9"/>
                      <a:srcRect/>
                      <a:stretch>
                        <a:fillRect/>
                      </a:stretch>
                    </p:blipFill>
                    <p:spPr bwMode="auto">
                      <a:xfrm>
                        <a:off x="3413994" y="2632915"/>
                        <a:ext cx="2224454" cy="41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kt 28"/>
          <p:cNvGraphicFramePr>
            <a:graphicFrameLocks noChangeAspect="1"/>
          </p:cNvGraphicFramePr>
          <p:nvPr/>
        </p:nvGraphicFramePr>
        <p:xfrm>
          <a:off x="3413994" y="4209004"/>
          <a:ext cx="2224454" cy="432289"/>
        </p:xfrm>
        <a:graphic>
          <a:graphicData uri="http://schemas.openxmlformats.org/presentationml/2006/ole">
            <mc:AlternateContent xmlns:mc="http://schemas.openxmlformats.org/markup-compatibility/2006">
              <mc:Choice xmlns:v="urn:schemas-microsoft-com:vml" Requires="v">
                <p:oleObj spid="_x0000_s34823" name="Formel" r:id="rId10" imgW="1587240" imgH="317160" progId="Equation.3">
                  <p:embed/>
                </p:oleObj>
              </mc:Choice>
              <mc:Fallback>
                <p:oleObj name="Formel" r:id="rId10" imgW="1587240" imgH="317160" progId="Equation.3">
                  <p:embed/>
                  <p:pic>
                    <p:nvPicPr>
                      <p:cNvPr id="29" name="Objekt 28"/>
                      <p:cNvPicPr>
                        <a:picLocks noChangeAspect="1" noChangeArrowheads="1"/>
                      </p:cNvPicPr>
                      <p:nvPr/>
                    </p:nvPicPr>
                    <p:blipFill>
                      <a:blip r:embed="rId11"/>
                      <a:srcRect/>
                      <a:stretch>
                        <a:fillRect/>
                      </a:stretch>
                    </p:blipFill>
                    <p:spPr bwMode="auto">
                      <a:xfrm>
                        <a:off x="3413994" y="4209004"/>
                        <a:ext cx="2224454" cy="432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5082538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31</a:t>
            </a:fld>
            <a:endParaRPr lang="de-DE" sz="800">
              <a:solidFill>
                <a:schemeClr val="bg1"/>
              </a:solidFill>
            </a:endParaRPr>
          </a:p>
        </p:txBody>
      </p:sp>
      <p:sp>
        <p:nvSpPr>
          <p:cNvPr id="3" name="Text Box 97"/>
          <p:cNvSpPr txBox="1">
            <a:spLocks noChangeArrowheads="1"/>
          </p:cNvSpPr>
          <p:nvPr/>
        </p:nvSpPr>
        <p:spPr bwMode="auto">
          <a:xfrm>
            <a:off x="356718" y="374703"/>
            <a:ext cx="55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r>
              <a:rPr lang="de-DE" altLang="de-DE" sz="2400">
                <a:solidFill>
                  <a:srgbClr val="000000"/>
                </a:solidFill>
                <a:latin typeface="Arial" pitchFamily="34" charset="0"/>
              </a:rPr>
              <a:t>Definition: </a:t>
            </a:r>
            <a:r>
              <a:rPr lang="de-DE" altLang="de-DE" sz="2400" dirty="0">
                <a:solidFill>
                  <a:srgbClr val="000000"/>
                </a:solidFill>
                <a:latin typeface="Arial" pitchFamily="34" charset="0"/>
              </a:rPr>
              <a:t>Data Warehouse</a:t>
            </a:r>
          </a:p>
        </p:txBody>
      </p:sp>
      <p:sp>
        <p:nvSpPr>
          <p:cNvPr id="4" name="Text Box 98"/>
          <p:cNvSpPr txBox="1">
            <a:spLocks noChangeArrowheads="1"/>
          </p:cNvSpPr>
          <p:nvPr/>
        </p:nvSpPr>
        <p:spPr bwMode="auto">
          <a:xfrm>
            <a:off x="356718" y="1196042"/>
            <a:ext cx="8270815"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0"/>
              </a:spcBef>
              <a:tabLst>
                <a:tab pos="571500" algn="l"/>
              </a:tabLst>
              <a:defRPr sz="2400">
                <a:solidFill>
                  <a:schemeClr val="tx1"/>
                </a:solidFill>
                <a:latin typeface="Times New Roman" pitchFamily="18" charset="0"/>
              </a:defRPr>
            </a:lvl1pPr>
            <a:lvl2pPr marL="381000" indent="-190500">
              <a:spcBef>
                <a:spcPct val="0"/>
              </a:spcBef>
              <a:tabLst>
                <a:tab pos="571500" algn="l"/>
              </a:tabLst>
              <a:defRPr sz="2400">
                <a:solidFill>
                  <a:schemeClr val="tx1"/>
                </a:solidFill>
                <a:latin typeface="Times New Roman" pitchFamily="18" charset="0"/>
              </a:defRPr>
            </a:lvl2pPr>
            <a:lvl3pPr>
              <a:spcBef>
                <a:spcPct val="0"/>
              </a:spcBef>
              <a:tabLst>
                <a:tab pos="571500" algn="l"/>
              </a:tabLst>
              <a:defRPr sz="2400">
                <a:solidFill>
                  <a:schemeClr val="tx1"/>
                </a:solidFill>
                <a:latin typeface="Times New Roman" pitchFamily="18" charset="0"/>
              </a:defRPr>
            </a:lvl3pPr>
            <a:lvl4pPr>
              <a:spcBef>
                <a:spcPct val="0"/>
              </a:spcBef>
              <a:tabLst>
                <a:tab pos="571500" algn="l"/>
              </a:tabLst>
              <a:defRPr sz="2400">
                <a:solidFill>
                  <a:schemeClr val="tx1"/>
                </a:solidFill>
                <a:latin typeface="Times New Roman" pitchFamily="18" charset="0"/>
              </a:defRPr>
            </a:lvl4pPr>
            <a:lvl5pPr>
              <a:spcBef>
                <a:spcPct val="0"/>
              </a:spcBef>
              <a:tabLst>
                <a:tab pos="571500" algn="l"/>
              </a:tabLst>
              <a:defRPr sz="2400">
                <a:solidFill>
                  <a:schemeClr val="tx1"/>
                </a:solidFill>
                <a:latin typeface="Times New Roman" pitchFamily="18" charset="0"/>
              </a:defRPr>
            </a:lvl5pPr>
            <a:lvl6pPr eaLnBrk="0" fontAlgn="base" hangingPunct="0">
              <a:spcBef>
                <a:spcPct val="0"/>
              </a:spcBef>
              <a:spcAft>
                <a:spcPct val="0"/>
              </a:spcAft>
              <a:tabLst>
                <a:tab pos="571500" algn="l"/>
              </a:tabLst>
              <a:defRPr sz="2400">
                <a:solidFill>
                  <a:schemeClr val="tx1"/>
                </a:solidFill>
                <a:latin typeface="Times New Roman" pitchFamily="18" charset="0"/>
              </a:defRPr>
            </a:lvl6pPr>
            <a:lvl7pPr eaLnBrk="0" fontAlgn="base" hangingPunct="0">
              <a:spcBef>
                <a:spcPct val="0"/>
              </a:spcBef>
              <a:spcAft>
                <a:spcPct val="0"/>
              </a:spcAft>
              <a:tabLst>
                <a:tab pos="571500" algn="l"/>
              </a:tabLst>
              <a:defRPr sz="2400">
                <a:solidFill>
                  <a:schemeClr val="tx1"/>
                </a:solidFill>
                <a:latin typeface="Times New Roman" pitchFamily="18" charset="0"/>
              </a:defRPr>
            </a:lvl7pPr>
            <a:lvl8pPr eaLnBrk="0" fontAlgn="base" hangingPunct="0">
              <a:spcBef>
                <a:spcPct val="0"/>
              </a:spcBef>
              <a:spcAft>
                <a:spcPct val="0"/>
              </a:spcAft>
              <a:tabLst>
                <a:tab pos="571500" algn="l"/>
              </a:tabLst>
              <a:defRPr sz="2400">
                <a:solidFill>
                  <a:schemeClr val="tx1"/>
                </a:solidFill>
                <a:latin typeface="Times New Roman" pitchFamily="18" charset="0"/>
              </a:defRPr>
            </a:lvl8pPr>
            <a:lvl9pPr eaLnBrk="0" fontAlgn="base" hangingPunct="0">
              <a:spcBef>
                <a:spcPct val="0"/>
              </a:spcBef>
              <a:spcAft>
                <a:spcPct val="0"/>
              </a:spcAft>
              <a:tabLst>
                <a:tab pos="571500" algn="l"/>
              </a:tabLst>
              <a:defRPr sz="2400">
                <a:solidFill>
                  <a:schemeClr val="tx1"/>
                </a:solidFill>
                <a:latin typeface="Times New Roman" pitchFamily="18" charset="0"/>
              </a:defRPr>
            </a:lvl9pPr>
          </a:lstStyle>
          <a:p>
            <a:pPr algn="l" eaLnBrk="1" hangingPunct="1">
              <a:spcBef>
                <a:spcPts val="600"/>
              </a:spcBef>
            </a:pPr>
            <a:r>
              <a:rPr lang="en-US" altLang="de-DE" sz="1800">
                <a:solidFill>
                  <a:srgbClr val="000000"/>
                </a:solidFill>
                <a:latin typeface="Arial" pitchFamily="34" charset="0"/>
              </a:rPr>
              <a:t>The term Data Warehouse was coined by Bill Inmon in 1990, which he defined in the following way:  </a:t>
            </a:r>
          </a:p>
          <a:p>
            <a:pPr algn="l" eaLnBrk="1" hangingPunct="1">
              <a:spcBef>
                <a:spcPts val="600"/>
              </a:spcBef>
            </a:pPr>
            <a:r>
              <a:rPr lang="en-US" altLang="de-DE" sz="1800">
                <a:solidFill>
                  <a:srgbClr val="000000"/>
                </a:solidFill>
                <a:latin typeface="Arial" pitchFamily="34" charset="0"/>
              </a:rPr>
              <a:t>"A data warehouse is a subject-oriented, integrated, time-variant and non-volatile collection of data in support of management's decision making process."</a:t>
            </a:r>
          </a:p>
          <a:p>
            <a:pPr algn="l" eaLnBrk="1" hangingPunct="1">
              <a:spcBef>
                <a:spcPts val="600"/>
              </a:spcBef>
            </a:pPr>
            <a:r>
              <a:rPr lang="en-US" altLang="de-DE" sz="1800">
                <a:solidFill>
                  <a:srgbClr val="000000"/>
                </a:solidFill>
                <a:latin typeface="Arial" pitchFamily="34" charset="0"/>
              </a:rPr>
              <a:t>He defined the terms in the sentence as follows:</a:t>
            </a:r>
          </a:p>
          <a:p>
            <a:pPr algn="l" eaLnBrk="1" hangingPunct="1">
              <a:spcBef>
                <a:spcPts val="600"/>
              </a:spcBef>
            </a:pPr>
            <a:r>
              <a:rPr lang="en-US" altLang="de-DE" sz="1800">
                <a:solidFill>
                  <a:srgbClr val="000000"/>
                </a:solidFill>
                <a:latin typeface="Arial" pitchFamily="34" charset="0"/>
              </a:rPr>
              <a:t>Subject Oriented: </a:t>
            </a:r>
            <a:r>
              <a:rPr lang="en-US" altLang="de-DE" sz="1800" b="0">
                <a:solidFill>
                  <a:srgbClr val="000000"/>
                </a:solidFill>
                <a:latin typeface="Arial" pitchFamily="34" charset="0"/>
              </a:rPr>
              <a:t>Data that gives information about a particular subject instead of about a company's ongoing operations.</a:t>
            </a:r>
            <a:r>
              <a:rPr lang="en-US" altLang="de-DE" sz="1800">
                <a:solidFill>
                  <a:srgbClr val="000000"/>
                </a:solidFill>
                <a:latin typeface="Arial" pitchFamily="34" charset="0"/>
              </a:rPr>
              <a:t> </a:t>
            </a:r>
          </a:p>
          <a:p>
            <a:pPr algn="l" eaLnBrk="1" hangingPunct="1">
              <a:spcBef>
                <a:spcPts val="600"/>
              </a:spcBef>
            </a:pPr>
            <a:r>
              <a:rPr lang="en-US" altLang="de-DE" sz="1800">
                <a:solidFill>
                  <a:srgbClr val="000000"/>
                </a:solidFill>
                <a:latin typeface="Arial" pitchFamily="34" charset="0"/>
              </a:rPr>
              <a:t>Integrated: </a:t>
            </a:r>
            <a:r>
              <a:rPr lang="en-US" altLang="de-DE" sz="1800" b="0">
                <a:solidFill>
                  <a:srgbClr val="000000"/>
                </a:solidFill>
                <a:latin typeface="Arial" pitchFamily="34" charset="0"/>
              </a:rPr>
              <a:t>Data that is gathered into the data warehouse from a variety of sources and merged into a coherent whole. </a:t>
            </a:r>
          </a:p>
          <a:p>
            <a:pPr algn="l" eaLnBrk="1" hangingPunct="1">
              <a:spcBef>
                <a:spcPts val="600"/>
              </a:spcBef>
            </a:pPr>
            <a:r>
              <a:rPr lang="en-US" altLang="de-DE" sz="1800">
                <a:solidFill>
                  <a:srgbClr val="000000"/>
                </a:solidFill>
                <a:latin typeface="Arial" pitchFamily="34" charset="0"/>
              </a:rPr>
              <a:t>Time-variant: </a:t>
            </a:r>
            <a:r>
              <a:rPr lang="en-US" altLang="de-DE" sz="1800" b="0">
                <a:solidFill>
                  <a:srgbClr val="000000"/>
                </a:solidFill>
                <a:latin typeface="Arial" pitchFamily="34" charset="0"/>
              </a:rPr>
              <a:t>All data in the data warehouse is identified with a particular time period. </a:t>
            </a:r>
          </a:p>
          <a:p>
            <a:pPr algn="l" eaLnBrk="1" hangingPunct="1">
              <a:spcBef>
                <a:spcPts val="600"/>
              </a:spcBef>
            </a:pPr>
            <a:r>
              <a:rPr lang="en-US" altLang="de-DE" sz="1800">
                <a:solidFill>
                  <a:srgbClr val="000000"/>
                </a:solidFill>
                <a:latin typeface="Arial" pitchFamily="34" charset="0"/>
              </a:rPr>
              <a:t>Non-volatile: </a:t>
            </a:r>
            <a:r>
              <a:rPr lang="en-US" altLang="de-DE" sz="1800" b="0">
                <a:solidFill>
                  <a:srgbClr val="000000"/>
                </a:solidFill>
                <a:latin typeface="Arial" pitchFamily="34" charset="0"/>
              </a:rPr>
              <a:t>Data is stable in a data warehouse. More data is added but data is never removed. This enables management to gain a consistent picture of the business</a:t>
            </a:r>
            <a:endParaRPr lang="de-DE" altLang="de-DE" sz="1800" b="0" dirty="0">
              <a:solidFill>
                <a:srgbClr val="000000"/>
              </a:solidFill>
              <a:latin typeface="Arial" pitchFamily="34" charset="0"/>
            </a:endParaRPr>
          </a:p>
        </p:txBody>
      </p:sp>
      <p:sp>
        <p:nvSpPr>
          <p:cNvPr id="2" name="Rechteck 1"/>
          <p:cNvSpPr/>
          <p:nvPr/>
        </p:nvSpPr>
        <p:spPr>
          <a:xfrm>
            <a:off x="356718" y="5992163"/>
            <a:ext cx="8076082" cy="276999"/>
          </a:xfrm>
          <a:prstGeom prst="rect">
            <a:avLst/>
          </a:prstGeom>
        </p:spPr>
        <p:txBody>
          <a:bodyPr wrap="square">
            <a:spAutoFit/>
          </a:bodyPr>
          <a:lstStyle/>
          <a:p>
            <a:pPr algn="l"/>
            <a:r>
              <a:rPr lang="en-US" sz="1200" b="0"/>
              <a:t>Source: "What is a Data Warehouse?" W.H. Inmon, Prism, Volume 1, Number 1, 1995</a:t>
            </a:r>
            <a:endParaRPr lang="de-DE" sz="1200" b="0"/>
          </a:p>
        </p:txBody>
      </p:sp>
    </p:spTree>
    <p:extLst>
      <p:ext uri="{BB962C8B-B14F-4D97-AF65-F5344CB8AC3E}">
        <p14:creationId xmlns:p14="http://schemas.microsoft.com/office/powerpoint/2010/main" val="18309057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319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Measuring Similarity between Clusters (II)</a:t>
            </a:r>
          </a:p>
        </p:txBody>
      </p:sp>
      <p:sp>
        <p:nvSpPr>
          <p:cNvPr id="16" name="Textfeld 15"/>
          <p:cNvSpPr txBox="1"/>
          <p:nvPr/>
        </p:nvSpPr>
        <p:spPr>
          <a:xfrm>
            <a:off x="3011930" y="1394896"/>
            <a:ext cx="5251938" cy="646331"/>
          </a:xfrm>
          <a:prstGeom prst="rect">
            <a:avLst/>
          </a:prstGeom>
          <a:noFill/>
        </p:spPr>
        <p:txBody>
          <a:bodyPr wrap="square" rtlCol="0">
            <a:spAutoFit/>
          </a:bodyPr>
          <a:lstStyle/>
          <a:p>
            <a:pPr algn="l"/>
            <a:r>
              <a:rPr lang="en-US" sz="1800" dirty="0">
                <a:solidFill>
                  <a:srgbClr val="000000"/>
                </a:solidFill>
                <a:latin typeface="Arial" pitchFamily="34" charset="0"/>
                <a:ea typeface="+mn-ea"/>
              </a:rPr>
              <a:t>Distance between clusters is the average distance between the cluster points:</a:t>
            </a:r>
          </a:p>
        </p:txBody>
      </p:sp>
      <p:sp>
        <p:nvSpPr>
          <p:cNvPr id="17" name="Textfeld 16"/>
          <p:cNvSpPr txBox="1"/>
          <p:nvPr/>
        </p:nvSpPr>
        <p:spPr>
          <a:xfrm>
            <a:off x="385961" y="1124408"/>
            <a:ext cx="5251938" cy="369332"/>
          </a:xfrm>
          <a:prstGeom prst="rect">
            <a:avLst/>
          </a:prstGeom>
          <a:noFill/>
        </p:spPr>
        <p:txBody>
          <a:bodyPr wrap="square" rtlCol="0">
            <a:spAutoFit/>
          </a:bodyPr>
          <a:lstStyle/>
          <a:p>
            <a:pPr algn="l"/>
            <a:r>
              <a:rPr lang="en-US" sz="1800" dirty="0">
                <a:solidFill>
                  <a:srgbClr val="000000"/>
                </a:solidFill>
                <a:latin typeface="Arial" pitchFamily="34" charset="0"/>
                <a:ea typeface="+mn-ea"/>
              </a:rPr>
              <a:t>Average Linkage:</a:t>
            </a:r>
          </a:p>
        </p:txBody>
      </p:sp>
      <p:sp>
        <p:nvSpPr>
          <p:cNvPr id="30" name="Textfeld 29"/>
          <p:cNvSpPr txBox="1"/>
          <p:nvPr/>
        </p:nvSpPr>
        <p:spPr>
          <a:xfrm>
            <a:off x="3011930" y="3281662"/>
            <a:ext cx="5933680" cy="2308324"/>
          </a:xfrm>
          <a:prstGeom prst="rect">
            <a:avLst/>
          </a:prstGeom>
          <a:noFill/>
        </p:spPr>
        <p:txBody>
          <a:bodyPr wrap="square" rtlCol="0">
            <a:spAutoFit/>
          </a:bodyPr>
          <a:lstStyle/>
          <a:p>
            <a:pPr algn="l"/>
            <a:r>
              <a:rPr lang="en-US" sz="1800" dirty="0">
                <a:solidFill>
                  <a:srgbClr val="000000"/>
                </a:solidFill>
                <a:latin typeface="Arial" pitchFamily="34" charset="0"/>
                <a:ea typeface="+mn-ea"/>
              </a:rPr>
              <a:t>Ward's minimum variance criterion minimizes the total within-cluster variance. At each step the pair of clusters is merged that leads to minimum increase in total within-cluster variance after merging. This can be calculated as the square of the distance between cluster means divided by the sum of the reciprocals of the number of observations in each cluster: </a:t>
            </a:r>
          </a:p>
        </p:txBody>
      </p:sp>
      <p:sp>
        <p:nvSpPr>
          <p:cNvPr id="31" name="Textfeld 30"/>
          <p:cNvSpPr txBox="1"/>
          <p:nvPr/>
        </p:nvSpPr>
        <p:spPr>
          <a:xfrm>
            <a:off x="385961" y="2840718"/>
            <a:ext cx="8209399" cy="369332"/>
          </a:xfrm>
          <a:prstGeom prst="rect">
            <a:avLst/>
          </a:prstGeom>
          <a:noFill/>
        </p:spPr>
        <p:txBody>
          <a:bodyPr wrap="square" rtlCol="0">
            <a:spAutoFit/>
          </a:bodyPr>
          <a:lstStyle/>
          <a:p>
            <a:pPr algn="l"/>
            <a:r>
              <a:rPr lang="en-US" sz="1800" dirty="0">
                <a:solidFill>
                  <a:srgbClr val="000000"/>
                </a:solidFill>
                <a:latin typeface="Arial" pitchFamily="34" charset="0"/>
                <a:ea typeface="+mn-ea"/>
              </a:rPr>
              <a:t>Ward’s Method / Minimum Variance Method (only Agglomerative):</a:t>
            </a:r>
          </a:p>
        </p:txBody>
      </p:sp>
      <p:graphicFrame>
        <p:nvGraphicFramePr>
          <p:cNvPr id="32" name="Objekt 31"/>
          <p:cNvGraphicFramePr>
            <a:graphicFrameLocks noChangeAspect="1"/>
          </p:cNvGraphicFramePr>
          <p:nvPr/>
        </p:nvGraphicFramePr>
        <p:xfrm>
          <a:off x="3436833" y="2041227"/>
          <a:ext cx="2580542" cy="656492"/>
        </p:xfrm>
        <a:graphic>
          <a:graphicData uri="http://schemas.openxmlformats.org/presentationml/2006/ole">
            <mc:AlternateContent xmlns:mc="http://schemas.openxmlformats.org/markup-compatibility/2006">
              <mc:Choice xmlns:v="urn:schemas-microsoft-com:vml" Requires="v">
                <p:oleObj spid="_x0000_s35844" name="Formel" r:id="rId3" imgW="1841400" imgH="482400" progId="Equation.3">
                  <p:embed/>
                </p:oleObj>
              </mc:Choice>
              <mc:Fallback>
                <p:oleObj name="Formel" r:id="rId3" imgW="1841400" imgH="482400" progId="Equation.3">
                  <p:embed/>
                  <p:pic>
                    <p:nvPicPr>
                      <p:cNvPr id="32" name="Objekt 31"/>
                      <p:cNvPicPr>
                        <a:picLocks noChangeAspect="1" noChangeArrowheads="1"/>
                      </p:cNvPicPr>
                      <p:nvPr/>
                    </p:nvPicPr>
                    <p:blipFill>
                      <a:blip r:embed="rId4"/>
                      <a:srcRect/>
                      <a:stretch>
                        <a:fillRect/>
                      </a:stretch>
                    </p:blipFill>
                    <p:spPr bwMode="auto">
                      <a:xfrm>
                        <a:off x="3436833" y="2041227"/>
                        <a:ext cx="2580542" cy="656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817" y="1465331"/>
            <a:ext cx="1820008" cy="1151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817" y="3281662"/>
            <a:ext cx="1811215" cy="1151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5" name="Objekt 34"/>
          <p:cNvGraphicFramePr>
            <a:graphicFrameLocks noChangeAspect="1"/>
          </p:cNvGraphicFramePr>
          <p:nvPr/>
        </p:nvGraphicFramePr>
        <p:xfrm>
          <a:off x="4072048" y="5273122"/>
          <a:ext cx="2494085" cy="863111"/>
        </p:xfrm>
        <a:graphic>
          <a:graphicData uri="http://schemas.openxmlformats.org/presentationml/2006/ole">
            <mc:AlternateContent xmlns:mc="http://schemas.openxmlformats.org/markup-compatibility/2006">
              <mc:Choice xmlns:v="urn:schemas-microsoft-com:vml" Requires="v">
                <p:oleObj spid="_x0000_s35845" name="Formel" r:id="rId7" imgW="1777680" imgH="634680" progId="Equation.3">
                  <p:embed/>
                </p:oleObj>
              </mc:Choice>
              <mc:Fallback>
                <p:oleObj name="Formel" r:id="rId7" imgW="1777680" imgH="634680" progId="Equation.3">
                  <p:embed/>
                  <p:pic>
                    <p:nvPicPr>
                      <p:cNvPr id="35" name="Objekt 34"/>
                      <p:cNvPicPr>
                        <a:picLocks noChangeAspect="1" noChangeArrowheads="1"/>
                      </p:cNvPicPr>
                      <p:nvPr/>
                    </p:nvPicPr>
                    <p:blipFill>
                      <a:blip r:embed="rId8"/>
                      <a:srcRect/>
                      <a:stretch>
                        <a:fillRect/>
                      </a:stretch>
                    </p:blipFill>
                    <p:spPr bwMode="auto">
                      <a:xfrm>
                        <a:off x="4072048" y="5273122"/>
                        <a:ext cx="2494085" cy="86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 name="Textfeld 35"/>
          <p:cNvSpPr txBox="1"/>
          <p:nvPr/>
        </p:nvSpPr>
        <p:spPr>
          <a:xfrm>
            <a:off x="177800" y="6103683"/>
            <a:ext cx="8890449" cy="461665"/>
          </a:xfrm>
          <a:prstGeom prst="rect">
            <a:avLst/>
          </a:prstGeom>
          <a:noFill/>
        </p:spPr>
        <p:txBody>
          <a:bodyPr wrap="square" rtlCol="0">
            <a:spAutoFit/>
          </a:bodyPr>
          <a:lstStyle/>
          <a:p>
            <a:pPr marL="2693988" indent="-2693988" algn="l">
              <a:tabLst>
                <a:tab pos="2693988" algn="l"/>
              </a:tabLst>
            </a:pPr>
            <a:r>
              <a:rPr lang="en-US" sz="1200" b="0" dirty="0">
                <a:solidFill>
                  <a:srgbClr val="000000"/>
                </a:solidFill>
                <a:latin typeface="Arial" pitchFamily="34" charset="0"/>
                <a:ea typeface="+mn-ea"/>
              </a:rPr>
              <a:t>For a comparison of the methods see:	Ferreira, L.; Hitchcock, D. B. (2009): A Comparison of Hierarchical Methods for Clustering Functional Data, http://people.stat.sc.edu/Hitchcock/compare_hier_fda.pdf</a:t>
            </a:r>
          </a:p>
        </p:txBody>
      </p:sp>
    </p:spTree>
    <p:extLst>
      <p:ext uri="{BB962C8B-B14F-4D97-AF65-F5344CB8AC3E}">
        <p14:creationId xmlns:p14="http://schemas.microsoft.com/office/powerpoint/2010/main" val="422529439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320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Single Linkage Example (I)</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350" y="1400513"/>
            <a:ext cx="6084277" cy="4976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rot="16200000">
            <a:off x="5374332" y="3602390"/>
            <a:ext cx="5266469" cy="262829"/>
          </a:xfrm>
          <a:prstGeom prst="rect">
            <a:avLst/>
          </a:prstGeom>
          <a:noFill/>
        </p:spPr>
        <p:txBody>
          <a:bodyPr wrap="square" rtlCol="0">
            <a:spAutoFit/>
          </a:bodyPr>
          <a:lstStyle/>
          <a:p>
            <a:pPr algn="l"/>
            <a:r>
              <a:rPr lang="en-US" sz="1108" dirty="0">
                <a:solidFill>
                  <a:srgbClr val="000000"/>
                </a:solidFill>
                <a:latin typeface="Arial" pitchFamily="34" charset="0"/>
                <a:ea typeface="+mn-ea"/>
              </a:rPr>
              <a:t>Source: Fred, Ana: Unsupervised Learning, </a:t>
            </a:r>
            <a:r>
              <a:rPr lang="en-US" sz="1108" dirty="0" err="1">
                <a:solidFill>
                  <a:srgbClr val="000000"/>
                </a:solidFill>
                <a:latin typeface="Arial" pitchFamily="34" charset="0"/>
                <a:ea typeface="+mn-ea"/>
              </a:rPr>
              <a:t>Universidade</a:t>
            </a:r>
            <a:r>
              <a:rPr lang="en-US" sz="1108" dirty="0">
                <a:solidFill>
                  <a:srgbClr val="000000"/>
                </a:solidFill>
                <a:latin typeface="Arial" pitchFamily="34" charset="0"/>
                <a:ea typeface="+mn-ea"/>
              </a:rPr>
              <a:t> </a:t>
            </a:r>
            <a:r>
              <a:rPr lang="en-US" sz="1108" dirty="0" err="1">
                <a:solidFill>
                  <a:srgbClr val="000000"/>
                </a:solidFill>
                <a:latin typeface="Arial" pitchFamily="34" charset="0"/>
                <a:ea typeface="+mn-ea"/>
              </a:rPr>
              <a:t>Técnica</a:t>
            </a:r>
            <a:r>
              <a:rPr lang="en-US" sz="1108" dirty="0">
                <a:solidFill>
                  <a:srgbClr val="000000"/>
                </a:solidFill>
                <a:latin typeface="Arial" pitchFamily="34" charset="0"/>
                <a:ea typeface="+mn-ea"/>
              </a:rPr>
              <a:t> de </a:t>
            </a:r>
            <a:r>
              <a:rPr lang="en-US" sz="1108" dirty="0" err="1">
                <a:solidFill>
                  <a:srgbClr val="000000"/>
                </a:solidFill>
                <a:latin typeface="Arial" pitchFamily="34" charset="0"/>
                <a:ea typeface="+mn-ea"/>
              </a:rPr>
              <a:t>Lisboa</a:t>
            </a:r>
            <a:endParaRPr lang="en-US" sz="1108" dirty="0">
              <a:solidFill>
                <a:srgbClr val="000000"/>
              </a:solidFill>
              <a:latin typeface="Arial" pitchFamily="34" charset="0"/>
              <a:ea typeface="+mn-ea"/>
            </a:endParaRPr>
          </a:p>
        </p:txBody>
      </p:sp>
    </p:spTree>
    <p:extLst>
      <p:ext uri="{BB962C8B-B14F-4D97-AF65-F5344CB8AC3E}">
        <p14:creationId xmlns:p14="http://schemas.microsoft.com/office/powerpoint/2010/main" val="2800329135"/>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321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Single Linkage Example (II)</a:t>
            </a:r>
          </a:p>
        </p:txBody>
      </p:sp>
      <p:sp>
        <p:nvSpPr>
          <p:cNvPr id="6" name="Textfeld 5"/>
          <p:cNvSpPr txBox="1"/>
          <p:nvPr/>
        </p:nvSpPr>
        <p:spPr>
          <a:xfrm rot="16200000">
            <a:off x="5374332" y="3602390"/>
            <a:ext cx="5266469" cy="262829"/>
          </a:xfrm>
          <a:prstGeom prst="rect">
            <a:avLst/>
          </a:prstGeom>
          <a:noFill/>
        </p:spPr>
        <p:txBody>
          <a:bodyPr wrap="square" rtlCol="0">
            <a:spAutoFit/>
          </a:bodyPr>
          <a:lstStyle/>
          <a:p>
            <a:pPr algn="l"/>
            <a:r>
              <a:rPr lang="en-US" sz="1108" dirty="0">
                <a:solidFill>
                  <a:srgbClr val="000000"/>
                </a:solidFill>
                <a:latin typeface="Arial" pitchFamily="34" charset="0"/>
                <a:ea typeface="+mn-ea"/>
              </a:rPr>
              <a:t>Source: Fred, Ana: Unsupervised Learning, </a:t>
            </a:r>
            <a:r>
              <a:rPr lang="en-US" sz="1108" dirty="0" err="1">
                <a:solidFill>
                  <a:srgbClr val="000000"/>
                </a:solidFill>
                <a:latin typeface="Arial" pitchFamily="34" charset="0"/>
                <a:ea typeface="+mn-ea"/>
              </a:rPr>
              <a:t>Universidade</a:t>
            </a:r>
            <a:r>
              <a:rPr lang="en-US" sz="1108" dirty="0">
                <a:solidFill>
                  <a:srgbClr val="000000"/>
                </a:solidFill>
                <a:latin typeface="Arial" pitchFamily="34" charset="0"/>
                <a:ea typeface="+mn-ea"/>
              </a:rPr>
              <a:t> </a:t>
            </a:r>
            <a:r>
              <a:rPr lang="en-US" sz="1108" dirty="0" err="1">
                <a:solidFill>
                  <a:srgbClr val="000000"/>
                </a:solidFill>
                <a:latin typeface="Arial" pitchFamily="34" charset="0"/>
                <a:ea typeface="+mn-ea"/>
              </a:rPr>
              <a:t>Técnica</a:t>
            </a:r>
            <a:r>
              <a:rPr lang="en-US" sz="1108" dirty="0">
                <a:solidFill>
                  <a:srgbClr val="000000"/>
                </a:solidFill>
                <a:latin typeface="Arial" pitchFamily="34" charset="0"/>
                <a:ea typeface="+mn-ea"/>
              </a:rPr>
              <a:t> de </a:t>
            </a:r>
            <a:r>
              <a:rPr lang="en-US" sz="1108" dirty="0" err="1">
                <a:solidFill>
                  <a:srgbClr val="000000"/>
                </a:solidFill>
                <a:latin typeface="Arial" pitchFamily="34" charset="0"/>
                <a:ea typeface="+mn-ea"/>
              </a:rPr>
              <a:t>Lisboa</a:t>
            </a:r>
            <a:endParaRPr lang="en-US" sz="1108" dirty="0">
              <a:solidFill>
                <a:srgbClr val="000000"/>
              </a:solidFill>
              <a:latin typeface="Arial" pitchFamily="34" charset="0"/>
              <a:ea typeface="+mn-ea"/>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875" y="1293938"/>
            <a:ext cx="6286500" cy="4879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8039407"/>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322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err="1"/>
              <a:t>Dendrogram</a:t>
            </a:r>
            <a:endParaRPr lang="en-US" sz="2400" dirty="0"/>
          </a:p>
        </p:txBody>
      </p:sp>
      <p:sp>
        <p:nvSpPr>
          <p:cNvPr id="2" name="Rechteck 1"/>
          <p:cNvSpPr/>
          <p:nvPr/>
        </p:nvSpPr>
        <p:spPr>
          <a:xfrm>
            <a:off x="264064" y="1135704"/>
            <a:ext cx="8781691" cy="5493812"/>
          </a:xfrm>
          <a:prstGeom prst="rect">
            <a:avLst/>
          </a:prstGeom>
        </p:spPr>
        <p:txBody>
          <a:bodyPr wrap="square">
            <a:spAutoFit/>
          </a:bodyPr>
          <a:lstStyle/>
          <a:p>
            <a:pPr algn="l"/>
            <a:r>
              <a:rPr lang="en-US" sz="1800" dirty="0"/>
              <a:t>A </a:t>
            </a:r>
            <a:r>
              <a:rPr lang="en-US" sz="1800" dirty="0" err="1"/>
              <a:t>dendrogram</a:t>
            </a:r>
            <a:r>
              <a:rPr lang="en-US" sz="1800" dirty="0"/>
              <a:t> is a tree diagram frequently used to illustrate the arrangement of the clusters produced by hierarchical clustering. The y-axis represents the value of this distance metric (e.g. </a:t>
            </a:r>
            <a:r>
              <a:rPr lang="en-US" sz="1800" dirty="0" err="1"/>
              <a:t>euclidean</a:t>
            </a:r>
            <a:r>
              <a:rPr lang="en-US" sz="1800" dirty="0"/>
              <a:t> distance) between the clusters. </a:t>
            </a:r>
          </a:p>
          <a:p>
            <a:pPr algn="l"/>
            <a:r>
              <a:rPr lang="en-US" sz="1800" dirty="0"/>
              <a:t>In a </a:t>
            </a:r>
            <a:r>
              <a:rPr lang="en-US" sz="1800" dirty="0" err="1"/>
              <a:t>dendrogram</a:t>
            </a:r>
            <a:r>
              <a:rPr lang="en-US" sz="1800" dirty="0"/>
              <a:t> the widths of the horizontal lines give an impression about the dissimilarity of the merging object. Thus, a good cluster number might be at a point from where the width of the following horizontal lines is significantly smaller in length. The red line in the graph below shows such a point:</a:t>
            </a:r>
          </a:p>
          <a:p>
            <a:pPr algn="l"/>
            <a:endParaRPr lang="en-US" sz="1800" dirty="0"/>
          </a:p>
          <a:p>
            <a:pPr algn="l"/>
            <a:endParaRPr lang="en-US" sz="1800" dirty="0"/>
          </a:p>
          <a:p>
            <a:pPr algn="l"/>
            <a:endParaRPr lang="en-US" sz="1800" dirty="0"/>
          </a:p>
          <a:p>
            <a:pPr algn="l"/>
            <a:endParaRPr lang="en-US" sz="1800" dirty="0"/>
          </a:p>
          <a:p>
            <a:pPr algn="l"/>
            <a:endParaRPr lang="en-US" sz="1800" dirty="0"/>
          </a:p>
          <a:p>
            <a:pPr algn="l">
              <a:lnSpc>
                <a:spcPct val="150000"/>
              </a:lnSpc>
            </a:pPr>
            <a:endParaRPr lang="en-US" sz="1800" dirty="0"/>
          </a:p>
          <a:p>
            <a:pPr algn="l"/>
            <a:r>
              <a:rPr lang="en-US" sz="1800" dirty="0"/>
              <a:t>Counting the points that cut this line might be a good answer for the number of clusters the data can have. It is the number 6 in this case.</a:t>
            </a:r>
            <a:endParaRPr lang="de-DE" sz="1800" dirty="0"/>
          </a:p>
        </p:txBody>
      </p:sp>
      <p:pic>
        <p:nvPicPr>
          <p:cNvPr id="9" name="Grafik 8"/>
          <p:cNvPicPr/>
          <p:nvPr/>
        </p:nvPicPr>
        <p:blipFill>
          <a:blip r:embed="rId2">
            <a:extLst>
              <a:ext uri="{28A0092B-C50C-407E-A947-70E740481C1C}">
                <a14:useLocalDpi xmlns:a14="http://schemas.microsoft.com/office/drawing/2010/main" val="0"/>
              </a:ext>
            </a:extLst>
          </a:blip>
          <a:srcRect/>
          <a:stretch>
            <a:fillRect/>
          </a:stretch>
        </p:blipFill>
        <p:spPr bwMode="auto">
          <a:xfrm>
            <a:off x="2436999" y="3392272"/>
            <a:ext cx="3821430" cy="2534285"/>
          </a:xfrm>
          <a:prstGeom prst="rect">
            <a:avLst/>
          </a:prstGeom>
          <a:noFill/>
        </p:spPr>
      </p:pic>
    </p:spTree>
    <p:extLst>
      <p:ext uri="{BB962C8B-B14F-4D97-AF65-F5344CB8AC3E}">
        <p14:creationId xmlns:p14="http://schemas.microsoft.com/office/powerpoint/2010/main" val="101644801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32</a:t>
            </a:fld>
            <a:endParaRPr lang="de-DE" sz="800">
              <a:solidFill>
                <a:schemeClr val="bg1"/>
              </a:solidFill>
            </a:endParaRPr>
          </a:p>
        </p:txBody>
      </p:sp>
      <p:grpSp>
        <p:nvGrpSpPr>
          <p:cNvPr id="3" name="Group 2"/>
          <p:cNvGrpSpPr>
            <a:grpSpLocks/>
          </p:cNvGrpSpPr>
          <p:nvPr/>
        </p:nvGrpSpPr>
        <p:grpSpPr bwMode="auto">
          <a:xfrm>
            <a:off x="427039" y="1389673"/>
            <a:ext cx="1246189" cy="903288"/>
            <a:chOff x="1048" y="1094"/>
            <a:chExt cx="785" cy="569"/>
          </a:xfrm>
        </p:grpSpPr>
        <p:sp>
          <p:nvSpPr>
            <p:cNvPr id="4" name="AutoShape 3"/>
            <p:cNvSpPr>
              <a:spLocks noChangeArrowheads="1"/>
            </p:cNvSpPr>
            <p:nvPr/>
          </p:nvSpPr>
          <p:spPr bwMode="auto">
            <a:xfrm>
              <a:off x="1048" y="1094"/>
              <a:ext cx="785" cy="569"/>
            </a:xfrm>
            <a:prstGeom prst="cube">
              <a:avLst>
                <a:gd name="adj" fmla="val 24995"/>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 name="Rectangle 4"/>
            <p:cNvSpPr>
              <a:spLocks noChangeArrowheads="1"/>
            </p:cNvSpPr>
            <p:nvPr/>
          </p:nvSpPr>
          <p:spPr bwMode="auto">
            <a:xfrm>
              <a:off x="1048" y="1258"/>
              <a:ext cx="65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Operational</a:t>
              </a:r>
            </a:p>
            <a:p>
              <a:pPr algn="ctr">
                <a:lnSpc>
                  <a:spcPct val="90000"/>
                </a:lnSpc>
              </a:pPr>
              <a:r>
                <a:rPr lang="de-DE" altLang="de-DE" sz="1200">
                  <a:latin typeface="Arial" pitchFamily="34" charset="0"/>
                </a:rPr>
                <a:t>Application</a:t>
              </a:r>
            </a:p>
            <a:p>
              <a:pPr algn="ctr">
                <a:lnSpc>
                  <a:spcPct val="90000"/>
                </a:lnSpc>
              </a:pPr>
              <a:r>
                <a:rPr lang="de-DE" altLang="de-DE" sz="1200">
                  <a:latin typeface="Arial" pitchFamily="34" charset="0"/>
                </a:rPr>
                <a:t>System</a:t>
              </a:r>
            </a:p>
          </p:txBody>
        </p:sp>
      </p:grpSp>
      <p:grpSp>
        <p:nvGrpSpPr>
          <p:cNvPr id="6" name="Group 5"/>
          <p:cNvGrpSpPr>
            <a:grpSpLocks/>
          </p:cNvGrpSpPr>
          <p:nvPr/>
        </p:nvGrpSpPr>
        <p:grpSpPr bwMode="auto">
          <a:xfrm>
            <a:off x="650877" y="5388590"/>
            <a:ext cx="1006475" cy="731837"/>
            <a:chOff x="1000" y="3353"/>
            <a:chExt cx="634" cy="461"/>
          </a:xfrm>
        </p:grpSpPr>
        <p:sp>
          <p:nvSpPr>
            <p:cNvPr id="7" name="Oval 6"/>
            <p:cNvSpPr>
              <a:spLocks noChangeArrowheads="1"/>
            </p:cNvSpPr>
            <p:nvPr/>
          </p:nvSpPr>
          <p:spPr bwMode="auto">
            <a:xfrm>
              <a:off x="1000" y="3353"/>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 name="Oval 7"/>
            <p:cNvSpPr>
              <a:spLocks noChangeArrowheads="1"/>
            </p:cNvSpPr>
            <p:nvPr/>
          </p:nvSpPr>
          <p:spPr bwMode="auto">
            <a:xfrm>
              <a:off x="1005" y="3694"/>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9" name="Line 8"/>
            <p:cNvSpPr>
              <a:spLocks noChangeShapeType="1"/>
            </p:cNvSpPr>
            <p:nvPr/>
          </p:nvSpPr>
          <p:spPr bwMode="auto">
            <a:xfrm>
              <a:off x="1001" y="3426"/>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0" name="Line 9"/>
            <p:cNvSpPr>
              <a:spLocks noChangeShapeType="1"/>
            </p:cNvSpPr>
            <p:nvPr/>
          </p:nvSpPr>
          <p:spPr bwMode="auto">
            <a:xfrm>
              <a:off x="1633" y="3422"/>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grpSp>
        <p:nvGrpSpPr>
          <p:cNvPr id="11" name="Group 10"/>
          <p:cNvGrpSpPr>
            <a:grpSpLocks/>
          </p:cNvGrpSpPr>
          <p:nvPr/>
        </p:nvGrpSpPr>
        <p:grpSpPr bwMode="auto">
          <a:xfrm>
            <a:off x="2130427" y="5388590"/>
            <a:ext cx="1006475" cy="731837"/>
            <a:chOff x="1932" y="3353"/>
            <a:chExt cx="634" cy="461"/>
          </a:xfrm>
        </p:grpSpPr>
        <p:sp>
          <p:nvSpPr>
            <p:cNvPr id="12" name="Oval 11"/>
            <p:cNvSpPr>
              <a:spLocks noChangeArrowheads="1"/>
            </p:cNvSpPr>
            <p:nvPr/>
          </p:nvSpPr>
          <p:spPr bwMode="auto">
            <a:xfrm>
              <a:off x="1932" y="3353"/>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3" name="Oval 12"/>
            <p:cNvSpPr>
              <a:spLocks noChangeArrowheads="1"/>
            </p:cNvSpPr>
            <p:nvPr/>
          </p:nvSpPr>
          <p:spPr bwMode="auto">
            <a:xfrm>
              <a:off x="1937" y="3694"/>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4" name="Line 13"/>
            <p:cNvSpPr>
              <a:spLocks noChangeShapeType="1"/>
            </p:cNvSpPr>
            <p:nvPr/>
          </p:nvSpPr>
          <p:spPr bwMode="auto">
            <a:xfrm>
              <a:off x="1933" y="3426"/>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5" name="Line 14"/>
            <p:cNvSpPr>
              <a:spLocks noChangeShapeType="1"/>
            </p:cNvSpPr>
            <p:nvPr/>
          </p:nvSpPr>
          <p:spPr bwMode="auto">
            <a:xfrm>
              <a:off x="2565" y="3422"/>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grpSp>
        <p:nvGrpSpPr>
          <p:cNvPr id="16" name="Group 15"/>
          <p:cNvGrpSpPr>
            <a:grpSpLocks/>
          </p:cNvGrpSpPr>
          <p:nvPr/>
        </p:nvGrpSpPr>
        <p:grpSpPr bwMode="auto">
          <a:xfrm>
            <a:off x="3563939" y="5388590"/>
            <a:ext cx="1006475" cy="731837"/>
            <a:chOff x="2835" y="3353"/>
            <a:chExt cx="634" cy="461"/>
          </a:xfrm>
        </p:grpSpPr>
        <p:sp>
          <p:nvSpPr>
            <p:cNvPr id="17" name="Oval 16"/>
            <p:cNvSpPr>
              <a:spLocks noChangeArrowheads="1"/>
            </p:cNvSpPr>
            <p:nvPr/>
          </p:nvSpPr>
          <p:spPr bwMode="auto">
            <a:xfrm>
              <a:off x="2835" y="3353"/>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8" name="Oval 17"/>
            <p:cNvSpPr>
              <a:spLocks noChangeArrowheads="1"/>
            </p:cNvSpPr>
            <p:nvPr/>
          </p:nvSpPr>
          <p:spPr bwMode="auto">
            <a:xfrm>
              <a:off x="2840" y="3694"/>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9" name="Line 18"/>
            <p:cNvSpPr>
              <a:spLocks noChangeShapeType="1"/>
            </p:cNvSpPr>
            <p:nvPr/>
          </p:nvSpPr>
          <p:spPr bwMode="auto">
            <a:xfrm>
              <a:off x="2836" y="3426"/>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0" name="Line 19"/>
            <p:cNvSpPr>
              <a:spLocks noChangeShapeType="1"/>
            </p:cNvSpPr>
            <p:nvPr/>
          </p:nvSpPr>
          <p:spPr bwMode="auto">
            <a:xfrm>
              <a:off x="3468" y="3422"/>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grpSp>
        <p:nvGrpSpPr>
          <p:cNvPr id="21" name="Group 20"/>
          <p:cNvGrpSpPr>
            <a:grpSpLocks/>
          </p:cNvGrpSpPr>
          <p:nvPr/>
        </p:nvGrpSpPr>
        <p:grpSpPr bwMode="auto">
          <a:xfrm>
            <a:off x="960439" y="2305661"/>
            <a:ext cx="3032125" cy="3073400"/>
            <a:chOff x="574" y="1121"/>
            <a:chExt cx="1910" cy="2488"/>
          </a:xfrm>
        </p:grpSpPr>
        <p:sp>
          <p:nvSpPr>
            <p:cNvPr id="22" name="Line 21"/>
            <p:cNvSpPr>
              <a:spLocks noChangeShapeType="1"/>
            </p:cNvSpPr>
            <p:nvPr/>
          </p:nvSpPr>
          <p:spPr bwMode="auto">
            <a:xfrm>
              <a:off x="574" y="1122"/>
              <a:ext cx="99" cy="2487"/>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3" name="Line 22"/>
            <p:cNvSpPr>
              <a:spLocks noChangeShapeType="1"/>
            </p:cNvSpPr>
            <p:nvPr/>
          </p:nvSpPr>
          <p:spPr bwMode="auto">
            <a:xfrm>
              <a:off x="1420" y="1121"/>
              <a:ext cx="213" cy="2481"/>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4" name="Line 23"/>
            <p:cNvSpPr>
              <a:spLocks noChangeShapeType="1"/>
            </p:cNvSpPr>
            <p:nvPr/>
          </p:nvSpPr>
          <p:spPr bwMode="auto">
            <a:xfrm>
              <a:off x="1561" y="1129"/>
              <a:ext cx="923" cy="247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25" name="Line 24"/>
          <p:cNvSpPr>
            <a:spLocks noChangeShapeType="1"/>
          </p:cNvSpPr>
          <p:nvPr/>
        </p:nvSpPr>
        <p:spPr bwMode="auto">
          <a:xfrm flipH="1">
            <a:off x="1193802" y="4613890"/>
            <a:ext cx="3178175" cy="765175"/>
          </a:xfrm>
          <a:prstGeom prst="line">
            <a:avLst/>
          </a:prstGeom>
          <a:noFill/>
          <a:ln w="25400">
            <a:solidFill>
              <a:schemeClr val="tx1"/>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6" name="Line 25"/>
          <p:cNvSpPr>
            <a:spLocks noChangeShapeType="1"/>
          </p:cNvSpPr>
          <p:nvPr/>
        </p:nvSpPr>
        <p:spPr bwMode="auto">
          <a:xfrm flipH="1">
            <a:off x="2740025" y="4618652"/>
            <a:ext cx="2173287" cy="760413"/>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7" name="Line 26"/>
          <p:cNvSpPr>
            <a:spLocks noChangeShapeType="1"/>
          </p:cNvSpPr>
          <p:nvPr/>
        </p:nvSpPr>
        <p:spPr bwMode="auto">
          <a:xfrm flipH="1">
            <a:off x="4089401" y="4631352"/>
            <a:ext cx="1316037" cy="746125"/>
          </a:xfrm>
          <a:prstGeom prst="line">
            <a:avLst/>
          </a:prstGeom>
          <a:noFill/>
          <a:ln w="25400">
            <a:solidFill>
              <a:schemeClr val="tx1"/>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8" name="Rectangle 27"/>
          <p:cNvSpPr>
            <a:spLocks noChangeArrowheads="1"/>
          </p:cNvSpPr>
          <p:nvPr/>
        </p:nvSpPr>
        <p:spPr bwMode="auto">
          <a:xfrm>
            <a:off x="1576437" y="6210911"/>
            <a:ext cx="2123979" cy="286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400">
                <a:latin typeface="Arial" pitchFamily="34" charset="0"/>
              </a:rPr>
              <a:t>Operational Databases</a:t>
            </a:r>
          </a:p>
        </p:txBody>
      </p:sp>
      <p:grpSp>
        <p:nvGrpSpPr>
          <p:cNvPr id="29" name="Group 28"/>
          <p:cNvGrpSpPr>
            <a:grpSpLocks/>
          </p:cNvGrpSpPr>
          <p:nvPr/>
        </p:nvGrpSpPr>
        <p:grpSpPr bwMode="auto">
          <a:xfrm>
            <a:off x="1905003" y="1389673"/>
            <a:ext cx="1246189" cy="903288"/>
            <a:chOff x="2058" y="1094"/>
            <a:chExt cx="785" cy="569"/>
          </a:xfrm>
        </p:grpSpPr>
        <p:sp>
          <p:nvSpPr>
            <p:cNvPr id="30" name="AutoShape 29"/>
            <p:cNvSpPr>
              <a:spLocks noChangeArrowheads="1"/>
            </p:cNvSpPr>
            <p:nvPr/>
          </p:nvSpPr>
          <p:spPr bwMode="auto">
            <a:xfrm>
              <a:off x="2058" y="1094"/>
              <a:ext cx="785" cy="569"/>
            </a:xfrm>
            <a:prstGeom prst="cube">
              <a:avLst>
                <a:gd name="adj" fmla="val 24995"/>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1" name="Rectangle 30"/>
            <p:cNvSpPr>
              <a:spLocks noChangeArrowheads="1"/>
            </p:cNvSpPr>
            <p:nvPr/>
          </p:nvSpPr>
          <p:spPr bwMode="auto">
            <a:xfrm>
              <a:off x="2058" y="1258"/>
              <a:ext cx="65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de-DE" altLang="de-DE" sz="1200">
                  <a:latin typeface="Arial" pitchFamily="34" charset="0"/>
                </a:rPr>
                <a:t>Operational</a:t>
              </a:r>
            </a:p>
            <a:p>
              <a:pPr>
                <a:lnSpc>
                  <a:spcPct val="90000"/>
                </a:lnSpc>
              </a:pPr>
              <a:r>
                <a:rPr lang="de-DE" altLang="de-DE" sz="1200">
                  <a:latin typeface="Arial" pitchFamily="34" charset="0"/>
                </a:rPr>
                <a:t>Application</a:t>
              </a:r>
            </a:p>
            <a:p>
              <a:pPr>
                <a:lnSpc>
                  <a:spcPct val="90000"/>
                </a:lnSpc>
              </a:pPr>
              <a:r>
                <a:rPr lang="de-DE" altLang="de-DE" sz="1200">
                  <a:latin typeface="Arial" pitchFamily="34" charset="0"/>
                </a:rPr>
                <a:t>System</a:t>
              </a:r>
            </a:p>
          </p:txBody>
        </p:sp>
      </p:grpSp>
      <p:sp>
        <p:nvSpPr>
          <p:cNvPr id="32" name="Rectangle 31"/>
          <p:cNvSpPr>
            <a:spLocks noChangeArrowheads="1"/>
          </p:cNvSpPr>
          <p:nvPr/>
        </p:nvSpPr>
        <p:spPr bwMode="auto">
          <a:xfrm>
            <a:off x="4644440" y="3088299"/>
            <a:ext cx="1985544" cy="342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de-DE" altLang="de-DE" sz="1800">
                <a:latin typeface="Arial" pitchFamily="34" charset="0"/>
              </a:rPr>
              <a:t>Data Warehouse</a:t>
            </a:r>
          </a:p>
        </p:txBody>
      </p:sp>
      <p:sp>
        <p:nvSpPr>
          <p:cNvPr id="33" name="Rectangle 32"/>
          <p:cNvSpPr>
            <a:spLocks noChangeArrowheads="1"/>
          </p:cNvSpPr>
          <p:nvPr/>
        </p:nvSpPr>
        <p:spPr bwMode="auto">
          <a:xfrm>
            <a:off x="3633762" y="3634398"/>
            <a:ext cx="662041" cy="480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400">
                <a:latin typeface="Arial" pitchFamily="34" charset="0"/>
              </a:rPr>
              <a:t>Pro-</a:t>
            </a:r>
          </a:p>
          <a:p>
            <a:pPr algn="ctr">
              <a:lnSpc>
                <a:spcPct val="90000"/>
              </a:lnSpc>
            </a:pPr>
            <a:r>
              <a:rPr lang="de-DE" altLang="de-DE" sz="1400">
                <a:latin typeface="Arial" pitchFamily="34" charset="0"/>
              </a:rPr>
              <a:t>ducts</a:t>
            </a:r>
            <a:endParaRPr lang="de-DE" altLang="de-DE" sz="1200">
              <a:latin typeface="Arial" pitchFamily="34" charset="0"/>
            </a:endParaRPr>
          </a:p>
        </p:txBody>
      </p:sp>
      <p:sp>
        <p:nvSpPr>
          <p:cNvPr id="34" name="Rectangle 33"/>
          <p:cNvSpPr>
            <a:spLocks noChangeArrowheads="1"/>
          </p:cNvSpPr>
          <p:nvPr/>
        </p:nvSpPr>
        <p:spPr bwMode="auto">
          <a:xfrm>
            <a:off x="4391891" y="3730698"/>
            <a:ext cx="891271" cy="286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400">
                <a:latin typeface="Arial" pitchFamily="34" charset="0"/>
              </a:rPr>
              <a:t>Regions</a:t>
            </a:r>
            <a:endParaRPr lang="de-DE" altLang="de-DE" sz="1200">
              <a:latin typeface="Arial" pitchFamily="34" charset="0"/>
            </a:endParaRPr>
          </a:p>
        </p:txBody>
      </p:sp>
      <p:sp>
        <p:nvSpPr>
          <p:cNvPr id="35" name="Rectangle 34"/>
          <p:cNvSpPr>
            <a:spLocks noChangeArrowheads="1"/>
          </p:cNvSpPr>
          <p:nvPr/>
        </p:nvSpPr>
        <p:spPr bwMode="auto">
          <a:xfrm>
            <a:off x="3959775" y="4175658"/>
            <a:ext cx="3898900" cy="236537"/>
          </a:xfrm>
          <a:prstGeom prst="rect">
            <a:avLst/>
          </a:prstGeom>
          <a:solidFill>
            <a:schemeClr val="bg1"/>
          </a:solidFill>
          <a:ln w="254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6" name="Rectangle 35"/>
          <p:cNvSpPr>
            <a:spLocks noChangeArrowheads="1"/>
          </p:cNvSpPr>
          <p:nvPr/>
        </p:nvSpPr>
        <p:spPr bwMode="auto">
          <a:xfrm>
            <a:off x="6806595" y="3426437"/>
            <a:ext cx="782265" cy="868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400">
                <a:latin typeface="Arial" pitchFamily="34" charset="0"/>
              </a:rPr>
              <a:t>Target,</a:t>
            </a:r>
          </a:p>
          <a:p>
            <a:pPr algn="ctr">
              <a:lnSpc>
                <a:spcPct val="90000"/>
              </a:lnSpc>
            </a:pPr>
            <a:r>
              <a:rPr lang="de-DE" altLang="de-DE" sz="1400">
                <a:latin typeface="Arial" pitchFamily="34" charset="0"/>
              </a:rPr>
              <a:t>Actual,</a:t>
            </a:r>
          </a:p>
          <a:p>
            <a:pPr algn="ctr">
              <a:lnSpc>
                <a:spcPct val="90000"/>
              </a:lnSpc>
            </a:pPr>
            <a:r>
              <a:rPr lang="de-DE" altLang="de-DE" sz="1400">
                <a:latin typeface="Arial" pitchFamily="34" charset="0"/>
              </a:rPr>
              <a:t>Devia-</a:t>
            </a:r>
            <a:br>
              <a:rPr lang="de-DE" altLang="de-DE" sz="1400">
                <a:latin typeface="Arial" pitchFamily="34" charset="0"/>
              </a:rPr>
            </a:br>
            <a:r>
              <a:rPr lang="de-DE" altLang="de-DE" sz="1400">
                <a:latin typeface="Arial" pitchFamily="34" charset="0"/>
              </a:rPr>
              <a:t>tion</a:t>
            </a:r>
            <a:endParaRPr lang="de-DE" altLang="de-DE" sz="1200">
              <a:latin typeface="Arial" pitchFamily="34" charset="0"/>
            </a:endParaRPr>
          </a:p>
        </p:txBody>
      </p:sp>
      <p:sp>
        <p:nvSpPr>
          <p:cNvPr id="37" name="Rectangle 36"/>
          <p:cNvSpPr>
            <a:spLocks noChangeArrowheads="1"/>
          </p:cNvSpPr>
          <p:nvPr/>
        </p:nvSpPr>
        <p:spPr bwMode="auto">
          <a:xfrm>
            <a:off x="5272424" y="3662973"/>
            <a:ext cx="751808" cy="480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400">
                <a:latin typeface="Arial" pitchFamily="34" charset="0"/>
              </a:rPr>
              <a:t>Custo-</a:t>
            </a:r>
            <a:br>
              <a:rPr lang="de-DE" altLang="de-DE" sz="1400">
                <a:latin typeface="Arial" pitchFamily="34" charset="0"/>
              </a:rPr>
            </a:br>
            <a:r>
              <a:rPr lang="de-DE" altLang="de-DE" sz="1400">
                <a:latin typeface="Arial" pitchFamily="34" charset="0"/>
              </a:rPr>
              <a:t>mers</a:t>
            </a:r>
            <a:endParaRPr lang="de-DE" altLang="de-DE" sz="1200">
              <a:latin typeface="Arial" pitchFamily="34" charset="0"/>
            </a:endParaRPr>
          </a:p>
        </p:txBody>
      </p:sp>
      <p:grpSp>
        <p:nvGrpSpPr>
          <p:cNvPr id="38" name="Group 37"/>
          <p:cNvGrpSpPr>
            <a:grpSpLocks/>
          </p:cNvGrpSpPr>
          <p:nvPr/>
        </p:nvGrpSpPr>
        <p:grpSpPr bwMode="auto">
          <a:xfrm>
            <a:off x="3538538" y="3032736"/>
            <a:ext cx="4017963" cy="1587500"/>
            <a:chOff x="2094" y="1811"/>
            <a:chExt cx="2531" cy="1000"/>
          </a:xfrm>
        </p:grpSpPr>
        <p:grpSp>
          <p:nvGrpSpPr>
            <p:cNvPr id="39" name="Group 38"/>
            <p:cNvGrpSpPr>
              <a:grpSpLocks/>
            </p:cNvGrpSpPr>
            <p:nvPr/>
          </p:nvGrpSpPr>
          <p:grpSpPr bwMode="auto">
            <a:xfrm>
              <a:off x="2094" y="1811"/>
              <a:ext cx="2531" cy="992"/>
              <a:chOff x="2921" y="2068"/>
              <a:chExt cx="1079" cy="585"/>
            </a:xfrm>
          </p:grpSpPr>
          <p:sp>
            <p:nvSpPr>
              <p:cNvPr id="44" name="Oval 39"/>
              <p:cNvSpPr>
                <a:spLocks noChangeArrowheads="1"/>
              </p:cNvSpPr>
              <p:nvPr/>
            </p:nvSpPr>
            <p:spPr bwMode="auto">
              <a:xfrm>
                <a:off x="2921" y="2068"/>
                <a:ext cx="1071" cy="15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5" name="Oval 40"/>
              <p:cNvSpPr>
                <a:spLocks noChangeArrowheads="1"/>
              </p:cNvSpPr>
              <p:nvPr/>
            </p:nvSpPr>
            <p:spPr bwMode="auto">
              <a:xfrm>
                <a:off x="2929" y="2498"/>
                <a:ext cx="1071" cy="15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6" name="Line 41"/>
              <p:cNvSpPr>
                <a:spLocks noChangeShapeType="1"/>
              </p:cNvSpPr>
              <p:nvPr/>
            </p:nvSpPr>
            <p:spPr bwMode="auto">
              <a:xfrm>
                <a:off x="2928" y="2162"/>
                <a:ext cx="0" cy="41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7" name="Line 42"/>
              <p:cNvSpPr>
                <a:spLocks noChangeShapeType="1"/>
              </p:cNvSpPr>
              <p:nvPr/>
            </p:nvSpPr>
            <p:spPr bwMode="auto">
              <a:xfrm>
                <a:off x="3993" y="2157"/>
                <a:ext cx="0" cy="41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40" name="Line 43"/>
            <p:cNvSpPr>
              <a:spLocks noChangeShapeType="1"/>
            </p:cNvSpPr>
            <p:nvPr/>
          </p:nvSpPr>
          <p:spPr bwMode="auto">
            <a:xfrm>
              <a:off x="2655" y="2056"/>
              <a:ext cx="0" cy="73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1" name="Line 44"/>
            <p:cNvSpPr>
              <a:spLocks noChangeShapeType="1"/>
            </p:cNvSpPr>
            <p:nvPr/>
          </p:nvSpPr>
          <p:spPr bwMode="auto">
            <a:xfrm>
              <a:off x="3700" y="2058"/>
              <a:ext cx="0" cy="73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2" name="Line 45"/>
            <p:cNvSpPr>
              <a:spLocks noChangeShapeType="1"/>
            </p:cNvSpPr>
            <p:nvPr/>
          </p:nvSpPr>
          <p:spPr bwMode="auto">
            <a:xfrm>
              <a:off x="4181" y="2040"/>
              <a:ext cx="0" cy="73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3" name="Line 46"/>
            <p:cNvSpPr>
              <a:spLocks noChangeShapeType="1"/>
            </p:cNvSpPr>
            <p:nvPr/>
          </p:nvSpPr>
          <p:spPr bwMode="auto">
            <a:xfrm>
              <a:off x="3175" y="2078"/>
              <a:ext cx="0" cy="73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48" name="Rectangle 47"/>
          <p:cNvSpPr>
            <a:spLocks noChangeArrowheads="1"/>
          </p:cNvSpPr>
          <p:nvPr/>
        </p:nvSpPr>
        <p:spPr bwMode="auto">
          <a:xfrm>
            <a:off x="6171710" y="3767749"/>
            <a:ext cx="601062" cy="286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400">
                <a:latin typeface="Arial" pitchFamily="34" charset="0"/>
              </a:rPr>
              <a:t>Time</a:t>
            </a:r>
            <a:endParaRPr lang="de-DE" altLang="de-DE" sz="1200">
              <a:latin typeface="Arial" pitchFamily="34" charset="0"/>
            </a:endParaRPr>
          </a:p>
        </p:txBody>
      </p:sp>
      <p:grpSp>
        <p:nvGrpSpPr>
          <p:cNvPr id="49" name="Group 48"/>
          <p:cNvGrpSpPr>
            <a:grpSpLocks/>
          </p:cNvGrpSpPr>
          <p:nvPr/>
        </p:nvGrpSpPr>
        <p:grpSpPr bwMode="auto">
          <a:xfrm>
            <a:off x="6397627" y="5388590"/>
            <a:ext cx="1006475" cy="731837"/>
            <a:chOff x="1932" y="3353"/>
            <a:chExt cx="634" cy="461"/>
          </a:xfrm>
        </p:grpSpPr>
        <p:sp>
          <p:nvSpPr>
            <p:cNvPr id="50" name="Oval 49"/>
            <p:cNvSpPr>
              <a:spLocks noChangeArrowheads="1"/>
            </p:cNvSpPr>
            <p:nvPr/>
          </p:nvSpPr>
          <p:spPr bwMode="auto">
            <a:xfrm>
              <a:off x="1932" y="3353"/>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1" name="Oval 50"/>
            <p:cNvSpPr>
              <a:spLocks noChangeArrowheads="1"/>
            </p:cNvSpPr>
            <p:nvPr/>
          </p:nvSpPr>
          <p:spPr bwMode="auto">
            <a:xfrm>
              <a:off x="1937" y="3694"/>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2" name="Line 51"/>
            <p:cNvSpPr>
              <a:spLocks noChangeShapeType="1"/>
            </p:cNvSpPr>
            <p:nvPr/>
          </p:nvSpPr>
          <p:spPr bwMode="auto">
            <a:xfrm>
              <a:off x="1933" y="3426"/>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3" name="Line 52"/>
            <p:cNvSpPr>
              <a:spLocks noChangeShapeType="1"/>
            </p:cNvSpPr>
            <p:nvPr/>
          </p:nvSpPr>
          <p:spPr bwMode="auto">
            <a:xfrm>
              <a:off x="2565" y="3422"/>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grpSp>
        <p:nvGrpSpPr>
          <p:cNvPr id="54" name="Group 53"/>
          <p:cNvGrpSpPr>
            <a:grpSpLocks/>
          </p:cNvGrpSpPr>
          <p:nvPr/>
        </p:nvGrpSpPr>
        <p:grpSpPr bwMode="auto">
          <a:xfrm>
            <a:off x="7831139" y="5388590"/>
            <a:ext cx="1006475" cy="731837"/>
            <a:chOff x="2835" y="3353"/>
            <a:chExt cx="634" cy="461"/>
          </a:xfrm>
        </p:grpSpPr>
        <p:sp>
          <p:nvSpPr>
            <p:cNvPr id="55" name="Oval 54"/>
            <p:cNvSpPr>
              <a:spLocks noChangeArrowheads="1"/>
            </p:cNvSpPr>
            <p:nvPr/>
          </p:nvSpPr>
          <p:spPr bwMode="auto">
            <a:xfrm>
              <a:off x="2835" y="3353"/>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6" name="Oval 55"/>
            <p:cNvSpPr>
              <a:spLocks noChangeArrowheads="1"/>
            </p:cNvSpPr>
            <p:nvPr/>
          </p:nvSpPr>
          <p:spPr bwMode="auto">
            <a:xfrm>
              <a:off x="2840" y="3694"/>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7" name="Line 56"/>
            <p:cNvSpPr>
              <a:spLocks noChangeShapeType="1"/>
            </p:cNvSpPr>
            <p:nvPr/>
          </p:nvSpPr>
          <p:spPr bwMode="auto">
            <a:xfrm>
              <a:off x="2836" y="3426"/>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8" name="Line 57"/>
            <p:cNvSpPr>
              <a:spLocks noChangeShapeType="1"/>
            </p:cNvSpPr>
            <p:nvPr/>
          </p:nvSpPr>
          <p:spPr bwMode="auto">
            <a:xfrm>
              <a:off x="3468" y="3422"/>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59" name="Rectangle 58"/>
          <p:cNvSpPr>
            <a:spLocks noChangeArrowheads="1"/>
          </p:cNvSpPr>
          <p:nvPr/>
        </p:nvSpPr>
        <p:spPr bwMode="auto">
          <a:xfrm>
            <a:off x="6737198" y="6210911"/>
            <a:ext cx="1837041" cy="286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400">
                <a:latin typeface="Arial" pitchFamily="34" charset="0"/>
              </a:rPr>
              <a:t>External Databases</a:t>
            </a:r>
          </a:p>
        </p:txBody>
      </p:sp>
      <p:sp>
        <p:nvSpPr>
          <p:cNvPr id="60" name="Line 59"/>
          <p:cNvSpPr>
            <a:spLocks noChangeShapeType="1"/>
          </p:cNvSpPr>
          <p:nvPr/>
        </p:nvSpPr>
        <p:spPr bwMode="auto">
          <a:xfrm>
            <a:off x="5748339" y="4642461"/>
            <a:ext cx="1117600" cy="711200"/>
          </a:xfrm>
          <a:prstGeom prst="line">
            <a:avLst/>
          </a:prstGeom>
          <a:noFill/>
          <a:ln w="25400">
            <a:solidFill>
              <a:schemeClr val="tx1"/>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1" name="Line 60"/>
          <p:cNvSpPr>
            <a:spLocks noChangeShapeType="1"/>
          </p:cNvSpPr>
          <p:nvPr/>
        </p:nvSpPr>
        <p:spPr bwMode="auto">
          <a:xfrm>
            <a:off x="6078538" y="4634527"/>
            <a:ext cx="2224088" cy="760413"/>
          </a:xfrm>
          <a:prstGeom prst="line">
            <a:avLst/>
          </a:prstGeom>
          <a:noFill/>
          <a:ln w="25400">
            <a:solidFill>
              <a:schemeClr val="tx1"/>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 name="AutoShape 61"/>
          <p:cNvSpPr>
            <a:spLocks noChangeArrowheads="1"/>
          </p:cNvSpPr>
          <p:nvPr/>
        </p:nvSpPr>
        <p:spPr bwMode="auto">
          <a:xfrm>
            <a:off x="3644902" y="1389673"/>
            <a:ext cx="1246187" cy="903288"/>
          </a:xfrm>
          <a:prstGeom prst="cube">
            <a:avLst>
              <a:gd name="adj" fmla="val 24995"/>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3" name="Rectangle 62"/>
          <p:cNvSpPr>
            <a:spLocks noChangeArrowheads="1"/>
          </p:cNvSpPr>
          <p:nvPr/>
        </p:nvSpPr>
        <p:spPr bwMode="auto">
          <a:xfrm>
            <a:off x="3654227" y="1586525"/>
            <a:ext cx="1025922"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de-DE" altLang="de-DE" sz="1200">
                <a:latin typeface="Arial" pitchFamily="34" charset="0"/>
              </a:rPr>
              <a:t>Analytical</a:t>
            </a:r>
          </a:p>
          <a:p>
            <a:pPr>
              <a:lnSpc>
                <a:spcPct val="90000"/>
              </a:lnSpc>
            </a:pPr>
            <a:r>
              <a:rPr lang="de-DE" altLang="de-DE" sz="1200">
                <a:latin typeface="Arial" pitchFamily="34" charset="0"/>
              </a:rPr>
              <a:t>Application</a:t>
            </a:r>
          </a:p>
          <a:p>
            <a:pPr>
              <a:lnSpc>
                <a:spcPct val="90000"/>
              </a:lnSpc>
            </a:pPr>
            <a:r>
              <a:rPr lang="de-DE" altLang="de-DE" sz="1200">
                <a:latin typeface="Arial" pitchFamily="34" charset="0"/>
              </a:rPr>
              <a:t>System</a:t>
            </a:r>
          </a:p>
          <a:p>
            <a:pPr algn="ctr">
              <a:lnSpc>
                <a:spcPct val="90000"/>
              </a:lnSpc>
            </a:pPr>
            <a:r>
              <a:rPr lang="de-DE" altLang="de-DE" sz="1200">
                <a:latin typeface="Arial" pitchFamily="34" charset="0"/>
              </a:rPr>
              <a:t> (e.g. CRM)</a:t>
            </a:r>
          </a:p>
        </p:txBody>
      </p:sp>
      <p:sp>
        <p:nvSpPr>
          <p:cNvPr id="64" name="AutoShape 63"/>
          <p:cNvSpPr>
            <a:spLocks noChangeArrowheads="1"/>
          </p:cNvSpPr>
          <p:nvPr/>
        </p:nvSpPr>
        <p:spPr bwMode="auto">
          <a:xfrm>
            <a:off x="5054602" y="1389673"/>
            <a:ext cx="1246187" cy="903288"/>
          </a:xfrm>
          <a:prstGeom prst="cube">
            <a:avLst>
              <a:gd name="adj" fmla="val 24995"/>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65" name="Group 64"/>
          <p:cNvGrpSpPr>
            <a:grpSpLocks/>
          </p:cNvGrpSpPr>
          <p:nvPr/>
        </p:nvGrpSpPr>
        <p:grpSpPr bwMode="auto">
          <a:xfrm>
            <a:off x="6489697" y="1389673"/>
            <a:ext cx="1246186" cy="903288"/>
            <a:chOff x="2058" y="1094"/>
            <a:chExt cx="785" cy="569"/>
          </a:xfrm>
        </p:grpSpPr>
        <p:sp>
          <p:nvSpPr>
            <p:cNvPr id="66" name="AutoShape 65"/>
            <p:cNvSpPr>
              <a:spLocks noChangeArrowheads="1"/>
            </p:cNvSpPr>
            <p:nvPr/>
          </p:nvSpPr>
          <p:spPr bwMode="auto">
            <a:xfrm>
              <a:off x="2058" y="1094"/>
              <a:ext cx="785" cy="569"/>
            </a:xfrm>
            <a:prstGeom prst="cube">
              <a:avLst>
                <a:gd name="adj" fmla="val 24995"/>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7" name="Rectangle 66"/>
            <p:cNvSpPr>
              <a:spLocks noChangeArrowheads="1"/>
            </p:cNvSpPr>
            <p:nvPr/>
          </p:nvSpPr>
          <p:spPr bwMode="auto">
            <a:xfrm>
              <a:off x="2073" y="1328"/>
              <a:ext cx="607"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Predictive </a:t>
              </a:r>
              <a:br>
                <a:rPr lang="de-DE" altLang="de-DE" sz="1200">
                  <a:latin typeface="Arial" pitchFamily="34" charset="0"/>
                </a:rPr>
              </a:br>
              <a:r>
                <a:rPr lang="de-DE" altLang="de-DE" sz="1200">
                  <a:latin typeface="Arial" pitchFamily="34" charset="0"/>
                </a:rPr>
                <a:t>Analytics</a:t>
              </a:r>
              <a:endParaRPr lang="de-DE" altLang="de-DE" sz="1200" dirty="0">
                <a:latin typeface="Arial" pitchFamily="34" charset="0"/>
              </a:endParaRPr>
            </a:p>
          </p:txBody>
        </p:sp>
      </p:grpSp>
      <p:sp>
        <p:nvSpPr>
          <p:cNvPr id="68" name="Rectangle 67"/>
          <p:cNvSpPr>
            <a:spLocks noChangeArrowheads="1"/>
          </p:cNvSpPr>
          <p:nvPr/>
        </p:nvSpPr>
        <p:spPr bwMode="auto">
          <a:xfrm>
            <a:off x="5035182" y="1586525"/>
            <a:ext cx="1061188"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de-DE" altLang="de-DE" sz="1200">
                <a:latin typeface="Arial" pitchFamily="34" charset="0"/>
              </a:rPr>
              <a:t>Reporting</a:t>
            </a:r>
          </a:p>
          <a:p>
            <a:pPr>
              <a:lnSpc>
                <a:spcPct val="90000"/>
              </a:lnSpc>
            </a:pPr>
            <a:r>
              <a:rPr lang="de-DE" altLang="de-DE" sz="1200">
                <a:latin typeface="Arial" pitchFamily="34" charset="0"/>
              </a:rPr>
              <a:t>System</a:t>
            </a:r>
          </a:p>
          <a:p>
            <a:pPr algn="ctr">
              <a:lnSpc>
                <a:spcPct val="90000"/>
              </a:lnSpc>
            </a:pPr>
            <a:r>
              <a:rPr lang="de-DE" altLang="de-DE" sz="1200">
                <a:latin typeface="Arial" pitchFamily="34" charset="0"/>
              </a:rPr>
              <a:t>  (e.g.</a:t>
            </a:r>
          </a:p>
          <a:p>
            <a:pPr algn="ctr">
              <a:lnSpc>
                <a:spcPct val="90000"/>
              </a:lnSpc>
            </a:pPr>
            <a:r>
              <a:rPr lang="de-DE" altLang="de-DE" sz="1200">
                <a:latin typeface="Arial" pitchFamily="34" charset="0"/>
              </a:rPr>
              <a:t>Controlling)</a:t>
            </a:r>
          </a:p>
        </p:txBody>
      </p:sp>
      <p:grpSp>
        <p:nvGrpSpPr>
          <p:cNvPr id="69" name="Group 68"/>
          <p:cNvGrpSpPr>
            <a:grpSpLocks/>
          </p:cNvGrpSpPr>
          <p:nvPr/>
        </p:nvGrpSpPr>
        <p:grpSpPr bwMode="auto">
          <a:xfrm>
            <a:off x="4197351" y="2300902"/>
            <a:ext cx="2690812" cy="754063"/>
            <a:chOff x="2613" y="1126"/>
            <a:chExt cx="1695" cy="699"/>
          </a:xfrm>
        </p:grpSpPr>
        <p:sp>
          <p:nvSpPr>
            <p:cNvPr id="70" name="Line 69"/>
            <p:cNvSpPr>
              <a:spLocks noChangeShapeType="1"/>
            </p:cNvSpPr>
            <p:nvPr/>
          </p:nvSpPr>
          <p:spPr bwMode="auto">
            <a:xfrm>
              <a:off x="2613" y="1134"/>
              <a:ext cx="484" cy="682"/>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1" name="Line 70"/>
            <p:cNvSpPr>
              <a:spLocks noChangeShapeType="1"/>
            </p:cNvSpPr>
            <p:nvPr/>
          </p:nvSpPr>
          <p:spPr bwMode="auto">
            <a:xfrm>
              <a:off x="3461" y="1126"/>
              <a:ext cx="0" cy="691"/>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2" name="Line 71"/>
            <p:cNvSpPr>
              <a:spLocks noChangeShapeType="1"/>
            </p:cNvSpPr>
            <p:nvPr/>
          </p:nvSpPr>
          <p:spPr bwMode="auto">
            <a:xfrm flipH="1">
              <a:off x="3815" y="1128"/>
              <a:ext cx="493" cy="697"/>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73" name="Rectangle 72"/>
          <p:cNvSpPr>
            <a:spLocks noChangeArrowheads="1"/>
          </p:cNvSpPr>
          <p:nvPr/>
        </p:nvSpPr>
        <p:spPr bwMode="auto">
          <a:xfrm>
            <a:off x="3579812" y="4196373"/>
            <a:ext cx="836613" cy="198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4" name="Rectangle 73"/>
          <p:cNvSpPr>
            <a:spLocks noChangeArrowheads="1"/>
          </p:cNvSpPr>
          <p:nvPr/>
        </p:nvSpPr>
        <p:spPr bwMode="auto">
          <a:xfrm>
            <a:off x="4440237" y="4167798"/>
            <a:ext cx="801688" cy="198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5" name="Rectangle 74"/>
          <p:cNvSpPr>
            <a:spLocks noChangeArrowheads="1"/>
          </p:cNvSpPr>
          <p:nvPr/>
        </p:nvSpPr>
        <p:spPr bwMode="auto">
          <a:xfrm>
            <a:off x="5267327" y="4134465"/>
            <a:ext cx="808037" cy="198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6" name="Rectangle 75"/>
          <p:cNvSpPr>
            <a:spLocks noChangeArrowheads="1"/>
          </p:cNvSpPr>
          <p:nvPr/>
        </p:nvSpPr>
        <p:spPr bwMode="auto">
          <a:xfrm>
            <a:off x="6100763" y="4132873"/>
            <a:ext cx="736600" cy="198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7" name="Rectangle 76"/>
          <p:cNvSpPr>
            <a:spLocks noChangeArrowheads="1"/>
          </p:cNvSpPr>
          <p:nvPr/>
        </p:nvSpPr>
        <p:spPr bwMode="auto">
          <a:xfrm>
            <a:off x="6862762" y="4247173"/>
            <a:ext cx="655638" cy="1730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8" name="Rectangle 77"/>
          <p:cNvSpPr>
            <a:spLocks noChangeArrowheads="1"/>
          </p:cNvSpPr>
          <p:nvPr/>
        </p:nvSpPr>
        <p:spPr bwMode="auto">
          <a:xfrm>
            <a:off x="6862762" y="4223361"/>
            <a:ext cx="228600" cy="746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9" name="Rectangle 78"/>
          <p:cNvSpPr>
            <a:spLocks noChangeArrowheads="1"/>
          </p:cNvSpPr>
          <p:nvPr/>
        </p:nvSpPr>
        <p:spPr bwMode="auto">
          <a:xfrm>
            <a:off x="665164" y="5831498"/>
            <a:ext cx="976313" cy="198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0" name="Rectangle 79"/>
          <p:cNvSpPr>
            <a:spLocks noChangeArrowheads="1"/>
          </p:cNvSpPr>
          <p:nvPr/>
        </p:nvSpPr>
        <p:spPr bwMode="auto">
          <a:xfrm>
            <a:off x="2146300" y="5826740"/>
            <a:ext cx="977900" cy="198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1" name="Rectangle 80"/>
          <p:cNvSpPr>
            <a:spLocks noChangeArrowheads="1"/>
          </p:cNvSpPr>
          <p:nvPr/>
        </p:nvSpPr>
        <p:spPr bwMode="auto">
          <a:xfrm>
            <a:off x="3578227" y="5821973"/>
            <a:ext cx="977900" cy="198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2" name="Rectangle 81"/>
          <p:cNvSpPr>
            <a:spLocks noChangeArrowheads="1"/>
          </p:cNvSpPr>
          <p:nvPr/>
        </p:nvSpPr>
        <p:spPr bwMode="auto">
          <a:xfrm>
            <a:off x="6413500" y="5834673"/>
            <a:ext cx="977900" cy="198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3" name="Rectangle 82"/>
          <p:cNvSpPr>
            <a:spLocks noChangeArrowheads="1"/>
          </p:cNvSpPr>
          <p:nvPr/>
        </p:nvSpPr>
        <p:spPr bwMode="auto">
          <a:xfrm>
            <a:off x="7845427" y="5821973"/>
            <a:ext cx="977900" cy="198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4" name="Rectangle 83"/>
          <p:cNvSpPr>
            <a:spLocks noChangeArrowheads="1"/>
          </p:cNvSpPr>
          <p:nvPr/>
        </p:nvSpPr>
        <p:spPr bwMode="auto">
          <a:xfrm>
            <a:off x="254000" y="1199173"/>
            <a:ext cx="8763000" cy="535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5" name="Rectangle 85"/>
          <p:cNvSpPr>
            <a:spLocks noChangeArrowheads="1"/>
          </p:cNvSpPr>
          <p:nvPr/>
        </p:nvSpPr>
        <p:spPr bwMode="auto">
          <a:xfrm>
            <a:off x="262472" y="385289"/>
            <a:ext cx="451707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The </a:t>
            </a:r>
            <a:r>
              <a:rPr lang="de-DE" altLang="de-DE" dirty="0">
                <a:latin typeface="Arial" pitchFamily="34" charset="0"/>
              </a:rPr>
              <a:t>Data </a:t>
            </a:r>
            <a:r>
              <a:rPr lang="de-DE" altLang="de-DE">
                <a:latin typeface="Arial" pitchFamily="34" charset="0"/>
              </a:rPr>
              <a:t>Warehouse Concept</a:t>
            </a:r>
            <a:endParaRPr lang="de-DE" altLang="de-DE" dirty="0">
              <a:latin typeface="Arial" pitchFamily="34" charset="0"/>
            </a:endParaRPr>
          </a:p>
        </p:txBody>
      </p:sp>
      <p:sp>
        <p:nvSpPr>
          <p:cNvPr id="2" name="Textfeld 1"/>
          <p:cNvSpPr txBox="1"/>
          <p:nvPr/>
        </p:nvSpPr>
        <p:spPr>
          <a:xfrm>
            <a:off x="4371977" y="4189105"/>
            <a:ext cx="2538583" cy="307777"/>
          </a:xfrm>
          <a:prstGeom prst="rect">
            <a:avLst/>
          </a:prstGeom>
          <a:solidFill>
            <a:schemeClr val="bg1"/>
          </a:solidFill>
          <a:ln>
            <a:solidFill>
              <a:schemeClr val="tx1"/>
            </a:solidFill>
          </a:ln>
        </p:spPr>
        <p:txBody>
          <a:bodyPr wrap="square" rtlCol="0">
            <a:spAutoFit/>
          </a:bodyPr>
          <a:lstStyle/>
          <a:p>
            <a:r>
              <a:rPr lang="de-DE" sz="1400">
                <a:solidFill>
                  <a:srgbClr val="FF0000"/>
                </a:solidFill>
              </a:rPr>
              <a:t>Dimensions</a:t>
            </a:r>
            <a:endParaRPr lang="de-DE" sz="1400" dirty="0">
              <a:solidFill>
                <a:srgbClr val="FF0000"/>
              </a:solidFill>
            </a:endParaRPr>
          </a:p>
        </p:txBody>
      </p:sp>
    </p:spTree>
    <p:extLst>
      <p:ext uri="{BB962C8B-B14F-4D97-AF65-F5344CB8AC3E}">
        <p14:creationId xmlns:p14="http://schemas.microsoft.com/office/powerpoint/2010/main" val="368598759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33</a:t>
            </a:fld>
            <a:endParaRPr lang="de-DE" sz="800">
              <a:solidFill>
                <a:schemeClr val="bg1"/>
              </a:solidFill>
            </a:endParaRPr>
          </a:p>
        </p:txBody>
      </p:sp>
      <p:sp>
        <p:nvSpPr>
          <p:cNvPr id="2" name="Textfeld 1"/>
          <p:cNvSpPr txBox="1"/>
          <p:nvPr/>
        </p:nvSpPr>
        <p:spPr>
          <a:xfrm>
            <a:off x="269282" y="416091"/>
            <a:ext cx="6720469" cy="461665"/>
          </a:xfrm>
          <a:prstGeom prst="rect">
            <a:avLst/>
          </a:prstGeom>
          <a:noFill/>
        </p:spPr>
        <p:txBody>
          <a:bodyPr wrap="square" rtlCol="0">
            <a:spAutoFit/>
          </a:bodyPr>
          <a:lstStyle/>
          <a:p>
            <a:pPr algn="l"/>
            <a:r>
              <a:rPr lang="en-US" sz="2400"/>
              <a:t>Layers of a Data Warehouse System</a:t>
            </a:r>
            <a:endParaRPr lang="de-DE" sz="2400" dirty="0"/>
          </a:p>
        </p:txBody>
      </p:sp>
      <p:pic>
        <p:nvPicPr>
          <p:cNvPr id="7" name="Grafik 6"/>
          <p:cNvPicPr>
            <a:picLocks noChangeAspect="1"/>
          </p:cNvPicPr>
          <p:nvPr/>
        </p:nvPicPr>
        <p:blipFill>
          <a:blip r:embed="rId2"/>
          <a:stretch>
            <a:fillRect/>
          </a:stretch>
        </p:blipFill>
        <p:spPr>
          <a:xfrm>
            <a:off x="501159" y="1209232"/>
            <a:ext cx="8371908" cy="5052013"/>
          </a:xfrm>
          <a:prstGeom prst="rect">
            <a:avLst/>
          </a:prstGeom>
        </p:spPr>
      </p:pic>
      <p:sp>
        <p:nvSpPr>
          <p:cNvPr id="8" name="Textfeld 7"/>
          <p:cNvSpPr txBox="1"/>
          <p:nvPr/>
        </p:nvSpPr>
        <p:spPr>
          <a:xfrm>
            <a:off x="2777067" y="4309533"/>
            <a:ext cx="1007533" cy="1231106"/>
          </a:xfrm>
          <a:prstGeom prst="rect">
            <a:avLst/>
          </a:prstGeom>
          <a:noFill/>
        </p:spPr>
        <p:txBody>
          <a:bodyPr wrap="square" rtlCol="0">
            <a:spAutoFit/>
          </a:bodyPr>
          <a:lstStyle/>
          <a:p>
            <a:pPr>
              <a:spcBef>
                <a:spcPts val="600"/>
              </a:spcBef>
            </a:pPr>
            <a:r>
              <a:rPr lang="de-DE">
                <a:latin typeface="Calibri Light" panose="020F0302020204030204" pitchFamily="34" charset="0"/>
                <a:cs typeface="Calibri Light" panose="020F0302020204030204" pitchFamily="34" charset="0"/>
              </a:rPr>
              <a:t>Extraction</a:t>
            </a:r>
          </a:p>
          <a:p>
            <a:pPr>
              <a:spcBef>
                <a:spcPts val="600"/>
              </a:spcBef>
            </a:pPr>
            <a:r>
              <a:rPr lang="de-DE">
                <a:latin typeface="Calibri Light" panose="020F0302020204030204" pitchFamily="34" charset="0"/>
                <a:cs typeface="Calibri Light" panose="020F0302020204030204" pitchFamily="34" charset="0"/>
              </a:rPr>
              <a:t>Transfor-mation</a:t>
            </a:r>
          </a:p>
          <a:p>
            <a:pPr>
              <a:spcBef>
                <a:spcPts val="600"/>
              </a:spcBef>
            </a:pPr>
            <a:r>
              <a:rPr lang="de-DE">
                <a:latin typeface="Calibri Light" panose="020F0302020204030204" pitchFamily="34" charset="0"/>
                <a:cs typeface="Calibri Light" panose="020F0302020204030204" pitchFamily="34" charset="0"/>
              </a:rPr>
              <a:t>Loading</a:t>
            </a:r>
          </a:p>
        </p:txBody>
      </p:sp>
    </p:spTree>
    <p:extLst>
      <p:ext uri="{BB962C8B-B14F-4D97-AF65-F5344CB8AC3E}">
        <p14:creationId xmlns:p14="http://schemas.microsoft.com/office/powerpoint/2010/main" val="268782837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34</a:t>
            </a:fld>
            <a:endParaRPr lang="de-DE" sz="800">
              <a:solidFill>
                <a:schemeClr val="bg1"/>
              </a:solidFill>
            </a:endParaRPr>
          </a:p>
        </p:txBody>
      </p:sp>
      <p:grpSp>
        <p:nvGrpSpPr>
          <p:cNvPr id="3" name="Group 2"/>
          <p:cNvGrpSpPr>
            <a:grpSpLocks/>
          </p:cNvGrpSpPr>
          <p:nvPr/>
        </p:nvGrpSpPr>
        <p:grpSpPr bwMode="auto">
          <a:xfrm>
            <a:off x="3256758" y="1397755"/>
            <a:ext cx="3173413" cy="1239837"/>
            <a:chOff x="2550" y="1181"/>
            <a:chExt cx="1079" cy="585"/>
          </a:xfrm>
        </p:grpSpPr>
        <p:sp>
          <p:nvSpPr>
            <p:cNvPr id="4" name="Oval 3"/>
            <p:cNvSpPr>
              <a:spLocks noChangeArrowheads="1"/>
            </p:cNvSpPr>
            <p:nvPr/>
          </p:nvSpPr>
          <p:spPr bwMode="auto">
            <a:xfrm>
              <a:off x="2550" y="1181"/>
              <a:ext cx="1071" cy="15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 name="Oval 4"/>
            <p:cNvSpPr>
              <a:spLocks noChangeArrowheads="1"/>
            </p:cNvSpPr>
            <p:nvPr/>
          </p:nvSpPr>
          <p:spPr bwMode="auto">
            <a:xfrm>
              <a:off x="2558" y="1611"/>
              <a:ext cx="1071" cy="15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 name="Line 5"/>
            <p:cNvSpPr>
              <a:spLocks noChangeShapeType="1"/>
            </p:cNvSpPr>
            <p:nvPr/>
          </p:nvSpPr>
          <p:spPr bwMode="auto">
            <a:xfrm>
              <a:off x="2557" y="1275"/>
              <a:ext cx="0" cy="41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 name="Line 6"/>
            <p:cNvSpPr>
              <a:spLocks noChangeShapeType="1"/>
            </p:cNvSpPr>
            <p:nvPr/>
          </p:nvSpPr>
          <p:spPr bwMode="auto">
            <a:xfrm>
              <a:off x="3622" y="1270"/>
              <a:ext cx="0" cy="41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8" name="Rectangle 7"/>
          <p:cNvSpPr>
            <a:spLocks noChangeArrowheads="1"/>
          </p:cNvSpPr>
          <p:nvPr/>
        </p:nvSpPr>
        <p:spPr bwMode="auto">
          <a:xfrm>
            <a:off x="4161689" y="1962906"/>
            <a:ext cx="1301638" cy="342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de-DE" altLang="de-DE" sz="1800">
                <a:latin typeface="Arial" pitchFamily="34" charset="0"/>
              </a:rPr>
              <a:t>Data Base</a:t>
            </a:r>
          </a:p>
        </p:txBody>
      </p:sp>
      <p:grpSp>
        <p:nvGrpSpPr>
          <p:cNvPr id="9" name="Group 8"/>
          <p:cNvGrpSpPr>
            <a:grpSpLocks/>
          </p:cNvGrpSpPr>
          <p:nvPr/>
        </p:nvGrpSpPr>
        <p:grpSpPr bwMode="auto">
          <a:xfrm>
            <a:off x="1558131" y="1612067"/>
            <a:ext cx="1117600" cy="812800"/>
            <a:chOff x="1544" y="1223"/>
            <a:chExt cx="634" cy="512"/>
          </a:xfrm>
        </p:grpSpPr>
        <p:sp>
          <p:nvSpPr>
            <p:cNvPr id="10" name="Oval 9"/>
            <p:cNvSpPr>
              <a:spLocks noChangeArrowheads="1"/>
            </p:cNvSpPr>
            <p:nvPr/>
          </p:nvSpPr>
          <p:spPr bwMode="auto">
            <a:xfrm>
              <a:off x="1544" y="1223"/>
              <a:ext cx="629" cy="13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1" name="Oval 10"/>
            <p:cNvSpPr>
              <a:spLocks noChangeArrowheads="1"/>
            </p:cNvSpPr>
            <p:nvPr/>
          </p:nvSpPr>
          <p:spPr bwMode="auto">
            <a:xfrm>
              <a:off x="1549" y="1600"/>
              <a:ext cx="629" cy="13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2" name="Line 11"/>
            <p:cNvSpPr>
              <a:spLocks noChangeShapeType="1"/>
            </p:cNvSpPr>
            <p:nvPr/>
          </p:nvSpPr>
          <p:spPr bwMode="auto">
            <a:xfrm>
              <a:off x="1545" y="1305"/>
              <a:ext cx="0" cy="36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3" name="Line 12"/>
            <p:cNvSpPr>
              <a:spLocks noChangeShapeType="1"/>
            </p:cNvSpPr>
            <p:nvPr/>
          </p:nvSpPr>
          <p:spPr bwMode="auto">
            <a:xfrm>
              <a:off x="2177" y="1300"/>
              <a:ext cx="0" cy="36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14" name="Rectangle 13"/>
          <p:cNvSpPr>
            <a:spLocks noChangeArrowheads="1"/>
          </p:cNvSpPr>
          <p:nvPr/>
        </p:nvSpPr>
        <p:spPr bwMode="auto">
          <a:xfrm>
            <a:off x="4162922" y="3869493"/>
            <a:ext cx="1400768" cy="286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400">
                <a:latin typeface="Arial" pitchFamily="34" charset="0"/>
              </a:rPr>
              <a:t>Transformator</a:t>
            </a:r>
          </a:p>
        </p:txBody>
      </p:sp>
      <p:sp>
        <p:nvSpPr>
          <p:cNvPr id="15" name="Rectangle 14"/>
          <p:cNvSpPr>
            <a:spLocks noChangeArrowheads="1"/>
          </p:cNvSpPr>
          <p:nvPr/>
        </p:nvSpPr>
        <p:spPr bwMode="auto">
          <a:xfrm>
            <a:off x="4129883" y="3790117"/>
            <a:ext cx="1439863" cy="444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Line 16"/>
          <p:cNvSpPr>
            <a:spLocks noChangeShapeType="1"/>
          </p:cNvSpPr>
          <p:nvPr/>
        </p:nvSpPr>
        <p:spPr bwMode="auto">
          <a:xfrm flipV="1">
            <a:off x="4844256" y="3437692"/>
            <a:ext cx="0" cy="35083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7" name="Line 17"/>
          <p:cNvSpPr>
            <a:spLocks noChangeShapeType="1"/>
          </p:cNvSpPr>
          <p:nvPr/>
        </p:nvSpPr>
        <p:spPr bwMode="auto">
          <a:xfrm>
            <a:off x="2683670" y="2018467"/>
            <a:ext cx="600075"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8" name="Line 18"/>
          <p:cNvSpPr>
            <a:spLocks noChangeShapeType="1"/>
          </p:cNvSpPr>
          <p:nvPr/>
        </p:nvSpPr>
        <p:spPr bwMode="auto">
          <a:xfrm>
            <a:off x="3029746" y="5264909"/>
            <a:ext cx="3175" cy="287337"/>
          </a:xfrm>
          <a:prstGeom prst="line">
            <a:avLst/>
          </a:prstGeom>
          <a:noFill/>
          <a:ln w="254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19" name="Group 19"/>
          <p:cNvGrpSpPr>
            <a:grpSpLocks/>
          </p:cNvGrpSpPr>
          <p:nvPr/>
        </p:nvGrpSpPr>
        <p:grpSpPr bwMode="auto">
          <a:xfrm>
            <a:off x="2528096" y="5577642"/>
            <a:ext cx="1006475" cy="788988"/>
            <a:chOff x="1589" y="3354"/>
            <a:chExt cx="634" cy="497"/>
          </a:xfrm>
        </p:grpSpPr>
        <p:sp>
          <p:nvSpPr>
            <p:cNvPr id="20" name="Oval 20"/>
            <p:cNvSpPr>
              <a:spLocks noChangeArrowheads="1"/>
            </p:cNvSpPr>
            <p:nvPr/>
          </p:nvSpPr>
          <p:spPr bwMode="auto">
            <a:xfrm>
              <a:off x="1589" y="3354"/>
              <a:ext cx="629" cy="13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1" name="Oval 21"/>
            <p:cNvSpPr>
              <a:spLocks noChangeArrowheads="1"/>
            </p:cNvSpPr>
            <p:nvPr/>
          </p:nvSpPr>
          <p:spPr bwMode="auto">
            <a:xfrm>
              <a:off x="1594" y="3721"/>
              <a:ext cx="629" cy="13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2" name="Line 22"/>
            <p:cNvSpPr>
              <a:spLocks noChangeShapeType="1"/>
            </p:cNvSpPr>
            <p:nvPr/>
          </p:nvSpPr>
          <p:spPr bwMode="auto">
            <a:xfrm>
              <a:off x="1590" y="3433"/>
              <a:ext cx="0" cy="35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3" name="Line 23"/>
            <p:cNvSpPr>
              <a:spLocks noChangeShapeType="1"/>
            </p:cNvSpPr>
            <p:nvPr/>
          </p:nvSpPr>
          <p:spPr bwMode="auto">
            <a:xfrm>
              <a:off x="2222" y="3429"/>
              <a:ext cx="0" cy="35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24" name="Rectangle 24"/>
          <p:cNvSpPr>
            <a:spLocks noChangeArrowheads="1"/>
          </p:cNvSpPr>
          <p:nvPr/>
        </p:nvSpPr>
        <p:spPr bwMode="auto">
          <a:xfrm>
            <a:off x="2600139" y="4785481"/>
            <a:ext cx="859211"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Monitor/</a:t>
            </a:r>
          </a:p>
          <a:p>
            <a:pPr algn="ctr">
              <a:lnSpc>
                <a:spcPct val="90000"/>
              </a:lnSpc>
            </a:pPr>
            <a:r>
              <a:rPr lang="de-DE" altLang="de-DE" sz="1200">
                <a:latin typeface="Arial" pitchFamily="34" charset="0"/>
              </a:rPr>
              <a:t>Extractor</a:t>
            </a:r>
          </a:p>
        </p:txBody>
      </p:sp>
      <p:sp>
        <p:nvSpPr>
          <p:cNvPr id="25" name="Rectangle 25"/>
          <p:cNvSpPr>
            <a:spLocks noChangeArrowheads="1"/>
          </p:cNvSpPr>
          <p:nvPr/>
        </p:nvSpPr>
        <p:spPr bwMode="auto">
          <a:xfrm>
            <a:off x="2582071" y="4723567"/>
            <a:ext cx="898525" cy="52863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26" name="Group 26"/>
          <p:cNvGrpSpPr>
            <a:grpSpLocks/>
          </p:cNvGrpSpPr>
          <p:nvPr/>
        </p:nvGrpSpPr>
        <p:grpSpPr bwMode="auto">
          <a:xfrm>
            <a:off x="6152358" y="5544309"/>
            <a:ext cx="1006475" cy="788987"/>
            <a:chOff x="3874" y="3333"/>
            <a:chExt cx="634" cy="497"/>
          </a:xfrm>
        </p:grpSpPr>
        <p:sp>
          <p:nvSpPr>
            <p:cNvPr id="27" name="Oval 27"/>
            <p:cNvSpPr>
              <a:spLocks noChangeArrowheads="1"/>
            </p:cNvSpPr>
            <p:nvPr/>
          </p:nvSpPr>
          <p:spPr bwMode="auto">
            <a:xfrm>
              <a:off x="3874" y="3333"/>
              <a:ext cx="629" cy="13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8" name="Oval 28"/>
            <p:cNvSpPr>
              <a:spLocks noChangeArrowheads="1"/>
            </p:cNvSpPr>
            <p:nvPr/>
          </p:nvSpPr>
          <p:spPr bwMode="auto">
            <a:xfrm>
              <a:off x="3879" y="3700"/>
              <a:ext cx="629" cy="13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9" name="Line 29"/>
            <p:cNvSpPr>
              <a:spLocks noChangeShapeType="1"/>
            </p:cNvSpPr>
            <p:nvPr/>
          </p:nvSpPr>
          <p:spPr bwMode="auto">
            <a:xfrm>
              <a:off x="3875" y="3412"/>
              <a:ext cx="0" cy="35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0" name="Line 30"/>
            <p:cNvSpPr>
              <a:spLocks noChangeShapeType="1"/>
            </p:cNvSpPr>
            <p:nvPr/>
          </p:nvSpPr>
          <p:spPr bwMode="auto">
            <a:xfrm>
              <a:off x="4507" y="3408"/>
              <a:ext cx="0" cy="35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1" name="Rectangle 31"/>
          <p:cNvSpPr>
            <a:spLocks noChangeArrowheads="1"/>
          </p:cNvSpPr>
          <p:nvPr/>
        </p:nvSpPr>
        <p:spPr bwMode="auto">
          <a:xfrm>
            <a:off x="6224402" y="4785481"/>
            <a:ext cx="859211"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Monitor/</a:t>
            </a:r>
          </a:p>
          <a:p>
            <a:pPr algn="ctr">
              <a:lnSpc>
                <a:spcPct val="90000"/>
              </a:lnSpc>
            </a:pPr>
            <a:r>
              <a:rPr lang="de-DE" altLang="de-DE" sz="1200">
                <a:latin typeface="Arial" pitchFamily="34" charset="0"/>
              </a:rPr>
              <a:t>Extractor</a:t>
            </a:r>
          </a:p>
        </p:txBody>
      </p:sp>
      <p:sp>
        <p:nvSpPr>
          <p:cNvPr id="32" name="Rectangle 32"/>
          <p:cNvSpPr>
            <a:spLocks noChangeArrowheads="1"/>
          </p:cNvSpPr>
          <p:nvPr/>
        </p:nvSpPr>
        <p:spPr bwMode="auto">
          <a:xfrm>
            <a:off x="6212683" y="4723567"/>
            <a:ext cx="898525" cy="52863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3" name="Line 33"/>
          <p:cNvSpPr>
            <a:spLocks noChangeShapeType="1"/>
          </p:cNvSpPr>
          <p:nvPr/>
        </p:nvSpPr>
        <p:spPr bwMode="auto">
          <a:xfrm>
            <a:off x="6654008" y="5264909"/>
            <a:ext cx="3175" cy="287337"/>
          </a:xfrm>
          <a:prstGeom prst="line">
            <a:avLst/>
          </a:prstGeom>
          <a:noFill/>
          <a:ln w="254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34" name="Group 34"/>
          <p:cNvGrpSpPr>
            <a:grpSpLocks/>
          </p:cNvGrpSpPr>
          <p:nvPr/>
        </p:nvGrpSpPr>
        <p:grpSpPr bwMode="auto">
          <a:xfrm>
            <a:off x="4933158" y="5544309"/>
            <a:ext cx="1006475" cy="788987"/>
            <a:chOff x="3874" y="3333"/>
            <a:chExt cx="634" cy="497"/>
          </a:xfrm>
        </p:grpSpPr>
        <p:sp>
          <p:nvSpPr>
            <p:cNvPr id="35" name="Oval 35"/>
            <p:cNvSpPr>
              <a:spLocks noChangeArrowheads="1"/>
            </p:cNvSpPr>
            <p:nvPr/>
          </p:nvSpPr>
          <p:spPr bwMode="auto">
            <a:xfrm>
              <a:off x="3874" y="3333"/>
              <a:ext cx="629" cy="13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6" name="Oval 36"/>
            <p:cNvSpPr>
              <a:spLocks noChangeArrowheads="1"/>
            </p:cNvSpPr>
            <p:nvPr/>
          </p:nvSpPr>
          <p:spPr bwMode="auto">
            <a:xfrm>
              <a:off x="3879" y="3700"/>
              <a:ext cx="629" cy="13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7" name="Line 37"/>
            <p:cNvSpPr>
              <a:spLocks noChangeShapeType="1"/>
            </p:cNvSpPr>
            <p:nvPr/>
          </p:nvSpPr>
          <p:spPr bwMode="auto">
            <a:xfrm>
              <a:off x="3875" y="3412"/>
              <a:ext cx="0" cy="35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8" name="Line 38"/>
            <p:cNvSpPr>
              <a:spLocks noChangeShapeType="1"/>
            </p:cNvSpPr>
            <p:nvPr/>
          </p:nvSpPr>
          <p:spPr bwMode="auto">
            <a:xfrm>
              <a:off x="4507" y="3408"/>
              <a:ext cx="0" cy="35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9" name="Rectangle 39"/>
          <p:cNvSpPr>
            <a:spLocks noChangeArrowheads="1"/>
          </p:cNvSpPr>
          <p:nvPr/>
        </p:nvSpPr>
        <p:spPr bwMode="auto">
          <a:xfrm>
            <a:off x="5005202" y="4785481"/>
            <a:ext cx="859211"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Monitor/</a:t>
            </a:r>
          </a:p>
          <a:p>
            <a:pPr algn="ctr">
              <a:lnSpc>
                <a:spcPct val="90000"/>
              </a:lnSpc>
            </a:pPr>
            <a:r>
              <a:rPr lang="de-DE" altLang="de-DE" sz="1200">
                <a:latin typeface="Arial" pitchFamily="34" charset="0"/>
              </a:rPr>
              <a:t>Extractor</a:t>
            </a:r>
          </a:p>
        </p:txBody>
      </p:sp>
      <p:sp>
        <p:nvSpPr>
          <p:cNvPr id="40" name="Rectangle 40"/>
          <p:cNvSpPr>
            <a:spLocks noChangeArrowheads="1"/>
          </p:cNvSpPr>
          <p:nvPr/>
        </p:nvSpPr>
        <p:spPr bwMode="auto">
          <a:xfrm>
            <a:off x="4993483" y="4723567"/>
            <a:ext cx="898525" cy="52863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1" name="Line 41"/>
          <p:cNvSpPr>
            <a:spLocks noChangeShapeType="1"/>
          </p:cNvSpPr>
          <p:nvPr/>
        </p:nvSpPr>
        <p:spPr bwMode="auto">
          <a:xfrm>
            <a:off x="5434808" y="5264909"/>
            <a:ext cx="3175" cy="287337"/>
          </a:xfrm>
          <a:prstGeom prst="line">
            <a:avLst/>
          </a:prstGeom>
          <a:noFill/>
          <a:ln w="254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42" name="Group 42"/>
          <p:cNvGrpSpPr>
            <a:grpSpLocks/>
          </p:cNvGrpSpPr>
          <p:nvPr/>
        </p:nvGrpSpPr>
        <p:grpSpPr bwMode="auto">
          <a:xfrm>
            <a:off x="3750471" y="5547484"/>
            <a:ext cx="1006475" cy="788987"/>
            <a:chOff x="3874" y="3333"/>
            <a:chExt cx="634" cy="497"/>
          </a:xfrm>
        </p:grpSpPr>
        <p:sp>
          <p:nvSpPr>
            <p:cNvPr id="43" name="Oval 43"/>
            <p:cNvSpPr>
              <a:spLocks noChangeArrowheads="1"/>
            </p:cNvSpPr>
            <p:nvPr/>
          </p:nvSpPr>
          <p:spPr bwMode="auto">
            <a:xfrm>
              <a:off x="3874" y="3333"/>
              <a:ext cx="629" cy="13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4" name="Oval 44"/>
            <p:cNvSpPr>
              <a:spLocks noChangeArrowheads="1"/>
            </p:cNvSpPr>
            <p:nvPr/>
          </p:nvSpPr>
          <p:spPr bwMode="auto">
            <a:xfrm>
              <a:off x="3879" y="3700"/>
              <a:ext cx="629" cy="13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5" name="Line 45"/>
            <p:cNvSpPr>
              <a:spLocks noChangeShapeType="1"/>
            </p:cNvSpPr>
            <p:nvPr/>
          </p:nvSpPr>
          <p:spPr bwMode="auto">
            <a:xfrm>
              <a:off x="3875" y="3412"/>
              <a:ext cx="0" cy="35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6" name="Line 46"/>
            <p:cNvSpPr>
              <a:spLocks noChangeShapeType="1"/>
            </p:cNvSpPr>
            <p:nvPr/>
          </p:nvSpPr>
          <p:spPr bwMode="auto">
            <a:xfrm>
              <a:off x="4507" y="3408"/>
              <a:ext cx="0" cy="35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47" name="Rectangle 47"/>
          <p:cNvSpPr>
            <a:spLocks noChangeArrowheads="1"/>
          </p:cNvSpPr>
          <p:nvPr/>
        </p:nvSpPr>
        <p:spPr bwMode="auto">
          <a:xfrm>
            <a:off x="3822515" y="4788656"/>
            <a:ext cx="859211"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Monitor/</a:t>
            </a:r>
          </a:p>
          <a:p>
            <a:pPr algn="ctr">
              <a:lnSpc>
                <a:spcPct val="90000"/>
              </a:lnSpc>
            </a:pPr>
            <a:r>
              <a:rPr lang="de-DE" altLang="de-DE" sz="1200">
                <a:latin typeface="Arial" pitchFamily="34" charset="0"/>
              </a:rPr>
              <a:t>Extractor</a:t>
            </a:r>
          </a:p>
        </p:txBody>
      </p:sp>
      <p:sp>
        <p:nvSpPr>
          <p:cNvPr id="48" name="Rectangle 48"/>
          <p:cNvSpPr>
            <a:spLocks noChangeArrowheads="1"/>
          </p:cNvSpPr>
          <p:nvPr/>
        </p:nvSpPr>
        <p:spPr bwMode="auto">
          <a:xfrm>
            <a:off x="3810796" y="4726742"/>
            <a:ext cx="898525" cy="52863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9" name="Line 49"/>
          <p:cNvSpPr>
            <a:spLocks noChangeShapeType="1"/>
          </p:cNvSpPr>
          <p:nvPr/>
        </p:nvSpPr>
        <p:spPr bwMode="auto">
          <a:xfrm>
            <a:off x="4252121" y="5268084"/>
            <a:ext cx="3175" cy="287337"/>
          </a:xfrm>
          <a:prstGeom prst="line">
            <a:avLst/>
          </a:prstGeom>
          <a:noFill/>
          <a:ln w="254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0" name="Rectangle 50"/>
          <p:cNvSpPr>
            <a:spLocks noChangeArrowheads="1"/>
          </p:cNvSpPr>
          <p:nvPr/>
        </p:nvSpPr>
        <p:spPr bwMode="auto">
          <a:xfrm>
            <a:off x="2702687" y="5553834"/>
            <a:ext cx="663643" cy="25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Oracle</a:t>
            </a:r>
          </a:p>
        </p:txBody>
      </p:sp>
      <p:sp>
        <p:nvSpPr>
          <p:cNvPr id="51" name="Rectangle 51"/>
          <p:cNvSpPr>
            <a:spLocks noChangeArrowheads="1"/>
          </p:cNvSpPr>
          <p:nvPr/>
        </p:nvSpPr>
        <p:spPr bwMode="auto">
          <a:xfrm>
            <a:off x="4020931" y="5531609"/>
            <a:ext cx="535404" cy="25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DB/2</a:t>
            </a:r>
          </a:p>
        </p:txBody>
      </p:sp>
      <p:sp>
        <p:nvSpPr>
          <p:cNvPr id="52" name="Rectangle 52"/>
          <p:cNvSpPr>
            <a:spLocks noChangeArrowheads="1"/>
          </p:cNvSpPr>
          <p:nvPr/>
        </p:nvSpPr>
        <p:spPr bwMode="auto">
          <a:xfrm>
            <a:off x="5221445" y="5534784"/>
            <a:ext cx="460062" cy="25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IMS</a:t>
            </a:r>
          </a:p>
        </p:txBody>
      </p:sp>
      <p:sp>
        <p:nvSpPr>
          <p:cNvPr id="53" name="Rectangle 53"/>
          <p:cNvSpPr>
            <a:spLocks noChangeArrowheads="1"/>
          </p:cNvSpPr>
          <p:nvPr/>
        </p:nvSpPr>
        <p:spPr bwMode="auto">
          <a:xfrm>
            <a:off x="6466168" y="5476043"/>
            <a:ext cx="434414" cy="286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400">
                <a:latin typeface="Arial" pitchFamily="34" charset="0"/>
              </a:rPr>
              <a:t>. . .</a:t>
            </a:r>
          </a:p>
        </p:txBody>
      </p:sp>
      <p:grpSp>
        <p:nvGrpSpPr>
          <p:cNvPr id="54" name="Group 73"/>
          <p:cNvGrpSpPr>
            <a:grpSpLocks/>
          </p:cNvGrpSpPr>
          <p:nvPr/>
        </p:nvGrpSpPr>
        <p:grpSpPr bwMode="auto">
          <a:xfrm>
            <a:off x="2926557" y="4266371"/>
            <a:ext cx="3727450" cy="449263"/>
            <a:chOff x="1928" y="2672"/>
            <a:chExt cx="2348" cy="371"/>
          </a:xfrm>
        </p:grpSpPr>
        <p:sp>
          <p:nvSpPr>
            <p:cNvPr id="55" name="Line 15"/>
            <p:cNvSpPr>
              <a:spLocks noChangeShapeType="1"/>
            </p:cNvSpPr>
            <p:nvPr/>
          </p:nvSpPr>
          <p:spPr bwMode="auto">
            <a:xfrm flipV="1">
              <a:off x="1928" y="2686"/>
              <a:ext cx="990" cy="35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6" name="Line 54"/>
            <p:cNvSpPr>
              <a:spLocks noChangeShapeType="1"/>
            </p:cNvSpPr>
            <p:nvPr/>
          </p:nvSpPr>
          <p:spPr bwMode="auto">
            <a:xfrm flipV="1">
              <a:off x="2771" y="2672"/>
              <a:ext cx="275" cy="371"/>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7" name="Line 55"/>
            <p:cNvSpPr>
              <a:spLocks noChangeShapeType="1"/>
            </p:cNvSpPr>
            <p:nvPr/>
          </p:nvSpPr>
          <p:spPr bwMode="auto">
            <a:xfrm flipH="1" flipV="1">
              <a:off x="3341" y="2680"/>
              <a:ext cx="935" cy="363"/>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8" name="Line 56"/>
            <p:cNvSpPr>
              <a:spLocks noChangeShapeType="1"/>
            </p:cNvSpPr>
            <p:nvPr/>
          </p:nvSpPr>
          <p:spPr bwMode="auto">
            <a:xfrm flipH="1" flipV="1">
              <a:off x="3184" y="2680"/>
              <a:ext cx="322" cy="35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59" name="Rectangle 57"/>
          <p:cNvSpPr>
            <a:spLocks noChangeArrowheads="1"/>
          </p:cNvSpPr>
          <p:nvPr/>
        </p:nvSpPr>
        <p:spPr bwMode="auto">
          <a:xfrm>
            <a:off x="2431258" y="2882067"/>
            <a:ext cx="4864100" cy="2501900"/>
          </a:xfrm>
          <a:prstGeom prst="rect">
            <a:avLst/>
          </a:prstGeom>
          <a:noFill/>
          <a:ln w="2857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0" name="Rectangle 58"/>
          <p:cNvSpPr>
            <a:spLocks noChangeArrowheads="1"/>
          </p:cNvSpPr>
          <p:nvPr/>
        </p:nvSpPr>
        <p:spPr bwMode="auto">
          <a:xfrm>
            <a:off x="6093926" y="3386495"/>
            <a:ext cx="995465" cy="536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600" dirty="0" err="1">
                <a:latin typeface="Arial" pitchFamily="34" charset="0"/>
              </a:rPr>
              <a:t>Staging</a:t>
            </a:r>
            <a:r>
              <a:rPr lang="de-DE" altLang="de-DE" sz="1600" dirty="0">
                <a:latin typeface="Arial" pitchFamily="34" charset="0"/>
              </a:rPr>
              <a:t> </a:t>
            </a:r>
            <a:br>
              <a:rPr lang="de-DE" altLang="de-DE" sz="1600" dirty="0">
                <a:latin typeface="Arial" pitchFamily="34" charset="0"/>
              </a:rPr>
            </a:br>
            <a:r>
              <a:rPr lang="de-DE" altLang="de-DE" sz="1600" dirty="0">
                <a:latin typeface="Arial" pitchFamily="34" charset="0"/>
              </a:rPr>
              <a:t>Area</a:t>
            </a:r>
          </a:p>
        </p:txBody>
      </p:sp>
      <p:sp>
        <p:nvSpPr>
          <p:cNvPr id="61" name="Rectangle 60"/>
          <p:cNvSpPr>
            <a:spLocks noChangeArrowheads="1"/>
          </p:cNvSpPr>
          <p:nvPr/>
        </p:nvSpPr>
        <p:spPr bwMode="auto">
          <a:xfrm>
            <a:off x="1572421" y="2193092"/>
            <a:ext cx="1089025" cy="122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 name="Rectangle 61"/>
          <p:cNvSpPr>
            <a:spLocks noChangeArrowheads="1"/>
          </p:cNvSpPr>
          <p:nvPr/>
        </p:nvSpPr>
        <p:spPr bwMode="auto">
          <a:xfrm>
            <a:off x="3294856" y="2259771"/>
            <a:ext cx="3105150" cy="233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3" name="Rectangle 62"/>
          <p:cNvSpPr>
            <a:spLocks noChangeArrowheads="1"/>
          </p:cNvSpPr>
          <p:nvPr/>
        </p:nvSpPr>
        <p:spPr bwMode="auto">
          <a:xfrm>
            <a:off x="2543971" y="6142792"/>
            <a:ext cx="977900" cy="122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4" name="Rectangle 63"/>
          <p:cNvSpPr>
            <a:spLocks noChangeArrowheads="1"/>
          </p:cNvSpPr>
          <p:nvPr/>
        </p:nvSpPr>
        <p:spPr bwMode="auto">
          <a:xfrm>
            <a:off x="3766345" y="6111042"/>
            <a:ext cx="977900" cy="122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 name="Rectangle 64"/>
          <p:cNvSpPr>
            <a:spLocks noChangeArrowheads="1"/>
          </p:cNvSpPr>
          <p:nvPr/>
        </p:nvSpPr>
        <p:spPr bwMode="auto">
          <a:xfrm>
            <a:off x="4949032" y="6111042"/>
            <a:ext cx="977900" cy="122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6" name="Rectangle 65"/>
          <p:cNvSpPr>
            <a:spLocks noChangeArrowheads="1"/>
          </p:cNvSpPr>
          <p:nvPr/>
        </p:nvSpPr>
        <p:spPr bwMode="auto">
          <a:xfrm>
            <a:off x="6168232" y="6107867"/>
            <a:ext cx="977900" cy="122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7" name="Rectangle 66"/>
          <p:cNvSpPr>
            <a:spLocks noChangeArrowheads="1"/>
          </p:cNvSpPr>
          <p:nvPr/>
        </p:nvSpPr>
        <p:spPr bwMode="auto">
          <a:xfrm>
            <a:off x="1618398" y="1883530"/>
            <a:ext cx="997069"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Metadata</a:t>
            </a:r>
          </a:p>
          <a:p>
            <a:pPr algn="ctr">
              <a:lnSpc>
                <a:spcPct val="90000"/>
              </a:lnSpc>
            </a:pPr>
            <a:r>
              <a:rPr lang="de-DE" altLang="de-DE" sz="1200">
                <a:latin typeface="Arial" pitchFamily="34" charset="0"/>
              </a:rPr>
              <a:t>Repository</a:t>
            </a:r>
          </a:p>
        </p:txBody>
      </p:sp>
      <p:sp>
        <p:nvSpPr>
          <p:cNvPr id="68" name="Rectangle 67"/>
          <p:cNvSpPr>
            <a:spLocks noChangeArrowheads="1"/>
          </p:cNvSpPr>
          <p:nvPr/>
        </p:nvSpPr>
        <p:spPr bwMode="auto">
          <a:xfrm>
            <a:off x="2534293" y="5839581"/>
            <a:ext cx="101630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operational</a:t>
            </a:r>
          </a:p>
          <a:p>
            <a:pPr algn="ctr">
              <a:lnSpc>
                <a:spcPct val="90000"/>
              </a:lnSpc>
            </a:pPr>
            <a:r>
              <a:rPr lang="de-DE" altLang="de-DE" sz="1200">
                <a:latin typeface="Arial" pitchFamily="34" charset="0"/>
              </a:rPr>
              <a:t>Datenbase</a:t>
            </a:r>
          </a:p>
        </p:txBody>
      </p:sp>
      <p:sp>
        <p:nvSpPr>
          <p:cNvPr id="69" name="Rectangle 68"/>
          <p:cNvSpPr>
            <a:spLocks noChangeArrowheads="1"/>
          </p:cNvSpPr>
          <p:nvPr/>
        </p:nvSpPr>
        <p:spPr bwMode="auto">
          <a:xfrm>
            <a:off x="6158557" y="5806243"/>
            <a:ext cx="101630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de-DE" altLang="de-DE" sz="1200">
                <a:latin typeface="Arial" pitchFamily="34" charset="0"/>
              </a:rPr>
              <a:t>operational</a:t>
            </a:r>
          </a:p>
          <a:p>
            <a:pPr>
              <a:lnSpc>
                <a:spcPct val="90000"/>
              </a:lnSpc>
            </a:pPr>
            <a:r>
              <a:rPr lang="de-DE" altLang="de-DE" sz="1200">
                <a:latin typeface="Arial" pitchFamily="34" charset="0"/>
              </a:rPr>
              <a:t>Datenbase</a:t>
            </a:r>
          </a:p>
        </p:txBody>
      </p:sp>
      <p:sp>
        <p:nvSpPr>
          <p:cNvPr id="70" name="Rectangle 69"/>
          <p:cNvSpPr>
            <a:spLocks noChangeArrowheads="1"/>
          </p:cNvSpPr>
          <p:nvPr/>
        </p:nvSpPr>
        <p:spPr bwMode="auto">
          <a:xfrm>
            <a:off x="4939357" y="5806243"/>
            <a:ext cx="101630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de-DE" altLang="de-DE" sz="1200">
                <a:latin typeface="Arial" pitchFamily="34" charset="0"/>
              </a:rPr>
              <a:t>operational</a:t>
            </a:r>
          </a:p>
          <a:p>
            <a:pPr>
              <a:lnSpc>
                <a:spcPct val="90000"/>
              </a:lnSpc>
            </a:pPr>
            <a:r>
              <a:rPr lang="de-DE" altLang="de-DE" sz="1200">
                <a:latin typeface="Arial" pitchFamily="34" charset="0"/>
              </a:rPr>
              <a:t>Datenbase</a:t>
            </a:r>
          </a:p>
        </p:txBody>
      </p:sp>
      <p:sp>
        <p:nvSpPr>
          <p:cNvPr id="71" name="Rectangle 70"/>
          <p:cNvSpPr>
            <a:spLocks noChangeArrowheads="1"/>
          </p:cNvSpPr>
          <p:nvPr/>
        </p:nvSpPr>
        <p:spPr bwMode="auto">
          <a:xfrm>
            <a:off x="3756667" y="5809418"/>
            <a:ext cx="101630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de-DE" altLang="de-DE" sz="1200">
                <a:latin typeface="Arial" pitchFamily="34" charset="0"/>
              </a:rPr>
              <a:t>operational</a:t>
            </a:r>
          </a:p>
          <a:p>
            <a:pPr>
              <a:lnSpc>
                <a:spcPct val="90000"/>
              </a:lnSpc>
            </a:pPr>
            <a:r>
              <a:rPr lang="de-DE" altLang="de-DE" sz="1200">
                <a:latin typeface="Arial" pitchFamily="34" charset="0"/>
              </a:rPr>
              <a:t>Datenbase</a:t>
            </a:r>
          </a:p>
        </p:txBody>
      </p:sp>
      <p:sp>
        <p:nvSpPr>
          <p:cNvPr id="72" name="Rectangle 72"/>
          <p:cNvSpPr>
            <a:spLocks noChangeArrowheads="1"/>
          </p:cNvSpPr>
          <p:nvPr/>
        </p:nvSpPr>
        <p:spPr bwMode="auto">
          <a:xfrm>
            <a:off x="242890" y="423107"/>
            <a:ext cx="518392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en-US" altLang="de-DE">
                <a:latin typeface="Arial" pitchFamily="34" charset="0"/>
              </a:rPr>
              <a:t>Components of a Data Warehouse</a:t>
            </a:r>
            <a:endParaRPr lang="de-DE" altLang="de-DE" dirty="0">
              <a:latin typeface="Arial" pitchFamily="34" charset="0"/>
            </a:endParaRPr>
          </a:p>
        </p:txBody>
      </p:sp>
      <p:sp>
        <p:nvSpPr>
          <p:cNvPr id="73" name="Rectangle 74"/>
          <p:cNvSpPr>
            <a:spLocks noChangeArrowheads="1"/>
          </p:cNvSpPr>
          <p:nvPr/>
        </p:nvSpPr>
        <p:spPr bwMode="auto">
          <a:xfrm>
            <a:off x="4439632" y="3082093"/>
            <a:ext cx="782265" cy="286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de-DE" altLang="de-DE" sz="1400">
                <a:latin typeface="Arial" pitchFamily="34" charset="0"/>
              </a:rPr>
              <a:t>Loader</a:t>
            </a:r>
          </a:p>
        </p:txBody>
      </p:sp>
      <p:sp>
        <p:nvSpPr>
          <p:cNvPr id="74" name="Rectangle 75"/>
          <p:cNvSpPr>
            <a:spLocks noChangeArrowheads="1"/>
          </p:cNvSpPr>
          <p:nvPr/>
        </p:nvSpPr>
        <p:spPr bwMode="auto">
          <a:xfrm>
            <a:off x="4040981" y="3002717"/>
            <a:ext cx="1579563" cy="444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5" name="Line 76"/>
          <p:cNvSpPr>
            <a:spLocks noChangeShapeType="1"/>
          </p:cNvSpPr>
          <p:nvPr/>
        </p:nvSpPr>
        <p:spPr bwMode="auto">
          <a:xfrm flipV="1">
            <a:off x="4831556" y="2650292"/>
            <a:ext cx="0" cy="35083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6" name="Rectangle 58"/>
          <p:cNvSpPr>
            <a:spLocks noChangeArrowheads="1"/>
          </p:cNvSpPr>
          <p:nvPr/>
        </p:nvSpPr>
        <p:spPr bwMode="auto">
          <a:xfrm>
            <a:off x="1016316" y="3837234"/>
            <a:ext cx="1083631" cy="591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800">
                <a:latin typeface="Arial" pitchFamily="34" charset="0"/>
              </a:rPr>
              <a:t>ETL</a:t>
            </a:r>
            <a:br>
              <a:rPr lang="de-DE" altLang="de-DE" sz="1800">
                <a:latin typeface="Arial" pitchFamily="34" charset="0"/>
              </a:rPr>
            </a:br>
            <a:r>
              <a:rPr lang="de-DE" altLang="de-DE" sz="1800">
                <a:latin typeface="Arial" pitchFamily="34" charset="0"/>
              </a:rPr>
              <a:t>Process</a:t>
            </a:r>
            <a:endParaRPr lang="de-DE" altLang="de-DE" sz="1800" dirty="0">
              <a:latin typeface="Arial" pitchFamily="34" charset="0"/>
            </a:endParaRPr>
          </a:p>
        </p:txBody>
      </p:sp>
    </p:spTree>
    <p:extLst>
      <p:ext uri="{BB962C8B-B14F-4D97-AF65-F5344CB8AC3E}">
        <p14:creationId xmlns:p14="http://schemas.microsoft.com/office/powerpoint/2010/main" val="183134476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35</a:t>
            </a:fld>
            <a:endParaRPr lang="de-DE" sz="800">
              <a:solidFill>
                <a:schemeClr val="bg1"/>
              </a:solidFill>
            </a:endParaRPr>
          </a:p>
        </p:txBody>
      </p:sp>
      <p:sp>
        <p:nvSpPr>
          <p:cNvPr id="3" name="Rectangle 2"/>
          <p:cNvSpPr>
            <a:spLocks noChangeArrowheads="1"/>
          </p:cNvSpPr>
          <p:nvPr/>
        </p:nvSpPr>
        <p:spPr bwMode="auto">
          <a:xfrm>
            <a:off x="328101" y="427848"/>
            <a:ext cx="393216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Structure of the Database</a:t>
            </a:r>
            <a:endParaRPr lang="de-DE" altLang="de-DE" dirty="0">
              <a:latin typeface="Arial" pitchFamily="34" charset="0"/>
            </a:endParaRPr>
          </a:p>
        </p:txBody>
      </p:sp>
      <p:sp>
        <p:nvSpPr>
          <p:cNvPr id="4" name="Text Box 3"/>
          <p:cNvSpPr txBox="1">
            <a:spLocks noChangeArrowheads="1"/>
          </p:cNvSpPr>
          <p:nvPr/>
        </p:nvSpPr>
        <p:spPr bwMode="auto">
          <a:xfrm>
            <a:off x="328101" y="1150812"/>
            <a:ext cx="8422619" cy="513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t" anchorCtr="0">
            <a:spAutoFit/>
          </a:bodyPr>
          <a:lstStyle>
            <a:lvl1pPr defTabSz="762000">
              <a:spcBef>
                <a:spcPct val="0"/>
              </a:spcBef>
              <a:defRPr sz="2400">
                <a:solidFill>
                  <a:schemeClr val="tx1"/>
                </a:solidFill>
                <a:latin typeface="Times New Roman" pitchFamily="18" charset="0"/>
              </a:defRPr>
            </a:lvl1pPr>
            <a:lvl2pPr marL="571500" indent="-2794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just">
              <a:spcBef>
                <a:spcPts val="600"/>
              </a:spcBef>
            </a:pPr>
            <a:r>
              <a:rPr lang="en-US" altLang="de-DE" sz="1800">
                <a:latin typeface="Arial" pitchFamily="34" charset="0"/>
              </a:rPr>
              <a:t>The database represents the core of the data warehouse. It contains current and historical data from all relevant areas of the company.  In contrast to the operational databases, the data here is not structured according to the business processes and functions of the company, but is aligned with the facts that determine the company. They are organized in such a way that they can be viewed from different dimensions.</a:t>
            </a:r>
          </a:p>
          <a:p>
            <a:pPr algn="just">
              <a:spcBef>
                <a:spcPts val="600"/>
              </a:spcBef>
            </a:pPr>
            <a:r>
              <a:rPr lang="en-US" altLang="de-DE" sz="1800">
                <a:latin typeface="Arial" pitchFamily="34" charset="0"/>
              </a:rPr>
              <a:t>Frequently used dimensions are:</a:t>
            </a:r>
          </a:p>
          <a:p>
            <a:pPr marL="449263" indent="-271463" algn="just">
              <a:spcBef>
                <a:spcPts val="600"/>
              </a:spcBef>
              <a:buSzPct val="150000"/>
              <a:buFont typeface="Arial" panose="020B0604020202020204" pitchFamily="34" charset="0"/>
              <a:buChar char="•"/>
            </a:pPr>
            <a:r>
              <a:rPr lang="en-US" altLang="de-DE" sz="1800">
                <a:latin typeface="Arial" pitchFamily="34" charset="0"/>
              </a:rPr>
              <a:t>Company structure (e.g., business units, organizational structure, and legal entities)</a:t>
            </a:r>
          </a:p>
          <a:p>
            <a:pPr marL="449263" indent="-271463" algn="just">
              <a:spcBef>
                <a:spcPts val="600"/>
              </a:spcBef>
              <a:buSzPct val="150000"/>
              <a:buFont typeface="Arial" panose="020B0604020202020204" pitchFamily="34" charset="0"/>
              <a:buChar char="•"/>
            </a:pPr>
            <a:r>
              <a:rPr lang="en-US" altLang="de-DE" sz="1800">
                <a:latin typeface="Arial" pitchFamily="34" charset="0"/>
              </a:rPr>
              <a:t>Product structure (e.g. product groups and individual products)</a:t>
            </a:r>
          </a:p>
          <a:p>
            <a:pPr marL="449263" indent="-271463" algn="just">
              <a:spcBef>
                <a:spcPts val="600"/>
              </a:spcBef>
              <a:buSzPct val="150000"/>
              <a:buFont typeface="Arial" panose="020B0604020202020204" pitchFamily="34" charset="0"/>
              <a:buChar char="•"/>
            </a:pPr>
            <a:r>
              <a:rPr lang="en-US" altLang="de-DE" sz="1800">
                <a:latin typeface="Arial" pitchFamily="34" charset="0"/>
              </a:rPr>
              <a:t>Regional structure (e.g. region, country, continent)</a:t>
            </a:r>
          </a:p>
          <a:p>
            <a:pPr marL="449263" indent="-271463" algn="just">
              <a:spcBef>
                <a:spcPts val="600"/>
              </a:spcBef>
              <a:buSzPct val="150000"/>
              <a:buFont typeface="Arial" panose="020B0604020202020204" pitchFamily="34" charset="0"/>
              <a:buChar char="•"/>
            </a:pPr>
            <a:r>
              <a:rPr lang="en-US" altLang="de-DE" sz="1800">
                <a:latin typeface="Arial" pitchFamily="34" charset="0"/>
              </a:rPr>
              <a:t>Customer structure (e.g. customer groups or segments and individual customers)</a:t>
            </a:r>
          </a:p>
          <a:p>
            <a:pPr marL="449263" indent="-271463" algn="just">
              <a:spcBef>
                <a:spcPts val="600"/>
              </a:spcBef>
              <a:buSzPct val="150000"/>
              <a:buFont typeface="Arial" panose="020B0604020202020204" pitchFamily="34" charset="0"/>
              <a:buChar char="•"/>
            </a:pPr>
            <a:r>
              <a:rPr lang="en-US" altLang="de-DE" sz="1800">
                <a:latin typeface="Arial" pitchFamily="34" charset="0"/>
              </a:rPr>
              <a:t>Time structure (e.g. month, quarter, year)</a:t>
            </a:r>
          </a:p>
          <a:p>
            <a:pPr marL="449263" indent="-271463" algn="just">
              <a:spcBef>
                <a:spcPts val="600"/>
              </a:spcBef>
              <a:buSzPct val="150000"/>
              <a:buFont typeface="Arial" panose="020B0604020202020204" pitchFamily="34" charset="0"/>
              <a:buChar char="•"/>
            </a:pPr>
            <a:r>
              <a:rPr lang="en-US" altLang="de-DE" sz="1800">
                <a:latin typeface="Arial" pitchFamily="34" charset="0"/>
              </a:rPr>
              <a:t>Business parameters (e.g. sales, contribution margin, profit)</a:t>
            </a:r>
          </a:p>
          <a:p>
            <a:pPr marL="449263" indent="-271463" algn="just">
              <a:spcBef>
                <a:spcPts val="600"/>
              </a:spcBef>
              <a:buSzPct val="150000"/>
              <a:buFont typeface="Arial" panose="020B0604020202020204" pitchFamily="34" charset="0"/>
              <a:buChar char="•"/>
            </a:pPr>
            <a:r>
              <a:rPr lang="en-US" altLang="de-DE" sz="1800">
                <a:latin typeface="Arial" pitchFamily="34" charset="0"/>
              </a:rPr>
              <a:t>Characteristics (e.g. target, actual, deviations)</a:t>
            </a:r>
            <a:endParaRPr lang="de-DE" altLang="de-DE" sz="1800" dirty="0">
              <a:latin typeface="Arial" pitchFamily="34" charset="0"/>
            </a:endParaRPr>
          </a:p>
        </p:txBody>
      </p:sp>
    </p:spTree>
    <p:extLst>
      <p:ext uri="{BB962C8B-B14F-4D97-AF65-F5344CB8AC3E}">
        <p14:creationId xmlns:p14="http://schemas.microsoft.com/office/powerpoint/2010/main" val="200545350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36</a:t>
            </a:fld>
            <a:endParaRPr lang="de-DE" sz="800">
              <a:solidFill>
                <a:schemeClr val="bg1"/>
              </a:solidFill>
            </a:endParaRPr>
          </a:p>
        </p:txBody>
      </p:sp>
      <p:sp>
        <p:nvSpPr>
          <p:cNvPr id="5" name="Rectangle 2"/>
          <p:cNvSpPr>
            <a:spLocks noChangeArrowheads="1"/>
          </p:cNvSpPr>
          <p:nvPr/>
        </p:nvSpPr>
        <p:spPr bwMode="auto">
          <a:xfrm>
            <a:off x="257758" y="4304101"/>
            <a:ext cx="1256754"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r>
              <a:rPr lang="de-DE" altLang="de-DE" sz="1600">
                <a:latin typeface="Arial" pitchFamily="34" charset="0"/>
              </a:rPr>
              <a:t>Individual</a:t>
            </a:r>
            <a:br>
              <a:rPr lang="de-DE" altLang="de-DE" sz="1600">
                <a:latin typeface="Arial" pitchFamily="34" charset="0"/>
              </a:rPr>
            </a:br>
            <a:r>
              <a:rPr lang="de-DE" altLang="de-DE" sz="1600">
                <a:latin typeface="Arial" pitchFamily="34" charset="0"/>
              </a:rPr>
              <a:t>Customers</a:t>
            </a:r>
          </a:p>
        </p:txBody>
      </p:sp>
      <p:sp>
        <p:nvSpPr>
          <p:cNvPr id="6" name="Rectangle 3"/>
          <p:cNvSpPr>
            <a:spLocks noChangeArrowheads="1"/>
          </p:cNvSpPr>
          <p:nvPr/>
        </p:nvSpPr>
        <p:spPr bwMode="auto">
          <a:xfrm>
            <a:off x="365465" y="3496064"/>
            <a:ext cx="1142941"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r>
              <a:rPr lang="de-DE" altLang="de-DE" sz="1600">
                <a:latin typeface="Arial" pitchFamily="34" charset="0"/>
              </a:rPr>
              <a:t>Customer</a:t>
            </a:r>
            <a:br>
              <a:rPr lang="de-DE" altLang="de-DE" sz="1600">
                <a:latin typeface="Arial" pitchFamily="34" charset="0"/>
              </a:rPr>
            </a:br>
            <a:r>
              <a:rPr lang="de-DE" altLang="de-DE" sz="1600">
                <a:latin typeface="Arial" pitchFamily="34" charset="0"/>
              </a:rPr>
              <a:t>Groups</a:t>
            </a:r>
          </a:p>
        </p:txBody>
      </p:sp>
      <p:sp>
        <p:nvSpPr>
          <p:cNvPr id="7" name="Rectangle 4"/>
          <p:cNvSpPr>
            <a:spLocks noChangeArrowheads="1"/>
          </p:cNvSpPr>
          <p:nvPr/>
        </p:nvSpPr>
        <p:spPr bwMode="auto">
          <a:xfrm>
            <a:off x="274426" y="2745176"/>
            <a:ext cx="1256754"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r>
              <a:rPr lang="de-DE" altLang="de-DE" sz="1600">
                <a:latin typeface="Arial" pitchFamily="34" charset="0"/>
              </a:rPr>
              <a:t>Customers</a:t>
            </a:r>
            <a:br>
              <a:rPr lang="de-DE" altLang="de-DE" sz="1600">
                <a:latin typeface="Arial" pitchFamily="34" charset="0"/>
              </a:rPr>
            </a:br>
            <a:r>
              <a:rPr lang="de-DE" altLang="de-DE" sz="1600">
                <a:latin typeface="Arial" pitchFamily="34" charset="0"/>
              </a:rPr>
              <a:t>Total</a:t>
            </a:r>
          </a:p>
        </p:txBody>
      </p:sp>
      <p:sp>
        <p:nvSpPr>
          <p:cNvPr id="8" name="Rectangle 5"/>
          <p:cNvSpPr>
            <a:spLocks noChangeArrowheads="1"/>
          </p:cNvSpPr>
          <p:nvPr/>
        </p:nvSpPr>
        <p:spPr bwMode="auto">
          <a:xfrm>
            <a:off x="1449388" y="4539054"/>
            <a:ext cx="334962" cy="30956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9" name="Rectangle 6"/>
          <p:cNvSpPr>
            <a:spLocks noChangeArrowheads="1"/>
          </p:cNvSpPr>
          <p:nvPr/>
        </p:nvSpPr>
        <p:spPr bwMode="auto">
          <a:xfrm>
            <a:off x="1949452" y="4539054"/>
            <a:ext cx="334963" cy="30956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0" name="Rectangle 7"/>
          <p:cNvSpPr>
            <a:spLocks noChangeArrowheads="1"/>
          </p:cNvSpPr>
          <p:nvPr/>
        </p:nvSpPr>
        <p:spPr bwMode="auto">
          <a:xfrm>
            <a:off x="2466977" y="4539054"/>
            <a:ext cx="334963" cy="30956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1" name="Rectangle 8"/>
          <p:cNvSpPr>
            <a:spLocks noChangeArrowheads="1"/>
          </p:cNvSpPr>
          <p:nvPr/>
        </p:nvSpPr>
        <p:spPr bwMode="auto">
          <a:xfrm>
            <a:off x="2994026" y="4539054"/>
            <a:ext cx="333375" cy="30956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2" name="Rectangle 9"/>
          <p:cNvSpPr>
            <a:spLocks noChangeArrowheads="1"/>
          </p:cNvSpPr>
          <p:nvPr/>
        </p:nvSpPr>
        <p:spPr bwMode="auto">
          <a:xfrm>
            <a:off x="3475038" y="4539054"/>
            <a:ext cx="334962" cy="30956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3" name="Rectangle 10"/>
          <p:cNvSpPr>
            <a:spLocks noChangeArrowheads="1"/>
          </p:cNvSpPr>
          <p:nvPr/>
        </p:nvSpPr>
        <p:spPr bwMode="auto">
          <a:xfrm>
            <a:off x="3221038" y="3697095"/>
            <a:ext cx="334962" cy="31129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4" name="Rectangle 11"/>
          <p:cNvSpPr>
            <a:spLocks noChangeArrowheads="1"/>
          </p:cNvSpPr>
          <p:nvPr/>
        </p:nvSpPr>
        <p:spPr bwMode="auto">
          <a:xfrm>
            <a:off x="1957388" y="3685982"/>
            <a:ext cx="334962" cy="31129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5" name="Rectangle 12"/>
          <p:cNvSpPr>
            <a:spLocks noChangeArrowheads="1"/>
          </p:cNvSpPr>
          <p:nvPr/>
        </p:nvSpPr>
        <p:spPr bwMode="auto">
          <a:xfrm>
            <a:off x="2598740" y="2786723"/>
            <a:ext cx="333375" cy="30956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Line 13"/>
          <p:cNvSpPr>
            <a:spLocks noChangeShapeType="1"/>
          </p:cNvSpPr>
          <p:nvPr/>
        </p:nvSpPr>
        <p:spPr bwMode="auto">
          <a:xfrm>
            <a:off x="1665290" y="4264413"/>
            <a:ext cx="1000125"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7" name="Line 14"/>
          <p:cNvSpPr>
            <a:spLocks noChangeShapeType="1"/>
          </p:cNvSpPr>
          <p:nvPr/>
        </p:nvSpPr>
        <p:spPr bwMode="auto">
          <a:xfrm>
            <a:off x="3190877" y="4264413"/>
            <a:ext cx="474663"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8" name="Line 15"/>
          <p:cNvSpPr>
            <a:spLocks noChangeShapeType="1"/>
          </p:cNvSpPr>
          <p:nvPr/>
        </p:nvSpPr>
        <p:spPr bwMode="auto">
          <a:xfrm>
            <a:off x="2138363" y="3385945"/>
            <a:ext cx="126365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9" name="Line 16"/>
          <p:cNvSpPr>
            <a:spLocks noChangeShapeType="1"/>
          </p:cNvSpPr>
          <p:nvPr/>
        </p:nvSpPr>
        <p:spPr bwMode="auto">
          <a:xfrm flipV="1">
            <a:off x="1665288" y="4264416"/>
            <a:ext cx="0" cy="28880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0" name="Line 17"/>
          <p:cNvSpPr>
            <a:spLocks noChangeShapeType="1"/>
          </p:cNvSpPr>
          <p:nvPr/>
        </p:nvSpPr>
        <p:spPr bwMode="auto">
          <a:xfrm flipV="1">
            <a:off x="2138363" y="4264416"/>
            <a:ext cx="0" cy="28880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1" name="Line 18"/>
          <p:cNvSpPr>
            <a:spLocks noChangeShapeType="1"/>
          </p:cNvSpPr>
          <p:nvPr/>
        </p:nvSpPr>
        <p:spPr bwMode="auto">
          <a:xfrm flipV="1">
            <a:off x="2665413" y="4264416"/>
            <a:ext cx="0" cy="28880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2" name="Line 19"/>
          <p:cNvSpPr>
            <a:spLocks noChangeShapeType="1"/>
          </p:cNvSpPr>
          <p:nvPr/>
        </p:nvSpPr>
        <p:spPr bwMode="auto">
          <a:xfrm flipV="1">
            <a:off x="3190875" y="4264416"/>
            <a:ext cx="0" cy="28880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3" name="Line 20"/>
          <p:cNvSpPr>
            <a:spLocks noChangeShapeType="1"/>
          </p:cNvSpPr>
          <p:nvPr/>
        </p:nvSpPr>
        <p:spPr bwMode="auto">
          <a:xfrm flipV="1">
            <a:off x="3665538" y="4264416"/>
            <a:ext cx="0" cy="28880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4" name="Line 21"/>
          <p:cNvSpPr>
            <a:spLocks noChangeShapeType="1"/>
          </p:cNvSpPr>
          <p:nvPr/>
        </p:nvSpPr>
        <p:spPr bwMode="auto">
          <a:xfrm flipH="1" flipV="1">
            <a:off x="3402012" y="3999301"/>
            <a:ext cx="0" cy="269877"/>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5" name="Line 22"/>
          <p:cNvSpPr>
            <a:spLocks noChangeShapeType="1"/>
          </p:cNvSpPr>
          <p:nvPr/>
        </p:nvSpPr>
        <p:spPr bwMode="auto">
          <a:xfrm flipV="1">
            <a:off x="2138363" y="3999299"/>
            <a:ext cx="0" cy="28881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6" name="Line 23"/>
          <p:cNvSpPr>
            <a:spLocks noChangeShapeType="1"/>
          </p:cNvSpPr>
          <p:nvPr/>
        </p:nvSpPr>
        <p:spPr bwMode="auto">
          <a:xfrm flipV="1">
            <a:off x="2138363" y="3385945"/>
            <a:ext cx="0" cy="29053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7" name="Line 24"/>
          <p:cNvSpPr>
            <a:spLocks noChangeShapeType="1"/>
          </p:cNvSpPr>
          <p:nvPr/>
        </p:nvSpPr>
        <p:spPr bwMode="auto">
          <a:xfrm flipV="1">
            <a:off x="3402013" y="3385945"/>
            <a:ext cx="0" cy="29053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8" name="Line 25"/>
          <p:cNvSpPr>
            <a:spLocks noChangeShapeType="1"/>
          </p:cNvSpPr>
          <p:nvPr/>
        </p:nvSpPr>
        <p:spPr bwMode="auto">
          <a:xfrm flipV="1">
            <a:off x="2770188" y="3091095"/>
            <a:ext cx="0" cy="28881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9" name="Rectangle 26"/>
          <p:cNvSpPr>
            <a:spLocks noChangeArrowheads="1"/>
          </p:cNvSpPr>
          <p:nvPr/>
        </p:nvSpPr>
        <p:spPr bwMode="auto">
          <a:xfrm>
            <a:off x="5025466" y="4542225"/>
            <a:ext cx="99386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r>
              <a:rPr lang="de-DE" altLang="de-DE" sz="1600">
                <a:latin typeface="Arial" pitchFamily="34" charset="0"/>
              </a:rPr>
              <a:t>Regions</a:t>
            </a:r>
          </a:p>
        </p:txBody>
      </p:sp>
      <p:sp>
        <p:nvSpPr>
          <p:cNvPr id="30" name="Rectangle 27"/>
          <p:cNvSpPr>
            <a:spLocks noChangeArrowheads="1"/>
          </p:cNvSpPr>
          <p:nvPr/>
        </p:nvSpPr>
        <p:spPr bwMode="auto">
          <a:xfrm>
            <a:off x="4950926" y="3616713"/>
            <a:ext cx="114294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r>
              <a:rPr lang="de-DE" altLang="de-DE" sz="1600">
                <a:latin typeface="Arial" pitchFamily="34" charset="0"/>
              </a:rPr>
              <a:t>Countries</a:t>
            </a:r>
          </a:p>
        </p:txBody>
      </p:sp>
      <p:sp>
        <p:nvSpPr>
          <p:cNvPr id="31" name="Rectangle 28"/>
          <p:cNvSpPr>
            <a:spLocks noChangeArrowheads="1"/>
          </p:cNvSpPr>
          <p:nvPr/>
        </p:nvSpPr>
        <p:spPr bwMode="auto">
          <a:xfrm>
            <a:off x="4909056" y="2737688"/>
            <a:ext cx="1226682"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r>
              <a:rPr lang="de-DE" altLang="de-DE" sz="1600">
                <a:latin typeface="Arial" pitchFamily="34" charset="0"/>
              </a:rPr>
              <a:t>Sales Area</a:t>
            </a:r>
            <a:br>
              <a:rPr lang="de-DE" altLang="de-DE" sz="1600">
                <a:latin typeface="Arial" pitchFamily="34" charset="0"/>
              </a:rPr>
            </a:br>
            <a:r>
              <a:rPr lang="de-DE" altLang="de-DE" sz="1600">
                <a:latin typeface="Arial" pitchFamily="34" charset="0"/>
              </a:rPr>
              <a:t>Total</a:t>
            </a:r>
          </a:p>
        </p:txBody>
      </p:sp>
      <p:sp>
        <p:nvSpPr>
          <p:cNvPr id="32" name="Rectangle 29"/>
          <p:cNvSpPr>
            <a:spLocks noChangeArrowheads="1"/>
          </p:cNvSpPr>
          <p:nvPr/>
        </p:nvSpPr>
        <p:spPr bwMode="auto">
          <a:xfrm>
            <a:off x="6007102" y="4558104"/>
            <a:ext cx="368300" cy="29051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3" name="Rectangle 30"/>
          <p:cNvSpPr>
            <a:spLocks noChangeArrowheads="1"/>
          </p:cNvSpPr>
          <p:nvPr/>
        </p:nvSpPr>
        <p:spPr bwMode="auto">
          <a:xfrm>
            <a:off x="6553201" y="4558104"/>
            <a:ext cx="368300" cy="29051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4" name="Rectangle 31"/>
          <p:cNvSpPr>
            <a:spLocks noChangeArrowheads="1"/>
          </p:cNvSpPr>
          <p:nvPr/>
        </p:nvSpPr>
        <p:spPr bwMode="auto">
          <a:xfrm>
            <a:off x="7118350" y="4558104"/>
            <a:ext cx="368300" cy="29051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5" name="Rectangle 32"/>
          <p:cNvSpPr>
            <a:spLocks noChangeArrowheads="1"/>
          </p:cNvSpPr>
          <p:nvPr/>
        </p:nvSpPr>
        <p:spPr bwMode="auto">
          <a:xfrm>
            <a:off x="7693027" y="4558104"/>
            <a:ext cx="368300" cy="29051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6" name="Rectangle 33"/>
          <p:cNvSpPr>
            <a:spLocks noChangeArrowheads="1"/>
          </p:cNvSpPr>
          <p:nvPr/>
        </p:nvSpPr>
        <p:spPr bwMode="auto">
          <a:xfrm>
            <a:off x="8220076" y="4558104"/>
            <a:ext cx="368300" cy="29051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7" name="Rectangle 34"/>
          <p:cNvSpPr>
            <a:spLocks noChangeArrowheads="1"/>
          </p:cNvSpPr>
          <p:nvPr/>
        </p:nvSpPr>
        <p:spPr bwMode="auto">
          <a:xfrm>
            <a:off x="7910515" y="3710375"/>
            <a:ext cx="368300" cy="29051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8" name="Rectangle 35"/>
          <p:cNvSpPr>
            <a:spLocks noChangeArrowheads="1"/>
          </p:cNvSpPr>
          <p:nvPr/>
        </p:nvSpPr>
        <p:spPr bwMode="auto">
          <a:xfrm>
            <a:off x="6530977" y="3699263"/>
            <a:ext cx="366713" cy="29051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9" name="Rectangle 36"/>
          <p:cNvSpPr>
            <a:spLocks noChangeArrowheads="1"/>
          </p:cNvSpPr>
          <p:nvPr/>
        </p:nvSpPr>
        <p:spPr bwMode="auto">
          <a:xfrm>
            <a:off x="7232652" y="2821379"/>
            <a:ext cx="366713" cy="29051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0" name="Line 37"/>
          <p:cNvSpPr>
            <a:spLocks noChangeShapeType="1"/>
          </p:cNvSpPr>
          <p:nvPr/>
        </p:nvSpPr>
        <p:spPr bwMode="auto">
          <a:xfrm>
            <a:off x="7869240" y="4272350"/>
            <a:ext cx="52705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1" name="Line 38"/>
          <p:cNvSpPr>
            <a:spLocks noChangeShapeType="1"/>
          </p:cNvSpPr>
          <p:nvPr/>
        </p:nvSpPr>
        <p:spPr bwMode="auto">
          <a:xfrm>
            <a:off x="6729415" y="3392875"/>
            <a:ext cx="1379537"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2" name="Line 39"/>
          <p:cNvSpPr>
            <a:spLocks noChangeShapeType="1"/>
          </p:cNvSpPr>
          <p:nvPr/>
        </p:nvSpPr>
        <p:spPr bwMode="auto">
          <a:xfrm flipV="1">
            <a:off x="6211888" y="4272354"/>
            <a:ext cx="0" cy="27146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3" name="Line 40"/>
          <p:cNvSpPr>
            <a:spLocks noChangeShapeType="1"/>
          </p:cNvSpPr>
          <p:nvPr/>
        </p:nvSpPr>
        <p:spPr bwMode="auto">
          <a:xfrm flipV="1">
            <a:off x="6729413" y="4272354"/>
            <a:ext cx="0" cy="27146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4" name="Line 42"/>
          <p:cNvSpPr>
            <a:spLocks noChangeShapeType="1"/>
          </p:cNvSpPr>
          <p:nvPr/>
        </p:nvSpPr>
        <p:spPr bwMode="auto">
          <a:xfrm flipV="1">
            <a:off x="7878763" y="4272354"/>
            <a:ext cx="0" cy="27146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5" name="Line 43"/>
          <p:cNvSpPr>
            <a:spLocks noChangeShapeType="1"/>
          </p:cNvSpPr>
          <p:nvPr/>
        </p:nvSpPr>
        <p:spPr bwMode="auto">
          <a:xfrm flipV="1">
            <a:off x="8396288" y="4272354"/>
            <a:ext cx="0" cy="27146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6" name="Line 44"/>
          <p:cNvSpPr>
            <a:spLocks noChangeShapeType="1"/>
          </p:cNvSpPr>
          <p:nvPr/>
        </p:nvSpPr>
        <p:spPr bwMode="auto">
          <a:xfrm flipV="1">
            <a:off x="8108950" y="4002475"/>
            <a:ext cx="0" cy="26987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7" name="Line 45"/>
          <p:cNvSpPr>
            <a:spLocks noChangeShapeType="1"/>
          </p:cNvSpPr>
          <p:nvPr/>
        </p:nvSpPr>
        <p:spPr bwMode="auto">
          <a:xfrm flipV="1">
            <a:off x="6729413" y="4002475"/>
            <a:ext cx="0" cy="26987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8" name="Line 46"/>
          <p:cNvSpPr>
            <a:spLocks noChangeShapeType="1"/>
          </p:cNvSpPr>
          <p:nvPr/>
        </p:nvSpPr>
        <p:spPr bwMode="auto">
          <a:xfrm flipH="1" flipV="1">
            <a:off x="6729413" y="3392879"/>
            <a:ext cx="1587" cy="30162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9" name="Line 47"/>
          <p:cNvSpPr>
            <a:spLocks noChangeShapeType="1"/>
          </p:cNvSpPr>
          <p:nvPr/>
        </p:nvSpPr>
        <p:spPr bwMode="auto">
          <a:xfrm flipH="1" flipV="1">
            <a:off x="8108952" y="3392875"/>
            <a:ext cx="1588" cy="3048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0" name="Line 48"/>
          <p:cNvSpPr>
            <a:spLocks noChangeShapeType="1"/>
          </p:cNvSpPr>
          <p:nvPr/>
        </p:nvSpPr>
        <p:spPr bwMode="auto">
          <a:xfrm flipV="1">
            <a:off x="7418388" y="3121413"/>
            <a:ext cx="0" cy="27146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1" name="Line 49"/>
          <p:cNvSpPr>
            <a:spLocks noChangeShapeType="1"/>
          </p:cNvSpPr>
          <p:nvPr/>
        </p:nvSpPr>
        <p:spPr bwMode="auto">
          <a:xfrm>
            <a:off x="6211888" y="4272350"/>
            <a:ext cx="1039812"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2" name="Line 52"/>
          <p:cNvSpPr>
            <a:spLocks noChangeShapeType="1"/>
          </p:cNvSpPr>
          <p:nvPr/>
        </p:nvSpPr>
        <p:spPr bwMode="auto">
          <a:xfrm flipV="1">
            <a:off x="7248525" y="4269179"/>
            <a:ext cx="0" cy="26987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3" name="Rectangle 53"/>
          <p:cNvSpPr>
            <a:spLocks noChangeArrowheads="1"/>
          </p:cNvSpPr>
          <p:nvPr/>
        </p:nvSpPr>
        <p:spPr bwMode="auto">
          <a:xfrm>
            <a:off x="195264" y="224423"/>
            <a:ext cx="5012398"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en-US" altLang="de-DE">
                <a:latin typeface="Arial" pitchFamily="34" charset="0"/>
              </a:rPr>
              <a:t>Examples of Aggregation Levels </a:t>
            </a:r>
            <a:br>
              <a:rPr lang="en-US" altLang="de-DE">
                <a:latin typeface="Arial" pitchFamily="34" charset="0"/>
              </a:rPr>
            </a:br>
            <a:r>
              <a:rPr lang="en-US" altLang="de-DE">
                <a:latin typeface="Arial" pitchFamily="34" charset="0"/>
              </a:rPr>
              <a:t>in a Data Warehouse</a:t>
            </a:r>
            <a:endParaRPr lang="de-DE" altLang="de-DE" dirty="0">
              <a:latin typeface="Arial" pitchFamily="34" charset="0"/>
            </a:endParaRPr>
          </a:p>
        </p:txBody>
      </p:sp>
    </p:spTree>
    <p:extLst>
      <p:ext uri="{BB962C8B-B14F-4D97-AF65-F5344CB8AC3E}">
        <p14:creationId xmlns:p14="http://schemas.microsoft.com/office/powerpoint/2010/main" val="58051432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37</a:t>
            </a:fld>
            <a:endParaRPr lang="de-DE" sz="800">
              <a:solidFill>
                <a:schemeClr val="bg1"/>
              </a:solidFill>
            </a:endParaRPr>
          </a:p>
        </p:txBody>
      </p:sp>
      <p:sp>
        <p:nvSpPr>
          <p:cNvPr id="3" name="Rectangle 1028"/>
          <p:cNvSpPr>
            <a:spLocks noChangeArrowheads="1"/>
          </p:cNvSpPr>
          <p:nvPr/>
        </p:nvSpPr>
        <p:spPr bwMode="auto">
          <a:xfrm>
            <a:off x="312446" y="1243452"/>
            <a:ext cx="8479131" cy="4986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defTabSz="762000">
              <a:spcBef>
                <a:spcPct val="0"/>
              </a:spcBef>
              <a:defRPr sz="2400">
                <a:solidFill>
                  <a:schemeClr val="tx1"/>
                </a:solidFill>
                <a:latin typeface="Times New Roman" pitchFamily="18" charset="0"/>
              </a:defRPr>
            </a:lvl1pPr>
            <a:lvl2pPr marL="571500" indent="-2794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just">
              <a:spcBef>
                <a:spcPts val="600"/>
              </a:spcBef>
            </a:pPr>
            <a:r>
              <a:rPr lang="en-US" altLang="de-DE" sz="1800">
                <a:latin typeface="Arial" pitchFamily="34" charset="0"/>
              </a:rPr>
              <a:t>The data in the data warehouse can normally only be accessed in a read-only manner. The only exception to this are ETL tools, which are responsible for transferring data from internal and external information sources. They automate the process of data acquisition from internal and external information sources. </a:t>
            </a:r>
          </a:p>
          <a:p>
            <a:pPr algn="just">
              <a:spcBef>
                <a:spcPts val="600"/>
              </a:spcBef>
            </a:pPr>
            <a:r>
              <a:rPr lang="en-US" altLang="de-DE" sz="1800">
                <a:latin typeface="Arial" pitchFamily="34" charset="0"/>
              </a:rPr>
              <a:t>The timeliness with which the transfer to the database is to take place can be defined flexibly, e.g. within defined time intervals, immediately after each change or at the explicit request of the user.</a:t>
            </a:r>
          </a:p>
          <a:p>
            <a:pPr algn="just">
              <a:spcBef>
                <a:spcPts val="600"/>
              </a:spcBef>
            </a:pPr>
            <a:r>
              <a:rPr lang="en-US" altLang="de-DE" sz="1800">
                <a:latin typeface="Arial" pitchFamily="34" charset="0"/>
              </a:rPr>
              <a:t>ETL programs include:</a:t>
            </a:r>
          </a:p>
          <a:p>
            <a:pPr algn="just">
              <a:spcBef>
                <a:spcPts val="600"/>
              </a:spcBef>
            </a:pPr>
            <a:r>
              <a:rPr lang="en-US" altLang="de-DE" sz="1800">
                <a:latin typeface="Arial" pitchFamily="34" charset="0"/>
              </a:rPr>
              <a:t>Monitors: </a:t>
            </a:r>
            <a:r>
              <a:rPr lang="en-US" altLang="de-DE" sz="1800" b="0">
                <a:latin typeface="Arial" pitchFamily="34" charset="0"/>
              </a:rPr>
              <a:t>Detect and report changes in individual sources that are relevant to the data warehouse</a:t>
            </a:r>
          </a:p>
          <a:p>
            <a:pPr algn="just">
              <a:spcBef>
                <a:spcPts val="600"/>
              </a:spcBef>
            </a:pPr>
            <a:r>
              <a:rPr lang="en-US" altLang="de-DE" sz="1800">
                <a:latin typeface="Arial" pitchFamily="34" charset="0"/>
              </a:rPr>
              <a:t>Extractors: </a:t>
            </a:r>
            <a:r>
              <a:rPr lang="en-US" altLang="de-DE" sz="1800" b="0">
                <a:latin typeface="Arial" pitchFamily="34" charset="0"/>
              </a:rPr>
              <a:t>select and transport data from the data sources into the workspace</a:t>
            </a:r>
          </a:p>
          <a:p>
            <a:pPr algn="just">
              <a:spcBef>
                <a:spcPts val="600"/>
              </a:spcBef>
            </a:pPr>
            <a:r>
              <a:rPr lang="en-US" altLang="de-DE" sz="1800">
                <a:latin typeface="Arial" pitchFamily="34" charset="0"/>
              </a:rPr>
              <a:t>Transformers: </a:t>
            </a:r>
            <a:r>
              <a:rPr lang="en-US" altLang="de-DE" sz="1800" b="0">
                <a:latin typeface="Arial" pitchFamily="34" charset="0"/>
              </a:rPr>
              <a:t>Unify, clean, integrate, consolidate, aggregate, and augment extracted data in the workspace</a:t>
            </a:r>
          </a:p>
          <a:p>
            <a:pPr algn="just">
              <a:spcBef>
                <a:spcPts val="600"/>
              </a:spcBef>
            </a:pPr>
            <a:r>
              <a:rPr lang="en-US" altLang="de-DE" sz="1800">
                <a:latin typeface="Arial" pitchFamily="34" charset="0"/>
              </a:rPr>
              <a:t>Loaders: </a:t>
            </a:r>
            <a:r>
              <a:rPr lang="en-US" altLang="de-DE" sz="1800" b="0">
                <a:latin typeface="Arial" pitchFamily="34" charset="0"/>
              </a:rPr>
              <a:t>Load transformed data from the workspace into the data warehouse after the data retrieval process is complete</a:t>
            </a:r>
            <a:endParaRPr lang="de-DE" altLang="de-DE" sz="1800" b="0" dirty="0">
              <a:latin typeface="Arial" pitchFamily="34" charset="0"/>
            </a:endParaRPr>
          </a:p>
        </p:txBody>
      </p:sp>
      <p:sp>
        <p:nvSpPr>
          <p:cNvPr id="4" name="Rectangle 1077"/>
          <p:cNvSpPr>
            <a:spLocks noChangeArrowheads="1"/>
          </p:cNvSpPr>
          <p:nvPr/>
        </p:nvSpPr>
        <p:spPr bwMode="auto">
          <a:xfrm>
            <a:off x="282617" y="449650"/>
            <a:ext cx="1665136"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ETL-Tools</a:t>
            </a:r>
            <a:endParaRPr lang="de-DE" altLang="de-DE" dirty="0">
              <a:latin typeface="Arial" pitchFamily="34" charset="0"/>
            </a:endParaRPr>
          </a:p>
        </p:txBody>
      </p:sp>
    </p:spTree>
    <p:extLst>
      <p:ext uri="{BB962C8B-B14F-4D97-AF65-F5344CB8AC3E}">
        <p14:creationId xmlns:p14="http://schemas.microsoft.com/office/powerpoint/2010/main" val="41069735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38</a:t>
            </a:fld>
            <a:endParaRPr lang="de-DE" sz="800">
              <a:solidFill>
                <a:schemeClr val="bg1"/>
              </a:solidFill>
            </a:endParaRPr>
          </a:p>
        </p:txBody>
      </p:sp>
      <p:sp>
        <p:nvSpPr>
          <p:cNvPr id="3" name="Rectangle 1028"/>
          <p:cNvSpPr>
            <a:spLocks noChangeArrowheads="1"/>
          </p:cNvSpPr>
          <p:nvPr/>
        </p:nvSpPr>
        <p:spPr bwMode="auto">
          <a:xfrm>
            <a:off x="620684" y="1785233"/>
            <a:ext cx="7514706" cy="364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defTabSz="762000">
              <a:spcBef>
                <a:spcPct val="0"/>
              </a:spcBef>
              <a:defRPr sz="2400">
                <a:solidFill>
                  <a:schemeClr val="tx1"/>
                </a:solidFill>
                <a:latin typeface="Times New Roman" pitchFamily="18" charset="0"/>
              </a:defRPr>
            </a:lvl1pPr>
            <a:lvl2pPr marL="571500" indent="-2794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just">
              <a:spcBef>
                <a:spcPts val="600"/>
              </a:spcBef>
            </a:pPr>
            <a:r>
              <a:rPr lang="en-US" altLang="de-DE" sz="1800">
                <a:latin typeface="Arial" pitchFamily="34" charset="0"/>
              </a:rPr>
              <a:t>The staging area is a temporary cache that performs the ETL process. It includes the extraction, transformation and loading of the data into the data warehouse. </a:t>
            </a:r>
          </a:p>
          <a:p>
            <a:pPr algn="just">
              <a:spcBef>
                <a:spcPts val="600"/>
              </a:spcBef>
            </a:pPr>
            <a:r>
              <a:rPr lang="en-US" altLang="de-DE" sz="1800">
                <a:latin typeface="Arial" pitchFamily="34" charset="0"/>
              </a:rPr>
              <a:t>Neither the operational systems nor the data warehouse are affected by the process. The data can be transferred incrementally from the operational systems without having to have a permanent connection to them. It is stored temporarily and only transformed when it is sufficiently complete. </a:t>
            </a:r>
          </a:p>
          <a:p>
            <a:pPr algn="just">
              <a:spcBef>
                <a:spcPts val="600"/>
              </a:spcBef>
            </a:pPr>
            <a:r>
              <a:rPr lang="en-US" altLang="de-DE" sz="1800">
                <a:latin typeface="Arial" pitchFamily="34" charset="0"/>
              </a:rPr>
              <a:t>It is then loaded en bloc into the data warehouse, so that no inconsistencies can occur here either. </a:t>
            </a:r>
          </a:p>
          <a:p>
            <a:pPr algn="just">
              <a:spcBef>
                <a:spcPts val="600"/>
              </a:spcBef>
            </a:pPr>
            <a:r>
              <a:rPr lang="en-US" altLang="de-DE" sz="1800">
                <a:latin typeface="Arial" pitchFamily="34" charset="0"/>
              </a:rPr>
              <a:t>If the ETL process is successful, the data is deleted from the staging area.</a:t>
            </a:r>
            <a:endParaRPr lang="de-DE" altLang="de-DE" sz="1800" dirty="0">
              <a:latin typeface="Arial" pitchFamily="34" charset="0"/>
            </a:endParaRPr>
          </a:p>
        </p:txBody>
      </p:sp>
      <p:sp>
        <p:nvSpPr>
          <p:cNvPr id="4" name="Rectangle 1077"/>
          <p:cNvSpPr>
            <a:spLocks noChangeArrowheads="1"/>
          </p:cNvSpPr>
          <p:nvPr/>
        </p:nvSpPr>
        <p:spPr bwMode="auto">
          <a:xfrm>
            <a:off x="282615" y="449650"/>
            <a:ext cx="207249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dirty="0" err="1">
                <a:latin typeface="Arial" pitchFamily="34" charset="0"/>
              </a:rPr>
              <a:t>Staging</a:t>
            </a:r>
            <a:r>
              <a:rPr lang="de-DE" altLang="de-DE" dirty="0">
                <a:latin typeface="Arial" pitchFamily="34" charset="0"/>
              </a:rPr>
              <a:t> Area</a:t>
            </a:r>
          </a:p>
        </p:txBody>
      </p:sp>
    </p:spTree>
    <p:extLst>
      <p:ext uri="{BB962C8B-B14F-4D97-AF65-F5344CB8AC3E}">
        <p14:creationId xmlns:p14="http://schemas.microsoft.com/office/powerpoint/2010/main" val="71181225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a:t>
            </a:fld>
            <a:endParaRPr lang="en-US" sz="800" dirty="0">
              <a:solidFill>
                <a:schemeClr val="bg1"/>
              </a:solidFill>
            </a:endParaRPr>
          </a:p>
        </p:txBody>
      </p:sp>
      <p:sp>
        <p:nvSpPr>
          <p:cNvPr id="4099" name="Rectangle 2"/>
          <p:cNvSpPr>
            <a:spLocks noChangeArrowheads="1"/>
          </p:cNvSpPr>
          <p:nvPr/>
        </p:nvSpPr>
        <p:spPr bwMode="auto">
          <a:xfrm>
            <a:off x="177800" y="534988"/>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en-US" sz="2400" dirty="0"/>
              <a:t>Topic</a:t>
            </a:r>
          </a:p>
        </p:txBody>
      </p:sp>
      <p:sp>
        <p:nvSpPr>
          <p:cNvPr id="2" name="Rechteck 1"/>
          <p:cNvSpPr/>
          <p:nvPr/>
        </p:nvSpPr>
        <p:spPr>
          <a:xfrm>
            <a:off x="1350201" y="2942072"/>
            <a:ext cx="6251171" cy="584775"/>
          </a:xfrm>
          <a:prstGeom prst="rect">
            <a:avLst/>
          </a:prstGeom>
        </p:spPr>
        <p:txBody>
          <a:bodyPr wrap="square">
            <a:spAutoFit/>
          </a:bodyPr>
          <a:lstStyle/>
          <a:p>
            <a:pPr marL="0" lvl="1" eaLnBrk="1" fontAlgn="auto" hangingPunct="1">
              <a:spcBef>
                <a:spcPct val="0"/>
              </a:spcBef>
              <a:spcAft>
                <a:spcPts val="0"/>
              </a:spcAft>
              <a:defRPr/>
            </a:pPr>
            <a:r>
              <a:rPr lang="en-US" altLang="de-DE" sz="3200" kern="0">
                <a:solidFill>
                  <a:srgbClr val="FF0000"/>
                </a:solidFill>
              </a:rPr>
              <a:t>1 Introduction</a:t>
            </a:r>
            <a:r>
              <a:rPr lang="en-US" altLang="de-DE" sz="3200" b="0" kern="0">
                <a:solidFill>
                  <a:srgbClr val="FF0000"/>
                </a:solidFill>
              </a:rPr>
              <a:t> </a:t>
            </a:r>
            <a:endParaRPr lang="en-US" altLang="de-DE" sz="3200" b="0" kern="0" dirty="0">
              <a:solidFill>
                <a:srgbClr val="FF0000"/>
              </a:solidFill>
            </a:endParaRPr>
          </a:p>
        </p:txBody>
      </p:sp>
    </p:spTree>
    <p:extLst>
      <p:ext uri="{BB962C8B-B14F-4D97-AF65-F5344CB8AC3E}">
        <p14:creationId xmlns:p14="http://schemas.microsoft.com/office/powerpoint/2010/main" val="182451655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39</a:t>
            </a:fld>
            <a:endParaRPr lang="de-DE" sz="800">
              <a:solidFill>
                <a:schemeClr val="bg1"/>
              </a:solidFill>
            </a:endParaRPr>
          </a:p>
        </p:txBody>
      </p:sp>
      <p:sp>
        <p:nvSpPr>
          <p:cNvPr id="3" name="Rectangle 2"/>
          <p:cNvSpPr>
            <a:spLocks noChangeArrowheads="1"/>
          </p:cNvSpPr>
          <p:nvPr/>
        </p:nvSpPr>
        <p:spPr bwMode="auto">
          <a:xfrm>
            <a:off x="447400" y="1514660"/>
            <a:ext cx="8002334" cy="4247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defTabSz="762000">
              <a:spcBef>
                <a:spcPct val="0"/>
              </a:spcBef>
              <a:defRPr sz="2400">
                <a:solidFill>
                  <a:schemeClr val="tx1"/>
                </a:solidFill>
                <a:latin typeface="Times New Roman" pitchFamily="18" charset="0"/>
              </a:defRPr>
            </a:lvl1pPr>
            <a:lvl2pPr marL="571500" indent="-2794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just">
              <a:spcBef>
                <a:spcPct val="50000"/>
              </a:spcBef>
            </a:pPr>
            <a:r>
              <a:rPr lang="en-US" altLang="de-DE" sz="1800">
                <a:latin typeface="Arial" pitchFamily="34" charset="0"/>
              </a:rPr>
              <a:t>Metadata supports data management and serves as a descriptor for an object that holds some data or information. In data warehouses, it is collectively organized in a catalog called metadata repository.</a:t>
            </a:r>
          </a:p>
          <a:p>
            <a:pPr algn="just">
              <a:spcBef>
                <a:spcPct val="50000"/>
              </a:spcBef>
            </a:pPr>
            <a:r>
              <a:rPr lang="en-US" altLang="de-DE" sz="1800">
                <a:latin typeface="Arial" pitchFamily="34" charset="0"/>
              </a:rPr>
              <a:t>Metadata is classified into three types:</a:t>
            </a:r>
          </a:p>
          <a:p>
            <a:pPr marL="355600" indent="-177800" algn="just">
              <a:spcBef>
                <a:spcPct val="50000"/>
              </a:spcBef>
              <a:buSzPct val="150000"/>
              <a:buFont typeface="Arial" panose="020B0604020202020204" pitchFamily="34" charset="0"/>
              <a:buChar char="•"/>
            </a:pPr>
            <a:r>
              <a:rPr lang="en-US" altLang="de-DE" sz="1800">
                <a:latin typeface="Arial" pitchFamily="34" charset="0"/>
              </a:rPr>
              <a:t>Technical metadata </a:t>
            </a:r>
            <a:r>
              <a:rPr lang="en-US" altLang="de-DE" sz="1800" b="0">
                <a:latin typeface="Arial" pitchFamily="34" charset="0"/>
              </a:rPr>
              <a:t>gives information about the structure of data, where it resides, and other technical details related to finding data in its native database.</a:t>
            </a:r>
          </a:p>
          <a:p>
            <a:pPr marL="355600" indent="-177800" algn="just">
              <a:spcBef>
                <a:spcPct val="50000"/>
              </a:spcBef>
              <a:buSzPct val="150000"/>
              <a:buFont typeface="Arial" panose="020B0604020202020204" pitchFamily="34" charset="0"/>
              <a:buChar char="•"/>
            </a:pPr>
            <a:r>
              <a:rPr lang="en-US" altLang="de-DE" sz="1800">
                <a:latin typeface="Arial" pitchFamily="34" charset="0"/>
              </a:rPr>
              <a:t>Business metadata</a:t>
            </a:r>
            <a:r>
              <a:rPr lang="en-US" altLang="de-DE" sz="1800" b="0">
                <a:latin typeface="Arial" pitchFamily="34" charset="0"/>
              </a:rPr>
              <a:t> describes the actual data in terms, which is understandable from the business side. It can provide insights into the type of data, its origin, its definition, its quality level, the relationship among other entities in a data warehouse, etc.</a:t>
            </a:r>
          </a:p>
          <a:p>
            <a:pPr marL="355600" indent="-177800" algn="just">
              <a:spcBef>
                <a:spcPct val="50000"/>
              </a:spcBef>
              <a:buSzPct val="150000"/>
              <a:buFont typeface="Arial" panose="020B0604020202020204" pitchFamily="34" charset="0"/>
              <a:buChar char="•"/>
            </a:pPr>
            <a:r>
              <a:rPr lang="en-US" altLang="de-DE" sz="1800">
                <a:latin typeface="Arial" pitchFamily="34" charset="0"/>
              </a:rPr>
              <a:t>Process metadata </a:t>
            </a:r>
            <a:r>
              <a:rPr lang="en-US" altLang="de-DE" sz="1800" b="0">
                <a:latin typeface="Arial" pitchFamily="34" charset="0"/>
              </a:rPr>
              <a:t>stores information about the occurrence and outcomes of all the operations taking place in the data warehouse.</a:t>
            </a:r>
            <a:endParaRPr lang="de-DE" altLang="de-DE" sz="1800" b="0" dirty="0">
              <a:latin typeface="Arial" pitchFamily="34" charset="0"/>
            </a:endParaRPr>
          </a:p>
        </p:txBody>
      </p:sp>
      <p:sp>
        <p:nvSpPr>
          <p:cNvPr id="4" name="Rectangle 3"/>
          <p:cNvSpPr>
            <a:spLocks noChangeArrowheads="1"/>
          </p:cNvSpPr>
          <p:nvPr/>
        </p:nvSpPr>
        <p:spPr bwMode="auto">
          <a:xfrm>
            <a:off x="320402" y="429603"/>
            <a:ext cx="384560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The Metadata Repository</a:t>
            </a:r>
            <a:endParaRPr lang="de-DE" altLang="de-DE" dirty="0">
              <a:latin typeface="Arial" pitchFamily="34" charset="0"/>
            </a:endParaRPr>
          </a:p>
        </p:txBody>
      </p:sp>
    </p:spTree>
    <p:extLst>
      <p:ext uri="{BB962C8B-B14F-4D97-AF65-F5344CB8AC3E}">
        <p14:creationId xmlns:p14="http://schemas.microsoft.com/office/powerpoint/2010/main" val="41069735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40</a:t>
            </a:fld>
            <a:endParaRPr lang="de-DE" sz="800">
              <a:solidFill>
                <a:schemeClr val="bg1"/>
              </a:solidFill>
            </a:endParaRPr>
          </a:p>
        </p:txBody>
      </p:sp>
      <p:sp>
        <p:nvSpPr>
          <p:cNvPr id="4" name="Rectangle 3"/>
          <p:cNvSpPr>
            <a:spLocks noChangeArrowheads="1"/>
          </p:cNvSpPr>
          <p:nvPr/>
        </p:nvSpPr>
        <p:spPr bwMode="auto">
          <a:xfrm>
            <a:off x="303563" y="384292"/>
            <a:ext cx="472385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dirty="0">
                <a:latin typeface="Arial" pitchFamily="34" charset="0"/>
              </a:rPr>
              <a:t>Data </a:t>
            </a:r>
            <a:r>
              <a:rPr lang="de-DE" altLang="de-DE">
                <a:latin typeface="Arial" pitchFamily="34" charset="0"/>
              </a:rPr>
              <a:t>Warehouse and Data Mart</a:t>
            </a:r>
            <a:endParaRPr lang="de-DE" altLang="de-DE" dirty="0">
              <a:latin typeface="Arial" pitchFamily="34" charset="0"/>
            </a:endParaRPr>
          </a:p>
        </p:txBody>
      </p:sp>
      <p:sp>
        <p:nvSpPr>
          <p:cNvPr id="2" name="Textfeld 1"/>
          <p:cNvSpPr txBox="1"/>
          <p:nvPr/>
        </p:nvSpPr>
        <p:spPr>
          <a:xfrm>
            <a:off x="750851" y="1601521"/>
            <a:ext cx="7798419" cy="1061829"/>
          </a:xfrm>
          <a:prstGeom prst="rect">
            <a:avLst/>
          </a:prstGeom>
          <a:noFill/>
        </p:spPr>
        <p:txBody>
          <a:bodyPr wrap="square" rtlCol="0">
            <a:spAutoFit/>
          </a:bodyPr>
          <a:lstStyle/>
          <a:p>
            <a:pPr algn="just"/>
            <a:r>
              <a:rPr lang="en-US" sz="1800"/>
              <a:t>A single-subject data warehouse is typically referred to as a Data Mart, while Data Warehouses are generally enterprise in scope</a:t>
            </a:r>
            <a:r>
              <a:rPr lang="de-DE" sz="1800"/>
              <a:t> </a:t>
            </a:r>
            <a:endParaRPr lang="de-DE" sz="1800" dirty="0"/>
          </a:p>
          <a:p>
            <a:pPr algn="just"/>
            <a:r>
              <a:rPr lang="de-DE" sz="1800"/>
              <a:t>Comparison: </a:t>
            </a:r>
            <a:r>
              <a:rPr lang="de-DE" sz="1800" dirty="0"/>
              <a:t>Data </a:t>
            </a:r>
            <a:r>
              <a:rPr lang="de-DE" sz="1800"/>
              <a:t>Warehouse and </a:t>
            </a:r>
            <a:r>
              <a:rPr lang="de-DE" sz="1800" dirty="0"/>
              <a:t>Data Mart</a:t>
            </a:r>
          </a:p>
        </p:txBody>
      </p:sp>
      <p:pic>
        <p:nvPicPr>
          <p:cNvPr id="5" name="Grafik 4"/>
          <p:cNvPicPr>
            <a:picLocks noChangeAspect="1"/>
          </p:cNvPicPr>
          <p:nvPr/>
        </p:nvPicPr>
        <p:blipFill>
          <a:blip r:embed="rId2"/>
          <a:stretch>
            <a:fillRect/>
          </a:stretch>
        </p:blipFill>
        <p:spPr>
          <a:xfrm>
            <a:off x="1094899" y="2883966"/>
            <a:ext cx="6852601" cy="2478600"/>
          </a:xfrm>
          <a:prstGeom prst="rect">
            <a:avLst/>
          </a:prstGeom>
        </p:spPr>
      </p:pic>
      <p:sp>
        <p:nvSpPr>
          <p:cNvPr id="6" name="Rechteck 5"/>
          <p:cNvSpPr/>
          <p:nvPr/>
        </p:nvSpPr>
        <p:spPr>
          <a:xfrm>
            <a:off x="1159933" y="3316925"/>
            <a:ext cx="1634067" cy="1938992"/>
          </a:xfrm>
          <a:prstGeom prst="rect">
            <a:avLst/>
          </a:prstGeom>
        </p:spPr>
        <p:txBody>
          <a:bodyPr wrap="square">
            <a:spAutoFit/>
          </a:bodyPr>
          <a:lstStyle/>
          <a:p>
            <a:pPr algn="l">
              <a:spcBef>
                <a:spcPts val="1200"/>
              </a:spcBef>
            </a:pPr>
            <a:r>
              <a:rPr lang="de-DE" b="0"/>
              <a:t>Application</a:t>
            </a:r>
          </a:p>
          <a:p>
            <a:pPr algn="l">
              <a:spcBef>
                <a:spcPts val="1200"/>
              </a:spcBef>
            </a:pPr>
            <a:r>
              <a:rPr lang="de-DE" b="0"/>
              <a:t>Data design</a:t>
            </a:r>
          </a:p>
          <a:p>
            <a:pPr algn="l">
              <a:spcBef>
                <a:spcPts val="1200"/>
              </a:spcBef>
            </a:pPr>
            <a:r>
              <a:rPr lang="de-DE" b="0"/>
              <a:t>Data volume</a:t>
            </a:r>
          </a:p>
          <a:p>
            <a:pPr algn="l">
              <a:spcBef>
                <a:spcPts val="1200"/>
              </a:spcBef>
            </a:pPr>
            <a:r>
              <a:rPr lang="de-DE" b="0"/>
              <a:t>Origin</a:t>
            </a:r>
          </a:p>
          <a:p>
            <a:pPr algn="l">
              <a:spcBef>
                <a:spcPts val="1200"/>
              </a:spcBef>
            </a:pPr>
            <a:r>
              <a:rPr lang="de-DE" b="0"/>
              <a:t>Requirements</a:t>
            </a:r>
          </a:p>
        </p:txBody>
      </p:sp>
      <p:sp>
        <p:nvSpPr>
          <p:cNvPr id="8" name="Rechteck 7"/>
          <p:cNvSpPr/>
          <p:nvPr/>
        </p:nvSpPr>
        <p:spPr>
          <a:xfrm>
            <a:off x="2794000" y="2927457"/>
            <a:ext cx="2624667" cy="2339102"/>
          </a:xfrm>
          <a:prstGeom prst="rect">
            <a:avLst/>
          </a:prstGeom>
        </p:spPr>
        <p:txBody>
          <a:bodyPr wrap="square">
            <a:spAutoFit/>
          </a:bodyPr>
          <a:lstStyle/>
          <a:p>
            <a:pPr>
              <a:spcBef>
                <a:spcPts val="1200"/>
              </a:spcBef>
            </a:pPr>
            <a:r>
              <a:rPr lang="de-DE"/>
              <a:t>Data Mart</a:t>
            </a:r>
          </a:p>
          <a:p>
            <a:pPr>
              <a:spcBef>
                <a:spcPts val="1200"/>
              </a:spcBef>
            </a:pPr>
            <a:r>
              <a:rPr lang="de-DE" b="0"/>
              <a:t>Division/Department</a:t>
            </a:r>
          </a:p>
          <a:p>
            <a:pPr>
              <a:spcBef>
                <a:spcPts val="1200"/>
              </a:spcBef>
            </a:pPr>
            <a:r>
              <a:rPr lang="de-DE" b="0"/>
              <a:t>Optimized</a:t>
            </a:r>
          </a:p>
          <a:p>
            <a:pPr>
              <a:spcBef>
                <a:spcPts val="1200"/>
              </a:spcBef>
            </a:pPr>
            <a:r>
              <a:rPr lang="de-DE" b="0"/>
              <a:t>From gigabyte range</a:t>
            </a:r>
          </a:p>
          <a:p>
            <a:pPr>
              <a:spcBef>
                <a:spcPts val="1200"/>
              </a:spcBef>
            </a:pPr>
            <a:r>
              <a:rPr lang="de-DE" b="0"/>
              <a:t>Task oriented</a:t>
            </a:r>
          </a:p>
          <a:p>
            <a:pPr>
              <a:spcBef>
                <a:spcPts val="1200"/>
              </a:spcBef>
            </a:pPr>
            <a:r>
              <a:rPr lang="de-DE" b="0"/>
              <a:t>Specific</a:t>
            </a:r>
          </a:p>
        </p:txBody>
      </p:sp>
      <p:sp>
        <p:nvSpPr>
          <p:cNvPr id="9" name="Rechteck 8"/>
          <p:cNvSpPr/>
          <p:nvPr/>
        </p:nvSpPr>
        <p:spPr>
          <a:xfrm>
            <a:off x="5418667" y="2916815"/>
            <a:ext cx="2446868" cy="2339102"/>
          </a:xfrm>
          <a:prstGeom prst="rect">
            <a:avLst/>
          </a:prstGeom>
        </p:spPr>
        <p:txBody>
          <a:bodyPr wrap="square">
            <a:spAutoFit/>
          </a:bodyPr>
          <a:lstStyle/>
          <a:p>
            <a:pPr>
              <a:spcBef>
                <a:spcPts val="1200"/>
              </a:spcBef>
            </a:pPr>
            <a:r>
              <a:rPr lang="de-DE"/>
              <a:t>Data Warehouse</a:t>
            </a:r>
          </a:p>
          <a:p>
            <a:pPr>
              <a:spcBef>
                <a:spcPts val="1200"/>
              </a:spcBef>
            </a:pPr>
            <a:r>
              <a:rPr lang="de-DE" b="0"/>
              <a:t>Company</a:t>
            </a:r>
          </a:p>
          <a:p>
            <a:pPr>
              <a:spcBef>
                <a:spcPts val="1200"/>
              </a:spcBef>
            </a:pPr>
            <a:r>
              <a:rPr lang="de-DE" b="0"/>
              <a:t>Generalistic</a:t>
            </a:r>
          </a:p>
          <a:p>
            <a:pPr>
              <a:spcBef>
                <a:spcPts val="1200"/>
              </a:spcBef>
            </a:pPr>
            <a:r>
              <a:rPr lang="de-DE" b="0"/>
              <a:t>From terabyte range</a:t>
            </a:r>
          </a:p>
          <a:p>
            <a:pPr>
              <a:spcBef>
                <a:spcPts val="1200"/>
              </a:spcBef>
            </a:pPr>
            <a:r>
              <a:rPr lang="de-DE" b="0"/>
              <a:t>Data model oriented</a:t>
            </a:r>
          </a:p>
          <a:p>
            <a:pPr>
              <a:spcBef>
                <a:spcPts val="1200"/>
              </a:spcBef>
            </a:pPr>
            <a:r>
              <a:rPr lang="de-DE" b="0"/>
              <a:t>Versatile</a:t>
            </a:r>
          </a:p>
        </p:txBody>
      </p:sp>
    </p:spTree>
    <p:extLst>
      <p:ext uri="{BB962C8B-B14F-4D97-AF65-F5344CB8AC3E}">
        <p14:creationId xmlns:p14="http://schemas.microsoft.com/office/powerpoint/2010/main" val="41069735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41</a:t>
            </a:fld>
            <a:endParaRPr lang="de-DE" sz="800">
              <a:solidFill>
                <a:schemeClr val="bg1"/>
              </a:solidFill>
            </a:endParaRPr>
          </a:p>
        </p:txBody>
      </p:sp>
      <p:sp>
        <p:nvSpPr>
          <p:cNvPr id="48" name="Rectangle 47"/>
          <p:cNvSpPr>
            <a:spLocks noChangeArrowheads="1"/>
          </p:cNvSpPr>
          <p:nvPr/>
        </p:nvSpPr>
        <p:spPr bwMode="auto">
          <a:xfrm>
            <a:off x="337999" y="183960"/>
            <a:ext cx="4400051"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en-US" altLang="de-DE">
                <a:latin typeface="Arial" pitchFamily="34" charset="0"/>
              </a:rPr>
              <a:t>Architectural Variants of </a:t>
            </a:r>
            <a:br>
              <a:rPr lang="en-US" altLang="de-DE">
                <a:latin typeface="Arial" pitchFamily="34" charset="0"/>
              </a:rPr>
            </a:br>
            <a:r>
              <a:rPr lang="en-US" altLang="de-DE">
                <a:latin typeface="Arial" pitchFamily="34" charset="0"/>
              </a:rPr>
              <a:t>Data Warehouses in Practice</a:t>
            </a:r>
            <a:endParaRPr lang="de-DE" altLang="de-DE" sz="2000" dirty="0">
              <a:latin typeface="Arial" pitchFamily="34" charset="0"/>
            </a:endParaRPr>
          </a:p>
        </p:txBody>
      </p:sp>
      <p:pic>
        <p:nvPicPr>
          <p:cNvPr id="292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54" y="1164754"/>
            <a:ext cx="8669391" cy="5131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hteck 1"/>
          <p:cNvSpPr/>
          <p:nvPr/>
        </p:nvSpPr>
        <p:spPr>
          <a:xfrm>
            <a:off x="337999" y="1596551"/>
            <a:ext cx="2235868" cy="4344779"/>
          </a:xfrm>
          <a:prstGeom prst="rect">
            <a:avLst/>
          </a:prstGeom>
          <a:solidFill>
            <a:schemeClr val="bg1"/>
          </a:solidFill>
        </p:spPr>
        <p:txBody>
          <a:bodyPr wrap="square">
            <a:spAutoFit/>
          </a:bodyPr>
          <a:lstStyle/>
          <a:p>
            <a:pPr>
              <a:spcBef>
                <a:spcPts val="2500"/>
              </a:spcBef>
            </a:pPr>
            <a:r>
              <a:rPr lang="de-DE" sz="1400"/>
              <a:t>Multiple Data Warehouses</a:t>
            </a:r>
          </a:p>
          <a:p>
            <a:pPr>
              <a:spcBef>
                <a:spcPts val="2500"/>
              </a:spcBef>
            </a:pPr>
            <a:r>
              <a:rPr lang="de-DE" sz="1400"/>
              <a:t>lnformal Data Warehouses</a:t>
            </a:r>
          </a:p>
          <a:p>
            <a:pPr>
              <a:spcBef>
                <a:spcPts val="2500"/>
              </a:spcBef>
            </a:pPr>
            <a:r>
              <a:rPr lang="de-DE" sz="1400"/>
              <a:t>Central DWH fills</a:t>
            </a:r>
            <a:br>
              <a:rPr lang="de-DE" sz="1400"/>
            </a:br>
            <a:r>
              <a:rPr lang="de-DE" sz="1400"/>
              <a:t>Data Marts</a:t>
            </a:r>
          </a:p>
          <a:p>
            <a:pPr>
              <a:spcBef>
                <a:spcPts val="2500"/>
              </a:spcBef>
            </a:pPr>
            <a:r>
              <a:rPr lang="de-DE" sz="1400"/>
              <a:t>Central Enterprise DataWarehouse</a:t>
            </a:r>
          </a:p>
          <a:p>
            <a:pPr>
              <a:spcBef>
                <a:spcPts val="2500"/>
              </a:spcBef>
            </a:pPr>
            <a:r>
              <a:rPr lang="de-DE" sz="1400"/>
              <a:t>Independent Data Marts in the Departments</a:t>
            </a:r>
          </a:p>
          <a:p>
            <a:pPr>
              <a:spcBef>
                <a:spcPts val="2500"/>
              </a:spcBef>
            </a:pPr>
            <a:r>
              <a:rPr lang="de-DE" sz="1400"/>
              <a:t>Reporting on OperationalSystems</a:t>
            </a:r>
          </a:p>
        </p:txBody>
      </p:sp>
    </p:spTree>
    <p:extLst>
      <p:ext uri="{BB962C8B-B14F-4D97-AF65-F5344CB8AC3E}">
        <p14:creationId xmlns:p14="http://schemas.microsoft.com/office/powerpoint/2010/main" val="339836890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42</a:t>
            </a:fld>
            <a:endParaRPr lang="de-DE" sz="800">
              <a:solidFill>
                <a:schemeClr val="bg1"/>
              </a:solidFill>
            </a:endParaRPr>
          </a:p>
        </p:txBody>
      </p:sp>
      <p:sp>
        <p:nvSpPr>
          <p:cNvPr id="50" name="Text Box 1122"/>
          <p:cNvSpPr txBox="1">
            <a:spLocks noChangeArrowheads="1"/>
          </p:cNvSpPr>
          <p:nvPr/>
        </p:nvSpPr>
        <p:spPr bwMode="auto">
          <a:xfrm>
            <a:off x="280484" y="389287"/>
            <a:ext cx="818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r>
              <a:rPr lang="de-DE" altLang="de-DE" sz="2400"/>
              <a:t>From Transactions to Reports</a:t>
            </a:r>
            <a:endParaRPr lang="de-DE" altLang="de-DE" sz="2400" dirty="0"/>
          </a:p>
        </p:txBody>
      </p:sp>
      <p:sp>
        <p:nvSpPr>
          <p:cNvPr id="42" name="Nach oben gebogener Pfeil 41"/>
          <p:cNvSpPr/>
          <p:nvPr/>
        </p:nvSpPr>
        <p:spPr bwMode="auto">
          <a:xfrm rot="5400000">
            <a:off x="2279452" y="3875053"/>
            <a:ext cx="568758" cy="544683"/>
          </a:xfrm>
          <a:prstGeom prst="bentUpArrow">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nvGrpSpPr>
          <p:cNvPr id="44" name="Gruppieren 43"/>
          <p:cNvGrpSpPr/>
          <p:nvPr/>
        </p:nvGrpSpPr>
        <p:grpSpPr>
          <a:xfrm>
            <a:off x="155055" y="1091240"/>
            <a:ext cx="4491761" cy="2771775"/>
            <a:chOff x="155055" y="1091240"/>
            <a:chExt cx="4491761" cy="2771775"/>
          </a:xfrm>
        </p:grpSpPr>
        <p:sp>
          <p:nvSpPr>
            <p:cNvPr id="45" name="Text Box 1123"/>
            <p:cNvSpPr txBox="1">
              <a:spLocks noChangeArrowheads="1"/>
            </p:cNvSpPr>
            <p:nvPr/>
          </p:nvSpPr>
          <p:spPr bwMode="auto">
            <a:xfrm>
              <a:off x="280484" y="1095554"/>
              <a:ext cx="3908856"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de-DE" altLang="de-DE">
                  <a:solidFill>
                    <a:srgbClr val="FF3300"/>
                  </a:solidFill>
                </a:rPr>
                <a:t>Transactional (operational) Model</a:t>
              </a:r>
              <a:endParaRPr lang="de-DE" altLang="de-DE" sz="1600" dirty="0">
                <a:solidFill>
                  <a:srgbClr val="FF3300"/>
                </a:solidFill>
              </a:endParaRPr>
            </a:p>
          </p:txBody>
        </p:sp>
        <p:pic>
          <p:nvPicPr>
            <p:cNvPr id="4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55" y="1446562"/>
              <a:ext cx="4419600"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 name="Rechteck 46"/>
            <p:cNvSpPr/>
            <p:nvPr/>
          </p:nvSpPr>
          <p:spPr bwMode="auto">
            <a:xfrm>
              <a:off x="155056" y="1091240"/>
              <a:ext cx="4491760" cy="2771775"/>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sp>
        <p:nvSpPr>
          <p:cNvPr id="54" name="Text Box 1125"/>
          <p:cNvSpPr txBox="1">
            <a:spLocks noChangeArrowheads="1"/>
          </p:cNvSpPr>
          <p:nvPr/>
        </p:nvSpPr>
        <p:spPr bwMode="auto">
          <a:xfrm>
            <a:off x="5811646" y="1110782"/>
            <a:ext cx="2616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de-DE" altLang="de-DE" sz="1600" dirty="0">
                <a:solidFill>
                  <a:srgbClr val="FF3300"/>
                </a:solidFill>
              </a:rPr>
              <a:t>Report</a:t>
            </a:r>
          </a:p>
        </p:txBody>
      </p:sp>
      <p:sp>
        <p:nvSpPr>
          <p:cNvPr id="55" name="Rechteck 54"/>
          <p:cNvSpPr/>
          <p:nvPr/>
        </p:nvSpPr>
        <p:spPr bwMode="auto">
          <a:xfrm>
            <a:off x="5085005" y="1081871"/>
            <a:ext cx="3913140" cy="2771775"/>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6" name="Nach oben gebogener Pfeil 55"/>
          <p:cNvSpPr/>
          <p:nvPr/>
        </p:nvSpPr>
        <p:spPr bwMode="auto">
          <a:xfrm>
            <a:off x="6870166" y="3853135"/>
            <a:ext cx="568758" cy="544683"/>
          </a:xfrm>
          <a:prstGeom prst="bentUpArrow">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82" name="Textfeld 81"/>
          <p:cNvSpPr txBox="1"/>
          <p:nvPr/>
        </p:nvSpPr>
        <p:spPr>
          <a:xfrm rot="16200000">
            <a:off x="-612018" y="5142749"/>
            <a:ext cx="2646842" cy="276999"/>
          </a:xfrm>
          <a:prstGeom prst="rect">
            <a:avLst/>
          </a:prstGeom>
          <a:noFill/>
        </p:spPr>
        <p:txBody>
          <a:bodyPr wrap="square" rtlCol="0">
            <a:spAutoFit/>
          </a:bodyPr>
          <a:lstStyle/>
          <a:p>
            <a:r>
              <a:rPr lang="de-DE" sz="1200" b="0"/>
              <a:t>Source: </a:t>
            </a:r>
            <a:r>
              <a:rPr lang="de-DE" sz="1200" b="0" dirty="0"/>
              <a:t>Müller/Lenz (2013</a:t>
            </a:r>
            <a:r>
              <a:rPr lang="de-DE" sz="1200" b="0"/>
              <a:t>), p. </a:t>
            </a:r>
            <a:r>
              <a:rPr lang="de-DE" sz="1200" b="0" dirty="0"/>
              <a:t>16f</a:t>
            </a:r>
          </a:p>
        </p:txBody>
      </p:sp>
      <p:sp>
        <p:nvSpPr>
          <p:cNvPr id="61" name="Textfeld 60"/>
          <p:cNvSpPr txBox="1"/>
          <p:nvPr/>
        </p:nvSpPr>
        <p:spPr>
          <a:xfrm>
            <a:off x="341750" y="1621957"/>
            <a:ext cx="739306" cy="246221"/>
          </a:xfrm>
          <a:prstGeom prst="rect">
            <a:avLst/>
          </a:prstGeom>
          <a:solidFill>
            <a:srgbClr val="E6E6E6"/>
          </a:solidFill>
        </p:spPr>
        <p:txBody>
          <a:bodyPr wrap="none" rtlCol="0">
            <a:spAutoFit/>
          </a:bodyPr>
          <a:lstStyle/>
          <a:p>
            <a:r>
              <a:rPr lang="de-DE" sz="1000" b="0"/>
              <a:t>Customer</a:t>
            </a:r>
          </a:p>
        </p:txBody>
      </p:sp>
      <p:sp>
        <p:nvSpPr>
          <p:cNvPr id="62" name="Textfeld 61"/>
          <p:cNvSpPr txBox="1"/>
          <p:nvPr/>
        </p:nvSpPr>
        <p:spPr>
          <a:xfrm>
            <a:off x="2433648" y="1621956"/>
            <a:ext cx="511679" cy="246221"/>
          </a:xfrm>
          <a:prstGeom prst="rect">
            <a:avLst/>
          </a:prstGeom>
          <a:solidFill>
            <a:srgbClr val="E6E6E6"/>
          </a:solidFill>
        </p:spPr>
        <p:txBody>
          <a:bodyPr wrap="none" rtlCol="0">
            <a:spAutoFit/>
          </a:bodyPr>
          <a:lstStyle/>
          <a:p>
            <a:r>
              <a:rPr lang="de-DE" sz="1000" b="0"/>
              <a:t>Order</a:t>
            </a:r>
          </a:p>
        </p:txBody>
      </p:sp>
      <p:sp>
        <p:nvSpPr>
          <p:cNvPr id="64" name="Textfeld 63"/>
          <p:cNvSpPr txBox="1"/>
          <p:nvPr/>
        </p:nvSpPr>
        <p:spPr>
          <a:xfrm>
            <a:off x="2372995" y="2568629"/>
            <a:ext cx="638316" cy="400110"/>
          </a:xfrm>
          <a:prstGeom prst="rect">
            <a:avLst/>
          </a:prstGeom>
          <a:solidFill>
            <a:srgbClr val="E6E6E6"/>
          </a:solidFill>
        </p:spPr>
        <p:txBody>
          <a:bodyPr wrap="none" rtlCol="0">
            <a:spAutoFit/>
          </a:bodyPr>
          <a:lstStyle/>
          <a:p>
            <a:r>
              <a:rPr lang="de-DE" sz="1000" b="0"/>
              <a:t>Order</a:t>
            </a:r>
            <a:br>
              <a:rPr lang="de-DE" sz="1000" b="0"/>
            </a:br>
            <a:r>
              <a:rPr lang="de-DE" sz="1000" b="0"/>
              <a:t>Position</a:t>
            </a:r>
          </a:p>
        </p:txBody>
      </p:sp>
      <p:sp>
        <p:nvSpPr>
          <p:cNvPr id="65" name="Textfeld 64"/>
          <p:cNvSpPr txBox="1"/>
          <p:nvPr/>
        </p:nvSpPr>
        <p:spPr>
          <a:xfrm>
            <a:off x="3795900" y="2643937"/>
            <a:ext cx="623890" cy="246221"/>
          </a:xfrm>
          <a:prstGeom prst="rect">
            <a:avLst/>
          </a:prstGeom>
          <a:solidFill>
            <a:srgbClr val="E6E6E6"/>
          </a:solidFill>
        </p:spPr>
        <p:txBody>
          <a:bodyPr wrap="none" rtlCol="0">
            <a:spAutoFit/>
          </a:bodyPr>
          <a:lstStyle/>
          <a:p>
            <a:r>
              <a:rPr lang="de-DE" sz="1000" b="0"/>
              <a:t>Product</a:t>
            </a:r>
          </a:p>
        </p:txBody>
      </p:sp>
      <p:sp>
        <p:nvSpPr>
          <p:cNvPr id="66" name="Textfeld 65"/>
          <p:cNvSpPr txBox="1"/>
          <p:nvPr/>
        </p:nvSpPr>
        <p:spPr>
          <a:xfrm>
            <a:off x="417091" y="2643937"/>
            <a:ext cx="588623" cy="246221"/>
          </a:xfrm>
          <a:prstGeom prst="rect">
            <a:avLst/>
          </a:prstGeom>
          <a:solidFill>
            <a:srgbClr val="E6E6E6"/>
          </a:solidFill>
        </p:spPr>
        <p:txBody>
          <a:bodyPr wrap="none" rtlCol="0">
            <a:spAutoFit/>
          </a:bodyPr>
          <a:lstStyle/>
          <a:p>
            <a:r>
              <a:rPr lang="de-DE" sz="1000" b="0"/>
              <a:t>Invoice</a:t>
            </a:r>
          </a:p>
        </p:txBody>
      </p:sp>
      <p:sp>
        <p:nvSpPr>
          <p:cNvPr id="70" name="Textfeld 69"/>
          <p:cNvSpPr txBox="1"/>
          <p:nvPr/>
        </p:nvSpPr>
        <p:spPr>
          <a:xfrm>
            <a:off x="1377197" y="3331847"/>
            <a:ext cx="638316" cy="400110"/>
          </a:xfrm>
          <a:prstGeom prst="rect">
            <a:avLst/>
          </a:prstGeom>
          <a:solidFill>
            <a:srgbClr val="E6E6E6"/>
          </a:solidFill>
        </p:spPr>
        <p:txBody>
          <a:bodyPr wrap="none" rtlCol="0">
            <a:spAutoFit/>
          </a:bodyPr>
          <a:lstStyle/>
          <a:p>
            <a:r>
              <a:rPr lang="de-DE" sz="1000" b="0"/>
              <a:t>Invoice</a:t>
            </a:r>
            <a:br>
              <a:rPr lang="de-DE" sz="1000" b="0"/>
            </a:br>
            <a:r>
              <a:rPr lang="de-DE" sz="1000" b="0"/>
              <a:t>Position</a:t>
            </a:r>
          </a:p>
        </p:txBody>
      </p:sp>
      <p:sp>
        <p:nvSpPr>
          <p:cNvPr id="84" name="Textfeld 83"/>
          <p:cNvSpPr txBox="1"/>
          <p:nvPr/>
        </p:nvSpPr>
        <p:spPr>
          <a:xfrm>
            <a:off x="1459979" y="1467636"/>
            <a:ext cx="553358" cy="246221"/>
          </a:xfrm>
          <a:prstGeom prst="rect">
            <a:avLst/>
          </a:prstGeom>
          <a:solidFill>
            <a:schemeClr val="bg1"/>
          </a:solidFill>
        </p:spPr>
        <p:txBody>
          <a:bodyPr wrap="none" rtlCol="0">
            <a:spAutoFit/>
          </a:bodyPr>
          <a:lstStyle/>
          <a:p>
            <a:r>
              <a:rPr lang="de-DE" sz="1000" b="0"/>
              <a:t>places</a:t>
            </a:r>
          </a:p>
        </p:txBody>
      </p:sp>
      <p:sp>
        <p:nvSpPr>
          <p:cNvPr id="5" name="Rechteck 4"/>
          <p:cNvSpPr/>
          <p:nvPr/>
        </p:nvSpPr>
        <p:spPr bwMode="auto">
          <a:xfrm>
            <a:off x="255496" y="3129915"/>
            <a:ext cx="404905" cy="353752"/>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86" name="Rechteck 85"/>
          <p:cNvSpPr/>
          <p:nvPr/>
        </p:nvSpPr>
        <p:spPr bwMode="auto">
          <a:xfrm>
            <a:off x="2755248" y="2053381"/>
            <a:ext cx="404905" cy="353752"/>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85" name="Textfeld 84"/>
          <p:cNvSpPr txBox="1"/>
          <p:nvPr/>
        </p:nvSpPr>
        <p:spPr>
          <a:xfrm>
            <a:off x="2655619" y="2044703"/>
            <a:ext cx="646331" cy="400110"/>
          </a:xfrm>
          <a:prstGeom prst="rect">
            <a:avLst/>
          </a:prstGeom>
          <a:noFill/>
        </p:spPr>
        <p:txBody>
          <a:bodyPr wrap="none" rtlCol="0">
            <a:spAutoFit/>
          </a:bodyPr>
          <a:lstStyle/>
          <a:p>
            <a:r>
              <a:rPr lang="de-DE" sz="1000" b="0"/>
              <a:t>consists</a:t>
            </a:r>
            <a:br>
              <a:rPr lang="de-DE" sz="1000" b="0"/>
            </a:br>
            <a:r>
              <a:rPr lang="de-DE" sz="1000" b="0"/>
              <a:t>of</a:t>
            </a:r>
          </a:p>
        </p:txBody>
      </p:sp>
      <p:sp>
        <p:nvSpPr>
          <p:cNvPr id="87" name="Textfeld 86"/>
          <p:cNvSpPr txBox="1"/>
          <p:nvPr/>
        </p:nvSpPr>
        <p:spPr>
          <a:xfrm>
            <a:off x="119795" y="3084988"/>
            <a:ext cx="646331" cy="400110"/>
          </a:xfrm>
          <a:prstGeom prst="rect">
            <a:avLst/>
          </a:prstGeom>
          <a:noFill/>
        </p:spPr>
        <p:txBody>
          <a:bodyPr wrap="none" rtlCol="0">
            <a:spAutoFit/>
          </a:bodyPr>
          <a:lstStyle/>
          <a:p>
            <a:r>
              <a:rPr lang="de-DE" sz="1000" b="0"/>
              <a:t>consists</a:t>
            </a:r>
            <a:br>
              <a:rPr lang="de-DE" sz="1000" b="0"/>
            </a:br>
            <a:r>
              <a:rPr lang="de-DE" sz="1000" b="0"/>
              <a:t>of</a:t>
            </a:r>
          </a:p>
        </p:txBody>
      </p:sp>
      <p:sp>
        <p:nvSpPr>
          <p:cNvPr id="6" name="Rechteck 5"/>
          <p:cNvSpPr/>
          <p:nvPr/>
        </p:nvSpPr>
        <p:spPr bwMode="auto">
          <a:xfrm>
            <a:off x="2234912" y="3553827"/>
            <a:ext cx="601261" cy="125421"/>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89" name="Rechteck 88"/>
          <p:cNvSpPr/>
          <p:nvPr/>
        </p:nvSpPr>
        <p:spPr bwMode="auto">
          <a:xfrm>
            <a:off x="341750" y="2182048"/>
            <a:ext cx="352267" cy="119176"/>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88" name="Textfeld 87"/>
          <p:cNvSpPr txBox="1"/>
          <p:nvPr/>
        </p:nvSpPr>
        <p:spPr>
          <a:xfrm>
            <a:off x="2095701" y="3498057"/>
            <a:ext cx="771365" cy="246221"/>
          </a:xfrm>
          <a:prstGeom prst="rect">
            <a:avLst/>
          </a:prstGeom>
          <a:noFill/>
        </p:spPr>
        <p:txBody>
          <a:bodyPr wrap="none" rtlCol="0">
            <a:spAutoFit/>
          </a:bodyPr>
          <a:lstStyle/>
          <a:p>
            <a:r>
              <a:rPr lang="de-DE" sz="1000" b="0"/>
              <a:t>belongs to</a:t>
            </a:r>
          </a:p>
        </p:txBody>
      </p:sp>
      <p:sp>
        <p:nvSpPr>
          <p:cNvPr id="7" name="Rechteck 6"/>
          <p:cNvSpPr/>
          <p:nvPr/>
        </p:nvSpPr>
        <p:spPr>
          <a:xfrm>
            <a:off x="120514" y="2097250"/>
            <a:ext cx="696023" cy="246221"/>
          </a:xfrm>
          <a:prstGeom prst="rect">
            <a:avLst/>
          </a:prstGeom>
        </p:spPr>
        <p:txBody>
          <a:bodyPr wrap="none">
            <a:spAutoFit/>
          </a:bodyPr>
          <a:lstStyle/>
          <a:p>
            <a:r>
              <a:rPr lang="de-DE" sz="1000" b="0"/>
              <a:t>receives </a:t>
            </a:r>
          </a:p>
        </p:txBody>
      </p:sp>
      <p:pic>
        <p:nvPicPr>
          <p:cNvPr id="9" name="Grafik 8"/>
          <p:cNvPicPr>
            <a:picLocks noChangeAspect="1"/>
          </p:cNvPicPr>
          <p:nvPr/>
        </p:nvPicPr>
        <p:blipFill>
          <a:blip r:embed="rId3"/>
          <a:stretch>
            <a:fillRect/>
          </a:stretch>
        </p:blipFill>
        <p:spPr>
          <a:xfrm>
            <a:off x="5131595" y="1397317"/>
            <a:ext cx="3819960" cy="2352240"/>
          </a:xfrm>
          <a:prstGeom prst="rect">
            <a:avLst/>
          </a:prstGeom>
        </p:spPr>
      </p:pic>
      <p:grpSp>
        <p:nvGrpSpPr>
          <p:cNvPr id="4" name="Gruppieren 3"/>
          <p:cNvGrpSpPr/>
          <p:nvPr/>
        </p:nvGrpSpPr>
        <p:grpSpPr>
          <a:xfrm>
            <a:off x="2836173" y="3604393"/>
            <a:ext cx="4033993" cy="3115680"/>
            <a:chOff x="804031" y="-74347"/>
            <a:chExt cx="4033993" cy="3115680"/>
          </a:xfrm>
        </p:grpSpPr>
        <p:pic>
          <p:nvPicPr>
            <p:cNvPr id="2" name="Grafik 1"/>
            <p:cNvPicPr>
              <a:picLocks noChangeAspect="1"/>
            </p:cNvPicPr>
            <p:nvPr/>
          </p:nvPicPr>
          <p:blipFill>
            <a:blip r:embed="rId4"/>
            <a:stretch>
              <a:fillRect/>
            </a:stretch>
          </p:blipFill>
          <p:spPr>
            <a:xfrm>
              <a:off x="847591" y="-59513"/>
              <a:ext cx="3990433" cy="3100846"/>
            </a:xfrm>
            <a:prstGeom prst="rect">
              <a:avLst/>
            </a:prstGeom>
            <a:ln w="19050">
              <a:solidFill>
                <a:schemeClr val="tx1"/>
              </a:solidFill>
            </a:ln>
          </p:spPr>
        </p:pic>
        <p:sp>
          <p:nvSpPr>
            <p:cNvPr id="3" name="Textfeld 2"/>
            <p:cNvSpPr txBox="1"/>
            <p:nvPr/>
          </p:nvSpPr>
          <p:spPr>
            <a:xfrm>
              <a:off x="2656903" y="1334412"/>
              <a:ext cx="503663" cy="246221"/>
            </a:xfrm>
            <a:prstGeom prst="rect">
              <a:avLst/>
            </a:prstGeom>
            <a:noFill/>
          </p:spPr>
          <p:txBody>
            <a:bodyPr wrap="none" rtlCol="0">
              <a:spAutoFit/>
            </a:bodyPr>
            <a:lstStyle/>
            <a:p>
              <a:r>
                <a:rPr lang="de-DE" sz="1000" b="0"/>
                <a:t>Sales</a:t>
              </a:r>
            </a:p>
          </p:txBody>
        </p:sp>
        <p:sp>
          <p:nvSpPr>
            <p:cNvPr id="37" name="Textfeld 36"/>
            <p:cNvSpPr txBox="1"/>
            <p:nvPr/>
          </p:nvSpPr>
          <p:spPr>
            <a:xfrm>
              <a:off x="1724071" y="1344652"/>
              <a:ext cx="623889" cy="246221"/>
            </a:xfrm>
            <a:prstGeom prst="rect">
              <a:avLst/>
            </a:prstGeom>
            <a:noFill/>
          </p:spPr>
          <p:txBody>
            <a:bodyPr wrap="none" rtlCol="0">
              <a:spAutoFit/>
            </a:bodyPr>
            <a:lstStyle/>
            <a:p>
              <a:r>
                <a:rPr lang="de-DE" sz="1000" b="0"/>
                <a:t>Product</a:t>
              </a:r>
            </a:p>
          </p:txBody>
        </p:sp>
        <p:sp>
          <p:nvSpPr>
            <p:cNvPr id="38" name="Textfeld 37"/>
            <p:cNvSpPr txBox="1"/>
            <p:nvPr/>
          </p:nvSpPr>
          <p:spPr>
            <a:xfrm>
              <a:off x="804031" y="1259700"/>
              <a:ext cx="657283" cy="400110"/>
            </a:xfrm>
            <a:prstGeom prst="rect">
              <a:avLst/>
            </a:prstGeom>
            <a:noFill/>
          </p:spPr>
          <p:txBody>
            <a:bodyPr wrap="square" rtlCol="0">
              <a:spAutoFit/>
            </a:bodyPr>
            <a:lstStyle/>
            <a:p>
              <a:r>
                <a:rPr lang="de-DE" sz="1000" b="0"/>
                <a:t>Product</a:t>
              </a:r>
              <a:br>
                <a:rPr lang="de-DE" sz="1000" b="0"/>
              </a:br>
              <a:r>
                <a:rPr lang="de-DE" sz="1000" b="0"/>
                <a:t>Group</a:t>
              </a:r>
            </a:p>
          </p:txBody>
        </p:sp>
        <p:sp>
          <p:nvSpPr>
            <p:cNvPr id="51" name="Textfeld 50"/>
            <p:cNvSpPr txBox="1"/>
            <p:nvPr/>
          </p:nvSpPr>
          <p:spPr>
            <a:xfrm>
              <a:off x="2622965" y="2032899"/>
              <a:ext cx="588623" cy="246221"/>
            </a:xfrm>
            <a:prstGeom prst="rect">
              <a:avLst/>
            </a:prstGeom>
            <a:noFill/>
          </p:spPr>
          <p:txBody>
            <a:bodyPr wrap="none" rtlCol="0">
              <a:spAutoFit/>
            </a:bodyPr>
            <a:lstStyle/>
            <a:p>
              <a:r>
                <a:rPr lang="de-DE" sz="1000" b="0"/>
                <a:t>Region</a:t>
              </a:r>
            </a:p>
          </p:txBody>
        </p:sp>
        <p:sp>
          <p:nvSpPr>
            <p:cNvPr id="52" name="Textfeld 51"/>
            <p:cNvSpPr txBox="1"/>
            <p:nvPr/>
          </p:nvSpPr>
          <p:spPr>
            <a:xfrm>
              <a:off x="2601325" y="2700468"/>
              <a:ext cx="631904" cy="246221"/>
            </a:xfrm>
            <a:prstGeom prst="rect">
              <a:avLst/>
            </a:prstGeom>
            <a:noFill/>
          </p:spPr>
          <p:txBody>
            <a:bodyPr wrap="none" rtlCol="0">
              <a:spAutoFit/>
            </a:bodyPr>
            <a:lstStyle/>
            <a:p>
              <a:r>
                <a:rPr lang="de-DE" sz="1000" b="0"/>
                <a:t>Country</a:t>
              </a:r>
            </a:p>
          </p:txBody>
        </p:sp>
        <p:sp>
          <p:nvSpPr>
            <p:cNvPr id="53" name="Textfeld 52"/>
            <p:cNvSpPr txBox="1"/>
            <p:nvPr/>
          </p:nvSpPr>
          <p:spPr>
            <a:xfrm>
              <a:off x="3476350" y="1344651"/>
              <a:ext cx="538930" cy="246221"/>
            </a:xfrm>
            <a:prstGeom prst="rect">
              <a:avLst/>
            </a:prstGeom>
            <a:noFill/>
          </p:spPr>
          <p:txBody>
            <a:bodyPr wrap="none" rtlCol="0">
              <a:spAutoFit/>
            </a:bodyPr>
            <a:lstStyle/>
            <a:p>
              <a:r>
                <a:rPr lang="de-DE" sz="1000" b="0"/>
                <a:t>Month</a:t>
              </a:r>
            </a:p>
          </p:txBody>
        </p:sp>
        <p:sp>
          <p:nvSpPr>
            <p:cNvPr id="58" name="Textfeld 57"/>
            <p:cNvSpPr txBox="1"/>
            <p:nvPr/>
          </p:nvSpPr>
          <p:spPr>
            <a:xfrm>
              <a:off x="4353598" y="1344650"/>
              <a:ext cx="453970" cy="246221"/>
            </a:xfrm>
            <a:prstGeom prst="rect">
              <a:avLst/>
            </a:prstGeom>
            <a:noFill/>
          </p:spPr>
          <p:txBody>
            <a:bodyPr wrap="none" rtlCol="0">
              <a:spAutoFit/>
            </a:bodyPr>
            <a:lstStyle/>
            <a:p>
              <a:r>
                <a:rPr lang="de-DE" sz="1000" b="0"/>
                <a:t>Year</a:t>
              </a:r>
            </a:p>
          </p:txBody>
        </p:sp>
        <p:sp>
          <p:nvSpPr>
            <p:cNvPr id="59" name="Textfeld 58"/>
            <p:cNvSpPr txBox="1"/>
            <p:nvPr/>
          </p:nvSpPr>
          <p:spPr>
            <a:xfrm>
              <a:off x="2539081" y="645629"/>
              <a:ext cx="739306" cy="246221"/>
            </a:xfrm>
            <a:prstGeom prst="rect">
              <a:avLst/>
            </a:prstGeom>
            <a:noFill/>
          </p:spPr>
          <p:txBody>
            <a:bodyPr wrap="none" rtlCol="0">
              <a:spAutoFit/>
            </a:bodyPr>
            <a:lstStyle/>
            <a:p>
              <a:r>
                <a:rPr lang="de-DE" sz="1000" b="0"/>
                <a:t>Customer</a:t>
              </a:r>
            </a:p>
          </p:txBody>
        </p:sp>
        <p:sp>
          <p:nvSpPr>
            <p:cNvPr id="60" name="Textfeld 59"/>
            <p:cNvSpPr txBox="1"/>
            <p:nvPr/>
          </p:nvSpPr>
          <p:spPr>
            <a:xfrm>
              <a:off x="2529991" y="-74347"/>
              <a:ext cx="739305" cy="400110"/>
            </a:xfrm>
            <a:prstGeom prst="rect">
              <a:avLst/>
            </a:prstGeom>
            <a:noFill/>
          </p:spPr>
          <p:txBody>
            <a:bodyPr wrap="none" rtlCol="0">
              <a:spAutoFit/>
            </a:bodyPr>
            <a:lstStyle/>
            <a:p>
              <a:r>
                <a:rPr lang="de-DE" sz="1000" b="0"/>
                <a:t>Customer</a:t>
              </a:r>
              <a:br>
                <a:rPr lang="de-DE" sz="1000" b="0"/>
              </a:br>
              <a:r>
                <a:rPr lang="de-DE" sz="1000" b="0"/>
                <a:t>Type</a:t>
              </a:r>
            </a:p>
          </p:txBody>
        </p:sp>
      </p:grpSp>
      <p:sp>
        <p:nvSpPr>
          <p:cNvPr id="41" name="Text Box 1124"/>
          <p:cNvSpPr txBox="1">
            <a:spLocks noChangeArrowheads="1"/>
          </p:cNvSpPr>
          <p:nvPr/>
        </p:nvSpPr>
        <p:spPr bwMode="auto">
          <a:xfrm>
            <a:off x="3028671" y="5916160"/>
            <a:ext cx="130081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de-DE" altLang="de-DE">
                <a:solidFill>
                  <a:srgbClr val="FF3300"/>
                </a:solidFill>
              </a:rPr>
              <a:t>Analytical </a:t>
            </a:r>
            <a:br>
              <a:rPr lang="de-DE" altLang="de-DE">
                <a:solidFill>
                  <a:srgbClr val="FF3300"/>
                </a:solidFill>
              </a:rPr>
            </a:br>
            <a:r>
              <a:rPr lang="de-DE" altLang="de-DE">
                <a:solidFill>
                  <a:srgbClr val="FF3300"/>
                </a:solidFill>
              </a:rPr>
              <a:t>Model</a:t>
            </a:r>
            <a:endParaRPr lang="de-DE" altLang="de-DE" sz="1600" dirty="0">
              <a:solidFill>
                <a:srgbClr val="FF3300"/>
              </a:solidFill>
            </a:endParaRPr>
          </a:p>
        </p:txBody>
      </p:sp>
    </p:spTree>
    <p:extLst>
      <p:ext uri="{BB962C8B-B14F-4D97-AF65-F5344CB8AC3E}">
        <p14:creationId xmlns:p14="http://schemas.microsoft.com/office/powerpoint/2010/main" val="4106973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54" grpId="0"/>
      <p:bldP spid="55" grpId="0" animBg="1"/>
      <p:bldP spid="56" grpId="0" animBg="1"/>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1"/>
          <p:cNvSpPr>
            <a:spLocks noGrp="1"/>
          </p:cNvSpPr>
          <p:nvPr>
            <p:ph type="sldNum" sz="quarter" idx="10"/>
          </p:nvPr>
        </p:nvSpPr>
        <p:spPr/>
        <p:txBody>
          <a:bodyPr/>
          <a:lstStyle/>
          <a:p>
            <a:fld id="{7CC13318-201A-447F-A259-7146D6CD0949}" type="slidenum">
              <a:rPr lang="de-DE" altLang="de-DE"/>
              <a:pPr/>
              <a:t>43</a:t>
            </a:fld>
            <a:endParaRPr lang="de-DE" altLang="de-DE"/>
          </a:p>
        </p:txBody>
      </p:sp>
      <p:sp>
        <p:nvSpPr>
          <p:cNvPr id="585730" name="Rectangle 2"/>
          <p:cNvSpPr>
            <a:spLocks noChangeArrowheads="1"/>
          </p:cNvSpPr>
          <p:nvPr/>
        </p:nvSpPr>
        <p:spPr bwMode="auto">
          <a:xfrm>
            <a:off x="120650" y="498475"/>
            <a:ext cx="377667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sz="2400">
                <a:solidFill>
                  <a:schemeClr val="tx1"/>
                </a:solidFill>
                <a:latin typeface="Arial" pitchFamily="34" charset="0"/>
                <a:ea typeface="MS PGothic" pitchFamily="34" charset="-128"/>
              </a:defRPr>
            </a:lvl1pPr>
            <a:lvl2pPr marL="571500" defTabSz="762000">
              <a:defRPr sz="2400">
                <a:solidFill>
                  <a:schemeClr val="tx1"/>
                </a:solidFill>
                <a:latin typeface="Arial" pitchFamily="34" charset="0"/>
                <a:ea typeface="MS PGothic" pitchFamily="34" charset="-128"/>
              </a:defRPr>
            </a:lvl2pPr>
            <a:lvl3pPr marL="1143000" defTabSz="762000">
              <a:defRPr sz="2400">
                <a:solidFill>
                  <a:schemeClr val="tx1"/>
                </a:solidFill>
                <a:latin typeface="Arial" pitchFamily="34" charset="0"/>
                <a:ea typeface="MS PGothic" pitchFamily="34" charset="-128"/>
              </a:defRPr>
            </a:lvl3pPr>
            <a:lvl4pPr marL="1714500" defTabSz="762000">
              <a:defRPr sz="2400">
                <a:solidFill>
                  <a:schemeClr val="tx1"/>
                </a:solidFill>
                <a:latin typeface="Arial" pitchFamily="34" charset="0"/>
                <a:ea typeface="MS PGothic" pitchFamily="34" charset="-128"/>
              </a:defRPr>
            </a:lvl4pPr>
            <a:lvl5pPr marL="2286000" defTabSz="762000">
              <a:defRPr sz="2400">
                <a:solidFill>
                  <a:schemeClr val="tx1"/>
                </a:solidFill>
                <a:latin typeface="Arial" pitchFamily="34" charset="0"/>
                <a:ea typeface="MS PGothic" pitchFamily="34" charset="-128"/>
              </a:defRPr>
            </a:lvl5pPr>
            <a:lvl6pPr marL="2743200" defTabSz="762000" eaLnBrk="0" fontAlgn="base" hangingPunct="0">
              <a:spcBef>
                <a:spcPct val="0"/>
              </a:spcBef>
              <a:spcAft>
                <a:spcPct val="0"/>
              </a:spcAft>
              <a:defRPr sz="2400">
                <a:solidFill>
                  <a:schemeClr val="tx1"/>
                </a:solidFill>
                <a:latin typeface="Arial" pitchFamily="34" charset="0"/>
                <a:ea typeface="MS PGothic" pitchFamily="34" charset="-128"/>
              </a:defRPr>
            </a:lvl6pPr>
            <a:lvl7pPr marL="3200400" defTabSz="762000" eaLnBrk="0" fontAlgn="base" hangingPunct="0">
              <a:spcBef>
                <a:spcPct val="0"/>
              </a:spcBef>
              <a:spcAft>
                <a:spcPct val="0"/>
              </a:spcAft>
              <a:defRPr sz="2400">
                <a:solidFill>
                  <a:schemeClr val="tx1"/>
                </a:solidFill>
                <a:latin typeface="Arial" pitchFamily="34" charset="0"/>
                <a:ea typeface="MS PGothic" pitchFamily="34" charset="-128"/>
              </a:defRPr>
            </a:lvl7pPr>
            <a:lvl8pPr marL="3657600" defTabSz="762000" eaLnBrk="0" fontAlgn="base" hangingPunct="0">
              <a:spcBef>
                <a:spcPct val="0"/>
              </a:spcBef>
              <a:spcAft>
                <a:spcPct val="0"/>
              </a:spcAft>
              <a:defRPr sz="2400">
                <a:solidFill>
                  <a:schemeClr val="tx1"/>
                </a:solidFill>
                <a:latin typeface="Arial" pitchFamily="34" charset="0"/>
                <a:ea typeface="MS PGothic" pitchFamily="34" charset="-128"/>
              </a:defRPr>
            </a:lvl8pPr>
            <a:lvl9pPr marL="4114800" defTabSz="7620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a:lnSpc>
                <a:spcPct val="90000"/>
              </a:lnSpc>
            </a:pPr>
            <a:r>
              <a:rPr lang="de-DE" altLang="de-DE" b="1"/>
              <a:t>Example of a Dashboard</a:t>
            </a:r>
            <a:endParaRPr lang="de-DE" altLang="de-DE" b="1" dirty="0"/>
          </a:p>
        </p:txBody>
      </p:sp>
      <p:pic>
        <p:nvPicPr>
          <p:cNvPr id="2" name="Grafik 1"/>
          <p:cNvPicPr>
            <a:picLocks noChangeAspect="1"/>
          </p:cNvPicPr>
          <p:nvPr/>
        </p:nvPicPr>
        <p:blipFill>
          <a:blip r:embed="rId2"/>
          <a:stretch>
            <a:fillRect/>
          </a:stretch>
        </p:blipFill>
        <p:spPr>
          <a:xfrm>
            <a:off x="120649" y="1256302"/>
            <a:ext cx="8913283" cy="5015872"/>
          </a:xfrm>
          <a:prstGeom prst="rect">
            <a:avLst/>
          </a:prstGeom>
        </p:spPr>
      </p:pic>
      <p:sp>
        <p:nvSpPr>
          <p:cNvPr id="3" name="Textfeld 2"/>
          <p:cNvSpPr txBox="1"/>
          <p:nvPr/>
        </p:nvSpPr>
        <p:spPr>
          <a:xfrm>
            <a:off x="382056" y="6246407"/>
            <a:ext cx="8390467" cy="276999"/>
          </a:xfrm>
          <a:prstGeom prst="rect">
            <a:avLst/>
          </a:prstGeom>
          <a:noFill/>
        </p:spPr>
        <p:txBody>
          <a:bodyPr wrap="square" rtlCol="0">
            <a:spAutoFit/>
          </a:bodyPr>
          <a:lstStyle/>
          <a:p>
            <a:r>
              <a:rPr lang="de-DE" sz="1200" b="0"/>
              <a:t>Source: https://www.bluemargin.com/power-bi-full-blog/topic/private-equity-data-intelligence</a:t>
            </a:r>
          </a:p>
        </p:txBody>
      </p:sp>
    </p:spTree>
    <p:extLst>
      <p:ext uri="{BB962C8B-B14F-4D97-AF65-F5344CB8AC3E}">
        <p14:creationId xmlns:p14="http://schemas.microsoft.com/office/powerpoint/2010/main" val="368453443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44</a:t>
            </a:fld>
            <a:endParaRPr lang="de-DE" sz="800">
              <a:solidFill>
                <a:schemeClr val="bg1"/>
              </a:solidFill>
            </a:endParaRPr>
          </a:p>
        </p:txBody>
      </p:sp>
      <p:sp>
        <p:nvSpPr>
          <p:cNvPr id="3" name="Rectangle 2"/>
          <p:cNvSpPr>
            <a:spLocks noChangeArrowheads="1"/>
          </p:cNvSpPr>
          <p:nvPr/>
        </p:nvSpPr>
        <p:spPr bwMode="auto">
          <a:xfrm>
            <a:off x="266613" y="388143"/>
            <a:ext cx="244458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Star Schema </a:t>
            </a:r>
            <a:r>
              <a:rPr lang="de-DE" altLang="de-DE" dirty="0">
                <a:latin typeface="Arial" pitchFamily="34" charset="0"/>
              </a:rPr>
              <a:t>(I)</a:t>
            </a:r>
          </a:p>
        </p:txBody>
      </p:sp>
      <p:pic>
        <p:nvPicPr>
          <p:cNvPr id="3276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6437" y="1839999"/>
            <a:ext cx="4381500"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332510" y="1142326"/>
            <a:ext cx="8532090" cy="5355312"/>
          </a:xfrm>
          <a:prstGeom prst="rect">
            <a:avLst/>
          </a:prstGeom>
          <a:noFill/>
        </p:spPr>
        <p:txBody>
          <a:bodyPr wrap="square" rtlCol="0">
            <a:spAutoFit/>
          </a:bodyPr>
          <a:lstStyle/>
          <a:p>
            <a:pPr algn="just"/>
            <a:r>
              <a:rPr lang="en-US" sz="1800"/>
              <a:t>The Star schema has a central fact table and exactly one dimension table for each dimension. </a:t>
            </a:r>
            <a:r>
              <a:rPr lang="de-DE" sz="1800"/>
              <a:t> </a:t>
            </a:r>
            <a:endParaRPr lang="de-DE" sz="1800" dirty="0"/>
          </a:p>
          <a:p>
            <a:pPr algn="just">
              <a:spcBef>
                <a:spcPts val="0"/>
              </a:spcBef>
            </a:pPr>
            <a:endParaRPr lang="de-DE" sz="1800" dirty="0"/>
          </a:p>
          <a:p>
            <a:pPr algn="just"/>
            <a:endParaRPr lang="de-DE" sz="1800" dirty="0"/>
          </a:p>
          <a:p>
            <a:pPr algn="just"/>
            <a:endParaRPr lang="de-DE" sz="1800" dirty="0"/>
          </a:p>
          <a:p>
            <a:pPr algn="just"/>
            <a:endParaRPr lang="de-DE" sz="1800" dirty="0"/>
          </a:p>
          <a:p>
            <a:pPr algn="just"/>
            <a:endParaRPr lang="de-DE" sz="1800" dirty="0"/>
          </a:p>
          <a:p>
            <a:pPr algn="just"/>
            <a:endParaRPr lang="de-DE" sz="1800" dirty="0"/>
          </a:p>
          <a:p>
            <a:pPr algn="just"/>
            <a:endParaRPr lang="de-DE" sz="1800" dirty="0"/>
          </a:p>
          <a:p>
            <a:pPr algn="just"/>
            <a:endParaRPr lang="de-DE" sz="1800" dirty="0"/>
          </a:p>
          <a:p>
            <a:pPr algn="just"/>
            <a:r>
              <a:rPr lang="en-US" sz="1800"/>
              <a:t>The cardinality between the fact table and a dimension table is n∶1, i.e. a fact (e.g. sales: 67,000 euros) is described by one dimension expression for each dimension (e.g. time: 1st quarter, region: Hesse, product group: books). A dimension characteristic (e.g. product group: books) is associated with 0, 1 or n facts.</a:t>
            </a:r>
            <a:endParaRPr lang="de-DE" sz="1800" dirty="0"/>
          </a:p>
        </p:txBody>
      </p:sp>
      <p:sp>
        <p:nvSpPr>
          <p:cNvPr id="53" name="Textfeld 52"/>
          <p:cNvSpPr txBox="1"/>
          <p:nvPr/>
        </p:nvSpPr>
        <p:spPr>
          <a:xfrm>
            <a:off x="5822035" y="4103650"/>
            <a:ext cx="2646842" cy="276999"/>
          </a:xfrm>
          <a:prstGeom prst="rect">
            <a:avLst/>
          </a:prstGeom>
          <a:noFill/>
        </p:spPr>
        <p:txBody>
          <a:bodyPr wrap="square" rtlCol="0">
            <a:spAutoFit/>
          </a:bodyPr>
          <a:lstStyle/>
          <a:p>
            <a:r>
              <a:rPr lang="de-DE" sz="1200" b="0"/>
              <a:t>Source</a:t>
            </a:r>
            <a:r>
              <a:rPr lang="de-DE" sz="1200" b="0" dirty="0"/>
              <a:t>: Müller/Lenz (2013</a:t>
            </a:r>
            <a:r>
              <a:rPr lang="de-DE" sz="1200" b="0"/>
              <a:t>), p. </a:t>
            </a:r>
            <a:r>
              <a:rPr lang="de-DE" sz="1200" b="0" dirty="0"/>
              <a:t>60f</a:t>
            </a:r>
          </a:p>
        </p:txBody>
      </p:sp>
      <p:sp>
        <p:nvSpPr>
          <p:cNvPr id="4" name="Textfeld 3"/>
          <p:cNvSpPr txBox="1"/>
          <p:nvPr/>
        </p:nvSpPr>
        <p:spPr>
          <a:xfrm>
            <a:off x="4157134" y="3324310"/>
            <a:ext cx="550333" cy="276999"/>
          </a:xfrm>
          <a:prstGeom prst="rect">
            <a:avLst/>
          </a:prstGeom>
          <a:solidFill>
            <a:srgbClr val="ECECEC"/>
          </a:solidFill>
        </p:spPr>
        <p:txBody>
          <a:bodyPr wrap="square" rtlCol="0">
            <a:spAutoFit/>
          </a:bodyPr>
          <a:lstStyle/>
          <a:p>
            <a:r>
              <a:rPr lang="de-DE" sz="1200" b="0"/>
              <a:t>Fact</a:t>
            </a:r>
          </a:p>
        </p:txBody>
      </p:sp>
    </p:spTree>
    <p:extLst>
      <p:ext uri="{BB962C8B-B14F-4D97-AF65-F5344CB8AC3E}">
        <p14:creationId xmlns:p14="http://schemas.microsoft.com/office/powerpoint/2010/main" val="41069735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45</a:t>
            </a:fld>
            <a:endParaRPr lang="de-DE" sz="800">
              <a:solidFill>
                <a:schemeClr val="bg1"/>
              </a:solidFill>
            </a:endParaRPr>
          </a:p>
        </p:txBody>
      </p:sp>
      <p:sp>
        <p:nvSpPr>
          <p:cNvPr id="3" name="Rectangle 2"/>
          <p:cNvSpPr>
            <a:spLocks noChangeArrowheads="1"/>
          </p:cNvSpPr>
          <p:nvPr/>
        </p:nvSpPr>
        <p:spPr bwMode="auto">
          <a:xfrm>
            <a:off x="266615" y="388143"/>
            <a:ext cx="2529539"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Star Schema </a:t>
            </a:r>
            <a:r>
              <a:rPr lang="de-DE" altLang="de-DE" dirty="0">
                <a:latin typeface="Arial" pitchFamily="34" charset="0"/>
              </a:rPr>
              <a:t>(II)</a:t>
            </a:r>
          </a:p>
        </p:txBody>
      </p:sp>
      <p:pic>
        <p:nvPicPr>
          <p:cNvPr id="2" name="Grafik 1"/>
          <p:cNvPicPr>
            <a:picLocks noChangeAspect="1"/>
          </p:cNvPicPr>
          <p:nvPr/>
        </p:nvPicPr>
        <p:blipFill>
          <a:blip r:embed="rId3"/>
          <a:stretch>
            <a:fillRect/>
          </a:stretch>
        </p:blipFill>
        <p:spPr>
          <a:xfrm>
            <a:off x="470159" y="2092500"/>
            <a:ext cx="8203681" cy="2673000"/>
          </a:xfrm>
          <a:prstGeom prst="rect">
            <a:avLst/>
          </a:prstGeom>
        </p:spPr>
      </p:pic>
      <p:sp>
        <p:nvSpPr>
          <p:cNvPr id="4" name="Rechteck 3"/>
          <p:cNvSpPr/>
          <p:nvPr/>
        </p:nvSpPr>
        <p:spPr>
          <a:xfrm>
            <a:off x="3453293" y="3293591"/>
            <a:ext cx="2220480" cy="338554"/>
          </a:xfrm>
          <a:prstGeom prst="rect">
            <a:avLst/>
          </a:prstGeom>
        </p:spPr>
        <p:txBody>
          <a:bodyPr wrap="none">
            <a:spAutoFit/>
          </a:bodyPr>
          <a:lstStyle/>
          <a:p>
            <a:r>
              <a:rPr lang="de-DE"/>
              <a:t>Sales = 67,000 Euros</a:t>
            </a:r>
          </a:p>
        </p:txBody>
      </p:sp>
      <p:sp>
        <p:nvSpPr>
          <p:cNvPr id="7" name="Rechteck 6"/>
          <p:cNvSpPr/>
          <p:nvPr/>
        </p:nvSpPr>
        <p:spPr>
          <a:xfrm>
            <a:off x="1054103" y="2226790"/>
            <a:ext cx="787396" cy="338554"/>
          </a:xfrm>
          <a:prstGeom prst="rect">
            <a:avLst/>
          </a:prstGeom>
        </p:spPr>
        <p:txBody>
          <a:bodyPr wrap="none">
            <a:spAutoFit/>
          </a:bodyPr>
          <a:lstStyle/>
          <a:p>
            <a:r>
              <a:rPr lang="de-DE"/>
              <a:t>Hesse</a:t>
            </a:r>
          </a:p>
        </p:txBody>
      </p:sp>
      <p:sp>
        <p:nvSpPr>
          <p:cNvPr id="8" name="Rechteck 7"/>
          <p:cNvSpPr/>
          <p:nvPr/>
        </p:nvSpPr>
        <p:spPr>
          <a:xfrm>
            <a:off x="869759" y="4254087"/>
            <a:ext cx="1156086" cy="338554"/>
          </a:xfrm>
          <a:prstGeom prst="rect">
            <a:avLst/>
          </a:prstGeom>
        </p:spPr>
        <p:txBody>
          <a:bodyPr wrap="none">
            <a:spAutoFit/>
          </a:bodyPr>
          <a:lstStyle/>
          <a:p>
            <a:r>
              <a:rPr lang="de-DE"/>
              <a:t>1. Quarter</a:t>
            </a:r>
          </a:p>
        </p:txBody>
      </p:sp>
      <p:sp>
        <p:nvSpPr>
          <p:cNvPr id="9" name="Rechteck 8"/>
          <p:cNvSpPr/>
          <p:nvPr/>
        </p:nvSpPr>
        <p:spPr>
          <a:xfrm>
            <a:off x="7367483" y="2208624"/>
            <a:ext cx="809838" cy="338554"/>
          </a:xfrm>
          <a:prstGeom prst="rect">
            <a:avLst/>
          </a:prstGeom>
        </p:spPr>
        <p:txBody>
          <a:bodyPr wrap="none">
            <a:spAutoFit/>
          </a:bodyPr>
          <a:lstStyle/>
          <a:p>
            <a:r>
              <a:rPr lang="de-DE"/>
              <a:t>Books</a:t>
            </a:r>
          </a:p>
        </p:txBody>
      </p:sp>
      <p:sp>
        <p:nvSpPr>
          <p:cNvPr id="10" name="Rechteck 9"/>
          <p:cNvSpPr/>
          <p:nvPr/>
        </p:nvSpPr>
        <p:spPr>
          <a:xfrm>
            <a:off x="2511931" y="2751723"/>
            <a:ext cx="902811" cy="338554"/>
          </a:xfrm>
          <a:prstGeom prst="rect">
            <a:avLst/>
          </a:prstGeom>
        </p:spPr>
        <p:txBody>
          <a:bodyPr wrap="none">
            <a:spAutoFit/>
          </a:bodyPr>
          <a:lstStyle/>
          <a:p>
            <a:r>
              <a:rPr lang="de-DE" b="0"/>
              <a:t>Where?</a:t>
            </a:r>
          </a:p>
        </p:txBody>
      </p:sp>
      <p:sp>
        <p:nvSpPr>
          <p:cNvPr id="11" name="Rechteck 10"/>
          <p:cNvSpPr/>
          <p:nvPr/>
        </p:nvSpPr>
        <p:spPr>
          <a:xfrm>
            <a:off x="5847323" y="2628612"/>
            <a:ext cx="731289" cy="584775"/>
          </a:xfrm>
          <a:prstGeom prst="rect">
            <a:avLst/>
          </a:prstGeom>
        </p:spPr>
        <p:txBody>
          <a:bodyPr wrap="none">
            <a:spAutoFit/>
          </a:bodyPr>
          <a:lstStyle/>
          <a:p>
            <a:r>
              <a:rPr lang="de-DE" b="0"/>
              <a:t>With </a:t>
            </a:r>
            <a:br>
              <a:rPr lang="de-DE" b="0"/>
            </a:br>
            <a:r>
              <a:rPr lang="de-DE" b="0"/>
              <a:t>what?</a:t>
            </a:r>
          </a:p>
        </p:txBody>
      </p:sp>
      <p:sp>
        <p:nvSpPr>
          <p:cNvPr id="12" name="Rechteck 11"/>
          <p:cNvSpPr/>
          <p:nvPr/>
        </p:nvSpPr>
        <p:spPr>
          <a:xfrm>
            <a:off x="2575372" y="3748382"/>
            <a:ext cx="833883" cy="338554"/>
          </a:xfrm>
          <a:prstGeom prst="rect">
            <a:avLst/>
          </a:prstGeom>
        </p:spPr>
        <p:txBody>
          <a:bodyPr wrap="none">
            <a:spAutoFit/>
          </a:bodyPr>
          <a:lstStyle/>
          <a:p>
            <a:r>
              <a:rPr lang="de-DE" b="0"/>
              <a:t>When?</a:t>
            </a:r>
          </a:p>
        </p:txBody>
      </p:sp>
    </p:spTree>
    <p:extLst>
      <p:ext uri="{BB962C8B-B14F-4D97-AF65-F5344CB8AC3E}">
        <p14:creationId xmlns:p14="http://schemas.microsoft.com/office/powerpoint/2010/main" val="339237881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46</a:t>
            </a:fld>
            <a:endParaRPr lang="de-DE" sz="800">
              <a:solidFill>
                <a:schemeClr val="bg1"/>
              </a:solidFill>
            </a:endParaRPr>
          </a:p>
        </p:txBody>
      </p:sp>
      <p:pic>
        <p:nvPicPr>
          <p:cNvPr id="294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945" y="1429411"/>
            <a:ext cx="8474653" cy="4508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feld 2"/>
          <p:cNvSpPr txBox="1"/>
          <p:nvPr/>
        </p:nvSpPr>
        <p:spPr>
          <a:xfrm>
            <a:off x="631903" y="5523571"/>
            <a:ext cx="1665248" cy="338554"/>
          </a:xfrm>
          <a:prstGeom prst="rect">
            <a:avLst/>
          </a:prstGeom>
          <a:noFill/>
        </p:spPr>
        <p:txBody>
          <a:bodyPr wrap="square" rtlCol="0">
            <a:spAutoFit/>
          </a:bodyPr>
          <a:lstStyle/>
          <a:p>
            <a:r>
              <a:rPr lang="de-DE" b="0" dirty="0"/>
              <a:t>All Cars</a:t>
            </a:r>
          </a:p>
        </p:txBody>
      </p:sp>
      <p:sp>
        <p:nvSpPr>
          <p:cNvPr id="6" name="Textfeld 5"/>
          <p:cNvSpPr txBox="1"/>
          <p:nvPr/>
        </p:nvSpPr>
        <p:spPr>
          <a:xfrm>
            <a:off x="5237359" y="5523571"/>
            <a:ext cx="1665248" cy="338554"/>
          </a:xfrm>
          <a:prstGeom prst="rect">
            <a:avLst/>
          </a:prstGeom>
          <a:noFill/>
        </p:spPr>
        <p:txBody>
          <a:bodyPr wrap="square" rtlCol="0">
            <a:spAutoFit/>
          </a:bodyPr>
          <a:lstStyle/>
          <a:p>
            <a:r>
              <a:rPr lang="de-DE" b="0" dirty="0"/>
              <a:t>All Customers</a:t>
            </a:r>
          </a:p>
        </p:txBody>
      </p:sp>
      <p:sp>
        <p:nvSpPr>
          <p:cNvPr id="7" name="Textfeld 6"/>
          <p:cNvSpPr txBox="1"/>
          <p:nvPr/>
        </p:nvSpPr>
        <p:spPr>
          <a:xfrm>
            <a:off x="695095" y="1973766"/>
            <a:ext cx="1665248" cy="338554"/>
          </a:xfrm>
          <a:prstGeom prst="rect">
            <a:avLst/>
          </a:prstGeom>
          <a:noFill/>
        </p:spPr>
        <p:txBody>
          <a:bodyPr wrap="square" rtlCol="0">
            <a:spAutoFit/>
          </a:bodyPr>
          <a:lstStyle/>
          <a:p>
            <a:r>
              <a:rPr lang="de-DE" b="0" dirty="0"/>
              <a:t>01.02.2014</a:t>
            </a:r>
          </a:p>
        </p:txBody>
      </p:sp>
      <p:sp>
        <p:nvSpPr>
          <p:cNvPr id="8" name="Textfeld 7"/>
          <p:cNvSpPr txBox="1"/>
          <p:nvPr/>
        </p:nvSpPr>
        <p:spPr>
          <a:xfrm>
            <a:off x="5200189" y="1973766"/>
            <a:ext cx="1665248" cy="338554"/>
          </a:xfrm>
          <a:prstGeom prst="rect">
            <a:avLst/>
          </a:prstGeom>
          <a:noFill/>
        </p:spPr>
        <p:txBody>
          <a:bodyPr wrap="square" rtlCol="0">
            <a:spAutoFit/>
          </a:bodyPr>
          <a:lstStyle/>
          <a:p>
            <a:r>
              <a:rPr lang="de-DE" b="0" dirty="0"/>
              <a:t>Frankfurt</a:t>
            </a:r>
          </a:p>
        </p:txBody>
      </p:sp>
      <p:sp>
        <p:nvSpPr>
          <p:cNvPr id="9" name="Textfeld 8"/>
          <p:cNvSpPr txBox="1"/>
          <p:nvPr/>
        </p:nvSpPr>
        <p:spPr>
          <a:xfrm>
            <a:off x="3036850" y="3810000"/>
            <a:ext cx="1665248" cy="338554"/>
          </a:xfrm>
          <a:prstGeom prst="rect">
            <a:avLst/>
          </a:prstGeom>
          <a:noFill/>
        </p:spPr>
        <p:txBody>
          <a:bodyPr wrap="square" rtlCol="0">
            <a:spAutoFit/>
          </a:bodyPr>
          <a:lstStyle/>
          <a:p>
            <a:r>
              <a:rPr lang="de-DE" b="0" dirty="0"/>
              <a:t>2000 </a:t>
            </a:r>
          </a:p>
        </p:txBody>
      </p:sp>
      <p:sp>
        <p:nvSpPr>
          <p:cNvPr id="13" name="Textfeld 12"/>
          <p:cNvSpPr txBox="1"/>
          <p:nvPr/>
        </p:nvSpPr>
        <p:spPr>
          <a:xfrm>
            <a:off x="5203909" y="1977486"/>
            <a:ext cx="1665248" cy="338554"/>
          </a:xfrm>
          <a:prstGeom prst="rect">
            <a:avLst/>
          </a:prstGeom>
          <a:noFill/>
        </p:spPr>
        <p:txBody>
          <a:bodyPr wrap="square" rtlCol="0">
            <a:spAutoFit/>
          </a:bodyPr>
          <a:lstStyle/>
          <a:p>
            <a:r>
              <a:rPr lang="de-DE" b="0" dirty="0"/>
              <a:t>München</a:t>
            </a:r>
          </a:p>
        </p:txBody>
      </p:sp>
      <p:sp>
        <p:nvSpPr>
          <p:cNvPr id="14" name="Textfeld 13"/>
          <p:cNvSpPr txBox="1"/>
          <p:nvPr/>
        </p:nvSpPr>
        <p:spPr>
          <a:xfrm>
            <a:off x="3040570" y="3813720"/>
            <a:ext cx="1665248" cy="338554"/>
          </a:xfrm>
          <a:prstGeom prst="rect">
            <a:avLst/>
          </a:prstGeom>
          <a:noFill/>
        </p:spPr>
        <p:txBody>
          <a:bodyPr wrap="square" rtlCol="0">
            <a:spAutoFit/>
          </a:bodyPr>
          <a:lstStyle/>
          <a:p>
            <a:r>
              <a:rPr lang="de-DE" b="0" dirty="0"/>
              <a:t>1600 </a:t>
            </a:r>
          </a:p>
        </p:txBody>
      </p:sp>
      <p:pic>
        <p:nvPicPr>
          <p:cNvPr id="294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983" y="3357999"/>
            <a:ext cx="1707583" cy="37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feld 15"/>
          <p:cNvSpPr txBox="1"/>
          <p:nvPr/>
        </p:nvSpPr>
        <p:spPr>
          <a:xfrm>
            <a:off x="3032098" y="3813714"/>
            <a:ext cx="1665248" cy="338554"/>
          </a:xfrm>
          <a:prstGeom prst="rect">
            <a:avLst/>
          </a:prstGeom>
          <a:noFill/>
        </p:spPr>
        <p:txBody>
          <a:bodyPr wrap="square" rtlCol="0">
            <a:spAutoFit/>
          </a:bodyPr>
          <a:lstStyle/>
          <a:p>
            <a:r>
              <a:rPr lang="de-DE" b="0" dirty="0"/>
              <a:t>22</a:t>
            </a:r>
          </a:p>
        </p:txBody>
      </p:sp>
      <p:sp>
        <p:nvSpPr>
          <p:cNvPr id="17" name="Textfeld 16"/>
          <p:cNvSpPr txBox="1"/>
          <p:nvPr/>
        </p:nvSpPr>
        <p:spPr>
          <a:xfrm>
            <a:off x="5237359" y="1977486"/>
            <a:ext cx="1665248" cy="338554"/>
          </a:xfrm>
          <a:prstGeom prst="rect">
            <a:avLst/>
          </a:prstGeom>
          <a:noFill/>
        </p:spPr>
        <p:txBody>
          <a:bodyPr wrap="square" rtlCol="0">
            <a:spAutoFit/>
          </a:bodyPr>
          <a:lstStyle/>
          <a:p>
            <a:r>
              <a:rPr lang="de-DE" b="0" dirty="0"/>
              <a:t>Hessen</a:t>
            </a:r>
          </a:p>
        </p:txBody>
      </p:sp>
      <p:sp>
        <p:nvSpPr>
          <p:cNvPr id="18" name="Textfeld 17"/>
          <p:cNvSpPr txBox="1"/>
          <p:nvPr/>
        </p:nvSpPr>
        <p:spPr>
          <a:xfrm>
            <a:off x="3040558" y="3813708"/>
            <a:ext cx="1665248" cy="338554"/>
          </a:xfrm>
          <a:prstGeom prst="rect">
            <a:avLst/>
          </a:prstGeom>
          <a:noFill/>
        </p:spPr>
        <p:txBody>
          <a:bodyPr wrap="square" rtlCol="0">
            <a:spAutoFit/>
          </a:bodyPr>
          <a:lstStyle/>
          <a:p>
            <a:r>
              <a:rPr lang="de-DE" b="0" dirty="0"/>
              <a:t>617</a:t>
            </a:r>
          </a:p>
        </p:txBody>
      </p:sp>
      <p:sp>
        <p:nvSpPr>
          <p:cNvPr id="19" name="Textfeld 18"/>
          <p:cNvSpPr txBox="1"/>
          <p:nvPr/>
        </p:nvSpPr>
        <p:spPr>
          <a:xfrm>
            <a:off x="5203901" y="1985947"/>
            <a:ext cx="1665248" cy="338554"/>
          </a:xfrm>
          <a:prstGeom prst="rect">
            <a:avLst/>
          </a:prstGeom>
          <a:noFill/>
        </p:spPr>
        <p:txBody>
          <a:bodyPr wrap="square" rtlCol="0">
            <a:spAutoFit/>
          </a:bodyPr>
          <a:lstStyle/>
          <a:p>
            <a:r>
              <a:rPr lang="de-DE" b="0" dirty="0"/>
              <a:t>München</a:t>
            </a:r>
          </a:p>
        </p:txBody>
      </p:sp>
      <p:sp>
        <p:nvSpPr>
          <p:cNvPr id="20" name="Rectangle 2"/>
          <p:cNvSpPr>
            <a:spLocks noChangeArrowheads="1"/>
          </p:cNvSpPr>
          <p:nvPr/>
        </p:nvSpPr>
        <p:spPr bwMode="auto">
          <a:xfrm>
            <a:off x="266613" y="388143"/>
            <a:ext cx="2614498"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Star Schema </a:t>
            </a:r>
            <a:r>
              <a:rPr lang="de-DE" altLang="de-DE" dirty="0">
                <a:latin typeface="Arial" pitchFamily="34" charset="0"/>
              </a:rPr>
              <a:t>(III)</a:t>
            </a:r>
          </a:p>
        </p:txBody>
      </p:sp>
    </p:spTree>
    <p:extLst>
      <p:ext uri="{BB962C8B-B14F-4D97-AF65-F5344CB8AC3E}">
        <p14:creationId xmlns:p14="http://schemas.microsoft.com/office/powerpoint/2010/main" val="218205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2949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9" grpId="0"/>
      <p:bldP spid="13" grpId="0"/>
      <p:bldP spid="14" grpId="0"/>
      <p:bldP spid="16" grpId="0"/>
      <p:bldP spid="17" grpId="0"/>
      <p:bldP spid="18" grpId="0"/>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47</a:t>
            </a:fld>
            <a:endParaRPr lang="de-DE" sz="800">
              <a:solidFill>
                <a:schemeClr val="bg1"/>
              </a:solidFill>
            </a:endParaRPr>
          </a:p>
        </p:txBody>
      </p:sp>
      <p:pic>
        <p:nvPicPr>
          <p:cNvPr id="3297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288" y="1234163"/>
            <a:ext cx="6829425" cy="490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3" name="Textfeld 52"/>
          <p:cNvSpPr txBox="1"/>
          <p:nvPr/>
        </p:nvSpPr>
        <p:spPr>
          <a:xfrm>
            <a:off x="5930098" y="5591628"/>
            <a:ext cx="2646842" cy="276999"/>
          </a:xfrm>
          <a:prstGeom prst="rect">
            <a:avLst/>
          </a:prstGeom>
          <a:noFill/>
        </p:spPr>
        <p:txBody>
          <a:bodyPr wrap="square" rtlCol="0">
            <a:spAutoFit/>
          </a:bodyPr>
          <a:lstStyle/>
          <a:p>
            <a:r>
              <a:rPr lang="de-DE" sz="1200" b="0"/>
              <a:t>Sourcee</a:t>
            </a:r>
            <a:r>
              <a:rPr lang="de-DE" sz="1200" b="0" dirty="0"/>
              <a:t>: Müller/Lenz (2013</a:t>
            </a:r>
            <a:r>
              <a:rPr lang="de-DE" sz="1200" b="0"/>
              <a:t>), p. </a:t>
            </a:r>
            <a:r>
              <a:rPr lang="de-DE" sz="1200" b="0" dirty="0"/>
              <a:t>61</a:t>
            </a:r>
          </a:p>
        </p:txBody>
      </p:sp>
      <p:sp>
        <p:nvSpPr>
          <p:cNvPr id="6" name="Rectangle 2"/>
          <p:cNvSpPr>
            <a:spLocks noChangeArrowheads="1"/>
          </p:cNvSpPr>
          <p:nvPr/>
        </p:nvSpPr>
        <p:spPr bwMode="auto">
          <a:xfrm>
            <a:off x="266613" y="381087"/>
            <a:ext cx="4488023"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Star Schema Table Design (I)</a:t>
            </a:r>
            <a:endParaRPr lang="de-DE" altLang="de-DE" dirty="0">
              <a:latin typeface="Arial" pitchFamily="34" charset="0"/>
            </a:endParaRPr>
          </a:p>
        </p:txBody>
      </p:sp>
      <p:sp>
        <p:nvSpPr>
          <p:cNvPr id="2" name="Textfeld 1"/>
          <p:cNvSpPr txBox="1"/>
          <p:nvPr/>
        </p:nvSpPr>
        <p:spPr>
          <a:xfrm>
            <a:off x="4152900" y="2031999"/>
            <a:ext cx="838200" cy="338554"/>
          </a:xfrm>
          <a:prstGeom prst="rect">
            <a:avLst/>
          </a:prstGeom>
          <a:solidFill>
            <a:srgbClr val="E6E6E6"/>
          </a:solidFill>
        </p:spPr>
        <p:txBody>
          <a:bodyPr wrap="square" rtlCol="0">
            <a:spAutoFit/>
          </a:bodyPr>
          <a:lstStyle/>
          <a:p>
            <a:r>
              <a:rPr lang="de-DE" b="0"/>
              <a:t>Time</a:t>
            </a:r>
          </a:p>
        </p:txBody>
      </p:sp>
      <p:sp>
        <p:nvSpPr>
          <p:cNvPr id="8" name="Textfeld 7"/>
          <p:cNvSpPr txBox="1"/>
          <p:nvPr/>
        </p:nvSpPr>
        <p:spPr>
          <a:xfrm>
            <a:off x="4171949" y="2065867"/>
            <a:ext cx="838200" cy="338554"/>
          </a:xfrm>
          <a:prstGeom prst="rect">
            <a:avLst/>
          </a:prstGeom>
          <a:solidFill>
            <a:srgbClr val="E6E6E6"/>
          </a:solidFill>
        </p:spPr>
        <p:txBody>
          <a:bodyPr wrap="square" rtlCol="0">
            <a:spAutoFit/>
          </a:bodyPr>
          <a:lstStyle/>
          <a:p>
            <a:r>
              <a:rPr lang="de-DE" b="0"/>
              <a:t>Time</a:t>
            </a:r>
          </a:p>
        </p:txBody>
      </p:sp>
      <p:sp>
        <p:nvSpPr>
          <p:cNvPr id="9" name="Textfeld 8"/>
          <p:cNvSpPr txBox="1"/>
          <p:nvPr/>
        </p:nvSpPr>
        <p:spPr>
          <a:xfrm>
            <a:off x="4171949" y="5054599"/>
            <a:ext cx="819151" cy="338554"/>
          </a:xfrm>
          <a:prstGeom prst="rect">
            <a:avLst/>
          </a:prstGeom>
          <a:solidFill>
            <a:srgbClr val="E6E6E6"/>
          </a:solidFill>
        </p:spPr>
        <p:txBody>
          <a:bodyPr wrap="square" rtlCol="0">
            <a:spAutoFit/>
          </a:bodyPr>
          <a:lstStyle/>
          <a:p>
            <a:r>
              <a:rPr lang="de-DE" b="0"/>
              <a:t>  </a:t>
            </a:r>
          </a:p>
        </p:txBody>
      </p:sp>
      <p:sp>
        <p:nvSpPr>
          <p:cNvPr id="10" name="Textfeld 9"/>
          <p:cNvSpPr txBox="1"/>
          <p:nvPr/>
        </p:nvSpPr>
        <p:spPr>
          <a:xfrm>
            <a:off x="2218266" y="3644515"/>
            <a:ext cx="889001" cy="338554"/>
          </a:xfrm>
          <a:prstGeom prst="rect">
            <a:avLst/>
          </a:prstGeom>
          <a:solidFill>
            <a:srgbClr val="E6E6E6"/>
          </a:solidFill>
        </p:spPr>
        <p:txBody>
          <a:bodyPr wrap="square" rtlCol="0">
            <a:spAutoFit/>
          </a:bodyPr>
          <a:lstStyle/>
          <a:p>
            <a:r>
              <a:rPr lang="de-DE" b="0"/>
              <a:t>Product</a:t>
            </a:r>
          </a:p>
        </p:txBody>
      </p:sp>
      <p:sp>
        <p:nvSpPr>
          <p:cNvPr id="11" name="Textfeld 10"/>
          <p:cNvSpPr txBox="1"/>
          <p:nvPr/>
        </p:nvSpPr>
        <p:spPr>
          <a:xfrm>
            <a:off x="6032500" y="3644515"/>
            <a:ext cx="838200" cy="338554"/>
          </a:xfrm>
          <a:prstGeom prst="rect">
            <a:avLst/>
          </a:prstGeom>
          <a:solidFill>
            <a:srgbClr val="E6E6E6"/>
          </a:solidFill>
        </p:spPr>
        <p:txBody>
          <a:bodyPr wrap="square" rtlCol="0">
            <a:spAutoFit/>
          </a:bodyPr>
          <a:lstStyle/>
          <a:p>
            <a:r>
              <a:rPr lang="de-DE" b="0"/>
              <a:t>Person</a:t>
            </a:r>
          </a:p>
        </p:txBody>
      </p:sp>
      <p:sp>
        <p:nvSpPr>
          <p:cNvPr id="12" name="Textfeld 11"/>
          <p:cNvSpPr txBox="1"/>
          <p:nvPr/>
        </p:nvSpPr>
        <p:spPr>
          <a:xfrm>
            <a:off x="4101040" y="5054599"/>
            <a:ext cx="960968" cy="338554"/>
          </a:xfrm>
          <a:prstGeom prst="rect">
            <a:avLst/>
          </a:prstGeom>
          <a:noFill/>
        </p:spPr>
        <p:txBody>
          <a:bodyPr wrap="square" rtlCol="0">
            <a:spAutoFit/>
          </a:bodyPr>
          <a:lstStyle/>
          <a:p>
            <a:r>
              <a:rPr lang="de-DE" b="0"/>
              <a:t>Location</a:t>
            </a:r>
          </a:p>
        </p:txBody>
      </p:sp>
      <p:sp>
        <p:nvSpPr>
          <p:cNvPr id="13" name="Textfeld 12"/>
          <p:cNvSpPr txBox="1"/>
          <p:nvPr/>
        </p:nvSpPr>
        <p:spPr>
          <a:xfrm>
            <a:off x="4162424" y="3521404"/>
            <a:ext cx="838200" cy="584775"/>
          </a:xfrm>
          <a:prstGeom prst="rect">
            <a:avLst/>
          </a:prstGeom>
          <a:solidFill>
            <a:srgbClr val="E6E6E6"/>
          </a:solidFill>
        </p:spPr>
        <p:txBody>
          <a:bodyPr wrap="square" rtlCol="0">
            <a:spAutoFit/>
          </a:bodyPr>
          <a:lstStyle/>
          <a:p>
            <a:r>
              <a:rPr lang="de-DE" b="0"/>
              <a:t>Sales</a:t>
            </a:r>
            <a:br>
              <a:rPr lang="de-DE" b="0"/>
            </a:br>
            <a:r>
              <a:rPr lang="de-DE" b="0"/>
              <a:t>Cost</a:t>
            </a:r>
          </a:p>
        </p:txBody>
      </p:sp>
      <p:sp>
        <p:nvSpPr>
          <p:cNvPr id="4" name="Rechteck 3"/>
          <p:cNvSpPr/>
          <p:nvPr/>
        </p:nvSpPr>
        <p:spPr bwMode="auto">
          <a:xfrm>
            <a:off x="4152900" y="1176868"/>
            <a:ext cx="838200" cy="2794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9" name="Rechteck 18"/>
          <p:cNvSpPr/>
          <p:nvPr/>
        </p:nvSpPr>
        <p:spPr bwMode="auto">
          <a:xfrm>
            <a:off x="7060408" y="3525736"/>
            <a:ext cx="838200" cy="2794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0" name="Rechteck 19"/>
          <p:cNvSpPr/>
          <p:nvPr/>
        </p:nvSpPr>
        <p:spPr bwMode="auto">
          <a:xfrm>
            <a:off x="1147235" y="3521404"/>
            <a:ext cx="838200" cy="2794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1" name="Rechteck 20"/>
          <p:cNvSpPr/>
          <p:nvPr/>
        </p:nvSpPr>
        <p:spPr bwMode="auto">
          <a:xfrm>
            <a:off x="4197187" y="5609711"/>
            <a:ext cx="838200" cy="2794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6" name="Textfeld 15"/>
          <p:cNvSpPr txBox="1"/>
          <p:nvPr/>
        </p:nvSpPr>
        <p:spPr>
          <a:xfrm>
            <a:off x="4054474" y="5618110"/>
            <a:ext cx="1035052" cy="338554"/>
          </a:xfrm>
          <a:prstGeom prst="rect">
            <a:avLst/>
          </a:prstGeom>
          <a:noFill/>
        </p:spPr>
        <p:txBody>
          <a:bodyPr wrap="square" rtlCol="0">
            <a:spAutoFit/>
          </a:bodyPr>
          <a:lstStyle/>
          <a:p>
            <a:r>
              <a:rPr lang="de-DE" b="0"/>
              <a:t>"Where"</a:t>
            </a:r>
          </a:p>
        </p:txBody>
      </p:sp>
      <p:sp>
        <p:nvSpPr>
          <p:cNvPr id="14" name="Textfeld 13"/>
          <p:cNvSpPr txBox="1"/>
          <p:nvPr/>
        </p:nvSpPr>
        <p:spPr>
          <a:xfrm>
            <a:off x="4030130" y="1197474"/>
            <a:ext cx="1035052" cy="338554"/>
          </a:xfrm>
          <a:prstGeom prst="rect">
            <a:avLst/>
          </a:prstGeom>
          <a:noFill/>
        </p:spPr>
        <p:txBody>
          <a:bodyPr wrap="square" rtlCol="0">
            <a:spAutoFit/>
          </a:bodyPr>
          <a:lstStyle/>
          <a:p>
            <a:r>
              <a:rPr lang="de-DE" b="0"/>
              <a:t>"When"</a:t>
            </a:r>
          </a:p>
        </p:txBody>
      </p:sp>
      <p:sp>
        <p:nvSpPr>
          <p:cNvPr id="15" name="Textfeld 14"/>
          <p:cNvSpPr txBox="1"/>
          <p:nvPr/>
        </p:nvSpPr>
        <p:spPr>
          <a:xfrm>
            <a:off x="1119580" y="3523439"/>
            <a:ext cx="1035052" cy="338554"/>
          </a:xfrm>
          <a:prstGeom prst="rect">
            <a:avLst/>
          </a:prstGeom>
          <a:noFill/>
        </p:spPr>
        <p:txBody>
          <a:bodyPr wrap="square" rtlCol="0">
            <a:spAutoFit/>
          </a:bodyPr>
          <a:lstStyle/>
          <a:p>
            <a:r>
              <a:rPr lang="de-DE" b="0"/>
              <a:t>"What"</a:t>
            </a:r>
          </a:p>
        </p:txBody>
      </p:sp>
      <p:sp>
        <p:nvSpPr>
          <p:cNvPr id="17" name="Textfeld 16"/>
          <p:cNvSpPr txBox="1"/>
          <p:nvPr/>
        </p:nvSpPr>
        <p:spPr>
          <a:xfrm>
            <a:off x="6950073" y="3523205"/>
            <a:ext cx="1035052" cy="338554"/>
          </a:xfrm>
          <a:prstGeom prst="rect">
            <a:avLst/>
          </a:prstGeom>
          <a:noFill/>
        </p:spPr>
        <p:txBody>
          <a:bodyPr wrap="square" rtlCol="0">
            <a:spAutoFit/>
          </a:bodyPr>
          <a:lstStyle/>
          <a:p>
            <a:r>
              <a:rPr lang="de-DE" b="0"/>
              <a:t>"Who"</a:t>
            </a:r>
          </a:p>
        </p:txBody>
      </p:sp>
    </p:spTree>
    <p:extLst>
      <p:ext uri="{BB962C8B-B14F-4D97-AF65-F5344CB8AC3E}">
        <p14:creationId xmlns:p14="http://schemas.microsoft.com/office/powerpoint/2010/main" val="186862728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48</a:t>
            </a:fld>
            <a:endParaRPr lang="de-DE" sz="800">
              <a:solidFill>
                <a:schemeClr val="bg1"/>
              </a:solidFill>
            </a:endParaRPr>
          </a:p>
        </p:txBody>
      </p:sp>
      <p:sp>
        <p:nvSpPr>
          <p:cNvPr id="3" name="Rectangle 2"/>
          <p:cNvSpPr>
            <a:spLocks noChangeArrowheads="1"/>
          </p:cNvSpPr>
          <p:nvPr/>
        </p:nvSpPr>
        <p:spPr bwMode="auto">
          <a:xfrm>
            <a:off x="266613" y="381087"/>
            <a:ext cx="4488023"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Star Schema Table Design (II)</a:t>
            </a:r>
            <a:endParaRPr lang="de-DE" altLang="de-DE" dirty="0">
              <a:latin typeface="Arial" pitchFamily="34" charset="0"/>
            </a:endParaRPr>
          </a:p>
        </p:txBody>
      </p:sp>
      <p:sp>
        <p:nvSpPr>
          <p:cNvPr id="53" name="Textfeld 52"/>
          <p:cNvSpPr txBox="1"/>
          <p:nvPr/>
        </p:nvSpPr>
        <p:spPr>
          <a:xfrm>
            <a:off x="1117496" y="6143318"/>
            <a:ext cx="5503540" cy="276999"/>
          </a:xfrm>
          <a:prstGeom prst="rect">
            <a:avLst/>
          </a:prstGeom>
          <a:noFill/>
        </p:spPr>
        <p:txBody>
          <a:bodyPr wrap="square" rtlCol="0">
            <a:spAutoFit/>
          </a:bodyPr>
          <a:lstStyle/>
          <a:p>
            <a:r>
              <a:rPr lang="de-DE" sz="1200" b="0"/>
              <a:t>Source: https://www.guru99.com/star-snowflake-data-warehousing.html</a:t>
            </a:r>
            <a:endParaRPr lang="de-DE" sz="1200" b="0" dirty="0"/>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666" y="1358152"/>
            <a:ext cx="5029200" cy="4371975"/>
          </a:xfrm>
          <a:prstGeom prst="rect">
            <a:avLst/>
          </a:prstGeom>
        </p:spPr>
      </p:pic>
      <p:sp>
        <p:nvSpPr>
          <p:cNvPr id="4" name="Textfeld 3"/>
          <p:cNvSpPr txBox="1"/>
          <p:nvPr/>
        </p:nvSpPr>
        <p:spPr>
          <a:xfrm>
            <a:off x="3034555" y="5437739"/>
            <a:ext cx="1566333" cy="584775"/>
          </a:xfrm>
          <a:prstGeom prst="rect">
            <a:avLst/>
          </a:prstGeom>
          <a:noFill/>
        </p:spPr>
        <p:txBody>
          <a:bodyPr wrap="square" rtlCol="0">
            <a:spAutoFit/>
          </a:bodyPr>
          <a:lstStyle/>
          <a:p>
            <a:r>
              <a:rPr lang="de-DE">
                <a:solidFill>
                  <a:srgbClr val="FF0000"/>
                </a:solidFill>
              </a:rPr>
              <a:t>Multiple Facts</a:t>
            </a:r>
            <a:br>
              <a:rPr lang="de-DE">
                <a:solidFill>
                  <a:srgbClr val="FF0000"/>
                </a:solidFill>
              </a:rPr>
            </a:br>
            <a:r>
              <a:rPr lang="de-DE">
                <a:solidFill>
                  <a:srgbClr val="FF0000"/>
                </a:solidFill>
              </a:rPr>
              <a:t>Possible</a:t>
            </a:r>
            <a:endParaRPr lang="de-DE" dirty="0">
              <a:solidFill>
                <a:srgbClr val="FF0000"/>
              </a:solidFill>
            </a:endParaRPr>
          </a:p>
        </p:txBody>
      </p:sp>
      <p:sp>
        <p:nvSpPr>
          <p:cNvPr id="2" name="Pfeil nach rechts 1"/>
          <p:cNvSpPr/>
          <p:nvPr/>
        </p:nvSpPr>
        <p:spPr bwMode="auto">
          <a:xfrm rot="5400000" flipH="1">
            <a:off x="3579216" y="5137081"/>
            <a:ext cx="477012" cy="221625"/>
          </a:xfrm>
          <a:prstGeom prst="rightArrow">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418213100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44488" y="508795"/>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en-US" sz="2400" kern="0" dirty="0">
                <a:solidFill>
                  <a:schemeClr val="tx1"/>
                </a:solidFill>
              </a:rPr>
              <a:t>Why is Modern Analytics so Successful?</a:t>
            </a: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4</a:t>
            </a:fld>
            <a:endParaRPr lang="de-DE" altLang="de-DE"/>
          </a:p>
        </p:txBody>
      </p:sp>
      <p:sp>
        <p:nvSpPr>
          <p:cNvPr id="5" name="Textfeld 4"/>
          <p:cNvSpPr txBox="1"/>
          <p:nvPr/>
        </p:nvSpPr>
        <p:spPr>
          <a:xfrm>
            <a:off x="1398180" y="2028509"/>
            <a:ext cx="5983522" cy="2492990"/>
          </a:xfrm>
          <a:prstGeom prst="rect">
            <a:avLst/>
          </a:prstGeom>
          <a:noFill/>
        </p:spPr>
        <p:txBody>
          <a:bodyPr wrap="square" rtlCol="0">
            <a:spAutoFit/>
          </a:bodyPr>
          <a:lstStyle/>
          <a:p>
            <a:pPr marL="342900" indent="-342900" algn="l">
              <a:spcBef>
                <a:spcPts val="2400"/>
              </a:spcBef>
              <a:buFont typeface="+mj-lt"/>
              <a:buAutoNum type="arabicPeriod"/>
              <a:tabLst>
                <a:tab pos="4572000" algn="l"/>
                <a:tab pos="8616950" algn="r"/>
              </a:tabLst>
            </a:pPr>
            <a:r>
              <a:rPr lang="en-US" sz="2400" dirty="0">
                <a:solidFill>
                  <a:srgbClr val="FF0000"/>
                </a:solidFill>
              </a:rPr>
              <a:t>More Data for the Analysis</a:t>
            </a:r>
          </a:p>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More Computing Power</a:t>
            </a:r>
          </a:p>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New Methods and Algorithms</a:t>
            </a:r>
          </a:p>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New Analytics Processes</a:t>
            </a:r>
          </a:p>
        </p:txBody>
      </p:sp>
    </p:spTree>
    <p:extLst>
      <p:ext uri="{BB962C8B-B14F-4D97-AF65-F5344CB8AC3E}">
        <p14:creationId xmlns:p14="http://schemas.microsoft.com/office/powerpoint/2010/main" val="3668813452"/>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29"/>
          <p:cNvSpPr>
            <a:spLocks noChangeArrowheads="1"/>
          </p:cNvSpPr>
          <p:nvPr/>
        </p:nvSpPr>
        <p:spPr bwMode="auto">
          <a:xfrm>
            <a:off x="301019" y="377514"/>
            <a:ext cx="3403176"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Star Schema Example</a:t>
            </a:r>
            <a:endParaRPr lang="de-DE" altLang="de-DE" dirty="0">
              <a:latin typeface="Arial" pitchFamily="34" charset="0"/>
            </a:endParaRPr>
          </a:p>
        </p:txBody>
      </p:sp>
      <p:pic>
        <p:nvPicPr>
          <p:cNvPr id="2897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33" y="1314922"/>
            <a:ext cx="8793755" cy="5041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liennummernplatzhalter 1"/>
          <p:cNvSpPr>
            <a:spLocks noGrp="1"/>
          </p:cNvSpPr>
          <p:nvPr>
            <p:ph type="sldNum" sz="quarter" idx="10"/>
          </p:nvPr>
        </p:nvSpPr>
        <p:spPr>
          <a:xfrm>
            <a:off x="8791577" y="6497638"/>
            <a:ext cx="360363" cy="360362"/>
          </a:xfrm>
        </p:spPr>
        <p:txBody>
          <a:bodyPr/>
          <a:lstStyle/>
          <a:p>
            <a:fld id="{26B4FD5F-6BE7-40E0-B992-37B5B947F2E8}" type="slidenum">
              <a:rPr lang="de-DE" altLang="de-DE"/>
              <a:pPr/>
              <a:t>49</a:t>
            </a:fld>
            <a:endParaRPr lang="de-DE" altLang="de-DE"/>
          </a:p>
        </p:txBody>
      </p:sp>
    </p:spTree>
    <p:extLst>
      <p:ext uri="{BB962C8B-B14F-4D97-AF65-F5344CB8AC3E}">
        <p14:creationId xmlns:p14="http://schemas.microsoft.com/office/powerpoint/2010/main" val="218205499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778933" y="1848052"/>
            <a:ext cx="7650172" cy="327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a:spcBef>
                <a:spcPts val="600"/>
              </a:spcBef>
              <a:spcAft>
                <a:spcPts val="1200"/>
              </a:spcAft>
            </a:pPr>
            <a:r>
              <a:rPr lang="en-US" sz="1800"/>
              <a:t>An online wine retailer plans to design a data warehouse to collect key figures regarding its wine sales. The relevant part of the operational database consists of the following tables:</a:t>
            </a:r>
          </a:p>
          <a:p>
            <a:pPr marL="355600" algn="l">
              <a:spcBef>
                <a:spcPts val="600"/>
              </a:spcBef>
              <a:spcAft>
                <a:spcPts val="0"/>
              </a:spcAft>
            </a:pPr>
            <a:r>
              <a:rPr lang="en-US" sz="1800"/>
              <a:t>CUSTOMER </a:t>
            </a:r>
            <a:r>
              <a:rPr lang="en-US" sz="1800" b="0"/>
              <a:t>(ID, name, address, telephone, birthday, gender)</a:t>
            </a:r>
          </a:p>
          <a:p>
            <a:pPr marL="355600" algn="l">
              <a:spcBef>
                <a:spcPts val="600"/>
              </a:spcBef>
              <a:spcAft>
                <a:spcPts val="0"/>
              </a:spcAft>
            </a:pPr>
            <a:r>
              <a:rPr lang="en-US" sz="1800"/>
              <a:t>WINE </a:t>
            </a:r>
            <a:r>
              <a:rPr lang="en-US" sz="1800" b="0"/>
              <a:t>(ID, name, type, year, bottle_price, class)</a:t>
            </a:r>
          </a:p>
          <a:p>
            <a:pPr marL="355600" algn="l">
              <a:spcBef>
                <a:spcPts val="600"/>
              </a:spcBef>
              <a:spcAft>
                <a:spcPts val="0"/>
              </a:spcAft>
            </a:pPr>
            <a:r>
              <a:rPr lang="en-US" sz="1800"/>
              <a:t>CLASS </a:t>
            </a:r>
            <a:r>
              <a:rPr lang="en-US" sz="1800" b="0"/>
              <a:t>(ID, name, region)</a:t>
            </a:r>
          </a:p>
          <a:p>
            <a:pPr marL="355600" algn="l">
              <a:spcBef>
                <a:spcPts val="600"/>
              </a:spcBef>
              <a:spcAft>
                <a:spcPts val="0"/>
              </a:spcAft>
            </a:pPr>
            <a:r>
              <a:rPr lang="en-US" sz="1800"/>
              <a:t>TIME </a:t>
            </a:r>
            <a:r>
              <a:rPr lang="en-US" sz="1800" b="0"/>
              <a:t>(timestamp, date, year)</a:t>
            </a:r>
          </a:p>
          <a:p>
            <a:pPr marL="355600" algn="l">
              <a:spcBef>
                <a:spcPts val="600"/>
              </a:spcBef>
              <a:spcAft>
                <a:spcPts val="0"/>
              </a:spcAft>
            </a:pPr>
            <a:r>
              <a:rPr lang="en-US" sz="1800"/>
              <a:t>ORDER </a:t>
            </a:r>
            <a:r>
              <a:rPr lang="en-US" sz="1800" b="0"/>
              <a:t>(customer, wine, time, bottles)</a:t>
            </a:r>
          </a:p>
          <a:p>
            <a:pPr algn="l">
              <a:spcBef>
                <a:spcPts val="1200"/>
              </a:spcBef>
              <a:spcAft>
                <a:spcPts val="1200"/>
              </a:spcAft>
            </a:pPr>
            <a:r>
              <a:rPr lang="en-US" sz="1800"/>
              <a:t>Create the star schema for the data warehouse.</a:t>
            </a:r>
            <a:endParaRPr lang="de-DE" sz="1800" dirty="0"/>
          </a:p>
        </p:txBody>
      </p:sp>
      <p:sp>
        <p:nvSpPr>
          <p:cNvPr id="5" name="Text Box 9"/>
          <p:cNvSpPr txBox="1">
            <a:spLocks noChangeArrowheads="1"/>
          </p:cNvSpPr>
          <p:nvPr/>
        </p:nvSpPr>
        <p:spPr bwMode="auto">
          <a:xfrm>
            <a:off x="141288" y="416570"/>
            <a:ext cx="68912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eaLnBrk="1" hangingPunct="1"/>
            <a:r>
              <a:rPr lang="de-DE" sz="2400"/>
              <a:t>Exercise </a:t>
            </a:r>
            <a:r>
              <a:rPr lang="de-DE" sz="2400" dirty="0"/>
              <a:t>1</a:t>
            </a:r>
          </a:p>
        </p:txBody>
      </p:sp>
    </p:spTree>
    <p:extLst>
      <p:ext uri="{BB962C8B-B14F-4D97-AF65-F5344CB8AC3E}">
        <p14:creationId xmlns:p14="http://schemas.microsoft.com/office/powerpoint/2010/main" val="2156111152"/>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29"/>
          <p:cNvSpPr>
            <a:spLocks noChangeArrowheads="1"/>
          </p:cNvSpPr>
          <p:nvPr/>
        </p:nvSpPr>
        <p:spPr bwMode="auto">
          <a:xfrm>
            <a:off x="301021" y="377514"/>
            <a:ext cx="4289636"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en-US" altLang="de-DE">
                <a:latin typeface="Arial" pitchFamily="34" charset="0"/>
              </a:rPr>
              <a:t>Queries on the Star Schema</a:t>
            </a:r>
            <a:endParaRPr lang="de-DE" altLang="de-DE" dirty="0">
              <a:latin typeface="Arial" pitchFamily="34" charset="0"/>
            </a:endParaRPr>
          </a:p>
        </p:txBody>
      </p:sp>
      <p:sp>
        <p:nvSpPr>
          <p:cNvPr id="4" name="Foliennummernplatzhalter 1"/>
          <p:cNvSpPr>
            <a:spLocks noGrp="1"/>
          </p:cNvSpPr>
          <p:nvPr>
            <p:ph type="sldNum" sz="quarter" idx="10"/>
          </p:nvPr>
        </p:nvSpPr>
        <p:spPr>
          <a:xfrm>
            <a:off x="8791577" y="6497638"/>
            <a:ext cx="360363" cy="360362"/>
          </a:xfrm>
        </p:spPr>
        <p:txBody>
          <a:bodyPr/>
          <a:lstStyle/>
          <a:p>
            <a:fld id="{26B4FD5F-6BE7-40E0-B992-37B5B947F2E8}" type="slidenum">
              <a:rPr lang="de-DE" altLang="de-DE"/>
              <a:pPr/>
              <a:t>51</a:t>
            </a:fld>
            <a:endParaRPr lang="de-DE" altLang="de-DE"/>
          </a:p>
        </p:txBody>
      </p:sp>
      <p:sp>
        <p:nvSpPr>
          <p:cNvPr id="2" name="Textfeld 1"/>
          <p:cNvSpPr txBox="1"/>
          <p:nvPr/>
        </p:nvSpPr>
        <p:spPr>
          <a:xfrm>
            <a:off x="301021" y="1246911"/>
            <a:ext cx="8360843" cy="3970318"/>
          </a:xfrm>
          <a:prstGeom prst="rect">
            <a:avLst/>
          </a:prstGeom>
          <a:noFill/>
        </p:spPr>
        <p:txBody>
          <a:bodyPr wrap="square" rtlCol="0">
            <a:spAutoFit/>
          </a:bodyPr>
          <a:lstStyle/>
          <a:p>
            <a:pPr algn="l"/>
            <a:r>
              <a:rPr lang="en-US" sz="1800"/>
              <a:t>Example:</a:t>
            </a:r>
          </a:p>
          <a:p>
            <a:pPr algn="l"/>
            <a:r>
              <a:rPr lang="en-US" sz="1800" b="0"/>
              <a:t>In which years were the most cars purchased by female customers in Hesse in the 1st quarter?</a:t>
            </a:r>
          </a:p>
          <a:p>
            <a:pPr marL="1438275" indent="-1081088" algn="l">
              <a:tabLst>
                <a:tab pos="1438275" algn="l"/>
              </a:tabLst>
            </a:pPr>
            <a:r>
              <a:rPr lang="de-DE" sz="1800"/>
              <a:t>select 	</a:t>
            </a:r>
            <a:r>
              <a:rPr lang="de-DE" sz="1800" b="0"/>
              <a:t>z.Year </a:t>
            </a:r>
            <a:r>
              <a:rPr lang="de-DE" sz="1800" b="0" err="1"/>
              <a:t>as</a:t>
            </a:r>
            <a:r>
              <a:rPr lang="de-DE" sz="1800" b="0"/>
              <a:t> Year, sum(v.Amount) </a:t>
            </a:r>
            <a:r>
              <a:rPr lang="de-DE" sz="1800" b="0" err="1"/>
              <a:t>as</a:t>
            </a:r>
            <a:r>
              <a:rPr lang="de-DE" sz="1800" b="0"/>
              <a:t> Total_Amount</a:t>
            </a:r>
            <a:endParaRPr lang="de-DE" sz="1800" b="0" dirty="0"/>
          </a:p>
          <a:p>
            <a:pPr marL="1438275" indent="-1081088" algn="l">
              <a:tabLst>
                <a:tab pos="1438275" algn="l"/>
              </a:tabLst>
            </a:pPr>
            <a:r>
              <a:rPr lang="de-DE" sz="1800" dirty="0" err="1"/>
              <a:t>from</a:t>
            </a:r>
            <a:r>
              <a:rPr lang="de-DE" sz="1800" dirty="0"/>
              <a:t> </a:t>
            </a:r>
            <a:r>
              <a:rPr lang="de-DE" sz="1800"/>
              <a:t>	</a:t>
            </a:r>
            <a:r>
              <a:rPr lang="de-DE" sz="1800" b="0"/>
              <a:t>Branch </a:t>
            </a:r>
            <a:r>
              <a:rPr lang="de-DE" sz="1800" b="0" dirty="0"/>
              <a:t>f</a:t>
            </a:r>
            <a:r>
              <a:rPr lang="de-DE" sz="1800" b="0"/>
              <a:t>, Product </a:t>
            </a:r>
            <a:r>
              <a:rPr lang="de-DE" sz="1800" b="0" dirty="0"/>
              <a:t>p</a:t>
            </a:r>
            <a:r>
              <a:rPr lang="de-DE" sz="1800" b="0"/>
              <a:t>, Time </a:t>
            </a:r>
            <a:r>
              <a:rPr lang="de-DE" sz="1800" b="0" dirty="0"/>
              <a:t>z</a:t>
            </a:r>
            <a:r>
              <a:rPr lang="de-DE" sz="1800" b="0"/>
              <a:t>, Customer </a:t>
            </a:r>
            <a:r>
              <a:rPr lang="de-DE" sz="1800" b="0" dirty="0"/>
              <a:t>k</a:t>
            </a:r>
            <a:r>
              <a:rPr lang="de-DE" sz="1800" b="0"/>
              <a:t>, Sales </a:t>
            </a:r>
            <a:r>
              <a:rPr lang="de-DE" sz="1800" b="0" dirty="0"/>
              <a:t>v</a:t>
            </a:r>
          </a:p>
          <a:p>
            <a:pPr marL="1438275" indent="-1081088" algn="l">
              <a:tabLst>
                <a:tab pos="1438275" algn="l"/>
              </a:tabLst>
            </a:pPr>
            <a:r>
              <a:rPr lang="de-DE" sz="1800" dirty="0" err="1"/>
              <a:t>where</a:t>
            </a:r>
            <a:r>
              <a:rPr lang="de-DE" sz="1800" dirty="0"/>
              <a:t> </a:t>
            </a:r>
            <a:r>
              <a:rPr lang="de-DE" sz="1800"/>
              <a:t>	</a:t>
            </a:r>
            <a:r>
              <a:rPr lang="de-DE" sz="1800" b="0"/>
              <a:t>z.Quarter </a:t>
            </a:r>
            <a:r>
              <a:rPr lang="de-DE" sz="1800" b="0" dirty="0"/>
              <a:t>= 1 </a:t>
            </a:r>
            <a:r>
              <a:rPr lang="de-DE" sz="1800" b="0" err="1"/>
              <a:t>and</a:t>
            </a:r>
            <a:r>
              <a:rPr lang="de-DE" sz="1800" b="0"/>
              <a:t> k.gender = ’f’ </a:t>
            </a:r>
            <a:r>
              <a:rPr lang="de-DE" sz="1800" b="0" dirty="0" err="1"/>
              <a:t>and</a:t>
            </a:r>
            <a:r>
              <a:rPr lang="de-DE" sz="1800" b="0" dirty="0"/>
              <a:t> </a:t>
            </a:r>
            <a:r>
              <a:rPr lang="de-DE" sz="1800" b="0"/>
              <a:t/>
            </a:r>
            <a:br>
              <a:rPr lang="de-DE" sz="1800" b="0"/>
            </a:br>
            <a:r>
              <a:rPr lang="de-DE" sz="1800" b="0"/>
              <a:t>p.Product_type = ’Car’ </a:t>
            </a:r>
            <a:r>
              <a:rPr lang="de-DE" sz="1800" b="0" err="1"/>
              <a:t>and</a:t>
            </a:r>
            <a:r>
              <a:rPr lang="de-DE" sz="1800" b="0"/>
              <a:t> f.state = ’Hesse’ </a:t>
            </a:r>
            <a:r>
              <a:rPr lang="de-DE" sz="1800" b="0" dirty="0" err="1"/>
              <a:t>and</a:t>
            </a:r>
            <a:r>
              <a:rPr lang="de-DE" sz="1800" b="0" dirty="0"/>
              <a:t> </a:t>
            </a:r>
            <a:r>
              <a:rPr lang="de-DE" sz="1800" b="0"/>
              <a:t/>
            </a:r>
            <a:br>
              <a:rPr lang="de-DE" sz="1800" b="0"/>
            </a:br>
            <a:r>
              <a:rPr lang="de-DE" sz="1800" b="0"/>
              <a:t>v.Date = z.Date </a:t>
            </a:r>
            <a:r>
              <a:rPr lang="de-DE" sz="1800" b="0" err="1"/>
              <a:t>and</a:t>
            </a:r>
            <a:r>
              <a:rPr lang="de-DE" sz="1800" b="0"/>
              <a:t> v.ProductID = p.ProductID and</a:t>
            </a:r>
            <a:br>
              <a:rPr lang="de-DE" sz="1800" b="0"/>
            </a:br>
            <a:r>
              <a:rPr lang="de-DE" sz="1800" b="0"/>
              <a:t>v.Branch = f.Branchname </a:t>
            </a:r>
            <a:r>
              <a:rPr lang="de-DE" sz="1800" b="0" err="1"/>
              <a:t>and</a:t>
            </a:r>
            <a:r>
              <a:rPr lang="de-DE" sz="1800" b="0"/>
              <a:t> v.CustomerID = k.CustomerID</a:t>
            </a:r>
            <a:endParaRPr lang="de-DE" sz="1800" b="0" dirty="0"/>
          </a:p>
          <a:p>
            <a:pPr marL="1438275" indent="-1081088" algn="l">
              <a:tabLst>
                <a:tab pos="1438275" algn="l"/>
              </a:tabLst>
            </a:pPr>
            <a:r>
              <a:rPr lang="de-DE" sz="1800" dirty="0" err="1"/>
              <a:t>group</a:t>
            </a:r>
            <a:r>
              <a:rPr lang="de-DE" sz="1800" dirty="0"/>
              <a:t> </a:t>
            </a:r>
            <a:r>
              <a:rPr lang="de-DE" sz="1800" dirty="0" err="1"/>
              <a:t>by</a:t>
            </a:r>
            <a:r>
              <a:rPr lang="de-DE" sz="1800" dirty="0"/>
              <a:t> </a:t>
            </a:r>
            <a:r>
              <a:rPr lang="de-DE" sz="1800"/>
              <a:t>	</a:t>
            </a:r>
            <a:r>
              <a:rPr lang="de-DE" sz="1800" b="0"/>
              <a:t>z.Year</a:t>
            </a:r>
            <a:endParaRPr lang="de-DE" sz="1800" b="0" dirty="0"/>
          </a:p>
          <a:p>
            <a:pPr marL="1438275" indent="-1081088" algn="l" defTabSz="1438275">
              <a:tabLst>
                <a:tab pos="1438275" algn="l"/>
              </a:tabLst>
            </a:pPr>
            <a:r>
              <a:rPr lang="de-DE" sz="1800" dirty="0" err="1"/>
              <a:t>order</a:t>
            </a:r>
            <a:r>
              <a:rPr lang="de-DE" sz="1800" dirty="0"/>
              <a:t> </a:t>
            </a:r>
            <a:r>
              <a:rPr lang="de-DE" sz="1800" dirty="0" err="1"/>
              <a:t>by</a:t>
            </a:r>
            <a:r>
              <a:rPr lang="de-DE" sz="1800" dirty="0"/>
              <a:t> </a:t>
            </a:r>
            <a:r>
              <a:rPr lang="de-DE" sz="1800"/>
              <a:t>	</a:t>
            </a:r>
            <a:r>
              <a:rPr lang="de-DE" sz="1800" b="0"/>
              <a:t>Total_Amount </a:t>
            </a:r>
            <a:r>
              <a:rPr lang="de-DE" sz="1800" b="0" dirty="0" err="1"/>
              <a:t>Descending</a:t>
            </a:r>
            <a:r>
              <a:rPr lang="de-DE" sz="1800" dirty="0"/>
              <a:t>;</a:t>
            </a:r>
          </a:p>
        </p:txBody>
      </p:sp>
      <p:sp>
        <p:nvSpPr>
          <p:cNvPr id="3" name="Textfeld 2"/>
          <p:cNvSpPr txBox="1"/>
          <p:nvPr/>
        </p:nvSpPr>
        <p:spPr>
          <a:xfrm>
            <a:off x="4771507" y="4751714"/>
            <a:ext cx="3956858" cy="1446550"/>
          </a:xfrm>
          <a:prstGeom prst="rect">
            <a:avLst/>
          </a:prstGeom>
          <a:noFill/>
        </p:spPr>
        <p:txBody>
          <a:bodyPr wrap="square" rtlCol="0">
            <a:spAutoFit/>
          </a:bodyPr>
          <a:lstStyle/>
          <a:p>
            <a:pPr algn="l">
              <a:tabLst>
                <a:tab pos="1255713" algn="l"/>
              </a:tabLst>
            </a:pPr>
            <a:r>
              <a:rPr lang="de-DE"/>
              <a:t>	Year 	Total_Amount</a:t>
            </a:r>
            <a:endParaRPr lang="de-DE" dirty="0"/>
          </a:p>
          <a:p>
            <a:r>
              <a:rPr lang="de-DE" dirty="0"/>
              <a:t>2004	745</a:t>
            </a:r>
          </a:p>
          <a:p>
            <a:r>
              <a:rPr lang="de-DE" dirty="0"/>
              <a:t>2005	710</a:t>
            </a:r>
          </a:p>
          <a:p>
            <a:r>
              <a:rPr lang="de-DE" dirty="0"/>
              <a:t>2003	650</a:t>
            </a:r>
          </a:p>
        </p:txBody>
      </p:sp>
      <p:sp>
        <p:nvSpPr>
          <p:cNvPr id="6" name="Rechteck 5"/>
          <p:cNvSpPr/>
          <p:nvPr/>
        </p:nvSpPr>
        <p:spPr bwMode="auto">
          <a:xfrm>
            <a:off x="5818911" y="4751716"/>
            <a:ext cx="2300622" cy="1440000"/>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8" name="Gerade Verbindung 7"/>
          <p:cNvCxnSpPr/>
          <p:nvPr/>
        </p:nvCxnSpPr>
        <p:spPr bwMode="auto">
          <a:xfrm>
            <a:off x="5818911" y="5079076"/>
            <a:ext cx="2300622" cy="939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Gerade Verbindung 9"/>
          <p:cNvCxnSpPr/>
          <p:nvPr/>
        </p:nvCxnSpPr>
        <p:spPr bwMode="auto">
          <a:xfrm>
            <a:off x="6658495" y="4751714"/>
            <a:ext cx="0" cy="144655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feld 11"/>
          <p:cNvSpPr txBox="1"/>
          <p:nvPr/>
        </p:nvSpPr>
        <p:spPr>
          <a:xfrm>
            <a:off x="609952" y="5868627"/>
            <a:ext cx="2646842" cy="276999"/>
          </a:xfrm>
          <a:prstGeom prst="rect">
            <a:avLst/>
          </a:prstGeom>
          <a:noFill/>
        </p:spPr>
        <p:txBody>
          <a:bodyPr wrap="square" rtlCol="0">
            <a:spAutoFit/>
          </a:bodyPr>
          <a:lstStyle/>
          <a:p>
            <a:r>
              <a:rPr lang="de-DE" sz="1200" b="0"/>
              <a:t>Source: </a:t>
            </a:r>
            <a:r>
              <a:rPr lang="de-DE" sz="1200" b="0" dirty="0"/>
              <a:t>Hartung (2011</a:t>
            </a:r>
            <a:r>
              <a:rPr lang="de-DE" sz="1200" b="0"/>
              <a:t>), p. </a:t>
            </a:r>
            <a:r>
              <a:rPr lang="de-DE" sz="1200" b="0" dirty="0"/>
              <a:t>37</a:t>
            </a:r>
          </a:p>
        </p:txBody>
      </p:sp>
    </p:spTree>
    <p:extLst>
      <p:ext uri="{BB962C8B-B14F-4D97-AF65-F5344CB8AC3E}">
        <p14:creationId xmlns:p14="http://schemas.microsoft.com/office/powerpoint/2010/main" val="99378150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a:xfrm>
            <a:off x="8791454"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52</a:t>
            </a:fld>
            <a:endParaRPr lang="de-DE" sz="800">
              <a:solidFill>
                <a:schemeClr val="bg1"/>
              </a:solidFill>
            </a:endParaRPr>
          </a:p>
        </p:txBody>
      </p:sp>
      <p:sp>
        <p:nvSpPr>
          <p:cNvPr id="103" name="Rectangle 1029"/>
          <p:cNvSpPr>
            <a:spLocks noChangeArrowheads="1"/>
          </p:cNvSpPr>
          <p:nvPr/>
        </p:nvSpPr>
        <p:spPr bwMode="auto">
          <a:xfrm>
            <a:off x="301022" y="377514"/>
            <a:ext cx="2973571"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dirty="0" err="1">
                <a:latin typeface="Arial" pitchFamily="34" charset="0"/>
              </a:rPr>
              <a:t>Snowflake</a:t>
            </a:r>
            <a:r>
              <a:rPr lang="de-DE" altLang="de-DE" dirty="0">
                <a:latin typeface="Arial" pitchFamily="34" charset="0"/>
              </a:rPr>
              <a:t> Schema</a:t>
            </a:r>
          </a:p>
        </p:txBody>
      </p:sp>
      <p:sp>
        <p:nvSpPr>
          <p:cNvPr id="104" name="Textfeld 103"/>
          <p:cNvSpPr txBox="1"/>
          <p:nvPr/>
        </p:nvSpPr>
        <p:spPr>
          <a:xfrm>
            <a:off x="301022" y="1097742"/>
            <a:ext cx="8495607" cy="923330"/>
          </a:xfrm>
          <a:prstGeom prst="rect">
            <a:avLst/>
          </a:prstGeom>
          <a:noFill/>
        </p:spPr>
        <p:txBody>
          <a:bodyPr wrap="square" rtlCol="0">
            <a:spAutoFit/>
          </a:bodyPr>
          <a:lstStyle/>
          <a:p>
            <a:pPr algn="l"/>
            <a:r>
              <a:rPr lang="en-US" sz="1800"/>
              <a:t>In the Snowflake schema, the redundancies in the Star schema are resolved in the dimension tables and the hierarchy levels are each modeled with their own tables:</a:t>
            </a:r>
            <a:endParaRPr lang="de-DE" sz="1800" dirty="0"/>
          </a:p>
        </p:txBody>
      </p:sp>
      <p:sp>
        <p:nvSpPr>
          <p:cNvPr id="7" name="Textfeld 6"/>
          <p:cNvSpPr txBox="1"/>
          <p:nvPr/>
        </p:nvSpPr>
        <p:spPr>
          <a:xfrm>
            <a:off x="2506030" y="6400820"/>
            <a:ext cx="5503540" cy="276999"/>
          </a:xfrm>
          <a:prstGeom prst="rect">
            <a:avLst/>
          </a:prstGeom>
          <a:noFill/>
        </p:spPr>
        <p:txBody>
          <a:bodyPr wrap="square" rtlCol="0">
            <a:spAutoFit/>
          </a:bodyPr>
          <a:lstStyle/>
          <a:p>
            <a:r>
              <a:rPr lang="de-DE" sz="1200" b="0"/>
              <a:t>Source: https://www.guru99.com/star-snowflake-data-warehousing.html</a:t>
            </a:r>
            <a:endParaRPr lang="de-DE" sz="1200" b="0" dirty="0"/>
          </a:p>
        </p:txBody>
      </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89942"/>
            <a:ext cx="9144000" cy="4196790"/>
          </a:xfrm>
          <a:prstGeom prst="rect">
            <a:avLst/>
          </a:prstGeom>
        </p:spPr>
      </p:pic>
    </p:spTree>
    <p:extLst>
      <p:ext uri="{BB962C8B-B14F-4D97-AF65-F5344CB8AC3E}">
        <p14:creationId xmlns:p14="http://schemas.microsoft.com/office/powerpoint/2010/main" val="218205499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a:xfrm>
            <a:off x="8791454"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53</a:t>
            </a:fld>
            <a:endParaRPr lang="de-DE" sz="800">
              <a:solidFill>
                <a:schemeClr val="bg1"/>
              </a:solidFill>
            </a:endParaRPr>
          </a:p>
        </p:txBody>
      </p:sp>
      <p:sp>
        <p:nvSpPr>
          <p:cNvPr id="103" name="Rectangle 1029"/>
          <p:cNvSpPr>
            <a:spLocks noChangeArrowheads="1"/>
          </p:cNvSpPr>
          <p:nvPr/>
        </p:nvSpPr>
        <p:spPr bwMode="auto">
          <a:xfrm>
            <a:off x="301019" y="377514"/>
            <a:ext cx="5437386"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dirty="0">
                <a:latin typeface="Arial" pitchFamily="34" charset="0"/>
              </a:rPr>
              <a:t>Star Schema vs. </a:t>
            </a:r>
            <a:r>
              <a:rPr lang="de-DE" altLang="de-DE" dirty="0" err="1">
                <a:latin typeface="Arial" pitchFamily="34" charset="0"/>
              </a:rPr>
              <a:t>Snowflake</a:t>
            </a:r>
            <a:r>
              <a:rPr lang="de-DE" altLang="de-DE" dirty="0">
                <a:latin typeface="Arial" pitchFamily="34" charset="0"/>
              </a:rPr>
              <a:t> Schema</a:t>
            </a:r>
          </a:p>
        </p:txBody>
      </p:sp>
      <p:sp>
        <p:nvSpPr>
          <p:cNvPr id="2" name="Textfeld 1"/>
          <p:cNvSpPr txBox="1"/>
          <p:nvPr/>
        </p:nvSpPr>
        <p:spPr>
          <a:xfrm>
            <a:off x="1069486" y="2282906"/>
            <a:ext cx="6727903" cy="2246769"/>
          </a:xfrm>
          <a:prstGeom prst="rect">
            <a:avLst/>
          </a:prstGeom>
          <a:noFill/>
        </p:spPr>
        <p:txBody>
          <a:bodyPr wrap="square" rtlCol="0">
            <a:spAutoFit/>
          </a:bodyPr>
          <a:lstStyle/>
          <a:p>
            <a:pPr marL="177800" indent="-177800" algn="l"/>
            <a:r>
              <a:rPr lang="en-US" sz="2000"/>
              <a:t>- Speed of query processing is in favor of Star scheme</a:t>
            </a:r>
          </a:p>
          <a:p>
            <a:pPr marL="177800" indent="-177800" algn="l"/>
            <a:r>
              <a:rPr lang="en-US" sz="2000"/>
              <a:t>- Data volume tends to be lower with Snowflake schema</a:t>
            </a:r>
          </a:p>
          <a:p>
            <a:pPr marL="177800" indent="-177800" algn="l"/>
            <a:r>
              <a:rPr lang="en-US" sz="2000"/>
              <a:t>- Snowflake schema is easier to change (maintenance)</a:t>
            </a:r>
            <a:endParaRPr lang="de-DE" sz="2000" dirty="0"/>
          </a:p>
        </p:txBody>
      </p:sp>
    </p:spTree>
    <p:extLst>
      <p:ext uri="{BB962C8B-B14F-4D97-AF65-F5344CB8AC3E}">
        <p14:creationId xmlns:p14="http://schemas.microsoft.com/office/powerpoint/2010/main" val="12562830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A0001C6F-3FFF-4E99-BE06-1DA12764A36D}" type="slidenum">
              <a:rPr lang="de-DE" sz="800" smtClean="0">
                <a:solidFill>
                  <a:schemeClr val="bg1"/>
                </a:solidFill>
              </a:rPr>
              <a:pPr/>
              <a:t>54</a:t>
            </a:fld>
            <a:endParaRPr lang="de-DE" sz="800">
              <a:solidFill>
                <a:schemeClr val="bg1"/>
              </a:solidFill>
            </a:endParaRPr>
          </a:p>
        </p:txBody>
      </p:sp>
      <p:sp>
        <p:nvSpPr>
          <p:cNvPr id="7171" name="Text Box 9"/>
          <p:cNvSpPr txBox="1">
            <a:spLocks noChangeArrowheads="1"/>
          </p:cNvSpPr>
          <p:nvPr/>
        </p:nvSpPr>
        <p:spPr bwMode="auto">
          <a:xfrm>
            <a:off x="141290" y="416574"/>
            <a:ext cx="6434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eaLnBrk="1" hangingPunct="1"/>
            <a:r>
              <a:rPr lang="de-DE" sz="2400"/>
              <a:t>Galaxy Schema</a:t>
            </a:r>
            <a:endParaRPr lang="de-DE" sz="2400" dirty="0"/>
          </a:p>
        </p:txBody>
      </p:sp>
      <p:sp>
        <p:nvSpPr>
          <p:cNvPr id="2" name="Textfeld 1"/>
          <p:cNvSpPr txBox="1"/>
          <p:nvPr/>
        </p:nvSpPr>
        <p:spPr>
          <a:xfrm>
            <a:off x="274321" y="1393212"/>
            <a:ext cx="8578735" cy="923330"/>
          </a:xfrm>
          <a:prstGeom prst="rect">
            <a:avLst/>
          </a:prstGeom>
          <a:noFill/>
        </p:spPr>
        <p:txBody>
          <a:bodyPr wrap="square" rtlCol="0">
            <a:spAutoFit/>
          </a:bodyPr>
          <a:lstStyle/>
          <a:p>
            <a:pPr algn="just">
              <a:spcBef>
                <a:spcPts val="600"/>
              </a:spcBef>
            </a:pPr>
            <a:r>
              <a:rPr lang="en-US" sz="1800">
                <a:solidFill>
                  <a:srgbClr val="000000"/>
                </a:solidFill>
                <a:latin typeface="NimbusMonL-Bold"/>
              </a:rPr>
              <a:t>The Galaxy schema contains more than one fact table. The fact tables share some but not all dimensions. The Galaxy schema thus represents more than one data cube (multi-cubes):</a:t>
            </a:r>
            <a:endParaRPr lang="de-DE" sz="1800" b="0" dirty="0">
              <a:solidFill>
                <a:srgbClr val="000000"/>
              </a:solidFill>
              <a:latin typeface="NimbusMonL-Regu"/>
            </a:endParaRPr>
          </a:p>
        </p:txBody>
      </p:sp>
      <p:pic>
        <p:nvPicPr>
          <p:cNvPr id="3" name="Grafik 2"/>
          <p:cNvPicPr>
            <a:picLocks noChangeAspect="1"/>
          </p:cNvPicPr>
          <p:nvPr/>
        </p:nvPicPr>
        <p:blipFill>
          <a:blip r:embed="rId2"/>
          <a:stretch>
            <a:fillRect/>
          </a:stretch>
        </p:blipFill>
        <p:spPr>
          <a:xfrm>
            <a:off x="362826" y="2717266"/>
            <a:ext cx="8079599" cy="2311933"/>
          </a:xfrm>
          <a:prstGeom prst="rect">
            <a:avLst/>
          </a:prstGeom>
        </p:spPr>
      </p:pic>
    </p:spTree>
    <p:extLst>
      <p:ext uri="{BB962C8B-B14F-4D97-AF65-F5344CB8AC3E}">
        <p14:creationId xmlns:p14="http://schemas.microsoft.com/office/powerpoint/2010/main" val="118078227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A0001C6F-3FFF-4E99-BE06-1DA12764A36D}" type="slidenum">
              <a:rPr lang="de-DE" sz="800" smtClean="0">
                <a:solidFill>
                  <a:schemeClr val="bg1"/>
                </a:solidFill>
              </a:rPr>
              <a:pPr/>
              <a:t>55</a:t>
            </a:fld>
            <a:endParaRPr lang="de-DE" sz="800">
              <a:solidFill>
                <a:schemeClr val="bg1"/>
              </a:solidFill>
            </a:endParaRPr>
          </a:p>
        </p:txBody>
      </p:sp>
      <p:sp>
        <p:nvSpPr>
          <p:cNvPr id="7171" name="Text Box 9"/>
          <p:cNvSpPr txBox="1">
            <a:spLocks noChangeArrowheads="1"/>
          </p:cNvSpPr>
          <p:nvPr/>
        </p:nvSpPr>
        <p:spPr bwMode="auto">
          <a:xfrm>
            <a:off x="141290" y="416574"/>
            <a:ext cx="6434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eaLnBrk="1" hangingPunct="1"/>
            <a:r>
              <a:rPr lang="en-US" sz="2400"/>
              <a:t>Table Structure of the Galaxy Schema </a:t>
            </a:r>
            <a:endParaRPr lang="de-DE" sz="2400" dirty="0"/>
          </a:p>
        </p:txBody>
      </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769" y="1047473"/>
            <a:ext cx="7737097" cy="5450165"/>
          </a:xfrm>
          <a:prstGeom prst="rect">
            <a:avLst/>
          </a:prstGeom>
        </p:spPr>
      </p:pic>
    </p:spTree>
    <p:extLst>
      <p:ext uri="{BB962C8B-B14F-4D97-AF65-F5344CB8AC3E}">
        <p14:creationId xmlns:p14="http://schemas.microsoft.com/office/powerpoint/2010/main" val="769412859"/>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A0001C6F-3FFF-4E99-BE06-1DA12764A36D}" type="slidenum">
              <a:rPr lang="de-DE" sz="800" smtClean="0">
                <a:solidFill>
                  <a:schemeClr val="bg1"/>
                </a:solidFill>
              </a:rPr>
              <a:pPr/>
              <a:t>56</a:t>
            </a:fld>
            <a:endParaRPr lang="de-DE" sz="800">
              <a:solidFill>
                <a:schemeClr val="bg1"/>
              </a:solidFill>
            </a:endParaRPr>
          </a:p>
        </p:txBody>
      </p:sp>
      <p:sp>
        <p:nvSpPr>
          <p:cNvPr id="7171" name="Text Box 9"/>
          <p:cNvSpPr txBox="1">
            <a:spLocks noChangeArrowheads="1"/>
          </p:cNvSpPr>
          <p:nvPr/>
        </p:nvSpPr>
        <p:spPr bwMode="auto">
          <a:xfrm>
            <a:off x="141290" y="416574"/>
            <a:ext cx="68912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eaLnBrk="1" hangingPunct="1"/>
            <a:r>
              <a:rPr lang="de-DE" sz="2400"/>
              <a:t>DW Planning – User Questions </a:t>
            </a:r>
            <a:r>
              <a:rPr lang="de-DE" sz="2400" dirty="0"/>
              <a:t>(I)</a:t>
            </a:r>
          </a:p>
        </p:txBody>
      </p:sp>
      <p:sp>
        <p:nvSpPr>
          <p:cNvPr id="5" name="Textfeld 4"/>
          <p:cNvSpPr txBox="1"/>
          <p:nvPr/>
        </p:nvSpPr>
        <p:spPr>
          <a:xfrm>
            <a:off x="5710844" y="6460960"/>
            <a:ext cx="3000894" cy="276999"/>
          </a:xfrm>
          <a:prstGeom prst="rect">
            <a:avLst/>
          </a:prstGeom>
          <a:noFill/>
        </p:spPr>
        <p:txBody>
          <a:bodyPr wrap="square" rtlCol="0">
            <a:spAutoFit/>
          </a:bodyPr>
          <a:lstStyle/>
          <a:p>
            <a:pPr algn="l"/>
            <a:r>
              <a:rPr lang="de-DE" sz="1200" b="0"/>
              <a:t>Source: </a:t>
            </a:r>
            <a:r>
              <a:rPr lang="de-DE" sz="1200" b="0" dirty="0"/>
              <a:t>Alfred </a:t>
            </a:r>
            <a:r>
              <a:rPr lang="de-DE" sz="1200" b="0" dirty="0" err="1"/>
              <a:t>Schlaucher</a:t>
            </a:r>
            <a:r>
              <a:rPr lang="de-DE" sz="1200" b="0" dirty="0"/>
              <a:t>, Oracle</a:t>
            </a:r>
            <a:r>
              <a:rPr lang="de-DE" sz="1200" b="0"/>
              <a:t>, p. </a:t>
            </a:r>
            <a:r>
              <a:rPr lang="de-DE" sz="1200" b="0" dirty="0"/>
              <a:t>27</a:t>
            </a:r>
          </a:p>
        </p:txBody>
      </p:sp>
      <p:sp>
        <p:nvSpPr>
          <p:cNvPr id="6" name="Rectangle 3"/>
          <p:cNvSpPr txBox="1">
            <a:spLocks noChangeArrowheads="1"/>
          </p:cNvSpPr>
          <p:nvPr/>
        </p:nvSpPr>
        <p:spPr>
          <a:xfrm>
            <a:off x="480550" y="1317567"/>
            <a:ext cx="8231188" cy="4396316"/>
          </a:xfrm>
          <a:prstGeom prst="rect">
            <a:avLst/>
          </a:prstGeom>
        </p:spPr>
        <p:txBody>
          <a:bodyPr/>
          <a:lstStyle>
            <a:lvl1pPr marL="342900" indent="-342900" algn="l" rtl="0" eaLnBrk="0" fontAlgn="base" hangingPunct="0">
              <a:spcBef>
                <a:spcPct val="20000"/>
              </a:spcBef>
              <a:spcAft>
                <a:spcPct val="0"/>
              </a:spcAft>
              <a:buClr>
                <a:srgbClr val="185A96"/>
              </a:buClr>
              <a:defRPr b="1">
                <a:solidFill>
                  <a:schemeClr val="tx1"/>
                </a:solidFill>
                <a:latin typeface="+mn-lt"/>
                <a:ea typeface="+mn-ea"/>
                <a:cs typeface="+mn-cs"/>
              </a:defRPr>
            </a:lvl1pPr>
            <a:lvl2pPr marL="211138" indent="-209550" algn="l" rtl="0" eaLnBrk="0" fontAlgn="base" hangingPunct="0">
              <a:spcBef>
                <a:spcPct val="20000"/>
              </a:spcBef>
              <a:spcAft>
                <a:spcPct val="0"/>
              </a:spcAft>
              <a:buClr>
                <a:schemeClr val="accent2"/>
              </a:buClr>
              <a:buSzPct val="120000"/>
              <a:buFont typeface="Times New Roman" pitchFamily="18" charset="0"/>
              <a:buChar char="•"/>
              <a:defRPr>
                <a:solidFill>
                  <a:schemeClr val="tx1"/>
                </a:solidFill>
                <a:latin typeface="+mn-lt"/>
                <a:ea typeface="+mn-ea"/>
              </a:defRPr>
            </a:lvl2pPr>
            <a:lvl3pPr marL="438150" indent="-225425" algn="l" rtl="0" eaLnBrk="0" fontAlgn="base" hangingPunct="0">
              <a:spcBef>
                <a:spcPct val="20000"/>
              </a:spcBef>
              <a:spcAft>
                <a:spcPct val="0"/>
              </a:spcAft>
              <a:buClr>
                <a:schemeClr val="accent2"/>
              </a:buClr>
              <a:buSzPct val="120000"/>
              <a:buChar char="-"/>
              <a:defRPr sz="1600">
                <a:solidFill>
                  <a:schemeClr val="tx1"/>
                </a:solidFill>
                <a:latin typeface="+mn-lt"/>
                <a:ea typeface="+mn-ea"/>
              </a:defRPr>
            </a:lvl3pPr>
            <a:lvl4pPr marL="679450" indent="-239713" algn="l" rtl="0" eaLnBrk="0" fontAlgn="base" hangingPunct="0">
              <a:spcBef>
                <a:spcPct val="20000"/>
              </a:spcBef>
              <a:spcAft>
                <a:spcPct val="0"/>
              </a:spcAft>
              <a:buClr>
                <a:schemeClr val="accent2"/>
              </a:buClr>
              <a:buSzPct val="80000"/>
              <a:buFont typeface="Times New Roman" pitchFamily="18" charset="0"/>
              <a:buChar char="•"/>
              <a:defRPr sz="1600">
                <a:solidFill>
                  <a:schemeClr val="tx1"/>
                </a:solidFill>
                <a:latin typeface="+mn-lt"/>
                <a:ea typeface="+mn-ea"/>
              </a:defRPr>
            </a:lvl4pPr>
            <a:lvl5pPr marL="936625" indent="-255588" algn="l" rtl="0" eaLnBrk="0" fontAlgn="base" hangingPunct="0">
              <a:spcBef>
                <a:spcPct val="20000"/>
              </a:spcBef>
              <a:spcAft>
                <a:spcPct val="0"/>
              </a:spcAft>
              <a:buClr>
                <a:schemeClr val="accent2"/>
              </a:buClr>
              <a:buSzPct val="80000"/>
              <a:buChar char="-"/>
              <a:defRPr sz="1600">
                <a:solidFill>
                  <a:schemeClr val="tx1"/>
                </a:solidFill>
                <a:latin typeface="+mn-lt"/>
                <a:ea typeface="+mn-ea"/>
              </a:defRPr>
            </a:lvl5pPr>
            <a:lvl6pPr marL="1393825" indent="-255588" algn="l" rtl="0" fontAlgn="base">
              <a:spcBef>
                <a:spcPct val="20000"/>
              </a:spcBef>
              <a:spcAft>
                <a:spcPct val="0"/>
              </a:spcAft>
              <a:buClr>
                <a:schemeClr val="accent2"/>
              </a:buClr>
              <a:buSzPct val="80000"/>
              <a:buChar char="-"/>
              <a:defRPr sz="1600">
                <a:solidFill>
                  <a:schemeClr val="tx1"/>
                </a:solidFill>
                <a:latin typeface="+mn-lt"/>
                <a:ea typeface="+mn-ea"/>
              </a:defRPr>
            </a:lvl6pPr>
            <a:lvl7pPr marL="1851025" indent="-255588" algn="l" rtl="0" fontAlgn="base">
              <a:spcBef>
                <a:spcPct val="20000"/>
              </a:spcBef>
              <a:spcAft>
                <a:spcPct val="0"/>
              </a:spcAft>
              <a:buClr>
                <a:schemeClr val="accent2"/>
              </a:buClr>
              <a:buSzPct val="80000"/>
              <a:buChar char="-"/>
              <a:defRPr sz="1600">
                <a:solidFill>
                  <a:schemeClr val="tx1"/>
                </a:solidFill>
                <a:latin typeface="+mn-lt"/>
                <a:ea typeface="+mn-ea"/>
              </a:defRPr>
            </a:lvl7pPr>
            <a:lvl8pPr marL="2308225" indent="-255588" algn="l" rtl="0" fontAlgn="base">
              <a:spcBef>
                <a:spcPct val="20000"/>
              </a:spcBef>
              <a:spcAft>
                <a:spcPct val="0"/>
              </a:spcAft>
              <a:buClr>
                <a:schemeClr val="accent2"/>
              </a:buClr>
              <a:buSzPct val="80000"/>
              <a:buChar char="-"/>
              <a:defRPr sz="1600">
                <a:solidFill>
                  <a:schemeClr val="tx1"/>
                </a:solidFill>
                <a:latin typeface="+mn-lt"/>
                <a:ea typeface="+mn-ea"/>
              </a:defRPr>
            </a:lvl8pPr>
            <a:lvl9pPr marL="2765425" indent="-255588" algn="l" rtl="0" fontAlgn="base">
              <a:spcBef>
                <a:spcPct val="20000"/>
              </a:spcBef>
              <a:spcAft>
                <a:spcPct val="0"/>
              </a:spcAft>
              <a:buClr>
                <a:schemeClr val="accent2"/>
              </a:buClr>
              <a:buSzPct val="80000"/>
              <a:buChar char="-"/>
              <a:defRPr sz="1600">
                <a:solidFill>
                  <a:schemeClr val="tx1"/>
                </a:solidFill>
                <a:latin typeface="+mn-lt"/>
                <a:ea typeface="+mn-ea"/>
              </a:defRPr>
            </a:lvl9pPr>
          </a:lstStyle>
          <a:p>
            <a:pPr marL="182563" indent="-182563" eaLnBrk="1" hangingPunct="1">
              <a:spcBef>
                <a:spcPts val="600"/>
              </a:spcBef>
              <a:spcAft>
                <a:spcPts val="0"/>
              </a:spcAft>
              <a:buFont typeface="Arial" panose="020B0604020202020204" pitchFamily="34" charset="0"/>
              <a:buChar char="•"/>
            </a:pPr>
            <a:r>
              <a:rPr lang="en-US" sz="1800" kern="0"/>
              <a:t>What is the ratio of private to corporate customers?</a:t>
            </a:r>
          </a:p>
          <a:p>
            <a:pPr marL="182563" indent="-182563" eaLnBrk="1" hangingPunct="1">
              <a:spcBef>
                <a:spcPts val="600"/>
              </a:spcBef>
              <a:spcAft>
                <a:spcPts val="0"/>
              </a:spcAft>
              <a:buFont typeface="Arial" panose="020B0604020202020204" pitchFamily="34" charset="0"/>
              <a:buChar char="•"/>
            </a:pPr>
            <a:r>
              <a:rPr lang="en-US" sz="1800" kern="0"/>
              <a:t>Does this quantity ratio correspond to the turnover ratio?</a:t>
            </a:r>
          </a:p>
          <a:p>
            <a:pPr marL="182563" indent="-182563" eaLnBrk="1" hangingPunct="1">
              <a:spcBef>
                <a:spcPts val="600"/>
              </a:spcBef>
              <a:spcAft>
                <a:spcPts val="0"/>
              </a:spcAft>
              <a:buFont typeface="Arial" panose="020B0604020202020204" pitchFamily="34" charset="0"/>
              <a:buChar char="•"/>
            </a:pPr>
            <a:r>
              <a:rPr lang="en-US" sz="1800" kern="0"/>
              <a:t>Do customer characteristics such as occupational group, living situation, education, etc. play a role in turnover? What are the customers with the highest sales?</a:t>
            </a:r>
          </a:p>
          <a:p>
            <a:pPr marL="182563" indent="-182563" eaLnBrk="1" hangingPunct="1">
              <a:spcBef>
                <a:spcPts val="600"/>
              </a:spcBef>
              <a:spcAft>
                <a:spcPts val="0"/>
              </a:spcAft>
              <a:buFont typeface="Arial" panose="020B0604020202020204" pitchFamily="34" charset="0"/>
              <a:buChar char="•"/>
            </a:pPr>
            <a:r>
              <a:rPr lang="en-US" sz="1800" kern="0"/>
              <a:t>What is the development of sales over time? Are there any shifts in relation to customer characteristics? </a:t>
            </a:r>
          </a:p>
          <a:p>
            <a:pPr marL="182563" indent="-182563" eaLnBrk="1" hangingPunct="1">
              <a:spcBef>
                <a:spcPts val="600"/>
              </a:spcBef>
              <a:spcAft>
                <a:spcPts val="0"/>
              </a:spcAft>
              <a:buFont typeface="Arial" panose="020B0604020202020204" pitchFamily="34" charset="0"/>
              <a:buChar char="•"/>
            </a:pPr>
            <a:r>
              <a:rPr lang="en-US" sz="1800" kern="0"/>
              <a:t>Can additional customer segments be formed, e.g. if customer characteristics are combined?</a:t>
            </a:r>
          </a:p>
          <a:p>
            <a:pPr marL="182563" indent="-182563" eaLnBrk="1" hangingPunct="1">
              <a:spcBef>
                <a:spcPts val="600"/>
              </a:spcBef>
              <a:spcAft>
                <a:spcPts val="0"/>
              </a:spcAft>
              <a:buFont typeface="Arial" panose="020B0604020202020204" pitchFamily="34" charset="0"/>
              <a:buChar char="•"/>
            </a:pPr>
            <a:r>
              <a:rPr lang="en-US" sz="1800" kern="0"/>
              <a:t>Are there regional focal points in relation to customer characteristics?</a:t>
            </a:r>
          </a:p>
          <a:p>
            <a:pPr marL="182563" indent="-182563" eaLnBrk="1" hangingPunct="1">
              <a:spcBef>
                <a:spcPts val="600"/>
              </a:spcBef>
              <a:spcAft>
                <a:spcPts val="0"/>
              </a:spcAft>
              <a:buFont typeface="Arial" panose="020B0604020202020204" pitchFamily="34" charset="0"/>
              <a:buChar char="•"/>
            </a:pPr>
            <a:r>
              <a:rPr lang="en-US" sz="1800" kern="0"/>
              <a:t>Are there regional focuses related to products / product groups?</a:t>
            </a:r>
          </a:p>
          <a:p>
            <a:pPr marL="182563" indent="-182563" eaLnBrk="1" hangingPunct="1">
              <a:spcBef>
                <a:spcPts val="600"/>
              </a:spcBef>
              <a:spcAft>
                <a:spcPts val="0"/>
              </a:spcAft>
              <a:buFont typeface="Arial" panose="020B0604020202020204" pitchFamily="34" charset="0"/>
              <a:buChar char="•"/>
            </a:pPr>
            <a:r>
              <a:rPr lang="en-US" sz="1800" kern="0"/>
              <a:t>Are there correlations between customer characteristics and products?</a:t>
            </a:r>
          </a:p>
          <a:p>
            <a:pPr marL="182563" indent="-182563" eaLnBrk="1" hangingPunct="1">
              <a:spcBef>
                <a:spcPts val="600"/>
              </a:spcBef>
              <a:spcAft>
                <a:spcPts val="0"/>
              </a:spcAft>
              <a:buFont typeface="Arial" panose="020B0604020202020204" pitchFamily="34" charset="0"/>
              <a:buChar char="•"/>
            </a:pPr>
            <a:r>
              <a:rPr lang="en-US" sz="1800" kern="0"/>
              <a:t>What are the top-selling products? Top sellers/bottom sellers lists?</a:t>
            </a:r>
          </a:p>
          <a:p>
            <a:pPr marL="182563" indent="-182563" eaLnBrk="1" hangingPunct="1">
              <a:spcBef>
                <a:spcPts val="600"/>
              </a:spcBef>
              <a:spcAft>
                <a:spcPts val="0"/>
              </a:spcAft>
              <a:buFont typeface="Arial" panose="020B0604020202020204" pitchFamily="34" charset="0"/>
              <a:buChar char="•"/>
            </a:pPr>
            <a:r>
              <a:rPr lang="en-US" sz="1800" kern="0"/>
              <a:t>Are there seasonal influences on the sales development depending on product or customer characteristics?</a:t>
            </a:r>
            <a:endParaRPr lang="de-DE" sz="1800" kern="0" dirty="0"/>
          </a:p>
        </p:txBody>
      </p:sp>
    </p:spTree>
    <p:extLst>
      <p:ext uri="{BB962C8B-B14F-4D97-AF65-F5344CB8AC3E}">
        <p14:creationId xmlns:p14="http://schemas.microsoft.com/office/powerpoint/2010/main" val="237173723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A0001C6F-3FFF-4E99-BE06-1DA12764A36D}" type="slidenum">
              <a:rPr lang="de-DE" sz="800" smtClean="0">
                <a:solidFill>
                  <a:schemeClr val="bg1"/>
                </a:solidFill>
              </a:rPr>
              <a:pPr/>
              <a:t>57</a:t>
            </a:fld>
            <a:endParaRPr lang="de-DE" sz="800">
              <a:solidFill>
                <a:schemeClr val="bg1"/>
              </a:solidFill>
            </a:endParaRPr>
          </a:p>
        </p:txBody>
      </p:sp>
      <p:sp>
        <p:nvSpPr>
          <p:cNvPr id="7171" name="Text Box 9"/>
          <p:cNvSpPr txBox="1">
            <a:spLocks noChangeArrowheads="1"/>
          </p:cNvSpPr>
          <p:nvPr/>
        </p:nvSpPr>
        <p:spPr bwMode="auto">
          <a:xfrm>
            <a:off x="141290" y="416574"/>
            <a:ext cx="68912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eaLnBrk="1" hangingPunct="1"/>
            <a:r>
              <a:rPr lang="de-DE" sz="2400"/>
              <a:t>DW Planning – User Questions (II</a:t>
            </a:r>
            <a:r>
              <a:rPr lang="de-DE" sz="2400" dirty="0"/>
              <a:t>)</a:t>
            </a:r>
          </a:p>
        </p:txBody>
      </p:sp>
      <p:sp>
        <p:nvSpPr>
          <p:cNvPr id="5" name="Textfeld 4"/>
          <p:cNvSpPr txBox="1"/>
          <p:nvPr/>
        </p:nvSpPr>
        <p:spPr>
          <a:xfrm>
            <a:off x="5710844" y="6460960"/>
            <a:ext cx="3000894" cy="276999"/>
          </a:xfrm>
          <a:prstGeom prst="rect">
            <a:avLst/>
          </a:prstGeom>
          <a:noFill/>
        </p:spPr>
        <p:txBody>
          <a:bodyPr wrap="square" rtlCol="0">
            <a:spAutoFit/>
          </a:bodyPr>
          <a:lstStyle/>
          <a:p>
            <a:pPr algn="l"/>
            <a:r>
              <a:rPr lang="de-DE" sz="1200" b="0"/>
              <a:t>Source: </a:t>
            </a:r>
            <a:r>
              <a:rPr lang="de-DE" sz="1200" b="0" dirty="0"/>
              <a:t>Alfred </a:t>
            </a:r>
            <a:r>
              <a:rPr lang="de-DE" sz="1200" b="0" dirty="0" err="1"/>
              <a:t>Schlaucher</a:t>
            </a:r>
            <a:r>
              <a:rPr lang="de-DE" sz="1200" b="0" dirty="0"/>
              <a:t>, Oracle</a:t>
            </a:r>
            <a:r>
              <a:rPr lang="de-DE" sz="1200" b="0"/>
              <a:t>, p. 28</a:t>
            </a:r>
            <a:endParaRPr lang="de-DE" sz="1200" b="0" dirty="0"/>
          </a:p>
        </p:txBody>
      </p:sp>
      <p:sp>
        <p:nvSpPr>
          <p:cNvPr id="6" name="Rectangle 3"/>
          <p:cNvSpPr txBox="1">
            <a:spLocks noChangeArrowheads="1"/>
          </p:cNvSpPr>
          <p:nvPr/>
        </p:nvSpPr>
        <p:spPr>
          <a:xfrm>
            <a:off x="141290" y="1106227"/>
            <a:ext cx="8231188" cy="4396316"/>
          </a:xfrm>
          <a:prstGeom prst="rect">
            <a:avLst/>
          </a:prstGeom>
        </p:spPr>
        <p:txBody>
          <a:bodyPr/>
          <a:lstStyle>
            <a:lvl1pPr marL="342900" indent="-342900" algn="l" rtl="0" eaLnBrk="0" fontAlgn="base" hangingPunct="0">
              <a:spcBef>
                <a:spcPct val="20000"/>
              </a:spcBef>
              <a:spcAft>
                <a:spcPct val="0"/>
              </a:spcAft>
              <a:buClr>
                <a:srgbClr val="185A96"/>
              </a:buClr>
              <a:defRPr b="1">
                <a:solidFill>
                  <a:schemeClr val="tx1"/>
                </a:solidFill>
                <a:latin typeface="+mn-lt"/>
                <a:ea typeface="+mn-ea"/>
                <a:cs typeface="+mn-cs"/>
              </a:defRPr>
            </a:lvl1pPr>
            <a:lvl2pPr marL="211138" indent="-209550" algn="l" rtl="0" eaLnBrk="0" fontAlgn="base" hangingPunct="0">
              <a:spcBef>
                <a:spcPct val="20000"/>
              </a:spcBef>
              <a:spcAft>
                <a:spcPct val="0"/>
              </a:spcAft>
              <a:buClr>
                <a:schemeClr val="accent2"/>
              </a:buClr>
              <a:buSzPct val="120000"/>
              <a:buFont typeface="Times New Roman" pitchFamily="18" charset="0"/>
              <a:buChar char="•"/>
              <a:defRPr>
                <a:solidFill>
                  <a:schemeClr val="tx1"/>
                </a:solidFill>
                <a:latin typeface="+mn-lt"/>
                <a:ea typeface="+mn-ea"/>
              </a:defRPr>
            </a:lvl2pPr>
            <a:lvl3pPr marL="438150" indent="-225425" algn="l" rtl="0" eaLnBrk="0" fontAlgn="base" hangingPunct="0">
              <a:spcBef>
                <a:spcPct val="20000"/>
              </a:spcBef>
              <a:spcAft>
                <a:spcPct val="0"/>
              </a:spcAft>
              <a:buClr>
                <a:schemeClr val="accent2"/>
              </a:buClr>
              <a:buSzPct val="120000"/>
              <a:buChar char="-"/>
              <a:defRPr sz="1600">
                <a:solidFill>
                  <a:schemeClr val="tx1"/>
                </a:solidFill>
                <a:latin typeface="+mn-lt"/>
                <a:ea typeface="+mn-ea"/>
              </a:defRPr>
            </a:lvl3pPr>
            <a:lvl4pPr marL="679450" indent="-239713" algn="l" rtl="0" eaLnBrk="0" fontAlgn="base" hangingPunct="0">
              <a:spcBef>
                <a:spcPct val="20000"/>
              </a:spcBef>
              <a:spcAft>
                <a:spcPct val="0"/>
              </a:spcAft>
              <a:buClr>
                <a:schemeClr val="accent2"/>
              </a:buClr>
              <a:buSzPct val="80000"/>
              <a:buFont typeface="Times New Roman" pitchFamily="18" charset="0"/>
              <a:buChar char="•"/>
              <a:defRPr sz="1600">
                <a:solidFill>
                  <a:schemeClr val="tx1"/>
                </a:solidFill>
                <a:latin typeface="+mn-lt"/>
                <a:ea typeface="+mn-ea"/>
              </a:defRPr>
            </a:lvl4pPr>
            <a:lvl5pPr marL="936625" indent="-255588" algn="l" rtl="0" eaLnBrk="0" fontAlgn="base" hangingPunct="0">
              <a:spcBef>
                <a:spcPct val="20000"/>
              </a:spcBef>
              <a:spcAft>
                <a:spcPct val="0"/>
              </a:spcAft>
              <a:buClr>
                <a:schemeClr val="accent2"/>
              </a:buClr>
              <a:buSzPct val="80000"/>
              <a:buChar char="-"/>
              <a:defRPr sz="1600">
                <a:solidFill>
                  <a:schemeClr val="tx1"/>
                </a:solidFill>
                <a:latin typeface="+mn-lt"/>
                <a:ea typeface="+mn-ea"/>
              </a:defRPr>
            </a:lvl5pPr>
            <a:lvl6pPr marL="1393825" indent="-255588" algn="l" rtl="0" fontAlgn="base">
              <a:spcBef>
                <a:spcPct val="20000"/>
              </a:spcBef>
              <a:spcAft>
                <a:spcPct val="0"/>
              </a:spcAft>
              <a:buClr>
                <a:schemeClr val="accent2"/>
              </a:buClr>
              <a:buSzPct val="80000"/>
              <a:buChar char="-"/>
              <a:defRPr sz="1600">
                <a:solidFill>
                  <a:schemeClr val="tx1"/>
                </a:solidFill>
                <a:latin typeface="+mn-lt"/>
                <a:ea typeface="+mn-ea"/>
              </a:defRPr>
            </a:lvl6pPr>
            <a:lvl7pPr marL="1851025" indent="-255588" algn="l" rtl="0" fontAlgn="base">
              <a:spcBef>
                <a:spcPct val="20000"/>
              </a:spcBef>
              <a:spcAft>
                <a:spcPct val="0"/>
              </a:spcAft>
              <a:buClr>
                <a:schemeClr val="accent2"/>
              </a:buClr>
              <a:buSzPct val="80000"/>
              <a:buChar char="-"/>
              <a:defRPr sz="1600">
                <a:solidFill>
                  <a:schemeClr val="tx1"/>
                </a:solidFill>
                <a:latin typeface="+mn-lt"/>
                <a:ea typeface="+mn-ea"/>
              </a:defRPr>
            </a:lvl7pPr>
            <a:lvl8pPr marL="2308225" indent="-255588" algn="l" rtl="0" fontAlgn="base">
              <a:spcBef>
                <a:spcPct val="20000"/>
              </a:spcBef>
              <a:spcAft>
                <a:spcPct val="0"/>
              </a:spcAft>
              <a:buClr>
                <a:schemeClr val="accent2"/>
              </a:buClr>
              <a:buSzPct val="80000"/>
              <a:buChar char="-"/>
              <a:defRPr sz="1600">
                <a:solidFill>
                  <a:schemeClr val="tx1"/>
                </a:solidFill>
                <a:latin typeface="+mn-lt"/>
                <a:ea typeface="+mn-ea"/>
              </a:defRPr>
            </a:lvl8pPr>
            <a:lvl9pPr marL="2765425" indent="-255588" algn="l" rtl="0" fontAlgn="base">
              <a:spcBef>
                <a:spcPct val="20000"/>
              </a:spcBef>
              <a:spcAft>
                <a:spcPct val="0"/>
              </a:spcAft>
              <a:buClr>
                <a:schemeClr val="accent2"/>
              </a:buClr>
              <a:buSzPct val="80000"/>
              <a:buChar char="-"/>
              <a:defRPr sz="1600">
                <a:solidFill>
                  <a:schemeClr val="tx1"/>
                </a:solidFill>
                <a:latin typeface="+mn-lt"/>
                <a:ea typeface="+mn-ea"/>
              </a:defRPr>
            </a:lvl9pPr>
          </a:lstStyle>
          <a:p>
            <a:pPr marL="182563" indent="-182563" eaLnBrk="1" hangingPunct="1">
              <a:spcBef>
                <a:spcPts val="600"/>
              </a:spcBef>
              <a:spcAft>
                <a:spcPts val="0"/>
              </a:spcAft>
              <a:buFont typeface="Arial" panose="020B0604020202020204" pitchFamily="34" charset="0"/>
              <a:buChar char="•"/>
            </a:pPr>
            <a:r>
              <a:rPr lang="en-US" sz="1800" kern="0"/>
              <a:t>What is the ratio of </a:t>
            </a:r>
            <a:r>
              <a:rPr lang="en-US" sz="1800" kern="0">
                <a:solidFill>
                  <a:srgbClr val="0AB150"/>
                </a:solidFill>
              </a:rPr>
              <a:t>private</a:t>
            </a:r>
            <a:r>
              <a:rPr lang="en-US" sz="1800" kern="0"/>
              <a:t> to </a:t>
            </a:r>
            <a:r>
              <a:rPr lang="en-US" sz="1800" kern="0">
                <a:solidFill>
                  <a:srgbClr val="0AB150"/>
                </a:solidFill>
              </a:rPr>
              <a:t>corporate</a:t>
            </a:r>
            <a:r>
              <a:rPr lang="en-US" sz="1800" kern="0"/>
              <a:t> </a:t>
            </a:r>
            <a:r>
              <a:rPr lang="en-US" sz="1800" kern="0">
                <a:solidFill>
                  <a:srgbClr val="00AEEF"/>
                </a:solidFill>
              </a:rPr>
              <a:t>customers</a:t>
            </a:r>
            <a:r>
              <a:rPr lang="en-US" sz="1800" kern="0"/>
              <a:t>?</a:t>
            </a:r>
          </a:p>
          <a:p>
            <a:pPr marL="182563" indent="-182563" eaLnBrk="1" hangingPunct="1">
              <a:spcBef>
                <a:spcPts val="600"/>
              </a:spcBef>
              <a:spcAft>
                <a:spcPts val="0"/>
              </a:spcAft>
              <a:buFont typeface="Arial" panose="020B0604020202020204" pitchFamily="34" charset="0"/>
              <a:buChar char="•"/>
            </a:pPr>
            <a:r>
              <a:rPr lang="en-US" sz="1800" kern="0"/>
              <a:t>Does this </a:t>
            </a:r>
            <a:r>
              <a:rPr lang="en-US" sz="1800" kern="0">
                <a:solidFill>
                  <a:srgbClr val="FD0000"/>
                </a:solidFill>
              </a:rPr>
              <a:t>quantity</a:t>
            </a:r>
            <a:r>
              <a:rPr lang="en-US" sz="1800" kern="0"/>
              <a:t> ratio correspond to the </a:t>
            </a:r>
            <a:r>
              <a:rPr lang="en-US" sz="1800" kern="0">
                <a:solidFill>
                  <a:srgbClr val="FD0000"/>
                </a:solidFill>
              </a:rPr>
              <a:t>turnover</a:t>
            </a:r>
            <a:r>
              <a:rPr lang="en-US" sz="1800" kern="0"/>
              <a:t> ratio?</a:t>
            </a:r>
          </a:p>
          <a:p>
            <a:pPr marL="182563" indent="-182563" eaLnBrk="1" hangingPunct="1">
              <a:spcBef>
                <a:spcPts val="600"/>
              </a:spcBef>
              <a:spcAft>
                <a:spcPts val="0"/>
              </a:spcAft>
              <a:buFont typeface="Arial" panose="020B0604020202020204" pitchFamily="34" charset="0"/>
              <a:buChar char="•"/>
            </a:pPr>
            <a:r>
              <a:rPr lang="en-US" sz="1800" kern="0"/>
              <a:t>Do </a:t>
            </a:r>
            <a:r>
              <a:rPr lang="en-US" sz="1800" kern="0">
                <a:solidFill>
                  <a:srgbClr val="00AEEF"/>
                </a:solidFill>
              </a:rPr>
              <a:t>customer</a:t>
            </a:r>
            <a:r>
              <a:rPr lang="en-US" sz="1800" kern="0"/>
              <a:t> </a:t>
            </a:r>
            <a:r>
              <a:rPr lang="en-US" sz="1800" kern="0">
                <a:solidFill>
                  <a:srgbClr val="0AB150"/>
                </a:solidFill>
              </a:rPr>
              <a:t>characteristics</a:t>
            </a:r>
            <a:r>
              <a:rPr lang="en-US" sz="1800" kern="0"/>
              <a:t> such as </a:t>
            </a:r>
            <a:r>
              <a:rPr lang="en-US" sz="1800" kern="0">
                <a:solidFill>
                  <a:srgbClr val="0AB150"/>
                </a:solidFill>
              </a:rPr>
              <a:t>occupational group</a:t>
            </a:r>
            <a:r>
              <a:rPr lang="en-US" sz="1800" kern="0"/>
              <a:t>, </a:t>
            </a:r>
            <a:r>
              <a:rPr lang="en-US" sz="1800" kern="0">
                <a:solidFill>
                  <a:srgbClr val="0AB150"/>
                </a:solidFill>
              </a:rPr>
              <a:t>living situation</a:t>
            </a:r>
            <a:r>
              <a:rPr lang="en-US" sz="1800" kern="0"/>
              <a:t>, </a:t>
            </a:r>
            <a:r>
              <a:rPr lang="en-US" sz="1800" kern="0">
                <a:solidFill>
                  <a:srgbClr val="0AB150"/>
                </a:solidFill>
              </a:rPr>
              <a:t>education</a:t>
            </a:r>
            <a:r>
              <a:rPr lang="en-US" sz="1800" kern="0"/>
              <a:t>, etc. play a role in </a:t>
            </a:r>
            <a:r>
              <a:rPr lang="en-US" sz="1800" kern="0">
                <a:solidFill>
                  <a:srgbClr val="FD0000"/>
                </a:solidFill>
              </a:rPr>
              <a:t>turnover</a:t>
            </a:r>
            <a:r>
              <a:rPr lang="en-US" sz="1800" kern="0"/>
              <a:t>? What are the </a:t>
            </a:r>
            <a:r>
              <a:rPr lang="en-US" sz="1800" kern="0">
                <a:solidFill>
                  <a:srgbClr val="00AEEF"/>
                </a:solidFill>
              </a:rPr>
              <a:t>customers</a:t>
            </a:r>
            <a:r>
              <a:rPr lang="en-US" sz="1800" kern="0"/>
              <a:t> with the highest </a:t>
            </a:r>
            <a:r>
              <a:rPr lang="en-US" sz="1800" kern="0">
                <a:solidFill>
                  <a:srgbClr val="FD0000"/>
                </a:solidFill>
              </a:rPr>
              <a:t>sales</a:t>
            </a:r>
            <a:r>
              <a:rPr lang="en-US" sz="1800" kern="0"/>
              <a:t>?</a:t>
            </a:r>
          </a:p>
          <a:p>
            <a:pPr marL="182563" indent="-182563" eaLnBrk="1" hangingPunct="1">
              <a:spcBef>
                <a:spcPts val="600"/>
              </a:spcBef>
              <a:spcAft>
                <a:spcPts val="0"/>
              </a:spcAft>
              <a:buFont typeface="Arial" panose="020B0604020202020204" pitchFamily="34" charset="0"/>
              <a:buChar char="•"/>
            </a:pPr>
            <a:r>
              <a:rPr lang="en-US" sz="1800" kern="0"/>
              <a:t>What is the development of </a:t>
            </a:r>
            <a:r>
              <a:rPr lang="en-US" sz="1800" kern="0">
                <a:solidFill>
                  <a:srgbClr val="FD0000"/>
                </a:solidFill>
              </a:rPr>
              <a:t>sales</a:t>
            </a:r>
            <a:r>
              <a:rPr lang="en-US" sz="1800" kern="0"/>
              <a:t> over </a:t>
            </a:r>
            <a:r>
              <a:rPr lang="en-US" sz="1800" kern="0">
                <a:solidFill>
                  <a:srgbClr val="00AEEF"/>
                </a:solidFill>
              </a:rPr>
              <a:t>time</a:t>
            </a:r>
            <a:r>
              <a:rPr lang="en-US" sz="1800" kern="0"/>
              <a:t>? Are there any </a:t>
            </a:r>
            <a:br>
              <a:rPr lang="en-US" sz="1800" kern="0"/>
            </a:br>
            <a:r>
              <a:rPr lang="en-US" sz="1800" kern="0"/>
              <a:t>shifts in relation to </a:t>
            </a:r>
            <a:r>
              <a:rPr lang="en-US" sz="1800" kern="0">
                <a:solidFill>
                  <a:srgbClr val="00AEEF"/>
                </a:solidFill>
              </a:rPr>
              <a:t>customer</a:t>
            </a:r>
            <a:r>
              <a:rPr lang="en-US" sz="1800" kern="0"/>
              <a:t> </a:t>
            </a:r>
            <a:r>
              <a:rPr lang="en-US" sz="1800" kern="0">
                <a:solidFill>
                  <a:srgbClr val="0AB150"/>
                </a:solidFill>
              </a:rPr>
              <a:t>characteristics</a:t>
            </a:r>
            <a:r>
              <a:rPr lang="en-US" sz="1800" kern="0"/>
              <a:t>? </a:t>
            </a:r>
          </a:p>
          <a:p>
            <a:pPr marL="182563" indent="-182563" eaLnBrk="1" hangingPunct="1">
              <a:spcBef>
                <a:spcPts val="600"/>
              </a:spcBef>
              <a:spcAft>
                <a:spcPts val="0"/>
              </a:spcAft>
              <a:buFont typeface="Arial" panose="020B0604020202020204" pitchFamily="34" charset="0"/>
              <a:buChar char="•"/>
            </a:pPr>
            <a:r>
              <a:rPr lang="en-US" sz="1800" kern="0"/>
              <a:t>Can additional </a:t>
            </a:r>
            <a:r>
              <a:rPr lang="en-US" sz="1800" kern="0">
                <a:solidFill>
                  <a:srgbClr val="00AEEF"/>
                </a:solidFill>
              </a:rPr>
              <a:t>customer</a:t>
            </a:r>
            <a:r>
              <a:rPr lang="en-US" sz="1800" kern="0"/>
              <a:t> </a:t>
            </a:r>
            <a:r>
              <a:rPr lang="en-US" sz="1800" kern="0">
                <a:solidFill>
                  <a:srgbClr val="0AB150"/>
                </a:solidFill>
              </a:rPr>
              <a:t>segments</a:t>
            </a:r>
            <a:r>
              <a:rPr lang="en-US" sz="1800" kern="0"/>
              <a:t> be formed, e.g. if </a:t>
            </a:r>
            <a:r>
              <a:rPr lang="en-US" sz="1800" kern="0">
                <a:solidFill>
                  <a:srgbClr val="00AEEF"/>
                </a:solidFill>
              </a:rPr>
              <a:t>customer</a:t>
            </a:r>
            <a:r>
              <a:rPr lang="en-US" sz="1800" kern="0"/>
              <a:t> </a:t>
            </a:r>
            <a:r>
              <a:rPr lang="en-US" sz="1800" kern="0">
                <a:solidFill>
                  <a:srgbClr val="0AB150"/>
                </a:solidFill>
              </a:rPr>
              <a:t>characteristics</a:t>
            </a:r>
            <a:r>
              <a:rPr lang="en-US" sz="1800" kern="0"/>
              <a:t> are combined?</a:t>
            </a:r>
          </a:p>
          <a:p>
            <a:pPr marL="182563" indent="-182563" eaLnBrk="1" hangingPunct="1">
              <a:spcBef>
                <a:spcPts val="600"/>
              </a:spcBef>
              <a:spcAft>
                <a:spcPts val="0"/>
              </a:spcAft>
              <a:buFont typeface="Arial" panose="020B0604020202020204" pitchFamily="34" charset="0"/>
              <a:buChar char="•"/>
            </a:pPr>
            <a:r>
              <a:rPr lang="en-US" sz="1800" kern="0"/>
              <a:t>Are there </a:t>
            </a:r>
            <a:r>
              <a:rPr lang="en-US" sz="1800" kern="0">
                <a:solidFill>
                  <a:srgbClr val="00AEEF"/>
                </a:solidFill>
              </a:rPr>
              <a:t>regional</a:t>
            </a:r>
            <a:r>
              <a:rPr lang="en-US" sz="1800" kern="0"/>
              <a:t> focal points in relation to </a:t>
            </a:r>
            <a:r>
              <a:rPr lang="en-US" sz="1800" kern="0">
                <a:solidFill>
                  <a:srgbClr val="00AEEF"/>
                </a:solidFill>
              </a:rPr>
              <a:t>customer</a:t>
            </a:r>
            <a:r>
              <a:rPr lang="en-US" sz="1800" kern="0"/>
              <a:t> </a:t>
            </a:r>
            <a:r>
              <a:rPr lang="en-US" sz="1800" kern="0">
                <a:solidFill>
                  <a:srgbClr val="0AB150"/>
                </a:solidFill>
              </a:rPr>
              <a:t>characteristics</a:t>
            </a:r>
            <a:r>
              <a:rPr lang="en-US" sz="1800" kern="0"/>
              <a:t>?</a:t>
            </a:r>
          </a:p>
          <a:p>
            <a:pPr marL="182563" indent="-182563" eaLnBrk="1" hangingPunct="1">
              <a:spcBef>
                <a:spcPts val="600"/>
              </a:spcBef>
              <a:spcAft>
                <a:spcPts val="0"/>
              </a:spcAft>
              <a:buFont typeface="Arial" panose="020B0604020202020204" pitchFamily="34" charset="0"/>
              <a:buChar char="•"/>
            </a:pPr>
            <a:r>
              <a:rPr lang="en-US" sz="1800" kern="0"/>
              <a:t>Are there </a:t>
            </a:r>
            <a:r>
              <a:rPr lang="en-US" sz="1800" kern="0">
                <a:solidFill>
                  <a:srgbClr val="00AEEF"/>
                </a:solidFill>
              </a:rPr>
              <a:t>regional</a:t>
            </a:r>
            <a:r>
              <a:rPr lang="en-US" sz="1800" kern="0"/>
              <a:t> focuses related to </a:t>
            </a:r>
            <a:r>
              <a:rPr lang="en-US" sz="1800" kern="0">
                <a:solidFill>
                  <a:srgbClr val="00AEEF"/>
                </a:solidFill>
              </a:rPr>
              <a:t>products</a:t>
            </a:r>
            <a:r>
              <a:rPr lang="en-US" sz="1800" kern="0"/>
              <a:t> / </a:t>
            </a:r>
            <a:r>
              <a:rPr lang="en-US" sz="1800" kern="0">
                <a:solidFill>
                  <a:srgbClr val="00AEEF"/>
                </a:solidFill>
              </a:rPr>
              <a:t>product</a:t>
            </a:r>
            <a:r>
              <a:rPr lang="en-US" sz="1800" kern="0"/>
              <a:t> groups?</a:t>
            </a:r>
          </a:p>
          <a:p>
            <a:pPr marL="182563" indent="-182563" eaLnBrk="1" hangingPunct="1">
              <a:spcBef>
                <a:spcPts val="600"/>
              </a:spcBef>
              <a:spcAft>
                <a:spcPts val="0"/>
              </a:spcAft>
              <a:buFont typeface="Arial" panose="020B0604020202020204" pitchFamily="34" charset="0"/>
              <a:buChar char="•"/>
            </a:pPr>
            <a:r>
              <a:rPr lang="en-US" sz="1800" kern="0"/>
              <a:t>Are there correlations between </a:t>
            </a:r>
            <a:r>
              <a:rPr lang="en-US" sz="1800" kern="0">
                <a:solidFill>
                  <a:srgbClr val="00AEEF"/>
                </a:solidFill>
              </a:rPr>
              <a:t>customer</a:t>
            </a:r>
            <a:r>
              <a:rPr lang="en-US" sz="1800" kern="0"/>
              <a:t> </a:t>
            </a:r>
            <a:r>
              <a:rPr lang="en-US" sz="1800" kern="0">
                <a:solidFill>
                  <a:srgbClr val="0AB150"/>
                </a:solidFill>
              </a:rPr>
              <a:t>characteristics</a:t>
            </a:r>
            <a:r>
              <a:rPr lang="en-US" sz="1800" kern="0"/>
              <a:t> and </a:t>
            </a:r>
            <a:r>
              <a:rPr lang="en-US" sz="1800" kern="0">
                <a:solidFill>
                  <a:srgbClr val="00AEEF"/>
                </a:solidFill>
              </a:rPr>
              <a:t>products</a:t>
            </a:r>
            <a:r>
              <a:rPr lang="en-US" sz="1800" kern="0"/>
              <a:t>?</a:t>
            </a:r>
          </a:p>
          <a:p>
            <a:pPr marL="182563" indent="-182563" eaLnBrk="1" hangingPunct="1">
              <a:spcBef>
                <a:spcPts val="600"/>
              </a:spcBef>
              <a:spcAft>
                <a:spcPts val="0"/>
              </a:spcAft>
              <a:buFont typeface="Arial" panose="020B0604020202020204" pitchFamily="34" charset="0"/>
              <a:buChar char="•"/>
            </a:pPr>
            <a:r>
              <a:rPr lang="en-US" sz="1800" kern="0"/>
              <a:t>What are the top-selling </a:t>
            </a:r>
            <a:r>
              <a:rPr lang="en-US" sz="1800" kern="0">
                <a:solidFill>
                  <a:srgbClr val="00AEEF"/>
                </a:solidFill>
              </a:rPr>
              <a:t>products</a:t>
            </a:r>
            <a:r>
              <a:rPr lang="en-US" sz="1800" kern="0"/>
              <a:t>? Top sellers/bottom sellers lists?</a:t>
            </a:r>
          </a:p>
          <a:p>
            <a:pPr marL="182563" indent="-182563" eaLnBrk="1" hangingPunct="1">
              <a:spcBef>
                <a:spcPts val="600"/>
              </a:spcBef>
              <a:spcAft>
                <a:spcPts val="0"/>
              </a:spcAft>
              <a:buFont typeface="Arial" panose="020B0604020202020204" pitchFamily="34" charset="0"/>
              <a:buChar char="•"/>
            </a:pPr>
            <a:r>
              <a:rPr lang="en-US" sz="1800" kern="0"/>
              <a:t>Are there </a:t>
            </a:r>
            <a:r>
              <a:rPr lang="en-US" sz="1800" kern="0">
                <a:solidFill>
                  <a:srgbClr val="0AB150"/>
                </a:solidFill>
              </a:rPr>
              <a:t>seasonal</a:t>
            </a:r>
            <a:r>
              <a:rPr lang="en-US" sz="1800" kern="0"/>
              <a:t> influences on the </a:t>
            </a:r>
            <a:r>
              <a:rPr lang="en-US" sz="1800" kern="0">
                <a:solidFill>
                  <a:srgbClr val="FD0000"/>
                </a:solidFill>
              </a:rPr>
              <a:t>sales</a:t>
            </a:r>
            <a:r>
              <a:rPr lang="en-US" sz="1800" kern="0"/>
              <a:t> development depending on </a:t>
            </a:r>
            <a:r>
              <a:rPr lang="en-US" sz="1800" kern="0">
                <a:solidFill>
                  <a:srgbClr val="00AEEF"/>
                </a:solidFill>
              </a:rPr>
              <a:t>product</a:t>
            </a:r>
            <a:r>
              <a:rPr lang="en-US" sz="1800" kern="0"/>
              <a:t> or </a:t>
            </a:r>
            <a:r>
              <a:rPr lang="en-US" sz="1800" kern="0">
                <a:solidFill>
                  <a:srgbClr val="00AEEF"/>
                </a:solidFill>
              </a:rPr>
              <a:t>customer</a:t>
            </a:r>
            <a:r>
              <a:rPr lang="en-US" sz="1800" kern="0"/>
              <a:t> </a:t>
            </a:r>
            <a:r>
              <a:rPr lang="en-US" sz="1800" kern="0">
                <a:solidFill>
                  <a:srgbClr val="0AB150"/>
                </a:solidFill>
              </a:rPr>
              <a:t>characteristics</a:t>
            </a:r>
            <a:r>
              <a:rPr lang="en-US" sz="1800" kern="0"/>
              <a:t>?</a:t>
            </a:r>
            <a:endParaRPr lang="de-DE" sz="1800" kern="0"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7612" y="2618497"/>
            <a:ext cx="1790649" cy="1188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hteck 7"/>
          <p:cNvSpPr/>
          <p:nvPr/>
        </p:nvSpPr>
        <p:spPr bwMode="auto">
          <a:xfrm>
            <a:off x="7319177" y="2618497"/>
            <a:ext cx="1790649" cy="1188027"/>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9" name="Textfeld 8"/>
          <p:cNvSpPr txBox="1"/>
          <p:nvPr/>
        </p:nvSpPr>
        <p:spPr>
          <a:xfrm>
            <a:off x="1986742" y="5951904"/>
            <a:ext cx="5112327" cy="623248"/>
          </a:xfrm>
          <a:prstGeom prst="rect">
            <a:avLst/>
          </a:prstGeom>
          <a:noFill/>
        </p:spPr>
        <p:txBody>
          <a:bodyPr wrap="square" rtlCol="0">
            <a:spAutoFit/>
          </a:bodyPr>
          <a:lstStyle/>
          <a:p>
            <a:pPr algn="l"/>
            <a:r>
              <a:rPr lang="de-DE"/>
              <a:t>        Master Data       Candidates for Dimensions</a:t>
            </a:r>
            <a:endParaRPr lang="de-DE" dirty="0"/>
          </a:p>
          <a:p>
            <a:pPr algn="l">
              <a:spcBef>
                <a:spcPts val="300"/>
              </a:spcBef>
            </a:pPr>
            <a:r>
              <a:rPr lang="de-DE"/>
              <a:t>Transaction Data       Candidates for Facts</a:t>
            </a:r>
            <a:endParaRPr lang="de-DE" dirty="0"/>
          </a:p>
        </p:txBody>
      </p:sp>
      <p:sp>
        <p:nvSpPr>
          <p:cNvPr id="10" name="Pfeil nach rechts 9"/>
          <p:cNvSpPr/>
          <p:nvPr/>
        </p:nvSpPr>
        <p:spPr bwMode="auto">
          <a:xfrm>
            <a:off x="3809996" y="6076606"/>
            <a:ext cx="199505" cy="166254"/>
          </a:xfrm>
          <a:prstGeom prst="rightArrow">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1" name="Pfeil nach rechts 10"/>
          <p:cNvSpPr/>
          <p:nvPr/>
        </p:nvSpPr>
        <p:spPr bwMode="auto">
          <a:xfrm>
            <a:off x="3809997" y="6348156"/>
            <a:ext cx="199505" cy="166254"/>
          </a:xfrm>
          <a:prstGeom prst="rightArrow">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2" name="Rechteck 11"/>
          <p:cNvSpPr/>
          <p:nvPr/>
        </p:nvSpPr>
        <p:spPr bwMode="auto">
          <a:xfrm>
            <a:off x="1986742" y="6010102"/>
            <a:ext cx="4854633" cy="565050"/>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 name="Rechteck 1"/>
          <p:cNvSpPr/>
          <p:nvPr/>
        </p:nvSpPr>
        <p:spPr>
          <a:xfrm>
            <a:off x="7361512" y="2933223"/>
            <a:ext cx="1680890" cy="338554"/>
          </a:xfrm>
          <a:prstGeom prst="rect">
            <a:avLst/>
          </a:prstGeom>
          <a:solidFill>
            <a:schemeClr val="bg1"/>
          </a:solidFill>
        </p:spPr>
        <p:txBody>
          <a:bodyPr wrap="square">
            <a:spAutoFit/>
          </a:bodyPr>
          <a:lstStyle/>
          <a:p>
            <a:r>
              <a:rPr lang="de-DE">
                <a:solidFill>
                  <a:srgbClr val="00AEEF"/>
                </a:solidFill>
              </a:rPr>
              <a:t>Master Data</a:t>
            </a:r>
          </a:p>
        </p:txBody>
      </p:sp>
      <p:sp>
        <p:nvSpPr>
          <p:cNvPr id="3" name="Rechteck 2"/>
          <p:cNvSpPr/>
          <p:nvPr/>
        </p:nvSpPr>
        <p:spPr>
          <a:xfrm>
            <a:off x="7336111" y="2636219"/>
            <a:ext cx="1756781" cy="323165"/>
          </a:xfrm>
          <a:prstGeom prst="rect">
            <a:avLst/>
          </a:prstGeom>
          <a:solidFill>
            <a:schemeClr val="bg1"/>
          </a:solidFill>
        </p:spPr>
        <p:txBody>
          <a:bodyPr wrap="square">
            <a:spAutoFit/>
          </a:bodyPr>
          <a:lstStyle/>
          <a:p>
            <a:r>
              <a:rPr lang="de-DE" sz="1500">
                <a:solidFill>
                  <a:srgbClr val="FD0000"/>
                </a:solidFill>
              </a:rPr>
              <a:t>Transaction Data</a:t>
            </a:r>
          </a:p>
        </p:txBody>
      </p:sp>
      <p:sp>
        <p:nvSpPr>
          <p:cNvPr id="14" name="Rechteck 13"/>
          <p:cNvSpPr/>
          <p:nvPr/>
        </p:nvSpPr>
        <p:spPr>
          <a:xfrm>
            <a:off x="7362509" y="3207557"/>
            <a:ext cx="1680890" cy="584775"/>
          </a:xfrm>
          <a:prstGeom prst="rect">
            <a:avLst/>
          </a:prstGeom>
          <a:solidFill>
            <a:schemeClr val="bg1"/>
          </a:solidFill>
        </p:spPr>
        <p:txBody>
          <a:bodyPr wrap="square">
            <a:spAutoFit/>
          </a:bodyPr>
          <a:lstStyle/>
          <a:p>
            <a:r>
              <a:rPr lang="de-DE">
                <a:solidFill>
                  <a:srgbClr val="00B050"/>
                </a:solidFill>
              </a:rPr>
              <a:t>Properties</a:t>
            </a:r>
            <a:br>
              <a:rPr lang="de-DE">
                <a:solidFill>
                  <a:srgbClr val="00B050"/>
                </a:solidFill>
              </a:rPr>
            </a:br>
            <a:r>
              <a:rPr lang="de-DE">
                <a:solidFill>
                  <a:srgbClr val="00B050"/>
                </a:solidFill>
              </a:rPr>
              <a:t>Master Data</a:t>
            </a:r>
          </a:p>
        </p:txBody>
      </p:sp>
    </p:spTree>
    <p:extLst>
      <p:ext uri="{BB962C8B-B14F-4D97-AF65-F5344CB8AC3E}">
        <p14:creationId xmlns:p14="http://schemas.microsoft.com/office/powerpoint/2010/main" val="98908080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A0001C6F-3FFF-4E99-BE06-1DA12764A36D}" type="slidenum">
              <a:rPr lang="de-DE" sz="800" smtClean="0">
                <a:solidFill>
                  <a:schemeClr val="bg1"/>
                </a:solidFill>
              </a:rPr>
              <a:pPr/>
              <a:t>58</a:t>
            </a:fld>
            <a:endParaRPr lang="de-DE" sz="800">
              <a:solidFill>
                <a:schemeClr val="bg1"/>
              </a:solidFill>
            </a:endParaRPr>
          </a:p>
        </p:txBody>
      </p:sp>
      <p:sp>
        <p:nvSpPr>
          <p:cNvPr id="7171" name="Text Box 9"/>
          <p:cNvSpPr txBox="1">
            <a:spLocks noChangeArrowheads="1"/>
          </p:cNvSpPr>
          <p:nvPr/>
        </p:nvSpPr>
        <p:spPr bwMode="auto">
          <a:xfrm>
            <a:off x="141290" y="416574"/>
            <a:ext cx="68912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eaLnBrk="1" hangingPunct="1"/>
            <a:r>
              <a:rPr lang="de-DE" sz="2400"/>
              <a:t>Result: Star Schema</a:t>
            </a:r>
            <a:endParaRPr lang="de-DE" sz="2400" dirty="0"/>
          </a:p>
        </p:txBody>
      </p:sp>
      <p:sp>
        <p:nvSpPr>
          <p:cNvPr id="9" name="Textfeld 8"/>
          <p:cNvSpPr txBox="1"/>
          <p:nvPr/>
        </p:nvSpPr>
        <p:spPr>
          <a:xfrm>
            <a:off x="5727641" y="6402663"/>
            <a:ext cx="3000894" cy="276999"/>
          </a:xfrm>
          <a:prstGeom prst="rect">
            <a:avLst/>
          </a:prstGeom>
          <a:noFill/>
        </p:spPr>
        <p:txBody>
          <a:bodyPr wrap="square" rtlCol="0">
            <a:spAutoFit/>
          </a:bodyPr>
          <a:lstStyle/>
          <a:p>
            <a:pPr algn="l"/>
            <a:r>
              <a:rPr lang="de-DE" sz="1200" b="0"/>
              <a:t>Source: </a:t>
            </a:r>
            <a:r>
              <a:rPr lang="de-DE" sz="1200" b="0" dirty="0"/>
              <a:t>Alfred </a:t>
            </a:r>
            <a:r>
              <a:rPr lang="de-DE" sz="1200" b="0" dirty="0" err="1"/>
              <a:t>Schlaucher</a:t>
            </a:r>
            <a:r>
              <a:rPr lang="de-DE" sz="1200" b="0" dirty="0"/>
              <a:t>, Oracle</a:t>
            </a:r>
            <a:r>
              <a:rPr lang="de-DE" sz="1200" b="0"/>
              <a:t>, p. </a:t>
            </a:r>
            <a:r>
              <a:rPr lang="de-DE" sz="1200" b="0" dirty="0"/>
              <a:t>40</a:t>
            </a:r>
          </a:p>
        </p:txBody>
      </p:sp>
      <p:pic>
        <p:nvPicPr>
          <p:cNvPr id="324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273" y="1077884"/>
            <a:ext cx="807720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5545667" y="1964267"/>
            <a:ext cx="1244600" cy="338554"/>
          </a:xfrm>
          <a:prstGeom prst="rect">
            <a:avLst/>
          </a:prstGeom>
          <a:solidFill>
            <a:schemeClr val="bg1"/>
          </a:solidFill>
        </p:spPr>
        <p:txBody>
          <a:bodyPr wrap="square" rtlCol="0">
            <a:spAutoFit/>
          </a:bodyPr>
          <a:lstStyle/>
          <a:p>
            <a:pPr algn="l"/>
            <a:r>
              <a:rPr lang="de-DE"/>
              <a:t>Customer</a:t>
            </a:r>
          </a:p>
        </p:txBody>
      </p:sp>
      <p:sp>
        <p:nvSpPr>
          <p:cNvPr id="7" name="Textfeld 6"/>
          <p:cNvSpPr txBox="1"/>
          <p:nvPr/>
        </p:nvSpPr>
        <p:spPr>
          <a:xfrm>
            <a:off x="6410269" y="2850650"/>
            <a:ext cx="1244600" cy="338554"/>
          </a:xfrm>
          <a:prstGeom prst="rect">
            <a:avLst/>
          </a:prstGeom>
          <a:solidFill>
            <a:schemeClr val="bg1"/>
          </a:solidFill>
        </p:spPr>
        <p:txBody>
          <a:bodyPr wrap="square" rtlCol="0">
            <a:spAutoFit/>
          </a:bodyPr>
          <a:lstStyle/>
          <a:p>
            <a:pPr algn="l"/>
            <a:r>
              <a:rPr lang="de-DE"/>
              <a:t>Time</a:t>
            </a:r>
          </a:p>
        </p:txBody>
      </p:sp>
      <p:sp>
        <p:nvSpPr>
          <p:cNvPr id="8" name="Textfeld 7"/>
          <p:cNvSpPr txBox="1"/>
          <p:nvPr/>
        </p:nvSpPr>
        <p:spPr>
          <a:xfrm>
            <a:off x="6350000" y="5964287"/>
            <a:ext cx="1244600" cy="338554"/>
          </a:xfrm>
          <a:prstGeom prst="rect">
            <a:avLst/>
          </a:prstGeom>
          <a:solidFill>
            <a:schemeClr val="bg1"/>
          </a:solidFill>
        </p:spPr>
        <p:txBody>
          <a:bodyPr wrap="square" rtlCol="0">
            <a:spAutoFit/>
          </a:bodyPr>
          <a:lstStyle/>
          <a:p>
            <a:pPr algn="l"/>
            <a:r>
              <a:rPr lang="de-DE"/>
              <a:t>  </a:t>
            </a:r>
          </a:p>
        </p:txBody>
      </p:sp>
      <p:sp>
        <p:nvSpPr>
          <p:cNvPr id="10" name="Textfeld 9"/>
          <p:cNvSpPr txBox="1"/>
          <p:nvPr/>
        </p:nvSpPr>
        <p:spPr>
          <a:xfrm>
            <a:off x="441806" y="2867584"/>
            <a:ext cx="1039860" cy="338554"/>
          </a:xfrm>
          <a:prstGeom prst="rect">
            <a:avLst/>
          </a:prstGeom>
          <a:solidFill>
            <a:schemeClr val="bg1"/>
          </a:solidFill>
        </p:spPr>
        <p:txBody>
          <a:bodyPr wrap="square" rtlCol="0">
            <a:spAutoFit/>
          </a:bodyPr>
          <a:lstStyle/>
          <a:p>
            <a:pPr algn="l"/>
            <a:r>
              <a:rPr lang="de-DE"/>
              <a:t>Product</a:t>
            </a:r>
          </a:p>
        </p:txBody>
      </p:sp>
      <p:sp>
        <p:nvSpPr>
          <p:cNvPr id="11" name="Textfeld 10"/>
          <p:cNvSpPr txBox="1"/>
          <p:nvPr/>
        </p:nvSpPr>
        <p:spPr>
          <a:xfrm>
            <a:off x="3149601" y="2850650"/>
            <a:ext cx="1117600" cy="338554"/>
          </a:xfrm>
          <a:prstGeom prst="rect">
            <a:avLst/>
          </a:prstGeom>
          <a:solidFill>
            <a:schemeClr val="bg1"/>
          </a:solidFill>
        </p:spPr>
        <p:txBody>
          <a:bodyPr wrap="square" rtlCol="0">
            <a:spAutoFit/>
          </a:bodyPr>
          <a:lstStyle/>
          <a:p>
            <a:r>
              <a:rPr lang="de-DE"/>
              <a:t>Sales</a:t>
            </a:r>
          </a:p>
        </p:txBody>
      </p:sp>
    </p:spTree>
    <p:extLst>
      <p:ext uri="{BB962C8B-B14F-4D97-AF65-F5344CB8AC3E}">
        <p14:creationId xmlns:p14="http://schemas.microsoft.com/office/powerpoint/2010/main" val="310255708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44488" y="508795"/>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en-US" sz="2400" kern="0" dirty="0">
                <a:solidFill>
                  <a:schemeClr val="tx1"/>
                </a:solidFill>
              </a:rPr>
              <a:t>More Data for the Analysis</a:t>
            </a: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5</a:t>
            </a:fld>
            <a:endParaRPr lang="de-DE" altLang="de-DE"/>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320" y="2618509"/>
            <a:ext cx="6123037" cy="409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578" y="1102245"/>
            <a:ext cx="4552488" cy="2104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a:off x="1047404" y="6224251"/>
            <a:ext cx="1852201" cy="276999"/>
          </a:xfrm>
          <a:prstGeom prst="rect">
            <a:avLst/>
          </a:prstGeom>
          <a:noFill/>
        </p:spPr>
        <p:txBody>
          <a:bodyPr wrap="square" rtlCol="0">
            <a:spAutoFit/>
          </a:bodyPr>
          <a:lstStyle/>
          <a:p>
            <a:pPr algn="l"/>
            <a:r>
              <a:rPr lang="de-DE" sz="1200" b="0" dirty="0">
                <a:solidFill>
                  <a:schemeClr val="tx1">
                    <a:lumMod val="50000"/>
                    <a:lumOff val="50000"/>
                  </a:schemeClr>
                </a:solidFill>
              </a:rPr>
              <a:t>Source: </a:t>
            </a:r>
            <a:r>
              <a:rPr lang="de-DE" sz="1200" b="0" dirty="0" err="1">
                <a:solidFill>
                  <a:schemeClr val="tx1">
                    <a:lumMod val="50000"/>
                    <a:lumOff val="50000"/>
                  </a:schemeClr>
                </a:solidFill>
              </a:rPr>
              <a:t>Ruoming</a:t>
            </a:r>
            <a:r>
              <a:rPr lang="de-DE" sz="1200" b="0" dirty="0">
                <a:solidFill>
                  <a:schemeClr val="tx1">
                    <a:lumMod val="50000"/>
                    <a:lumOff val="50000"/>
                  </a:schemeClr>
                </a:solidFill>
              </a:rPr>
              <a:t> Jin</a:t>
            </a:r>
          </a:p>
        </p:txBody>
      </p:sp>
      <p:sp>
        <p:nvSpPr>
          <p:cNvPr id="2" name="Rechteck 1"/>
          <p:cNvSpPr/>
          <p:nvPr/>
        </p:nvSpPr>
        <p:spPr>
          <a:xfrm>
            <a:off x="4896195" y="1102245"/>
            <a:ext cx="2468879" cy="276999"/>
          </a:xfrm>
          <a:prstGeom prst="rect">
            <a:avLst/>
          </a:prstGeom>
        </p:spPr>
        <p:txBody>
          <a:bodyPr wrap="square">
            <a:spAutoFit/>
          </a:bodyPr>
          <a:lstStyle/>
          <a:p>
            <a:pPr algn="l"/>
            <a:r>
              <a:rPr lang="de-DE" sz="1200" b="0" dirty="0">
                <a:solidFill>
                  <a:schemeClr val="tx1">
                    <a:lumMod val="50000"/>
                    <a:lumOff val="50000"/>
                  </a:schemeClr>
                </a:solidFill>
              </a:rPr>
              <a:t>Source: Bernard </a:t>
            </a:r>
            <a:r>
              <a:rPr lang="de-DE" sz="1200" b="0" dirty="0" err="1">
                <a:solidFill>
                  <a:schemeClr val="tx1">
                    <a:lumMod val="50000"/>
                    <a:lumOff val="50000"/>
                  </a:schemeClr>
                </a:solidFill>
              </a:rPr>
              <a:t>Marr</a:t>
            </a:r>
            <a:endParaRPr lang="de-DE" sz="1200" b="0" dirty="0">
              <a:solidFill>
                <a:schemeClr val="tx1">
                  <a:lumMod val="50000"/>
                  <a:lumOff val="50000"/>
                </a:schemeClr>
              </a:solidFill>
            </a:endParaRPr>
          </a:p>
        </p:txBody>
      </p:sp>
    </p:spTree>
    <p:extLst>
      <p:ext uri="{BB962C8B-B14F-4D97-AF65-F5344CB8AC3E}">
        <p14:creationId xmlns:p14="http://schemas.microsoft.com/office/powerpoint/2010/main" val="2723074144"/>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9"/>
          <p:cNvSpPr txBox="1">
            <a:spLocks noChangeArrowheads="1"/>
          </p:cNvSpPr>
          <p:nvPr/>
        </p:nvSpPr>
        <p:spPr bwMode="auto">
          <a:xfrm>
            <a:off x="141288" y="416570"/>
            <a:ext cx="68912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eaLnBrk="1" hangingPunct="1"/>
            <a:r>
              <a:rPr lang="de-DE" sz="2400"/>
              <a:t>Exercise 2</a:t>
            </a:r>
            <a:endParaRPr lang="de-DE" sz="2400" dirty="0"/>
          </a:p>
        </p:txBody>
      </p:sp>
      <p:sp>
        <p:nvSpPr>
          <p:cNvPr id="7205" name="Textfeld 7204"/>
          <p:cNvSpPr txBox="1"/>
          <p:nvPr/>
        </p:nvSpPr>
        <p:spPr>
          <a:xfrm>
            <a:off x="553720" y="1349895"/>
            <a:ext cx="7972213" cy="4755148"/>
          </a:xfrm>
          <a:prstGeom prst="rect">
            <a:avLst/>
          </a:prstGeom>
          <a:noFill/>
        </p:spPr>
        <p:txBody>
          <a:bodyPr wrap="square" rtlCol="0">
            <a:spAutoFit/>
          </a:bodyPr>
          <a:lstStyle/>
          <a:p>
            <a:pPr algn="just">
              <a:spcBef>
                <a:spcPts val="600"/>
              </a:spcBef>
            </a:pPr>
            <a:r>
              <a:rPr lang="en-US" sz="1800"/>
              <a:t>A restaurant chain wants to build a management information system. The application system architecture is to be aligned with the data warehouse concept. An OLAP system is chosen for report generation.</a:t>
            </a:r>
          </a:p>
          <a:p>
            <a:pPr algn="just">
              <a:spcBef>
                <a:spcPts val="600"/>
              </a:spcBef>
            </a:pPr>
            <a:r>
              <a:rPr lang="en-US" sz="1800"/>
              <a:t>The company maintains various restaurants, which can be differentiated by region and by renovation status. The Leonardo-Campus restaurant belongs to the North region and is New from the renovation status. The restaurant Nordblick is also located in the North region, but its renovation status is Old. The Spätzleburg restaurant, on the other hand, is in the South region and has a New renovation status. </a:t>
            </a:r>
          </a:p>
          <a:p>
            <a:pPr algn="just">
              <a:spcBef>
                <a:spcPts val="600"/>
              </a:spcBef>
            </a:pPr>
            <a:r>
              <a:rPr lang="en-US" sz="1800"/>
              <a:t>The menu items of the restaurants are divided into the classes "Starters", "Main courses", "Desserts", "Beverages" and "Other". Time-based analyses are to enable evaluations by days of the week, weeks, months and years. Simple contribution margin calculations for restaurants, services and days are to be supported. The contribution margin is mathematically calculated from sales minus costs.</a:t>
            </a:r>
          </a:p>
          <a:p>
            <a:pPr algn="just">
              <a:spcBef>
                <a:spcPts val="600"/>
              </a:spcBef>
            </a:pPr>
            <a:r>
              <a:rPr lang="en-US" sz="1800"/>
              <a:t>Create the logical data warehouse schema!</a:t>
            </a:r>
            <a:endParaRPr lang="de-DE" sz="1800" dirty="0"/>
          </a:p>
        </p:txBody>
      </p:sp>
    </p:spTree>
    <p:extLst>
      <p:ext uri="{BB962C8B-B14F-4D97-AF65-F5344CB8AC3E}">
        <p14:creationId xmlns:p14="http://schemas.microsoft.com/office/powerpoint/2010/main" val="196852152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9"/>
          <p:cNvSpPr txBox="1">
            <a:spLocks noChangeArrowheads="1"/>
          </p:cNvSpPr>
          <p:nvPr/>
        </p:nvSpPr>
        <p:spPr bwMode="auto">
          <a:xfrm>
            <a:off x="141288" y="416570"/>
            <a:ext cx="68912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eaLnBrk="1" hangingPunct="1"/>
            <a:r>
              <a:rPr lang="de-DE" sz="2400"/>
              <a:t>Exercise 3</a:t>
            </a:r>
            <a:endParaRPr lang="de-DE" sz="2400" dirty="0"/>
          </a:p>
        </p:txBody>
      </p:sp>
      <p:sp>
        <p:nvSpPr>
          <p:cNvPr id="7205" name="Textfeld 7204"/>
          <p:cNvSpPr txBox="1"/>
          <p:nvPr/>
        </p:nvSpPr>
        <p:spPr>
          <a:xfrm>
            <a:off x="524933" y="1349895"/>
            <a:ext cx="7882467" cy="4647426"/>
          </a:xfrm>
          <a:prstGeom prst="rect">
            <a:avLst/>
          </a:prstGeom>
          <a:noFill/>
        </p:spPr>
        <p:txBody>
          <a:bodyPr wrap="square" rtlCol="0">
            <a:spAutoFit/>
          </a:bodyPr>
          <a:lstStyle/>
          <a:p>
            <a:pPr algn="just"/>
            <a:r>
              <a:rPr lang="en-US"/>
              <a:t>As an employee of the Controlling department, you will be given the task of setting up a data warehouse for sales and headcount analyses.</a:t>
            </a:r>
          </a:p>
          <a:p>
            <a:pPr algn="just"/>
            <a:r>
              <a:rPr lang="en-US"/>
              <a:t>Flowers GmbH has two branches in Hesse, one in Rhineland-Palatinate and three in France. Product categories include cut flowers, garden flowers and bridal jewelry. Within garden flowers, the rose family includes the genera roses and wild roses. Products in the rose genus include thornless roses and roses with thorns. The company distinguishes between corporate and private customers. Data about the place of residence of the customers is available. </a:t>
            </a:r>
          </a:p>
          <a:p>
            <a:pPr algn="just"/>
            <a:r>
              <a:rPr lang="en-US"/>
              <a:t>The DWH should be able to generate daily and weekly analyses as well as monthly, quarterly and annual reports.</a:t>
            </a:r>
          </a:p>
          <a:p>
            <a:pPr algn="just"/>
            <a:r>
              <a:rPr lang="en-US"/>
              <a:t>The key figure required for the sales analyses is the profit, which is calculated from the difference between revenues and costs.</a:t>
            </a:r>
          </a:p>
          <a:p>
            <a:pPr algn="just"/>
            <a:r>
              <a:rPr lang="en-US"/>
              <a:t>Employees have been working in the different branches of the company for different periods of time. The DWH should also enable headcount analyses. The key figure required for this is the headcount.</a:t>
            </a:r>
          </a:p>
          <a:p>
            <a:pPr algn="just"/>
            <a:r>
              <a:rPr lang="en-US"/>
              <a:t>Create the logical data warehouse schema!</a:t>
            </a:r>
            <a:endParaRPr lang="de-DE" dirty="0"/>
          </a:p>
        </p:txBody>
      </p:sp>
    </p:spTree>
    <p:extLst>
      <p:ext uri="{BB962C8B-B14F-4D97-AF65-F5344CB8AC3E}">
        <p14:creationId xmlns:p14="http://schemas.microsoft.com/office/powerpoint/2010/main" val="127795838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AD61E66C-ACDD-4E1B-90CF-96DA7E830A52}" type="slidenum">
              <a:rPr lang="de-DE" sz="800" smtClean="0">
                <a:solidFill>
                  <a:schemeClr val="bg1"/>
                </a:solidFill>
              </a:rPr>
              <a:pPr/>
              <a:t>61</a:t>
            </a:fld>
            <a:endParaRPr lang="de-DE" sz="800">
              <a:solidFill>
                <a:schemeClr val="bg1"/>
              </a:solidFill>
            </a:endParaRPr>
          </a:p>
        </p:txBody>
      </p:sp>
      <p:sp>
        <p:nvSpPr>
          <p:cNvPr id="8195" name="Rectangle 2"/>
          <p:cNvSpPr>
            <a:spLocks noChangeArrowheads="1"/>
          </p:cNvSpPr>
          <p:nvPr/>
        </p:nvSpPr>
        <p:spPr bwMode="auto">
          <a:xfrm>
            <a:off x="142875" y="560389"/>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2051"/>
          <p:cNvSpPr>
            <a:spLocks noChangeArrowheads="1"/>
          </p:cNvSpPr>
          <p:nvPr/>
        </p:nvSpPr>
        <p:spPr bwMode="auto">
          <a:xfrm>
            <a:off x="1326666" y="2547447"/>
            <a:ext cx="6474849" cy="142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196850">
              <a:spcBef>
                <a:spcPct val="0"/>
              </a:spcBef>
              <a:tabLst>
                <a:tab pos="292100" algn="l"/>
                <a:tab pos="673100" algn="l"/>
              </a:tabLst>
              <a:defRPr sz="2400">
                <a:solidFill>
                  <a:schemeClr val="tx1"/>
                </a:solidFill>
                <a:latin typeface="Times New Roman" pitchFamily="18" charset="0"/>
              </a:defRPr>
            </a:lvl1pPr>
            <a:lvl2pPr marL="673100" indent="-381000" defTabSz="196850">
              <a:spcBef>
                <a:spcPct val="0"/>
              </a:spcBef>
              <a:tabLst>
                <a:tab pos="292100" algn="l"/>
                <a:tab pos="673100" algn="l"/>
              </a:tabLst>
              <a:defRPr sz="2400">
                <a:solidFill>
                  <a:schemeClr val="tx1"/>
                </a:solidFill>
                <a:latin typeface="Times New Roman" pitchFamily="18" charset="0"/>
              </a:defRPr>
            </a:lvl2pPr>
            <a:lvl3pPr marL="952500" defTabSz="196850">
              <a:spcBef>
                <a:spcPct val="0"/>
              </a:spcBef>
              <a:tabLst>
                <a:tab pos="292100" algn="l"/>
                <a:tab pos="673100" algn="l"/>
              </a:tabLst>
              <a:defRPr sz="2400">
                <a:solidFill>
                  <a:schemeClr val="tx1"/>
                </a:solidFill>
                <a:latin typeface="Times New Roman" pitchFamily="18" charset="0"/>
              </a:defRPr>
            </a:lvl3pPr>
            <a:lvl4pPr marL="1714500" defTabSz="196850">
              <a:spcBef>
                <a:spcPct val="0"/>
              </a:spcBef>
              <a:tabLst>
                <a:tab pos="292100" algn="l"/>
                <a:tab pos="673100" algn="l"/>
              </a:tabLst>
              <a:defRPr sz="2400">
                <a:solidFill>
                  <a:schemeClr val="tx1"/>
                </a:solidFill>
                <a:latin typeface="Times New Roman" pitchFamily="18" charset="0"/>
              </a:defRPr>
            </a:lvl4pPr>
            <a:lvl5pPr marL="2286000" defTabSz="196850">
              <a:spcBef>
                <a:spcPct val="0"/>
              </a:spcBef>
              <a:tabLst>
                <a:tab pos="292100" algn="l"/>
                <a:tab pos="673100" algn="l"/>
              </a:tabLst>
              <a:defRPr sz="2400">
                <a:solidFill>
                  <a:schemeClr val="tx1"/>
                </a:solidFill>
                <a:latin typeface="Times New Roman" pitchFamily="18" charset="0"/>
              </a:defRPr>
            </a:lvl5pPr>
            <a:lvl6pPr marL="2743200" defTabSz="196850" eaLnBrk="0" fontAlgn="base" hangingPunct="0">
              <a:spcBef>
                <a:spcPct val="0"/>
              </a:spcBef>
              <a:spcAft>
                <a:spcPct val="0"/>
              </a:spcAft>
              <a:tabLst>
                <a:tab pos="292100" algn="l"/>
                <a:tab pos="673100" algn="l"/>
              </a:tabLst>
              <a:defRPr sz="2400">
                <a:solidFill>
                  <a:schemeClr val="tx1"/>
                </a:solidFill>
                <a:latin typeface="Times New Roman" pitchFamily="18" charset="0"/>
              </a:defRPr>
            </a:lvl6pPr>
            <a:lvl7pPr marL="3200400" defTabSz="196850" eaLnBrk="0" fontAlgn="base" hangingPunct="0">
              <a:spcBef>
                <a:spcPct val="0"/>
              </a:spcBef>
              <a:spcAft>
                <a:spcPct val="0"/>
              </a:spcAft>
              <a:tabLst>
                <a:tab pos="292100" algn="l"/>
                <a:tab pos="673100" algn="l"/>
              </a:tabLst>
              <a:defRPr sz="2400">
                <a:solidFill>
                  <a:schemeClr val="tx1"/>
                </a:solidFill>
                <a:latin typeface="Times New Roman" pitchFamily="18" charset="0"/>
              </a:defRPr>
            </a:lvl7pPr>
            <a:lvl8pPr marL="3657600" defTabSz="196850" eaLnBrk="0" fontAlgn="base" hangingPunct="0">
              <a:spcBef>
                <a:spcPct val="0"/>
              </a:spcBef>
              <a:spcAft>
                <a:spcPct val="0"/>
              </a:spcAft>
              <a:tabLst>
                <a:tab pos="292100" algn="l"/>
                <a:tab pos="673100" algn="l"/>
              </a:tabLst>
              <a:defRPr sz="2400">
                <a:solidFill>
                  <a:schemeClr val="tx1"/>
                </a:solidFill>
                <a:latin typeface="Times New Roman" pitchFamily="18" charset="0"/>
              </a:defRPr>
            </a:lvl8pPr>
            <a:lvl9pPr marL="4114800" defTabSz="196850" eaLnBrk="0" fontAlgn="base" hangingPunct="0">
              <a:spcBef>
                <a:spcPct val="0"/>
              </a:spcBef>
              <a:spcAft>
                <a:spcPct val="0"/>
              </a:spcAft>
              <a:tabLst>
                <a:tab pos="292100" algn="l"/>
                <a:tab pos="673100" algn="l"/>
              </a:tabLst>
              <a:defRPr sz="2400">
                <a:solidFill>
                  <a:schemeClr val="tx1"/>
                </a:solidFill>
                <a:latin typeface="Times New Roman" pitchFamily="18" charset="0"/>
              </a:defRPr>
            </a:lvl9pPr>
          </a:lstStyle>
          <a:p>
            <a:pPr lvl="0" algn="l" eaLnBrk="1" fontAlgn="auto" hangingPunct="1">
              <a:spcBef>
                <a:spcPct val="30000"/>
              </a:spcBef>
              <a:spcAft>
                <a:spcPts val="0"/>
              </a:spcAft>
              <a:tabLst>
                <a:tab pos="355600" algn="l"/>
                <a:tab pos="673100" algn="l"/>
              </a:tabLst>
            </a:pPr>
            <a:r>
              <a:rPr lang="en-US" altLang="de-DE" kern="0">
                <a:latin typeface="Arial" pitchFamily="34" charset="0"/>
              </a:rPr>
              <a:t>2	Descriptive Analytics</a:t>
            </a:r>
          </a:p>
          <a:p>
            <a:pPr marL="355600" lvl="0" algn="l" eaLnBrk="1" fontAlgn="auto" hangingPunct="1">
              <a:spcBef>
                <a:spcPct val="30000"/>
              </a:spcBef>
              <a:spcAft>
                <a:spcPts val="0"/>
              </a:spcAft>
              <a:tabLst>
                <a:tab pos="896938" algn="l"/>
              </a:tabLst>
            </a:pPr>
            <a:r>
              <a:rPr lang="en-US" altLang="de-DE" kern="0">
                <a:latin typeface="Arial" pitchFamily="34" charset="0"/>
              </a:rPr>
              <a:t>2.1	Data Warehouse Systems</a:t>
            </a:r>
          </a:p>
          <a:p>
            <a:pPr marL="355600" lvl="0" algn="l" eaLnBrk="1" fontAlgn="auto" hangingPunct="1">
              <a:spcBef>
                <a:spcPct val="30000"/>
              </a:spcBef>
              <a:spcAft>
                <a:spcPts val="0"/>
              </a:spcAft>
              <a:tabLst>
                <a:tab pos="896938" algn="l"/>
              </a:tabLst>
            </a:pPr>
            <a:r>
              <a:rPr lang="en-US" altLang="de-DE" kern="0">
                <a:solidFill>
                  <a:srgbClr val="C00000"/>
                </a:solidFill>
                <a:latin typeface="Arial" pitchFamily="34" charset="0"/>
              </a:rPr>
              <a:t>2.2	Online Analytical Processing (OLAP)</a:t>
            </a:r>
            <a:endParaRPr lang="en-US" altLang="de-DE" kern="0" dirty="0">
              <a:solidFill>
                <a:srgbClr val="C00000"/>
              </a:solidFill>
              <a:latin typeface="Arial" pitchFamily="34" charset="0"/>
            </a:endParaRPr>
          </a:p>
        </p:txBody>
      </p:sp>
    </p:spTree>
    <p:extLst>
      <p:ext uri="{BB962C8B-B14F-4D97-AF65-F5344CB8AC3E}">
        <p14:creationId xmlns:p14="http://schemas.microsoft.com/office/powerpoint/2010/main" val="45491925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1"/>
          <p:cNvSpPr>
            <a:spLocks noGrp="1"/>
          </p:cNvSpPr>
          <p:nvPr>
            <p:ph type="sldNum" sz="quarter" idx="10"/>
          </p:nvPr>
        </p:nvSpPr>
        <p:spPr/>
        <p:txBody>
          <a:bodyPr/>
          <a:lstStyle/>
          <a:p>
            <a:fld id="{26B4FD5F-6BE7-40E0-B992-37B5B947F2E8}" type="slidenum">
              <a:rPr lang="de-DE" altLang="de-DE"/>
              <a:pPr/>
              <a:t>62</a:t>
            </a:fld>
            <a:endParaRPr lang="de-DE" altLang="de-DE"/>
          </a:p>
        </p:txBody>
      </p:sp>
      <p:sp>
        <p:nvSpPr>
          <p:cNvPr id="583682" name="Rectangle 2"/>
          <p:cNvSpPr>
            <a:spLocks noChangeArrowheads="1"/>
          </p:cNvSpPr>
          <p:nvPr/>
        </p:nvSpPr>
        <p:spPr bwMode="auto">
          <a:xfrm>
            <a:off x="224440" y="519642"/>
            <a:ext cx="261129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sz="2400">
                <a:solidFill>
                  <a:schemeClr val="tx1"/>
                </a:solidFill>
                <a:latin typeface="Arial" pitchFamily="34" charset="0"/>
                <a:ea typeface="MS PGothic" pitchFamily="34" charset="-128"/>
              </a:defRPr>
            </a:lvl1pPr>
            <a:lvl2pPr marL="571500" defTabSz="762000">
              <a:defRPr sz="2400">
                <a:solidFill>
                  <a:schemeClr val="tx1"/>
                </a:solidFill>
                <a:latin typeface="Arial" pitchFamily="34" charset="0"/>
                <a:ea typeface="MS PGothic" pitchFamily="34" charset="-128"/>
              </a:defRPr>
            </a:lvl2pPr>
            <a:lvl3pPr marL="1143000" defTabSz="762000">
              <a:defRPr sz="2400">
                <a:solidFill>
                  <a:schemeClr val="tx1"/>
                </a:solidFill>
                <a:latin typeface="Arial" pitchFamily="34" charset="0"/>
                <a:ea typeface="MS PGothic" pitchFamily="34" charset="-128"/>
              </a:defRPr>
            </a:lvl3pPr>
            <a:lvl4pPr marL="1714500" defTabSz="762000">
              <a:defRPr sz="2400">
                <a:solidFill>
                  <a:schemeClr val="tx1"/>
                </a:solidFill>
                <a:latin typeface="Arial" pitchFamily="34" charset="0"/>
                <a:ea typeface="MS PGothic" pitchFamily="34" charset="-128"/>
              </a:defRPr>
            </a:lvl4pPr>
            <a:lvl5pPr marL="2286000" defTabSz="762000">
              <a:defRPr sz="2400">
                <a:solidFill>
                  <a:schemeClr val="tx1"/>
                </a:solidFill>
                <a:latin typeface="Arial" pitchFamily="34" charset="0"/>
                <a:ea typeface="MS PGothic" pitchFamily="34" charset="-128"/>
              </a:defRPr>
            </a:lvl5pPr>
            <a:lvl6pPr marL="2743200" defTabSz="762000" eaLnBrk="0" fontAlgn="base" hangingPunct="0">
              <a:spcBef>
                <a:spcPct val="0"/>
              </a:spcBef>
              <a:spcAft>
                <a:spcPct val="0"/>
              </a:spcAft>
              <a:defRPr sz="2400">
                <a:solidFill>
                  <a:schemeClr val="tx1"/>
                </a:solidFill>
                <a:latin typeface="Arial" pitchFamily="34" charset="0"/>
                <a:ea typeface="MS PGothic" pitchFamily="34" charset="-128"/>
              </a:defRPr>
            </a:lvl6pPr>
            <a:lvl7pPr marL="3200400" defTabSz="762000" eaLnBrk="0" fontAlgn="base" hangingPunct="0">
              <a:spcBef>
                <a:spcPct val="0"/>
              </a:spcBef>
              <a:spcAft>
                <a:spcPct val="0"/>
              </a:spcAft>
              <a:defRPr sz="2400">
                <a:solidFill>
                  <a:schemeClr val="tx1"/>
                </a:solidFill>
                <a:latin typeface="Arial" pitchFamily="34" charset="0"/>
                <a:ea typeface="MS PGothic" pitchFamily="34" charset="-128"/>
              </a:defRPr>
            </a:lvl7pPr>
            <a:lvl8pPr marL="3657600" defTabSz="762000" eaLnBrk="0" fontAlgn="base" hangingPunct="0">
              <a:spcBef>
                <a:spcPct val="0"/>
              </a:spcBef>
              <a:spcAft>
                <a:spcPct val="0"/>
              </a:spcAft>
              <a:defRPr sz="2400">
                <a:solidFill>
                  <a:schemeClr val="tx1"/>
                </a:solidFill>
                <a:latin typeface="Arial" pitchFamily="34" charset="0"/>
                <a:ea typeface="MS PGothic" pitchFamily="34" charset="-128"/>
              </a:defRPr>
            </a:lvl8pPr>
            <a:lvl9pPr marL="4114800" defTabSz="7620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nSpc>
                <a:spcPct val="90000"/>
              </a:lnSpc>
            </a:pPr>
            <a:r>
              <a:rPr lang="de-DE" altLang="de-DE"/>
              <a:t>Subject of OLAP</a:t>
            </a:r>
            <a:endParaRPr lang="de-DE" altLang="de-DE" b="1"/>
          </a:p>
        </p:txBody>
      </p:sp>
      <p:sp>
        <p:nvSpPr>
          <p:cNvPr id="583683" name="Rectangle 3"/>
          <p:cNvSpPr>
            <a:spLocks noChangeArrowheads="1"/>
          </p:cNvSpPr>
          <p:nvPr/>
        </p:nvSpPr>
        <p:spPr bwMode="auto">
          <a:xfrm>
            <a:off x="516731" y="1576389"/>
            <a:ext cx="8126414" cy="2308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defTabSz="762000">
              <a:defRPr sz="2400">
                <a:solidFill>
                  <a:schemeClr val="tx1"/>
                </a:solidFill>
                <a:latin typeface="Arial" pitchFamily="34" charset="0"/>
                <a:ea typeface="MS PGothic" pitchFamily="34" charset="-128"/>
              </a:defRPr>
            </a:lvl1pPr>
            <a:lvl2pPr marL="571500" defTabSz="762000">
              <a:defRPr sz="2400">
                <a:solidFill>
                  <a:schemeClr val="tx1"/>
                </a:solidFill>
                <a:latin typeface="Arial" pitchFamily="34" charset="0"/>
                <a:ea typeface="MS PGothic" pitchFamily="34" charset="-128"/>
              </a:defRPr>
            </a:lvl2pPr>
            <a:lvl3pPr marL="1143000" defTabSz="762000">
              <a:defRPr sz="2400">
                <a:solidFill>
                  <a:schemeClr val="tx1"/>
                </a:solidFill>
                <a:latin typeface="Arial" pitchFamily="34" charset="0"/>
                <a:ea typeface="MS PGothic" pitchFamily="34" charset="-128"/>
              </a:defRPr>
            </a:lvl3pPr>
            <a:lvl4pPr marL="1714500" defTabSz="762000">
              <a:defRPr sz="2400">
                <a:solidFill>
                  <a:schemeClr val="tx1"/>
                </a:solidFill>
                <a:latin typeface="Arial" pitchFamily="34" charset="0"/>
                <a:ea typeface="MS PGothic" pitchFamily="34" charset="-128"/>
              </a:defRPr>
            </a:lvl4pPr>
            <a:lvl5pPr marL="2286000" defTabSz="762000">
              <a:defRPr sz="2400">
                <a:solidFill>
                  <a:schemeClr val="tx1"/>
                </a:solidFill>
                <a:latin typeface="Arial" pitchFamily="34" charset="0"/>
                <a:ea typeface="MS PGothic" pitchFamily="34" charset="-128"/>
              </a:defRPr>
            </a:lvl5pPr>
            <a:lvl6pPr marL="2743200" defTabSz="762000" eaLnBrk="0" fontAlgn="base" hangingPunct="0">
              <a:spcBef>
                <a:spcPct val="0"/>
              </a:spcBef>
              <a:spcAft>
                <a:spcPct val="0"/>
              </a:spcAft>
              <a:defRPr sz="2400">
                <a:solidFill>
                  <a:schemeClr val="tx1"/>
                </a:solidFill>
                <a:latin typeface="Arial" pitchFamily="34" charset="0"/>
                <a:ea typeface="MS PGothic" pitchFamily="34" charset="-128"/>
              </a:defRPr>
            </a:lvl6pPr>
            <a:lvl7pPr marL="3200400" defTabSz="762000" eaLnBrk="0" fontAlgn="base" hangingPunct="0">
              <a:spcBef>
                <a:spcPct val="0"/>
              </a:spcBef>
              <a:spcAft>
                <a:spcPct val="0"/>
              </a:spcAft>
              <a:defRPr sz="2400">
                <a:solidFill>
                  <a:schemeClr val="tx1"/>
                </a:solidFill>
                <a:latin typeface="Arial" pitchFamily="34" charset="0"/>
                <a:ea typeface="MS PGothic" pitchFamily="34" charset="-128"/>
              </a:defRPr>
            </a:lvl7pPr>
            <a:lvl8pPr marL="3657600" defTabSz="762000" eaLnBrk="0" fontAlgn="base" hangingPunct="0">
              <a:spcBef>
                <a:spcPct val="0"/>
              </a:spcBef>
              <a:spcAft>
                <a:spcPct val="0"/>
              </a:spcAft>
              <a:defRPr sz="2400">
                <a:solidFill>
                  <a:schemeClr val="tx1"/>
                </a:solidFill>
                <a:latin typeface="Arial" pitchFamily="34" charset="0"/>
                <a:ea typeface="MS PGothic" pitchFamily="34" charset="-128"/>
              </a:defRPr>
            </a:lvl8pPr>
            <a:lvl9pPr marL="4114800" defTabSz="7620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just"/>
            <a:r>
              <a:rPr lang="en-US" altLang="de-DE" sz="1800"/>
              <a:t>Online Analytical Processing (OLAP) is software technology focused on the analysis of dynamic, multidimensional data.</a:t>
            </a:r>
          </a:p>
          <a:p>
            <a:pPr algn="just"/>
            <a:r>
              <a:rPr lang="en-US" altLang="de-DE" sz="1800"/>
              <a:t>The goal is to provide executives with the information they need quickly, flexibly and interactively.</a:t>
            </a:r>
          </a:p>
          <a:p>
            <a:pPr algn="just"/>
            <a:r>
              <a:rPr lang="en-US" altLang="de-DE" sz="1800"/>
              <a:t>OLAP functionality can be characterized as dynamic, multidimensional analysis of consolidated enterprise data, which includes the following components:</a:t>
            </a:r>
            <a:endParaRPr lang="de-DE" altLang="de-DE" sz="1800" b="1" dirty="0"/>
          </a:p>
        </p:txBody>
      </p:sp>
      <p:sp>
        <p:nvSpPr>
          <p:cNvPr id="583684" name="Rectangle 4"/>
          <p:cNvSpPr>
            <a:spLocks noChangeArrowheads="1"/>
          </p:cNvSpPr>
          <p:nvPr/>
        </p:nvSpPr>
        <p:spPr bwMode="auto">
          <a:xfrm>
            <a:off x="812800" y="3956054"/>
            <a:ext cx="7534275" cy="180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900" tIns="44450" rIns="88900" bIns="44450"/>
          <a:lstStyle>
            <a:lvl1pPr marL="277813" indent="-277813" defTabSz="739775">
              <a:defRPr sz="2400">
                <a:solidFill>
                  <a:schemeClr val="tx1"/>
                </a:solidFill>
                <a:latin typeface="Arial" pitchFamily="34" charset="0"/>
                <a:ea typeface="MS PGothic" pitchFamily="34" charset="-128"/>
              </a:defRPr>
            </a:lvl1pPr>
            <a:lvl2pPr marL="665163" indent="-222250" defTabSz="739775">
              <a:defRPr sz="2400">
                <a:solidFill>
                  <a:schemeClr val="tx1"/>
                </a:solidFill>
                <a:latin typeface="Arial" pitchFamily="34" charset="0"/>
                <a:ea typeface="MS PGothic" pitchFamily="34" charset="-128"/>
              </a:defRPr>
            </a:lvl2pPr>
            <a:lvl3pPr marL="1108075" indent="-220663" defTabSz="739775">
              <a:defRPr sz="2400">
                <a:solidFill>
                  <a:schemeClr val="tx1"/>
                </a:solidFill>
                <a:latin typeface="Arial" pitchFamily="34" charset="0"/>
                <a:ea typeface="MS PGothic" pitchFamily="34" charset="-128"/>
              </a:defRPr>
            </a:lvl3pPr>
            <a:lvl4pPr marL="1497013" indent="-166688" defTabSz="739775">
              <a:defRPr sz="2400">
                <a:solidFill>
                  <a:schemeClr val="tx1"/>
                </a:solidFill>
                <a:latin typeface="Arial" pitchFamily="34" charset="0"/>
                <a:ea typeface="MS PGothic" pitchFamily="34" charset="-128"/>
              </a:defRPr>
            </a:lvl4pPr>
            <a:lvl5pPr marL="1939925" indent="-166688" defTabSz="739775">
              <a:defRPr sz="2400">
                <a:solidFill>
                  <a:schemeClr val="tx1"/>
                </a:solidFill>
                <a:latin typeface="Arial" pitchFamily="34" charset="0"/>
                <a:ea typeface="MS PGothic" pitchFamily="34" charset="-128"/>
              </a:defRPr>
            </a:lvl5pPr>
            <a:lvl6pPr marL="2397125" indent="-166688" defTabSz="739775" eaLnBrk="0" fontAlgn="base" hangingPunct="0">
              <a:spcBef>
                <a:spcPct val="0"/>
              </a:spcBef>
              <a:spcAft>
                <a:spcPct val="0"/>
              </a:spcAft>
              <a:defRPr sz="2400">
                <a:solidFill>
                  <a:schemeClr val="tx1"/>
                </a:solidFill>
                <a:latin typeface="Arial" pitchFamily="34" charset="0"/>
                <a:ea typeface="MS PGothic" pitchFamily="34" charset="-128"/>
              </a:defRPr>
            </a:lvl6pPr>
            <a:lvl7pPr marL="2854325" indent="-166688" defTabSz="739775" eaLnBrk="0" fontAlgn="base" hangingPunct="0">
              <a:spcBef>
                <a:spcPct val="0"/>
              </a:spcBef>
              <a:spcAft>
                <a:spcPct val="0"/>
              </a:spcAft>
              <a:defRPr sz="2400">
                <a:solidFill>
                  <a:schemeClr val="tx1"/>
                </a:solidFill>
                <a:latin typeface="Arial" pitchFamily="34" charset="0"/>
                <a:ea typeface="MS PGothic" pitchFamily="34" charset="-128"/>
              </a:defRPr>
            </a:lvl7pPr>
            <a:lvl8pPr marL="3311525" indent="-166688" defTabSz="739775" eaLnBrk="0" fontAlgn="base" hangingPunct="0">
              <a:spcBef>
                <a:spcPct val="0"/>
              </a:spcBef>
              <a:spcAft>
                <a:spcPct val="0"/>
              </a:spcAft>
              <a:defRPr sz="2400">
                <a:solidFill>
                  <a:schemeClr val="tx1"/>
                </a:solidFill>
                <a:latin typeface="Arial" pitchFamily="34" charset="0"/>
                <a:ea typeface="MS PGothic" pitchFamily="34" charset="-128"/>
              </a:defRPr>
            </a:lvl8pPr>
            <a:lvl9pPr marL="3768725" indent="-166688" defTabSz="739775"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just">
              <a:spcBef>
                <a:spcPct val="30000"/>
              </a:spcBef>
              <a:buSzPct val="130000"/>
              <a:buFontTx/>
              <a:buChar char="•"/>
            </a:pPr>
            <a:r>
              <a:rPr lang="en-US" altLang="de-DE" sz="1800"/>
              <a:t>Calculations of key figures over different dimensions and aggregation levels</a:t>
            </a:r>
          </a:p>
          <a:p>
            <a:pPr algn="just">
              <a:spcBef>
                <a:spcPct val="30000"/>
              </a:spcBef>
              <a:buSzPct val="130000"/>
              <a:buFontTx/>
              <a:buChar char="•"/>
            </a:pPr>
            <a:r>
              <a:rPr lang="en-US" altLang="de-DE" sz="1800"/>
              <a:t>Trend analysis over definable time intervals</a:t>
            </a:r>
          </a:p>
          <a:p>
            <a:pPr algn="just">
              <a:spcBef>
                <a:spcPct val="30000"/>
              </a:spcBef>
              <a:buSzPct val="130000"/>
              <a:buFontTx/>
              <a:buChar char="•"/>
            </a:pPr>
            <a:r>
              <a:rPr lang="en-US" altLang="de-DE" sz="1800"/>
              <a:t>"What if" analyses</a:t>
            </a:r>
          </a:p>
          <a:p>
            <a:pPr algn="just">
              <a:spcBef>
                <a:spcPct val="30000"/>
              </a:spcBef>
              <a:buSzPct val="130000"/>
              <a:buFontTx/>
              <a:buChar char="•"/>
            </a:pPr>
            <a:r>
              <a:rPr lang="en-US" altLang="de-DE" sz="1800"/>
              <a:t>Multidimensional visualization methods</a:t>
            </a:r>
            <a:endParaRPr lang="de-DE" altLang="de-DE" sz="1800" b="1"/>
          </a:p>
        </p:txBody>
      </p:sp>
    </p:spTree>
    <p:extLst>
      <p:ext uri="{BB962C8B-B14F-4D97-AF65-F5344CB8AC3E}">
        <p14:creationId xmlns:p14="http://schemas.microsoft.com/office/powerpoint/2010/main" val="391439548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liennummernplatzhalter 1"/>
          <p:cNvSpPr>
            <a:spLocks noGrp="1"/>
          </p:cNvSpPr>
          <p:nvPr>
            <p:ph type="sldNum" sz="quarter" idx="10"/>
          </p:nvPr>
        </p:nvSpPr>
        <p:spPr/>
        <p:txBody>
          <a:bodyPr/>
          <a:lstStyle>
            <a:lvl1pPr>
              <a:defRPr sz="1400">
                <a:solidFill>
                  <a:schemeClr val="tx1"/>
                </a:solidFill>
                <a:latin typeface="Arial" charset="0"/>
                <a:ea typeface="MS PGothic" pitchFamily="34" charset="-128"/>
              </a:defRPr>
            </a:lvl1pPr>
            <a:lvl2pPr marL="742950" indent="-285750">
              <a:defRPr sz="1400">
                <a:solidFill>
                  <a:schemeClr val="tx1"/>
                </a:solidFill>
                <a:latin typeface="Arial" charset="0"/>
                <a:ea typeface="MS PGothic" pitchFamily="34" charset="-128"/>
              </a:defRPr>
            </a:lvl2pPr>
            <a:lvl3pPr marL="1143000" indent="-228600">
              <a:defRPr sz="1400">
                <a:solidFill>
                  <a:schemeClr val="tx1"/>
                </a:solidFill>
                <a:latin typeface="Arial" charset="0"/>
                <a:ea typeface="MS PGothic" pitchFamily="34" charset="-128"/>
              </a:defRPr>
            </a:lvl3pPr>
            <a:lvl4pPr marL="1600200" indent="-228600">
              <a:defRPr sz="1400">
                <a:solidFill>
                  <a:schemeClr val="tx1"/>
                </a:solidFill>
                <a:latin typeface="Arial" charset="0"/>
                <a:ea typeface="MS PGothic" pitchFamily="34" charset="-128"/>
              </a:defRPr>
            </a:lvl4pPr>
            <a:lvl5pPr marL="2057400" indent="-228600">
              <a:defRPr sz="1400">
                <a:solidFill>
                  <a:schemeClr val="tx1"/>
                </a:solidFill>
                <a:latin typeface="Arial" charset="0"/>
                <a:ea typeface="MS PGothic" pitchFamily="34" charset="-128"/>
              </a:defRPr>
            </a:lvl5pPr>
            <a:lvl6pPr marL="2514600" indent="-228600" eaLnBrk="0" fontAlgn="base" hangingPunct="0">
              <a:spcBef>
                <a:spcPct val="0"/>
              </a:spcBef>
              <a:spcAft>
                <a:spcPct val="0"/>
              </a:spcAft>
              <a:defRPr sz="1400">
                <a:solidFill>
                  <a:schemeClr val="tx1"/>
                </a:solidFill>
                <a:latin typeface="Arial" charset="0"/>
                <a:ea typeface="MS PGothic" pitchFamily="34" charset="-128"/>
              </a:defRPr>
            </a:lvl6pPr>
            <a:lvl7pPr marL="2971800" indent="-228600" eaLnBrk="0" fontAlgn="base" hangingPunct="0">
              <a:spcBef>
                <a:spcPct val="0"/>
              </a:spcBef>
              <a:spcAft>
                <a:spcPct val="0"/>
              </a:spcAft>
              <a:defRPr sz="1400">
                <a:solidFill>
                  <a:schemeClr val="tx1"/>
                </a:solidFill>
                <a:latin typeface="Arial" charset="0"/>
                <a:ea typeface="MS PGothic" pitchFamily="34" charset="-128"/>
              </a:defRPr>
            </a:lvl7pPr>
            <a:lvl8pPr marL="3429000" indent="-228600" eaLnBrk="0" fontAlgn="base" hangingPunct="0">
              <a:spcBef>
                <a:spcPct val="0"/>
              </a:spcBef>
              <a:spcAft>
                <a:spcPct val="0"/>
              </a:spcAft>
              <a:defRPr sz="1400">
                <a:solidFill>
                  <a:schemeClr val="tx1"/>
                </a:solidFill>
                <a:latin typeface="Arial" charset="0"/>
                <a:ea typeface="MS PGothic" pitchFamily="34" charset="-128"/>
              </a:defRPr>
            </a:lvl8pPr>
            <a:lvl9pPr marL="3886200" indent="-228600" eaLnBrk="0" fontAlgn="base" hangingPunct="0">
              <a:spcBef>
                <a:spcPct val="0"/>
              </a:spcBef>
              <a:spcAft>
                <a:spcPct val="0"/>
              </a:spcAft>
              <a:defRPr sz="1400">
                <a:solidFill>
                  <a:schemeClr val="tx1"/>
                </a:solidFill>
                <a:latin typeface="Arial" charset="0"/>
                <a:ea typeface="MS PGothic" pitchFamily="34" charset="-128"/>
              </a:defRPr>
            </a:lvl9pPr>
          </a:lstStyle>
          <a:p>
            <a:fld id="{E3826549-80D5-4C7C-9410-1D4E3D6CD781}" type="slidenum">
              <a:rPr lang="de-DE" sz="800" smtClean="0">
                <a:solidFill>
                  <a:schemeClr val="bg1"/>
                </a:solidFill>
              </a:rPr>
              <a:pPr/>
              <a:t>63</a:t>
            </a:fld>
            <a:endParaRPr lang="de-DE" sz="800">
              <a:solidFill>
                <a:schemeClr val="bg1"/>
              </a:solidFill>
            </a:endParaRPr>
          </a:p>
        </p:txBody>
      </p:sp>
      <p:sp>
        <p:nvSpPr>
          <p:cNvPr id="4" name="Textfeld 3"/>
          <p:cNvSpPr txBox="1"/>
          <p:nvPr/>
        </p:nvSpPr>
        <p:spPr>
          <a:xfrm>
            <a:off x="2699133" y="5522486"/>
            <a:ext cx="5188945" cy="784830"/>
          </a:xfrm>
          <a:prstGeom prst="rect">
            <a:avLst/>
          </a:prstGeom>
          <a:noFill/>
        </p:spPr>
        <p:txBody>
          <a:bodyPr wrap="square" rtlCol="0">
            <a:spAutoFit/>
          </a:bodyPr>
          <a:lstStyle/>
          <a:p>
            <a:pPr algn="l">
              <a:spcBef>
                <a:spcPts val="600"/>
              </a:spcBef>
            </a:pPr>
            <a:r>
              <a:rPr lang="de-DE" sz="2000" b="1" dirty="0" err="1">
                <a:solidFill>
                  <a:srgbClr val="00B050"/>
                </a:solidFill>
              </a:rPr>
              <a:t>Qualifying</a:t>
            </a:r>
            <a:r>
              <a:rPr lang="de-DE" sz="2000" b="1" dirty="0"/>
              <a:t> Information (</a:t>
            </a:r>
            <a:r>
              <a:rPr lang="de-DE" sz="2000" b="1" dirty="0" err="1"/>
              <a:t>Dimensions</a:t>
            </a:r>
            <a:r>
              <a:rPr lang="de-DE" sz="2000" b="1" dirty="0"/>
              <a:t>)</a:t>
            </a:r>
          </a:p>
          <a:p>
            <a:pPr algn="l">
              <a:spcBef>
                <a:spcPts val="600"/>
              </a:spcBef>
            </a:pPr>
            <a:r>
              <a:rPr lang="de-DE" sz="2000" b="1" dirty="0" err="1">
                <a:solidFill>
                  <a:srgbClr val="FABF8F"/>
                </a:solidFill>
              </a:rPr>
              <a:t>Quantifying</a:t>
            </a:r>
            <a:r>
              <a:rPr lang="de-DE" sz="2000" b="1" dirty="0"/>
              <a:t> Information (Facts)</a:t>
            </a:r>
          </a:p>
        </p:txBody>
      </p:sp>
      <p:sp>
        <p:nvSpPr>
          <p:cNvPr id="7" name="Rectangle 10"/>
          <p:cNvSpPr txBox="1">
            <a:spLocks noChangeArrowheads="1"/>
          </p:cNvSpPr>
          <p:nvPr/>
        </p:nvSpPr>
        <p:spPr>
          <a:xfrm>
            <a:off x="331181" y="513835"/>
            <a:ext cx="7794381" cy="369332"/>
          </a:xfrm>
          <a:prstGeom prst="rect">
            <a:avLst/>
          </a:prstGeom>
        </p:spPr>
        <p:txBody>
          <a:bodyPr/>
          <a:lstStyle>
            <a:lvl1pPr algn="l" rtl="0" eaLnBrk="0" fontAlgn="base" hangingPunct="0">
              <a:spcBef>
                <a:spcPct val="0"/>
              </a:spcBef>
              <a:spcAft>
                <a:spcPct val="0"/>
              </a:spcAft>
              <a:defRPr sz="2200">
                <a:solidFill>
                  <a:srgbClr val="47484B"/>
                </a:solidFill>
                <a:latin typeface="+mj-lt"/>
                <a:ea typeface="+mj-ea"/>
                <a:cs typeface="+mj-cs"/>
              </a:defRPr>
            </a:lvl1pPr>
            <a:lvl2pPr algn="l" rtl="0" eaLnBrk="0" fontAlgn="base" hangingPunct="0">
              <a:spcBef>
                <a:spcPct val="0"/>
              </a:spcBef>
              <a:spcAft>
                <a:spcPct val="0"/>
              </a:spcAft>
              <a:defRPr sz="2200">
                <a:solidFill>
                  <a:srgbClr val="47484B"/>
                </a:solidFill>
                <a:latin typeface="Arial" charset="0"/>
                <a:ea typeface="MS PGothic" pitchFamily="34" charset="-128"/>
              </a:defRPr>
            </a:lvl2pPr>
            <a:lvl3pPr algn="l" rtl="0" eaLnBrk="0" fontAlgn="base" hangingPunct="0">
              <a:spcBef>
                <a:spcPct val="0"/>
              </a:spcBef>
              <a:spcAft>
                <a:spcPct val="0"/>
              </a:spcAft>
              <a:defRPr sz="2200">
                <a:solidFill>
                  <a:srgbClr val="47484B"/>
                </a:solidFill>
                <a:latin typeface="Arial" charset="0"/>
                <a:ea typeface="MS PGothic" pitchFamily="34" charset="-128"/>
              </a:defRPr>
            </a:lvl3pPr>
            <a:lvl4pPr algn="l" rtl="0" eaLnBrk="0" fontAlgn="base" hangingPunct="0">
              <a:spcBef>
                <a:spcPct val="0"/>
              </a:spcBef>
              <a:spcAft>
                <a:spcPct val="0"/>
              </a:spcAft>
              <a:defRPr sz="2200">
                <a:solidFill>
                  <a:srgbClr val="47484B"/>
                </a:solidFill>
                <a:latin typeface="Arial" charset="0"/>
                <a:ea typeface="MS PGothic" pitchFamily="34" charset="-128"/>
              </a:defRPr>
            </a:lvl4pPr>
            <a:lvl5pPr algn="l" rtl="0" eaLnBrk="0" fontAlgn="base" hangingPunct="0">
              <a:spcBef>
                <a:spcPct val="0"/>
              </a:spcBef>
              <a:spcAft>
                <a:spcPct val="0"/>
              </a:spcAft>
              <a:defRPr sz="2200">
                <a:solidFill>
                  <a:srgbClr val="47484B"/>
                </a:solidFill>
                <a:latin typeface="Arial" charset="0"/>
                <a:ea typeface="MS PGothic" pitchFamily="34" charset="-128"/>
              </a:defRPr>
            </a:lvl5pPr>
            <a:lvl6pPr marL="457200" algn="l" rtl="0" fontAlgn="base">
              <a:spcBef>
                <a:spcPct val="0"/>
              </a:spcBef>
              <a:spcAft>
                <a:spcPct val="0"/>
              </a:spcAft>
              <a:defRPr sz="2200">
                <a:solidFill>
                  <a:srgbClr val="47484B"/>
                </a:solidFill>
                <a:latin typeface="Arial" charset="0"/>
                <a:ea typeface="MS PGothic" pitchFamily="34" charset="-128"/>
              </a:defRPr>
            </a:lvl6pPr>
            <a:lvl7pPr marL="914400" algn="l" rtl="0" fontAlgn="base">
              <a:spcBef>
                <a:spcPct val="0"/>
              </a:spcBef>
              <a:spcAft>
                <a:spcPct val="0"/>
              </a:spcAft>
              <a:defRPr sz="2200">
                <a:solidFill>
                  <a:srgbClr val="47484B"/>
                </a:solidFill>
                <a:latin typeface="Arial" charset="0"/>
                <a:ea typeface="MS PGothic" pitchFamily="34" charset="-128"/>
              </a:defRPr>
            </a:lvl7pPr>
            <a:lvl8pPr marL="1371600" algn="l" rtl="0" fontAlgn="base">
              <a:spcBef>
                <a:spcPct val="0"/>
              </a:spcBef>
              <a:spcAft>
                <a:spcPct val="0"/>
              </a:spcAft>
              <a:defRPr sz="2200">
                <a:solidFill>
                  <a:srgbClr val="47484B"/>
                </a:solidFill>
                <a:latin typeface="Arial" charset="0"/>
                <a:ea typeface="MS PGothic" pitchFamily="34" charset="-128"/>
              </a:defRPr>
            </a:lvl8pPr>
            <a:lvl9pPr marL="1828800" algn="l" rtl="0" fontAlgn="base">
              <a:spcBef>
                <a:spcPct val="0"/>
              </a:spcBef>
              <a:spcAft>
                <a:spcPct val="0"/>
              </a:spcAft>
              <a:defRPr sz="2200">
                <a:solidFill>
                  <a:srgbClr val="47484B"/>
                </a:solidFill>
                <a:latin typeface="Arial" charset="0"/>
                <a:ea typeface="MS PGothic" pitchFamily="34" charset="-128"/>
              </a:defRPr>
            </a:lvl9pPr>
          </a:lstStyle>
          <a:p>
            <a:r>
              <a:rPr lang="de-DE" altLang="de-DE" sz="2400" kern="0">
                <a:solidFill>
                  <a:schemeClr val="tx1"/>
                </a:solidFill>
                <a:latin typeface="Arial" panose="020B0604020202020204" pitchFamily="34" charset="0"/>
                <a:cs typeface="Arial" panose="020B0604020202020204" pitchFamily="34" charset="0"/>
              </a:rPr>
              <a:t>Facts and Dimensions</a:t>
            </a:r>
          </a:p>
        </p:txBody>
      </p:sp>
      <p:pic>
        <p:nvPicPr>
          <p:cNvPr id="6" name="Grafik 5"/>
          <p:cNvPicPr>
            <a:picLocks noChangeAspect="1"/>
          </p:cNvPicPr>
          <p:nvPr/>
        </p:nvPicPr>
        <p:blipFill>
          <a:blip r:embed="rId3"/>
          <a:stretch>
            <a:fillRect/>
          </a:stretch>
        </p:blipFill>
        <p:spPr>
          <a:xfrm>
            <a:off x="416176" y="1211619"/>
            <a:ext cx="8375399" cy="4310867"/>
          </a:xfrm>
          <a:prstGeom prst="rect">
            <a:avLst/>
          </a:prstGeom>
        </p:spPr>
      </p:pic>
    </p:spTree>
    <p:extLst>
      <p:ext uri="{BB962C8B-B14F-4D97-AF65-F5344CB8AC3E}">
        <p14:creationId xmlns:p14="http://schemas.microsoft.com/office/powerpoint/2010/main" val="41198949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liennummernplatzhalter 1"/>
          <p:cNvSpPr>
            <a:spLocks noGrp="1"/>
          </p:cNvSpPr>
          <p:nvPr>
            <p:ph type="sldNum" sz="quarter" idx="10"/>
          </p:nvPr>
        </p:nvSpPr>
        <p:spPr/>
        <p:txBody>
          <a:bodyPr/>
          <a:lstStyle>
            <a:lvl1pPr>
              <a:defRPr sz="1400">
                <a:solidFill>
                  <a:schemeClr val="tx1"/>
                </a:solidFill>
                <a:latin typeface="Arial" charset="0"/>
                <a:ea typeface="MS PGothic" pitchFamily="34" charset="-128"/>
              </a:defRPr>
            </a:lvl1pPr>
            <a:lvl2pPr marL="742950" indent="-285750">
              <a:defRPr sz="1400">
                <a:solidFill>
                  <a:schemeClr val="tx1"/>
                </a:solidFill>
                <a:latin typeface="Arial" charset="0"/>
                <a:ea typeface="MS PGothic" pitchFamily="34" charset="-128"/>
              </a:defRPr>
            </a:lvl2pPr>
            <a:lvl3pPr marL="1143000" indent="-228600">
              <a:defRPr sz="1400">
                <a:solidFill>
                  <a:schemeClr val="tx1"/>
                </a:solidFill>
                <a:latin typeface="Arial" charset="0"/>
                <a:ea typeface="MS PGothic" pitchFamily="34" charset="-128"/>
              </a:defRPr>
            </a:lvl3pPr>
            <a:lvl4pPr marL="1600200" indent="-228600">
              <a:defRPr sz="1400">
                <a:solidFill>
                  <a:schemeClr val="tx1"/>
                </a:solidFill>
                <a:latin typeface="Arial" charset="0"/>
                <a:ea typeface="MS PGothic" pitchFamily="34" charset="-128"/>
              </a:defRPr>
            </a:lvl4pPr>
            <a:lvl5pPr marL="2057400" indent="-228600">
              <a:defRPr sz="1400">
                <a:solidFill>
                  <a:schemeClr val="tx1"/>
                </a:solidFill>
                <a:latin typeface="Arial" charset="0"/>
                <a:ea typeface="MS PGothic" pitchFamily="34" charset="-128"/>
              </a:defRPr>
            </a:lvl5pPr>
            <a:lvl6pPr marL="2514600" indent="-228600" eaLnBrk="0" fontAlgn="base" hangingPunct="0">
              <a:spcBef>
                <a:spcPct val="0"/>
              </a:spcBef>
              <a:spcAft>
                <a:spcPct val="0"/>
              </a:spcAft>
              <a:defRPr sz="1400">
                <a:solidFill>
                  <a:schemeClr val="tx1"/>
                </a:solidFill>
                <a:latin typeface="Arial" charset="0"/>
                <a:ea typeface="MS PGothic" pitchFamily="34" charset="-128"/>
              </a:defRPr>
            </a:lvl6pPr>
            <a:lvl7pPr marL="2971800" indent="-228600" eaLnBrk="0" fontAlgn="base" hangingPunct="0">
              <a:spcBef>
                <a:spcPct val="0"/>
              </a:spcBef>
              <a:spcAft>
                <a:spcPct val="0"/>
              </a:spcAft>
              <a:defRPr sz="1400">
                <a:solidFill>
                  <a:schemeClr val="tx1"/>
                </a:solidFill>
                <a:latin typeface="Arial" charset="0"/>
                <a:ea typeface="MS PGothic" pitchFamily="34" charset="-128"/>
              </a:defRPr>
            </a:lvl7pPr>
            <a:lvl8pPr marL="3429000" indent="-228600" eaLnBrk="0" fontAlgn="base" hangingPunct="0">
              <a:spcBef>
                <a:spcPct val="0"/>
              </a:spcBef>
              <a:spcAft>
                <a:spcPct val="0"/>
              </a:spcAft>
              <a:defRPr sz="1400">
                <a:solidFill>
                  <a:schemeClr val="tx1"/>
                </a:solidFill>
                <a:latin typeface="Arial" charset="0"/>
                <a:ea typeface="MS PGothic" pitchFamily="34" charset="-128"/>
              </a:defRPr>
            </a:lvl8pPr>
            <a:lvl9pPr marL="3886200" indent="-228600" eaLnBrk="0" fontAlgn="base" hangingPunct="0">
              <a:spcBef>
                <a:spcPct val="0"/>
              </a:spcBef>
              <a:spcAft>
                <a:spcPct val="0"/>
              </a:spcAft>
              <a:defRPr sz="1400">
                <a:solidFill>
                  <a:schemeClr val="tx1"/>
                </a:solidFill>
                <a:latin typeface="Arial" charset="0"/>
                <a:ea typeface="MS PGothic" pitchFamily="34" charset="-128"/>
              </a:defRPr>
            </a:lvl9pPr>
          </a:lstStyle>
          <a:p>
            <a:fld id="{E3826549-80D5-4C7C-9410-1D4E3D6CD781}" type="slidenum">
              <a:rPr lang="de-DE" sz="800" smtClean="0">
                <a:solidFill>
                  <a:schemeClr val="bg1"/>
                </a:solidFill>
              </a:rPr>
              <a:pPr/>
              <a:t>64</a:t>
            </a:fld>
            <a:endParaRPr lang="de-DE" sz="800">
              <a:solidFill>
                <a:schemeClr val="bg1"/>
              </a:solidFill>
            </a:endParaRPr>
          </a:p>
        </p:txBody>
      </p:sp>
      <p:sp>
        <p:nvSpPr>
          <p:cNvPr id="4" name="Textfeld 3"/>
          <p:cNvSpPr txBox="1"/>
          <p:nvPr/>
        </p:nvSpPr>
        <p:spPr>
          <a:xfrm>
            <a:off x="1560800" y="5351558"/>
            <a:ext cx="1891528" cy="707886"/>
          </a:xfrm>
          <a:prstGeom prst="rect">
            <a:avLst/>
          </a:prstGeom>
          <a:noFill/>
        </p:spPr>
        <p:txBody>
          <a:bodyPr wrap="square" rtlCol="0">
            <a:spAutoFit/>
          </a:bodyPr>
          <a:lstStyle/>
          <a:p>
            <a:pPr algn="ctr">
              <a:spcBef>
                <a:spcPts val="600"/>
              </a:spcBef>
            </a:pPr>
            <a:r>
              <a:rPr lang="de-DE" sz="2000" b="1">
                <a:solidFill>
                  <a:srgbClr val="539103"/>
                </a:solidFill>
              </a:rPr>
              <a:t>Dimension 1 (e.g. Region)</a:t>
            </a:r>
            <a:endParaRPr lang="de-DE" sz="2000" b="1" dirty="0">
              <a:solidFill>
                <a:srgbClr val="539103"/>
              </a:solidFill>
            </a:endParaRPr>
          </a:p>
        </p:txBody>
      </p:sp>
      <p:pic>
        <p:nvPicPr>
          <p:cNvPr id="2" name="Grafik 1"/>
          <p:cNvPicPr>
            <a:picLocks noChangeAspect="1"/>
          </p:cNvPicPr>
          <p:nvPr/>
        </p:nvPicPr>
        <p:blipFill>
          <a:blip r:embed="rId3"/>
          <a:stretch>
            <a:fillRect/>
          </a:stretch>
        </p:blipFill>
        <p:spPr>
          <a:xfrm>
            <a:off x="685256" y="1418454"/>
            <a:ext cx="4918320" cy="4033800"/>
          </a:xfrm>
          <a:prstGeom prst="rect">
            <a:avLst/>
          </a:prstGeom>
        </p:spPr>
      </p:pic>
      <p:sp>
        <p:nvSpPr>
          <p:cNvPr id="5" name="Rechteck 4"/>
          <p:cNvSpPr/>
          <p:nvPr/>
        </p:nvSpPr>
        <p:spPr>
          <a:xfrm>
            <a:off x="5528931" y="1732584"/>
            <a:ext cx="1378904" cy="707886"/>
          </a:xfrm>
          <a:prstGeom prst="rect">
            <a:avLst/>
          </a:prstGeom>
        </p:spPr>
        <p:txBody>
          <a:bodyPr wrap="none">
            <a:spAutoFit/>
          </a:bodyPr>
          <a:lstStyle/>
          <a:p>
            <a:r>
              <a:rPr lang="de-DE" sz="2000" b="1"/>
              <a:t>Fact (e.g. </a:t>
            </a:r>
            <a:br>
              <a:rPr lang="de-DE" sz="2000" b="1"/>
            </a:br>
            <a:r>
              <a:rPr lang="de-DE" sz="2000" b="1"/>
              <a:t>Turnover)</a:t>
            </a:r>
            <a:endParaRPr lang="de-DE" sz="2000"/>
          </a:p>
        </p:txBody>
      </p:sp>
      <p:sp>
        <p:nvSpPr>
          <p:cNvPr id="8" name="Textfeld 7"/>
          <p:cNvSpPr txBox="1"/>
          <p:nvPr/>
        </p:nvSpPr>
        <p:spPr>
          <a:xfrm rot="16200000">
            <a:off x="-260508" y="3650064"/>
            <a:ext cx="1891528" cy="400110"/>
          </a:xfrm>
          <a:prstGeom prst="rect">
            <a:avLst/>
          </a:prstGeom>
          <a:noFill/>
        </p:spPr>
        <p:txBody>
          <a:bodyPr wrap="square" rtlCol="0">
            <a:spAutoFit/>
          </a:bodyPr>
          <a:lstStyle/>
          <a:p>
            <a:pPr algn="ctr">
              <a:spcBef>
                <a:spcPts val="600"/>
              </a:spcBef>
            </a:pPr>
            <a:r>
              <a:rPr lang="de-DE" sz="2000" b="1">
                <a:solidFill>
                  <a:srgbClr val="1C5192"/>
                </a:solidFill>
              </a:rPr>
              <a:t>Dimension 2</a:t>
            </a:r>
            <a:endParaRPr lang="de-DE" sz="2000" b="1" dirty="0">
              <a:solidFill>
                <a:srgbClr val="1C5192"/>
              </a:solidFill>
            </a:endParaRPr>
          </a:p>
        </p:txBody>
      </p:sp>
      <p:sp>
        <p:nvSpPr>
          <p:cNvPr id="9" name="Textfeld 8"/>
          <p:cNvSpPr txBox="1"/>
          <p:nvPr/>
        </p:nvSpPr>
        <p:spPr>
          <a:xfrm rot="18991618">
            <a:off x="334265" y="1601858"/>
            <a:ext cx="1891528" cy="400110"/>
          </a:xfrm>
          <a:prstGeom prst="rect">
            <a:avLst/>
          </a:prstGeom>
          <a:noFill/>
        </p:spPr>
        <p:txBody>
          <a:bodyPr wrap="square" rtlCol="0">
            <a:spAutoFit/>
          </a:bodyPr>
          <a:lstStyle/>
          <a:p>
            <a:pPr algn="ctr">
              <a:spcBef>
                <a:spcPts val="600"/>
              </a:spcBef>
            </a:pPr>
            <a:r>
              <a:rPr lang="de-DE" sz="2000" b="1">
                <a:solidFill>
                  <a:srgbClr val="8F0F0A"/>
                </a:solidFill>
              </a:rPr>
              <a:t>Dimension 3</a:t>
            </a:r>
            <a:endParaRPr lang="de-DE" sz="2000" b="1" dirty="0">
              <a:solidFill>
                <a:srgbClr val="8F0F0A"/>
              </a:solidFill>
            </a:endParaRPr>
          </a:p>
        </p:txBody>
      </p:sp>
      <p:sp>
        <p:nvSpPr>
          <p:cNvPr id="10" name="Rectangle 10"/>
          <p:cNvSpPr txBox="1">
            <a:spLocks noChangeArrowheads="1"/>
          </p:cNvSpPr>
          <p:nvPr/>
        </p:nvSpPr>
        <p:spPr>
          <a:xfrm>
            <a:off x="331181" y="513835"/>
            <a:ext cx="7794381" cy="369332"/>
          </a:xfrm>
          <a:prstGeom prst="rect">
            <a:avLst/>
          </a:prstGeom>
        </p:spPr>
        <p:txBody>
          <a:bodyPr/>
          <a:lstStyle>
            <a:lvl1pPr algn="l" rtl="0" eaLnBrk="0" fontAlgn="base" hangingPunct="0">
              <a:spcBef>
                <a:spcPct val="0"/>
              </a:spcBef>
              <a:spcAft>
                <a:spcPct val="0"/>
              </a:spcAft>
              <a:defRPr sz="2200">
                <a:solidFill>
                  <a:srgbClr val="47484B"/>
                </a:solidFill>
                <a:latin typeface="+mj-lt"/>
                <a:ea typeface="+mj-ea"/>
                <a:cs typeface="+mj-cs"/>
              </a:defRPr>
            </a:lvl1pPr>
            <a:lvl2pPr algn="l" rtl="0" eaLnBrk="0" fontAlgn="base" hangingPunct="0">
              <a:spcBef>
                <a:spcPct val="0"/>
              </a:spcBef>
              <a:spcAft>
                <a:spcPct val="0"/>
              </a:spcAft>
              <a:defRPr sz="2200">
                <a:solidFill>
                  <a:srgbClr val="47484B"/>
                </a:solidFill>
                <a:latin typeface="Arial" charset="0"/>
                <a:ea typeface="MS PGothic" pitchFamily="34" charset="-128"/>
              </a:defRPr>
            </a:lvl2pPr>
            <a:lvl3pPr algn="l" rtl="0" eaLnBrk="0" fontAlgn="base" hangingPunct="0">
              <a:spcBef>
                <a:spcPct val="0"/>
              </a:spcBef>
              <a:spcAft>
                <a:spcPct val="0"/>
              </a:spcAft>
              <a:defRPr sz="2200">
                <a:solidFill>
                  <a:srgbClr val="47484B"/>
                </a:solidFill>
                <a:latin typeface="Arial" charset="0"/>
                <a:ea typeface="MS PGothic" pitchFamily="34" charset="-128"/>
              </a:defRPr>
            </a:lvl3pPr>
            <a:lvl4pPr algn="l" rtl="0" eaLnBrk="0" fontAlgn="base" hangingPunct="0">
              <a:spcBef>
                <a:spcPct val="0"/>
              </a:spcBef>
              <a:spcAft>
                <a:spcPct val="0"/>
              </a:spcAft>
              <a:defRPr sz="2200">
                <a:solidFill>
                  <a:srgbClr val="47484B"/>
                </a:solidFill>
                <a:latin typeface="Arial" charset="0"/>
                <a:ea typeface="MS PGothic" pitchFamily="34" charset="-128"/>
              </a:defRPr>
            </a:lvl4pPr>
            <a:lvl5pPr algn="l" rtl="0" eaLnBrk="0" fontAlgn="base" hangingPunct="0">
              <a:spcBef>
                <a:spcPct val="0"/>
              </a:spcBef>
              <a:spcAft>
                <a:spcPct val="0"/>
              </a:spcAft>
              <a:defRPr sz="2200">
                <a:solidFill>
                  <a:srgbClr val="47484B"/>
                </a:solidFill>
                <a:latin typeface="Arial" charset="0"/>
                <a:ea typeface="MS PGothic" pitchFamily="34" charset="-128"/>
              </a:defRPr>
            </a:lvl5pPr>
            <a:lvl6pPr marL="457200" algn="l" rtl="0" fontAlgn="base">
              <a:spcBef>
                <a:spcPct val="0"/>
              </a:spcBef>
              <a:spcAft>
                <a:spcPct val="0"/>
              </a:spcAft>
              <a:defRPr sz="2200">
                <a:solidFill>
                  <a:srgbClr val="47484B"/>
                </a:solidFill>
                <a:latin typeface="Arial" charset="0"/>
                <a:ea typeface="MS PGothic" pitchFamily="34" charset="-128"/>
              </a:defRPr>
            </a:lvl6pPr>
            <a:lvl7pPr marL="914400" algn="l" rtl="0" fontAlgn="base">
              <a:spcBef>
                <a:spcPct val="0"/>
              </a:spcBef>
              <a:spcAft>
                <a:spcPct val="0"/>
              </a:spcAft>
              <a:defRPr sz="2200">
                <a:solidFill>
                  <a:srgbClr val="47484B"/>
                </a:solidFill>
                <a:latin typeface="Arial" charset="0"/>
                <a:ea typeface="MS PGothic" pitchFamily="34" charset="-128"/>
              </a:defRPr>
            </a:lvl7pPr>
            <a:lvl8pPr marL="1371600" algn="l" rtl="0" fontAlgn="base">
              <a:spcBef>
                <a:spcPct val="0"/>
              </a:spcBef>
              <a:spcAft>
                <a:spcPct val="0"/>
              </a:spcAft>
              <a:defRPr sz="2200">
                <a:solidFill>
                  <a:srgbClr val="47484B"/>
                </a:solidFill>
                <a:latin typeface="Arial" charset="0"/>
                <a:ea typeface="MS PGothic" pitchFamily="34" charset="-128"/>
              </a:defRPr>
            </a:lvl8pPr>
            <a:lvl9pPr marL="1828800" algn="l" rtl="0" fontAlgn="base">
              <a:spcBef>
                <a:spcPct val="0"/>
              </a:spcBef>
              <a:spcAft>
                <a:spcPct val="0"/>
              </a:spcAft>
              <a:defRPr sz="2200">
                <a:solidFill>
                  <a:srgbClr val="47484B"/>
                </a:solidFill>
                <a:latin typeface="Arial" charset="0"/>
                <a:ea typeface="MS PGothic" pitchFamily="34" charset="-128"/>
              </a:defRPr>
            </a:lvl9pPr>
          </a:lstStyle>
          <a:p>
            <a:r>
              <a:rPr lang="de-DE" altLang="de-DE" sz="2400" kern="0">
                <a:solidFill>
                  <a:schemeClr val="tx1"/>
                </a:solidFill>
                <a:latin typeface="Arial" panose="020B0604020202020204" pitchFamily="34" charset="0"/>
                <a:cs typeface="Arial" panose="020B0604020202020204" pitchFamily="34" charset="0"/>
              </a:rPr>
              <a:t>Organizing Data as Hypercube</a:t>
            </a:r>
          </a:p>
        </p:txBody>
      </p:sp>
      <p:sp>
        <p:nvSpPr>
          <p:cNvPr id="12" name="Rechteck 11"/>
          <p:cNvSpPr/>
          <p:nvPr/>
        </p:nvSpPr>
        <p:spPr>
          <a:xfrm>
            <a:off x="5316297" y="2889345"/>
            <a:ext cx="3475278" cy="2816156"/>
          </a:xfrm>
          <a:prstGeom prst="rect">
            <a:avLst/>
          </a:prstGeom>
          <a:ln>
            <a:solidFill>
              <a:srgbClr val="1A1A1A"/>
            </a:solidFill>
          </a:ln>
        </p:spPr>
        <p:txBody>
          <a:bodyPr wrap="square">
            <a:sp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1800" i="0" u="none" strike="noStrike" kern="0" cap="none" spc="0" normalizeH="0" baseline="0" noProof="0">
                <a:ln>
                  <a:noFill/>
                </a:ln>
                <a:solidFill>
                  <a:srgbClr val="1A1A1A"/>
                </a:solidFill>
                <a:effectLst/>
                <a:uLnTx/>
                <a:uFillTx/>
                <a:latin typeface="Arial" pitchFamily="34" charset="0"/>
              </a:rPr>
              <a:t>Advantages:</a:t>
            </a:r>
            <a:r>
              <a:rPr kumimoji="0" lang="en-US" sz="1800" b="0" i="0" u="none" strike="noStrike" kern="0" cap="none" spc="0" normalizeH="0" baseline="0" noProof="0">
                <a:ln>
                  <a:noFill/>
                </a:ln>
                <a:solidFill>
                  <a:srgbClr val="1A1A1A"/>
                </a:solidFill>
                <a:effectLst/>
                <a:uLnTx/>
                <a:uFillTx/>
                <a:latin typeface="Arial" pitchFamily="34" charset="0"/>
              </a:rPr>
              <a:t> </a:t>
            </a:r>
          </a:p>
          <a:p>
            <a:pPr marL="177800" marR="0" lvl="0" indent="-177800" algn="l" defTabSz="914400" eaLnBrk="1" fontAlgn="auto" latinLnBrk="0" hangingPunct="1">
              <a:lnSpc>
                <a:spcPct val="100000"/>
              </a:lnSpc>
              <a:spcBef>
                <a:spcPts val="600"/>
              </a:spcBef>
              <a:spcAft>
                <a:spcPts val="0"/>
              </a:spcAft>
              <a:buClrTx/>
              <a:buSzPct val="130000"/>
              <a:buFont typeface="Arial" panose="020B0604020202020204" pitchFamily="34" charset="0"/>
              <a:buChar char="•"/>
              <a:tabLst/>
              <a:defRPr/>
            </a:pPr>
            <a:r>
              <a:rPr kumimoji="0" lang="en-US" sz="1800" b="0" i="0" u="none" strike="noStrike" kern="0" cap="none" spc="0" normalizeH="0" baseline="0" noProof="0">
                <a:ln>
                  <a:noFill/>
                </a:ln>
                <a:solidFill>
                  <a:srgbClr val="1A1A1A"/>
                </a:solidFill>
                <a:effectLst/>
                <a:uLnTx/>
                <a:uFillTx/>
                <a:latin typeface="Arial" pitchFamily="34" charset="0"/>
              </a:rPr>
              <a:t>Facts must not be calculated manually for any chosen view on the cube.</a:t>
            </a:r>
          </a:p>
          <a:p>
            <a:pPr marL="177800" marR="0" lvl="0" indent="-177800" algn="l" defTabSz="914400" eaLnBrk="1" fontAlgn="auto" latinLnBrk="0" hangingPunct="1">
              <a:lnSpc>
                <a:spcPct val="100000"/>
              </a:lnSpc>
              <a:spcBef>
                <a:spcPts val="600"/>
              </a:spcBef>
              <a:spcAft>
                <a:spcPts val="0"/>
              </a:spcAft>
              <a:buClrTx/>
              <a:buSzPct val="130000"/>
              <a:buFont typeface="Arial" panose="020B0604020202020204" pitchFamily="34" charset="0"/>
              <a:buChar char="•"/>
              <a:tabLst/>
              <a:defRPr/>
            </a:pPr>
            <a:r>
              <a:rPr kumimoji="0" lang="en-US" sz="1800" b="0" i="0" u="none" strike="noStrike" kern="0" cap="none" spc="0" normalizeH="0" baseline="0" noProof="0">
                <a:ln>
                  <a:noFill/>
                </a:ln>
                <a:solidFill>
                  <a:srgbClr val="1A1A1A"/>
                </a:solidFill>
                <a:effectLst/>
                <a:uLnTx/>
                <a:uFillTx/>
                <a:latin typeface="Arial" pitchFamily="34" charset="0"/>
              </a:rPr>
              <a:t>Arbitrary views can be easily created.</a:t>
            </a:r>
          </a:p>
          <a:p>
            <a:pPr marL="177800" marR="0" lvl="0" indent="-177800" algn="l" defTabSz="914400" eaLnBrk="1" fontAlgn="auto" latinLnBrk="0" hangingPunct="1">
              <a:lnSpc>
                <a:spcPct val="100000"/>
              </a:lnSpc>
              <a:spcBef>
                <a:spcPts val="600"/>
              </a:spcBef>
              <a:spcAft>
                <a:spcPts val="0"/>
              </a:spcAft>
              <a:buClrTx/>
              <a:buSzPct val="130000"/>
              <a:buFont typeface="Arial" panose="020B0604020202020204" pitchFamily="34" charset="0"/>
              <a:buChar char="•"/>
              <a:tabLst/>
              <a:defRPr/>
            </a:pPr>
            <a:r>
              <a:rPr kumimoji="0" lang="en-US" sz="1800" b="0" i="0" u="none" strike="noStrike" kern="0" cap="none" spc="0" normalizeH="0" baseline="0" noProof="0">
                <a:ln>
                  <a:noFill/>
                </a:ln>
                <a:solidFill>
                  <a:srgbClr val="1A1A1A"/>
                </a:solidFill>
                <a:effectLst/>
                <a:uLnTx/>
                <a:uFillTx/>
                <a:latin typeface="Arial" pitchFamily="34" charset="0"/>
              </a:rPr>
              <a:t>Such a cube can have any number of dimensions which allows a higher complexity.</a:t>
            </a:r>
            <a:endParaRPr kumimoji="0" lang="de-DE" sz="1800" b="0" i="0" u="none" strike="noStrike" kern="0" cap="none" spc="0" normalizeH="0" baseline="0" noProof="0">
              <a:ln>
                <a:noFill/>
              </a:ln>
              <a:solidFill>
                <a:srgbClr val="1A1A1A"/>
              </a:solidFill>
              <a:effectLst/>
              <a:uLnTx/>
              <a:uFillTx/>
              <a:latin typeface="Arial" pitchFamily="34" charset="0"/>
            </a:endParaRPr>
          </a:p>
        </p:txBody>
      </p:sp>
    </p:spTree>
    <p:extLst>
      <p:ext uri="{BB962C8B-B14F-4D97-AF65-F5344CB8AC3E}">
        <p14:creationId xmlns:p14="http://schemas.microsoft.com/office/powerpoint/2010/main" val="374167206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a:stretch>
            <a:fillRect/>
          </a:stretch>
        </p:blipFill>
        <p:spPr>
          <a:xfrm>
            <a:off x="5317801" y="3265892"/>
            <a:ext cx="3392280" cy="3470040"/>
          </a:xfrm>
          <a:prstGeom prst="rect">
            <a:avLst/>
          </a:prstGeom>
        </p:spPr>
      </p:pic>
      <p:pic>
        <p:nvPicPr>
          <p:cNvPr id="2" name="Grafik 1"/>
          <p:cNvPicPr>
            <a:picLocks noChangeAspect="1"/>
          </p:cNvPicPr>
          <p:nvPr/>
        </p:nvPicPr>
        <p:blipFill>
          <a:blip r:embed="rId4"/>
          <a:stretch>
            <a:fillRect/>
          </a:stretch>
        </p:blipFill>
        <p:spPr>
          <a:xfrm>
            <a:off x="182880" y="1122597"/>
            <a:ext cx="6522121" cy="2118960"/>
          </a:xfrm>
          <a:prstGeom prst="rect">
            <a:avLst/>
          </a:prstGeom>
          <a:noFill/>
          <a:ln>
            <a:noFill/>
          </a:ln>
          <a:effectLst/>
        </p:spPr>
      </p:pic>
      <p:sp>
        <p:nvSpPr>
          <p:cNvPr id="82947" name="Rectangle 6"/>
          <p:cNvSpPr>
            <a:spLocks noGrp="1" noChangeArrowheads="1"/>
          </p:cNvSpPr>
          <p:nvPr>
            <p:ph type="title"/>
          </p:nvPr>
        </p:nvSpPr>
        <p:spPr>
          <a:xfrm>
            <a:off x="344490" y="428206"/>
            <a:ext cx="8443912" cy="369332"/>
          </a:xfrm>
        </p:spPr>
        <p:txBody>
          <a:bodyPr/>
          <a:lstStyle/>
          <a:p>
            <a:r>
              <a:rPr lang="en-US" altLang="de-DE" sz="2400" b="1">
                <a:solidFill>
                  <a:schemeClr val="tx1"/>
                </a:solidFill>
              </a:rPr>
              <a:t>OLAP Operations: Slicing and Dicing</a:t>
            </a:r>
            <a:endParaRPr lang="de-DE" altLang="de-DE" sz="2400" b="1" dirty="0">
              <a:solidFill>
                <a:schemeClr val="tx1"/>
              </a:solidFill>
            </a:endParaRPr>
          </a:p>
        </p:txBody>
      </p:sp>
      <p:sp>
        <p:nvSpPr>
          <p:cNvPr id="4" name="Foliennummernplatzhalter 1"/>
          <p:cNvSpPr>
            <a:spLocks noGrp="1"/>
          </p:cNvSpPr>
          <p:nvPr>
            <p:ph type="sldNum" sz="quarter" idx="10"/>
          </p:nvPr>
        </p:nvSpPr>
        <p:spPr>
          <a:xfrm>
            <a:off x="8791577" y="6497638"/>
            <a:ext cx="360363" cy="360362"/>
          </a:xfrm>
        </p:spPr>
        <p:txBody>
          <a:bodyPr/>
          <a:lstStyle/>
          <a:p>
            <a:fld id="{CBDB1DBE-5B3A-4DBA-9BFC-2D43B861CFF1}" type="slidenum">
              <a:rPr lang="de-DE" altLang="de-DE"/>
              <a:pPr/>
              <a:t>65</a:t>
            </a:fld>
            <a:endParaRPr lang="de-DE" altLang="de-DE"/>
          </a:p>
        </p:txBody>
      </p:sp>
      <p:sp>
        <p:nvSpPr>
          <p:cNvPr id="3" name="Textfeld 2"/>
          <p:cNvSpPr txBox="1"/>
          <p:nvPr/>
        </p:nvSpPr>
        <p:spPr>
          <a:xfrm>
            <a:off x="1236133" y="4984511"/>
            <a:ext cx="4000172" cy="830997"/>
          </a:xfrm>
          <a:prstGeom prst="rect">
            <a:avLst/>
          </a:prstGeom>
          <a:noFill/>
        </p:spPr>
        <p:txBody>
          <a:bodyPr wrap="square" rtlCol="0">
            <a:spAutoFit/>
          </a:bodyPr>
          <a:lstStyle/>
          <a:p>
            <a:pPr algn="l"/>
            <a:r>
              <a:rPr lang="en-US"/>
              <a:t>The </a:t>
            </a:r>
            <a:r>
              <a:rPr lang="en-US">
                <a:solidFill>
                  <a:srgbClr val="FF0000"/>
                </a:solidFill>
              </a:rPr>
              <a:t>dicing</a:t>
            </a:r>
            <a:r>
              <a:rPr lang="en-US"/>
              <a:t> operator selects a subset of the dimensions of the cube and uses it to cut out a smaller "sub-cube".</a:t>
            </a:r>
            <a:endParaRPr lang="de-DE" dirty="0"/>
          </a:p>
        </p:txBody>
      </p:sp>
      <p:sp>
        <p:nvSpPr>
          <p:cNvPr id="5" name="Textfeld 4"/>
          <p:cNvSpPr txBox="1"/>
          <p:nvPr/>
        </p:nvSpPr>
        <p:spPr>
          <a:xfrm>
            <a:off x="182880" y="3233091"/>
            <a:ext cx="6176356" cy="1077218"/>
          </a:xfrm>
          <a:prstGeom prst="rect">
            <a:avLst/>
          </a:prstGeom>
          <a:noFill/>
        </p:spPr>
        <p:txBody>
          <a:bodyPr wrap="square" rtlCol="0">
            <a:spAutoFit/>
          </a:bodyPr>
          <a:lstStyle/>
          <a:p>
            <a:pPr algn="l"/>
            <a:r>
              <a:rPr lang="en-US"/>
              <a:t>The </a:t>
            </a:r>
            <a:r>
              <a:rPr lang="en-US">
                <a:solidFill>
                  <a:srgbClr val="FF0000"/>
                </a:solidFill>
              </a:rPr>
              <a:t>slicing</a:t>
            </a:r>
            <a:r>
              <a:rPr lang="en-US"/>
              <a:t> operator selects tuples from the cube according to the selection condition. The operator specifies one or more values for at least one dimension and thus slices a "slice" from the data cube.</a:t>
            </a:r>
            <a:endParaRPr lang="de-DE" dirty="0"/>
          </a:p>
        </p:txBody>
      </p:sp>
      <p:sp>
        <p:nvSpPr>
          <p:cNvPr id="10" name="Textfeld 9"/>
          <p:cNvSpPr txBox="1"/>
          <p:nvPr/>
        </p:nvSpPr>
        <p:spPr>
          <a:xfrm>
            <a:off x="2657461" y="6290561"/>
            <a:ext cx="2646842" cy="276999"/>
          </a:xfrm>
          <a:prstGeom prst="rect">
            <a:avLst/>
          </a:prstGeom>
          <a:noFill/>
        </p:spPr>
        <p:txBody>
          <a:bodyPr wrap="square" rtlCol="0">
            <a:spAutoFit/>
          </a:bodyPr>
          <a:lstStyle/>
          <a:p>
            <a:r>
              <a:rPr lang="de-DE" sz="1200" b="0"/>
              <a:t>Source: </a:t>
            </a:r>
            <a:r>
              <a:rPr lang="de-DE" sz="1200" b="0" dirty="0"/>
              <a:t>Müller/Lenz (2013</a:t>
            </a:r>
            <a:r>
              <a:rPr lang="de-DE" sz="1200" b="0"/>
              <a:t>), p. </a:t>
            </a:r>
            <a:r>
              <a:rPr lang="de-DE" sz="1200" b="0" dirty="0"/>
              <a:t>54</a:t>
            </a:r>
          </a:p>
        </p:txBody>
      </p:sp>
      <p:sp>
        <p:nvSpPr>
          <p:cNvPr id="9" name="Rectangle 8"/>
          <p:cNvSpPr>
            <a:spLocks noChangeArrowheads="1"/>
          </p:cNvSpPr>
          <p:nvPr/>
        </p:nvSpPr>
        <p:spPr bwMode="auto">
          <a:xfrm rot="16200000">
            <a:off x="4288037" y="2027097"/>
            <a:ext cx="866775"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Product</a:t>
            </a:r>
          </a:p>
        </p:txBody>
      </p:sp>
      <p:sp>
        <p:nvSpPr>
          <p:cNvPr id="11" name="Rectangle 11"/>
          <p:cNvSpPr>
            <a:spLocks noChangeArrowheads="1"/>
          </p:cNvSpPr>
          <p:nvPr/>
        </p:nvSpPr>
        <p:spPr bwMode="auto">
          <a:xfrm>
            <a:off x="5029200" y="2898886"/>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ysClr val="windowText" lastClr="000000"/>
                </a:solidFill>
                <a:latin typeface="Arial" pitchFamily="34" charset="0"/>
              </a:rPr>
              <a:t>Region</a:t>
            </a:r>
          </a:p>
        </p:txBody>
      </p:sp>
      <p:sp>
        <p:nvSpPr>
          <p:cNvPr id="12" name="Rectangle 14"/>
          <p:cNvSpPr>
            <a:spLocks noChangeArrowheads="1"/>
          </p:cNvSpPr>
          <p:nvPr/>
        </p:nvSpPr>
        <p:spPr bwMode="auto">
          <a:xfrm rot="18830687">
            <a:off x="4678774" y="1185873"/>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Time</a:t>
            </a:r>
          </a:p>
        </p:txBody>
      </p:sp>
      <p:sp>
        <p:nvSpPr>
          <p:cNvPr id="14" name="Rectangle 8"/>
          <p:cNvSpPr>
            <a:spLocks noChangeArrowheads="1"/>
          </p:cNvSpPr>
          <p:nvPr/>
        </p:nvSpPr>
        <p:spPr bwMode="auto">
          <a:xfrm rot="16200000">
            <a:off x="2073279" y="2027097"/>
            <a:ext cx="866775"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Product</a:t>
            </a:r>
          </a:p>
        </p:txBody>
      </p:sp>
      <p:sp>
        <p:nvSpPr>
          <p:cNvPr id="15" name="Rectangle 11"/>
          <p:cNvSpPr>
            <a:spLocks noChangeArrowheads="1"/>
          </p:cNvSpPr>
          <p:nvPr/>
        </p:nvSpPr>
        <p:spPr bwMode="auto">
          <a:xfrm>
            <a:off x="2814442" y="2898886"/>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ysClr val="windowText" lastClr="000000"/>
                </a:solidFill>
                <a:latin typeface="Arial" pitchFamily="34" charset="0"/>
              </a:rPr>
              <a:t>Region</a:t>
            </a:r>
          </a:p>
        </p:txBody>
      </p:sp>
      <p:sp>
        <p:nvSpPr>
          <p:cNvPr id="16" name="Rectangle 14"/>
          <p:cNvSpPr>
            <a:spLocks noChangeArrowheads="1"/>
          </p:cNvSpPr>
          <p:nvPr/>
        </p:nvSpPr>
        <p:spPr bwMode="auto">
          <a:xfrm rot="18830687">
            <a:off x="2464016" y="1185873"/>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Time</a:t>
            </a:r>
          </a:p>
        </p:txBody>
      </p:sp>
      <p:sp>
        <p:nvSpPr>
          <p:cNvPr id="17" name="Rectangle 8"/>
          <p:cNvSpPr>
            <a:spLocks noChangeArrowheads="1"/>
          </p:cNvSpPr>
          <p:nvPr/>
        </p:nvSpPr>
        <p:spPr bwMode="auto">
          <a:xfrm rot="16200000">
            <a:off x="-84235" y="2033677"/>
            <a:ext cx="866775"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Product</a:t>
            </a:r>
          </a:p>
        </p:txBody>
      </p:sp>
      <p:sp>
        <p:nvSpPr>
          <p:cNvPr id="18" name="Rectangle 11"/>
          <p:cNvSpPr>
            <a:spLocks noChangeArrowheads="1"/>
          </p:cNvSpPr>
          <p:nvPr/>
        </p:nvSpPr>
        <p:spPr bwMode="auto">
          <a:xfrm>
            <a:off x="656928" y="2905466"/>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ysClr val="windowText" lastClr="000000"/>
                </a:solidFill>
                <a:latin typeface="Arial" pitchFamily="34" charset="0"/>
              </a:rPr>
              <a:t>Region</a:t>
            </a:r>
          </a:p>
        </p:txBody>
      </p:sp>
      <p:sp>
        <p:nvSpPr>
          <p:cNvPr id="19" name="Rectangle 14"/>
          <p:cNvSpPr>
            <a:spLocks noChangeArrowheads="1"/>
          </p:cNvSpPr>
          <p:nvPr/>
        </p:nvSpPr>
        <p:spPr bwMode="auto">
          <a:xfrm rot="18830687">
            <a:off x="306502" y="1192453"/>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Time</a:t>
            </a:r>
          </a:p>
        </p:txBody>
      </p:sp>
      <p:sp>
        <p:nvSpPr>
          <p:cNvPr id="20" name="Rectangle 8"/>
          <p:cNvSpPr>
            <a:spLocks noChangeArrowheads="1"/>
          </p:cNvSpPr>
          <p:nvPr/>
        </p:nvSpPr>
        <p:spPr bwMode="auto">
          <a:xfrm rot="16200000">
            <a:off x="5052152" y="5083875"/>
            <a:ext cx="866775"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Product</a:t>
            </a:r>
          </a:p>
        </p:txBody>
      </p:sp>
      <p:sp>
        <p:nvSpPr>
          <p:cNvPr id="21" name="Rectangle 11"/>
          <p:cNvSpPr>
            <a:spLocks noChangeArrowheads="1"/>
          </p:cNvSpPr>
          <p:nvPr/>
        </p:nvSpPr>
        <p:spPr bwMode="auto">
          <a:xfrm>
            <a:off x="5793315" y="5828662"/>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ysClr val="windowText" lastClr="000000"/>
                </a:solidFill>
                <a:latin typeface="Arial" pitchFamily="34" charset="0"/>
              </a:rPr>
              <a:t>Region</a:t>
            </a:r>
          </a:p>
        </p:txBody>
      </p:sp>
      <p:sp>
        <p:nvSpPr>
          <p:cNvPr id="22" name="Rectangle 14"/>
          <p:cNvSpPr>
            <a:spLocks noChangeArrowheads="1"/>
          </p:cNvSpPr>
          <p:nvPr/>
        </p:nvSpPr>
        <p:spPr bwMode="auto">
          <a:xfrm rot="18830687">
            <a:off x="5442889" y="4242651"/>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Time</a:t>
            </a:r>
          </a:p>
        </p:txBody>
      </p:sp>
      <p:sp>
        <p:nvSpPr>
          <p:cNvPr id="23" name="Rectangle 8"/>
          <p:cNvSpPr>
            <a:spLocks noChangeArrowheads="1"/>
          </p:cNvSpPr>
          <p:nvPr/>
        </p:nvSpPr>
        <p:spPr bwMode="auto">
          <a:xfrm rot="16200000">
            <a:off x="7283459" y="3586473"/>
            <a:ext cx="866775"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Product</a:t>
            </a:r>
          </a:p>
        </p:txBody>
      </p:sp>
      <p:sp>
        <p:nvSpPr>
          <p:cNvPr id="24" name="Rectangle 11"/>
          <p:cNvSpPr>
            <a:spLocks noChangeArrowheads="1"/>
          </p:cNvSpPr>
          <p:nvPr/>
        </p:nvSpPr>
        <p:spPr bwMode="auto">
          <a:xfrm>
            <a:off x="7797473" y="4070663"/>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ysClr val="windowText" lastClr="000000"/>
                </a:solidFill>
                <a:latin typeface="Arial" pitchFamily="34" charset="0"/>
              </a:rPr>
              <a:t>Region</a:t>
            </a:r>
          </a:p>
        </p:txBody>
      </p:sp>
      <p:sp>
        <p:nvSpPr>
          <p:cNvPr id="25" name="Rectangle 8"/>
          <p:cNvSpPr>
            <a:spLocks noChangeArrowheads="1"/>
          </p:cNvSpPr>
          <p:nvPr/>
        </p:nvSpPr>
        <p:spPr bwMode="auto">
          <a:xfrm rot="16200000">
            <a:off x="7416775" y="4746405"/>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Time</a:t>
            </a:r>
          </a:p>
        </p:txBody>
      </p:sp>
      <p:sp>
        <p:nvSpPr>
          <p:cNvPr id="26" name="Rectangle 11"/>
          <p:cNvSpPr>
            <a:spLocks noChangeArrowheads="1"/>
          </p:cNvSpPr>
          <p:nvPr/>
        </p:nvSpPr>
        <p:spPr bwMode="auto">
          <a:xfrm>
            <a:off x="7762207" y="5230595"/>
            <a:ext cx="858225" cy="309958"/>
          </a:xfrm>
          <a:prstGeom prst="rect">
            <a:avLst/>
          </a:prstGeom>
          <a:noFill/>
          <a:ln>
            <a:noFill/>
          </a:ln>
          <a:effectLst/>
        </p:spPr>
        <p:txBody>
          <a:bodyPr wrap="none" lIns="90000" tIns="46800" rIns="90000" bIns="46800" anchor="ctr">
            <a:spAutoFit/>
          </a:bodyPr>
          <a:lstStyle/>
          <a:p>
            <a:pPr defTabSz="762000" eaLnBrk="1" fontAlgn="auto" hangingPunct="1">
              <a:spcBef>
                <a:spcPct val="0"/>
              </a:spcBef>
              <a:spcAft>
                <a:spcPts val="0"/>
              </a:spcAft>
              <a:defRPr/>
            </a:pPr>
            <a:r>
              <a:rPr lang="en-US" sz="1400" kern="0">
                <a:solidFill>
                  <a:sysClr val="windowText" lastClr="000000"/>
                </a:solidFill>
                <a:latin typeface="Arial" pitchFamily="34" charset="0"/>
              </a:rPr>
              <a:t>Product</a:t>
            </a:r>
          </a:p>
        </p:txBody>
      </p:sp>
      <p:sp>
        <p:nvSpPr>
          <p:cNvPr id="27" name="Rectangle 8"/>
          <p:cNvSpPr>
            <a:spLocks noChangeArrowheads="1"/>
          </p:cNvSpPr>
          <p:nvPr/>
        </p:nvSpPr>
        <p:spPr bwMode="auto">
          <a:xfrm rot="16200000">
            <a:off x="7416776" y="5942391"/>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Time</a:t>
            </a:r>
          </a:p>
        </p:txBody>
      </p:sp>
      <p:sp>
        <p:nvSpPr>
          <p:cNvPr id="28" name="Rectangle 11"/>
          <p:cNvSpPr>
            <a:spLocks noChangeArrowheads="1"/>
          </p:cNvSpPr>
          <p:nvPr/>
        </p:nvSpPr>
        <p:spPr bwMode="auto">
          <a:xfrm>
            <a:off x="7797474" y="6426581"/>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ysClr val="windowText" lastClr="000000"/>
                </a:solidFill>
                <a:latin typeface="Arial" pitchFamily="34" charset="0"/>
              </a:rPr>
              <a:t>Region</a:t>
            </a:r>
          </a:p>
        </p:txBody>
      </p:sp>
    </p:spTree>
    <p:extLst>
      <p:ext uri="{BB962C8B-B14F-4D97-AF65-F5344CB8AC3E}">
        <p14:creationId xmlns:p14="http://schemas.microsoft.com/office/powerpoint/2010/main" val="156704628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9"/>
          <p:cNvSpPr>
            <a:spLocks noGrp="1" noChangeArrowheads="1"/>
          </p:cNvSpPr>
          <p:nvPr>
            <p:ph type="title"/>
          </p:nvPr>
        </p:nvSpPr>
        <p:spPr>
          <a:xfrm>
            <a:off x="322188" y="391035"/>
            <a:ext cx="8443912" cy="369332"/>
          </a:xfrm>
        </p:spPr>
        <p:txBody>
          <a:bodyPr/>
          <a:lstStyle/>
          <a:p>
            <a:r>
              <a:rPr lang="en-US" altLang="de-DE" sz="2400" b="1">
                <a:solidFill>
                  <a:schemeClr val="tx1"/>
                </a:solidFill>
              </a:rPr>
              <a:t>OLAP Operations</a:t>
            </a:r>
            <a:r>
              <a:rPr lang="de-DE" altLang="de-DE" sz="2400" b="1">
                <a:solidFill>
                  <a:schemeClr val="tx1"/>
                </a:solidFill>
              </a:rPr>
              <a:t>: </a:t>
            </a:r>
            <a:r>
              <a:rPr lang="de-DE" altLang="de-DE" sz="2400" b="1" dirty="0" err="1">
                <a:solidFill>
                  <a:schemeClr val="tx1"/>
                </a:solidFill>
              </a:rPr>
              <a:t>Rotate</a:t>
            </a:r>
            <a:endParaRPr lang="de-DE" altLang="de-DE" sz="2400" b="1" dirty="0">
              <a:solidFill>
                <a:schemeClr val="tx1"/>
              </a:solidFill>
            </a:endParaRPr>
          </a:p>
        </p:txBody>
      </p:sp>
      <p:sp>
        <p:nvSpPr>
          <p:cNvPr id="4" name="Foliennummernplatzhalter 1"/>
          <p:cNvSpPr>
            <a:spLocks noGrp="1"/>
          </p:cNvSpPr>
          <p:nvPr>
            <p:ph type="sldNum" sz="quarter" idx="10"/>
          </p:nvPr>
        </p:nvSpPr>
        <p:spPr>
          <a:xfrm>
            <a:off x="8791577" y="6497638"/>
            <a:ext cx="360363" cy="360362"/>
          </a:xfrm>
        </p:spPr>
        <p:txBody>
          <a:bodyPr/>
          <a:lstStyle/>
          <a:p>
            <a:fld id="{CBDB1DBE-5B3A-4DBA-9BFC-2D43B861CFF1}" type="slidenum">
              <a:rPr lang="de-DE" altLang="de-DE"/>
              <a:pPr/>
              <a:t>66</a:t>
            </a:fld>
            <a:endParaRPr lang="de-DE" altLang="de-DE"/>
          </a:p>
        </p:txBody>
      </p:sp>
      <p:sp>
        <p:nvSpPr>
          <p:cNvPr id="2" name="Textfeld 1"/>
          <p:cNvSpPr txBox="1"/>
          <p:nvPr/>
        </p:nvSpPr>
        <p:spPr>
          <a:xfrm>
            <a:off x="967050" y="2057231"/>
            <a:ext cx="7265323" cy="338554"/>
          </a:xfrm>
          <a:prstGeom prst="rect">
            <a:avLst/>
          </a:prstGeom>
          <a:noFill/>
        </p:spPr>
        <p:txBody>
          <a:bodyPr wrap="square" rtlCol="0">
            <a:spAutoFit/>
          </a:bodyPr>
          <a:lstStyle/>
          <a:p>
            <a:pPr algn="l"/>
            <a:r>
              <a:rPr lang="en-US"/>
              <a:t>The </a:t>
            </a:r>
            <a:r>
              <a:rPr lang="en-US">
                <a:solidFill>
                  <a:srgbClr val="FD0000"/>
                </a:solidFill>
              </a:rPr>
              <a:t>rotate</a:t>
            </a:r>
            <a:r>
              <a:rPr lang="en-US"/>
              <a:t> operator rotates the hypercube around one of its axes:</a:t>
            </a:r>
            <a:endParaRPr lang="de-DE" dirty="0"/>
          </a:p>
        </p:txBody>
      </p:sp>
      <p:pic>
        <p:nvPicPr>
          <p:cNvPr id="3" name="Grafik 2"/>
          <p:cNvPicPr>
            <a:picLocks noChangeAspect="1"/>
          </p:cNvPicPr>
          <p:nvPr/>
        </p:nvPicPr>
        <p:blipFill>
          <a:blip r:embed="rId3"/>
          <a:stretch>
            <a:fillRect/>
          </a:stretch>
        </p:blipFill>
        <p:spPr>
          <a:xfrm>
            <a:off x="1626627" y="2861589"/>
            <a:ext cx="1691280" cy="1662120"/>
          </a:xfrm>
          <a:prstGeom prst="rect">
            <a:avLst/>
          </a:prstGeom>
        </p:spPr>
      </p:pic>
      <p:pic>
        <p:nvPicPr>
          <p:cNvPr id="5" name="Grafik 4"/>
          <p:cNvPicPr>
            <a:picLocks noChangeAspect="1"/>
          </p:cNvPicPr>
          <p:nvPr/>
        </p:nvPicPr>
        <p:blipFill>
          <a:blip r:embed="rId3"/>
          <a:stretch>
            <a:fillRect/>
          </a:stretch>
        </p:blipFill>
        <p:spPr>
          <a:xfrm>
            <a:off x="5191093" y="2861589"/>
            <a:ext cx="1691280" cy="1662120"/>
          </a:xfrm>
          <a:prstGeom prst="rect">
            <a:avLst/>
          </a:prstGeom>
        </p:spPr>
      </p:pic>
      <p:pic>
        <p:nvPicPr>
          <p:cNvPr id="6" name="Grafik 5"/>
          <p:cNvPicPr>
            <a:picLocks noChangeAspect="1"/>
          </p:cNvPicPr>
          <p:nvPr/>
        </p:nvPicPr>
        <p:blipFill>
          <a:blip r:embed="rId4"/>
          <a:stretch>
            <a:fillRect/>
          </a:stretch>
        </p:blipFill>
        <p:spPr>
          <a:xfrm>
            <a:off x="3716802" y="3312009"/>
            <a:ext cx="787320" cy="913680"/>
          </a:xfrm>
          <a:prstGeom prst="rect">
            <a:avLst/>
          </a:prstGeom>
        </p:spPr>
      </p:pic>
      <p:sp>
        <p:nvSpPr>
          <p:cNvPr id="10" name="Rectangle 8"/>
          <p:cNvSpPr>
            <a:spLocks noChangeArrowheads="1"/>
          </p:cNvSpPr>
          <p:nvPr/>
        </p:nvSpPr>
        <p:spPr bwMode="auto">
          <a:xfrm rot="16200000">
            <a:off x="1123620" y="3713248"/>
            <a:ext cx="866775"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Product</a:t>
            </a:r>
          </a:p>
        </p:txBody>
      </p:sp>
      <p:sp>
        <p:nvSpPr>
          <p:cNvPr id="11" name="Rectangle 11"/>
          <p:cNvSpPr>
            <a:spLocks noChangeArrowheads="1"/>
          </p:cNvSpPr>
          <p:nvPr/>
        </p:nvSpPr>
        <p:spPr bwMode="auto">
          <a:xfrm>
            <a:off x="1864783" y="4458035"/>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ysClr val="windowText" lastClr="000000"/>
                </a:solidFill>
                <a:latin typeface="Arial" pitchFamily="34" charset="0"/>
              </a:rPr>
              <a:t>Region</a:t>
            </a:r>
          </a:p>
        </p:txBody>
      </p:sp>
      <p:sp>
        <p:nvSpPr>
          <p:cNvPr id="12" name="Rectangle 14"/>
          <p:cNvSpPr>
            <a:spLocks noChangeArrowheads="1"/>
          </p:cNvSpPr>
          <p:nvPr/>
        </p:nvSpPr>
        <p:spPr bwMode="auto">
          <a:xfrm rot="18830687">
            <a:off x="1514357" y="2872024"/>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Time</a:t>
            </a:r>
          </a:p>
        </p:txBody>
      </p:sp>
      <p:sp>
        <p:nvSpPr>
          <p:cNvPr id="13" name="Rectangle 8"/>
          <p:cNvSpPr>
            <a:spLocks noChangeArrowheads="1"/>
          </p:cNvSpPr>
          <p:nvPr/>
        </p:nvSpPr>
        <p:spPr bwMode="auto">
          <a:xfrm rot="16200000">
            <a:off x="4698407" y="3713249"/>
            <a:ext cx="866775"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latin typeface="Arial" pitchFamily="34" charset="0"/>
              </a:rPr>
              <a:t>Product</a:t>
            </a:r>
          </a:p>
        </p:txBody>
      </p:sp>
      <p:sp>
        <p:nvSpPr>
          <p:cNvPr id="14" name="Rectangle 11"/>
          <p:cNvSpPr>
            <a:spLocks noChangeArrowheads="1"/>
          </p:cNvSpPr>
          <p:nvPr/>
        </p:nvSpPr>
        <p:spPr bwMode="auto">
          <a:xfrm>
            <a:off x="5565060" y="4458035"/>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latin typeface="Arial" pitchFamily="34" charset="0"/>
              </a:rPr>
              <a:t>Time</a:t>
            </a:r>
          </a:p>
        </p:txBody>
      </p:sp>
      <p:sp>
        <p:nvSpPr>
          <p:cNvPr id="15" name="Rectangle 14"/>
          <p:cNvSpPr>
            <a:spLocks noChangeArrowheads="1"/>
          </p:cNvSpPr>
          <p:nvPr/>
        </p:nvSpPr>
        <p:spPr bwMode="auto">
          <a:xfrm rot="18830687">
            <a:off x="4936100" y="2863558"/>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latin typeface="Arial" pitchFamily="34" charset="0"/>
              </a:rPr>
              <a:t>Region</a:t>
            </a:r>
          </a:p>
        </p:txBody>
      </p:sp>
    </p:spTree>
    <p:extLst>
      <p:ext uri="{BB962C8B-B14F-4D97-AF65-F5344CB8AC3E}">
        <p14:creationId xmlns:p14="http://schemas.microsoft.com/office/powerpoint/2010/main" val="265155215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a:stretch>
            <a:fillRect/>
          </a:stretch>
        </p:blipFill>
        <p:spPr>
          <a:xfrm>
            <a:off x="1666640" y="2010321"/>
            <a:ext cx="5404320" cy="4548960"/>
          </a:xfrm>
          <a:prstGeom prst="rect">
            <a:avLst/>
          </a:prstGeom>
        </p:spPr>
      </p:pic>
      <p:sp>
        <p:nvSpPr>
          <p:cNvPr id="81923" name="Rectangle 6"/>
          <p:cNvSpPr>
            <a:spLocks noGrp="1" noChangeArrowheads="1"/>
          </p:cNvSpPr>
          <p:nvPr>
            <p:ph type="title"/>
          </p:nvPr>
        </p:nvSpPr>
        <p:spPr>
          <a:xfrm>
            <a:off x="337056" y="450509"/>
            <a:ext cx="8443912" cy="369332"/>
          </a:xfrm>
        </p:spPr>
        <p:txBody>
          <a:bodyPr/>
          <a:lstStyle/>
          <a:p>
            <a:r>
              <a:rPr lang="en-US" altLang="de-DE" sz="2400" b="1">
                <a:solidFill>
                  <a:schemeClr val="tx1"/>
                </a:solidFill>
              </a:rPr>
              <a:t>OLAP Operations</a:t>
            </a:r>
            <a:r>
              <a:rPr lang="de-DE" altLang="de-DE" sz="2400" b="1">
                <a:solidFill>
                  <a:schemeClr val="tx1"/>
                </a:solidFill>
              </a:rPr>
              <a:t>: </a:t>
            </a:r>
            <a:r>
              <a:rPr lang="de-DE" altLang="de-DE" sz="2400" b="1" dirty="0">
                <a:solidFill>
                  <a:schemeClr val="tx1"/>
                </a:solidFill>
              </a:rPr>
              <a:t>Drill </a:t>
            </a:r>
            <a:r>
              <a:rPr lang="de-DE" altLang="de-DE" sz="2400" b="1">
                <a:solidFill>
                  <a:schemeClr val="tx1"/>
                </a:solidFill>
              </a:rPr>
              <a:t>Down and </a:t>
            </a:r>
            <a:r>
              <a:rPr lang="de-DE" altLang="de-DE" sz="2400" b="1" dirty="0">
                <a:solidFill>
                  <a:schemeClr val="tx1"/>
                </a:solidFill>
              </a:rPr>
              <a:t>Roll </a:t>
            </a:r>
            <a:r>
              <a:rPr lang="de-DE" altLang="de-DE" sz="2400" b="1" dirty="0" err="1">
                <a:solidFill>
                  <a:schemeClr val="tx1"/>
                </a:solidFill>
              </a:rPr>
              <a:t>Up</a:t>
            </a:r>
            <a:endParaRPr lang="de-DE" altLang="de-DE" sz="2400" b="1" dirty="0">
              <a:solidFill>
                <a:schemeClr val="tx1"/>
              </a:solidFill>
            </a:endParaRPr>
          </a:p>
        </p:txBody>
      </p:sp>
      <p:sp>
        <p:nvSpPr>
          <p:cNvPr id="4" name="Foliennummernplatzhalter 1"/>
          <p:cNvSpPr>
            <a:spLocks noGrp="1"/>
          </p:cNvSpPr>
          <p:nvPr>
            <p:ph type="sldNum" sz="quarter" idx="10"/>
          </p:nvPr>
        </p:nvSpPr>
        <p:spPr>
          <a:xfrm>
            <a:off x="8791577" y="6497638"/>
            <a:ext cx="360363" cy="360362"/>
          </a:xfrm>
        </p:spPr>
        <p:txBody>
          <a:bodyPr/>
          <a:lstStyle/>
          <a:p>
            <a:fld id="{CBDB1DBE-5B3A-4DBA-9BFC-2D43B861CFF1}" type="slidenum">
              <a:rPr lang="de-DE" altLang="de-DE"/>
              <a:pPr/>
              <a:t>67</a:t>
            </a:fld>
            <a:endParaRPr lang="de-DE" altLang="de-DE"/>
          </a:p>
        </p:txBody>
      </p:sp>
      <p:sp>
        <p:nvSpPr>
          <p:cNvPr id="3" name="Textfeld 2"/>
          <p:cNvSpPr txBox="1"/>
          <p:nvPr/>
        </p:nvSpPr>
        <p:spPr>
          <a:xfrm>
            <a:off x="597997" y="1087760"/>
            <a:ext cx="7922029" cy="830997"/>
          </a:xfrm>
          <a:prstGeom prst="rect">
            <a:avLst/>
          </a:prstGeom>
          <a:noFill/>
        </p:spPr>
        <p:txBody>
          <a:bodyPr wrap="square" rtlCol="0">
            <a:spAutoFit/>
          </a:bodyPr>
          <a:lstStyle/>
          <a:p>
            <a:pPr algn="l"/>
            <a:r>
              <a:rPr lang="en-US"/>
              <a:t>The </a:t>
            </a:r>
            <a:r>
              <a:rPr lang="en-US">
                <a:solidFill>
                  <a:srgbClr val="FF0000"/>
                </a:solidFill>
              </a:rPr>
              <a:t>roll-up</a:t>
            </a:r>
            <a:r>
              <a:rPr lang="en-US"/>
              <a:t> operator corresponds to aggregation and goes from the specific up to the general in the dimensional hierarchy; conversely, </a:t>
            </a:r>
            <a:r>
              <a:rPr lang="en-US">
                <a:solidFill>
                  <a:srgbClr val="FF0000"/>
                </a:solidFill>
              </a:rPr>
              <a:t>drill-down</a:t>
            </a:r>
            <a:r>
              <a:rPr lang="en-US"/>
              <a:t> goes as disaggregation from the general down to the specific in the hierarchy.</a:t>
            </a:r>
            <a:endParaRPr lang="de-DE" dirty="0"/>
          </a:p>
        </p:txBody>
      </p:sp>
      <p:sp>
        <p:nvSpPr>
          <p:cNvPr id="8" name="Textfeld 7"/>
          <p:cNvSpPr txBox="1"/>
          <p:nvPr/>
        </p:nvSpPr>
        <p:spPr>
          <a:xfrm>
            <a:off x="6407020" y="2569806"/>
            <a:ext cx="2646842" cy="276999"/>
          </a:xfrm>
          <a:prstGeom prst="rect">
            <a:avLst/>
          </a:prstGeom>
          <a:noFill/>
        </p:spPr>
        <p:txBody>
          <a:bodyPr wrap="square" rtlCol="0">
            <a:spAutoFit/>
          </a:bodyPr>
          <a:lstStyle/>
          <a:p>
            <a:r>
              <a:rPr lang="de-DE" sz="1200" b="0"/>
              <a:t>Source: </a:t>
            </a:r>
            <a:r>
              <a:rPr lang="de-DE" sz="1200" b="0" dirty="0"/>
              <a:t>Müller/Lenz (2013</a:t>
            </a:r>
            <a:r>
              <a:rPr lang="de-DE" sz="1200" b="0"/>
              <a:t>), p. </a:t>
            </a:r>
            <a:r>
              <a:rPr lang="de-DE" sz="1200" b="0" dirty="0"/>
              <a:t>55</a:t>
            </a:r>
          </a:p>
        </p:txBody>
      </p:sp>
      <p:sp>
        <p:nvSpPr>
          <p:cNvPr id="7" name="Rectangle 8"/>
          <p:cNvSpPr>
            <a:spLocks noChangeArrowheads="1"/>
          </p:cNvSpPr>
          <p:nvPr/>
        </p:nvSpPr>
        <p:spPr bwMode="auto">
          <a:xfrm rot="16200000">
            <a:off x="3098182" y="2869118"/>
            <a:ext cx="866775"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chemeClr val="bg2"/>
                </a:solidFill>
                <a:latin typeface="Arial" pitchFamily="34" charset="0"/>
              </a:rPr>
              <a:t>Product</a:t>
            </a:r>
          </a:p>
        </p:txBody>
      </p:sp>
      <p:sp>
        <p:nvSpPr>
          <p:cNvPr id="9" name="Rectangle 11"/>
          <p:cNvSpPr>
            <a:spLocks noChangeArrowheads="1"/>
          </p:cNvSpPr>
          <p:nvPr/>
        </p:nvSpPr>
        <p:spPr bwMode="auto">
          <a:xfrm>
            <a:off x="5124769" y="3543723"/>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chemeClr val="bg2"/>
                </a:solidFill>
                <a:latin typeface="Arial" pitchFamily="34" charset="0"/>
              </a:rPr>
              <a:t>Time</a:t>
            </a:r>
          </a:p>
        </p:txBody>
      </p:sp>
      <p:sp>
        <p:nvSpPr>
          <p:cNvPr id="10" name="Rectangle 14"/>
          <p:cNvSpPr>
            <a:spLocks noChangeArrowheads="1"/>
          </p:cNvSpPr>
          <p:nvPr/>
        </p:nvSpPr>
        <p:spPr bwMode="auto">
          <a:xfrm rot="18830687">
            <a:off x="3335875" y="2019427"/>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chemeClr val="bg2"/>
                </a:solidFill>
                <a:latin typeface="Arial" pitchFamily="34" charset="0"/>
              </a:rPr>
              <a:t>Region</a:t>
            </a:r>
          </a:p>
        </p:txBody>
      </p:sp>
      <p:sp>
        <p:nvSpPr>
          <p:cNvPr id="13" name="Rectangle 11"/>
          <p:cNvSpPr>
            <a:spLocks noChangeArrowheads="1"/>
          </p:cNvSpPr>
          <p:nvPr/>
        </p:nvSpPr>
        <p:spPr bwMode="auto">
          <a:xfrm>
            <a:off x="3673960" y="6268742"/>
            <a:ext cx="281144"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chemeClr val="bg2"/>
                </a:solidFill>
                <a:latin typeface="Arial" pitchFamily="34" charset="0"/>
              </a:rPr>
              <a:t>y</a:t>
            </a:r>
          </a:p>
        </p:txBody>
      </p:sp>
      <p:sp>
        <p:nvSpPr>
          <p:cNvPr id="14" name="Rectangle 11"/>
          <p:cNvSpPr>
            <a:spLocks noChangeArrowheads="1"/>
          </p:cNvSpPr>
          <p:nvPr/>
        </p:nvSpPr>
        <p:spPr bwMode="auto">
          <a:xfrm>
            <a:off x="5424840" y="6267500"/>
            <a:ext cx="281144"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chemeClr val="bg2"/>
                </a:solidFill>
                <a:latin typeface="Arial" pitchFamily="34" charset="0"/>
              </a:rPr>
              <a:t>c</a:t>
            </a:r>
          </a:p>
        </p:txBody>
      </p:sp>
      <p:sp>
        <p:nvSpPr>
          <p:cNvPr id="15" name="Rectangle 11"/>
          <p:cNvSpPr>
            <a:spLocks noChangeArrowheads="1"/>
          </p:cNvSpPr>
          <p:nvPr/>
        </p:nvSpPr>
        <p:spPr bwMode="auto">
          <a:xfrm>
            <a:off x="6266448" y="6267500"/>
            <a:ext cx="281144"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chemeClr val="bg2"/>
                </a:solidFill>
                <a:latin typeface="Arial" pitchFamily="34" charset="0"/>
              </a:rPr>
              <a:t>c</a:t>
            </a:r>
          </a:p>
        </p:txBody>
      </p:sp>
      <p:sp>
        <p:nvSpPr>
          <p:cNvPr id="16" name="Rectangle 8"/>
          <p:cNvSpPr>
            <a:spLocks noChangeArrowheads="1"/>
          </p:cNvSpPr>
          <p:nvPr/>
        </p:nvSpPr>
        <p:spPr bwMode="auto">
          <a:xfrm rot="16200000">
            <a:off x="1371678" y="5595040"/>
            <a:ext cx="866775"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chemeClr val="bg2"/>
                </a:solidFill>
                <a:latin typeface="Arial" pitchFamily="34" charset="0"/>
              </a:rPr>
              <a:t>Product</a:t>
            </a:r>
          </a:p>
        </p:txBody>
      </p:sp>
      <p:sp>
        <p:nvSpPr>
          <p:cNvPr id="17" name="Rectangle 11"/>
          <p:cNvSpPr>
            <a:spLocks noChangeArrowheads="1"/>
          </p:cNvSpPr>
          <p:nvPr/>
        </p:nvSpPr>
        <p:spPr bwMode="auto">
          <a:xfrm>
            <a:off x="6475097" y="6267500"/>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chemeClr val="bg2"/>
                </a:solidFill>
                <a:latin typeface="Arial" pitchFamily="34" charset="0"/>
              </a:rPr>
              <a:t>Time</a:t>
            </a:r>
          </a:p>
        </p:txBody>
      </p:sp>
      <p:sp>
        <p:nvSpPr>
          <p:cNvPr id="18" name="Rectangle 14"/>
          <p:cNvSpPr>
            <a:spLocks noChangeArrowheads="1"/>
          </p:cNvSpPr>
          <p:nvPr/>
        </p:nvSpPr>
        <p:spPr bwMode="auto">
          <a:xfrm rot="18830687">
            <a:off x="1583970" y="4753816"/>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chemeClr val="bg2"/>
                </a:solidFill>
                <a:latin typeface="Arial" pitchFamily="34" charset="0"/>
              </a:rPr>
              <a:t>Region</a:t>
            </a:r>
          </a:p>
        </p:txBody>
      </p:sp>
    </p:spTree>
    <p:extLst>
      <p:ext uri="{BB962C8B-B14F-4D97-AF65-F5344CB8AC3E}">
        <p14:creationId xmlns:p14="http://schemas.microsoft.com/office/powerpoint/2010/main" val="129199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a:blip r:embed="rId3"/>
          <a:stretch>
            <a:fillRect/>
          </a:stretch>
        </p:blipFill>
        <p:spPr>
          <a:xfrm>
            <a:off x="1525228" y="2464722"/>
            <a:ext cx="5875867" cy="4071873"/>
          </a:xfrm>
          <a:prstGeom prst="rect">
            <a:avLst/>
          </a:prstGeom>
        </p:spPr>
      </p:pic>
      <p:sp>
        <p:nvSpPr>
          <p:cNvPr id="84995" name="Rectangle 285"/>
          <p:cNvSpPr>
            <a:spLocks noGrp="1" noChangeArrowheads="1"/>
          </p:cNvSpPr>
          <p:nvPr>
            <p:ph type="title"/>
          </p:nvPr>
        </p:nvSpPr>
        <p:spPr>
          <a:xfrm>
            <a:off x="322188" y="413337"/>
            <a:ext cx="8443912" cy="369332"/>
          </a:xfrm>
        </p:spPr>
        <p:txBody>
          <a:bodyPr/>
          <a:lstStyle/>
          <a:p>
            <a:r>
              <a:rPr lang="de-DE" altLang="de-DE" sz="2400" b="1">
                <a:solidFill>
                  <a:schemeClr val="tx1"/>
                </a:solidFill>
              </a:rPr>
              <a:t>OLAP Operations: </a:t>
            </a:r>
            <a:r>
              <a:rPr lang="de-DE" altLang="de-DE" sz="2400" b="1" dirty="0">
                <a:solidFill>
                  <a:schemeClr val="tx1"/>
                </a:solidFill>
              </a:rPr>
              <a:t>Nest</a:t>
            </a:r>
          </a:p>
        </p:txBody>
      </p:sp>
      <p:sp>
        <p:nvSpPr>
          <p:cNvPr id="4" name="Foliennummernplatzhalter 1"/>
          <p:cNvSpPr>
            <a:spLocks noGrp="1"/>
          </p:cNvSpPr>
          <p:nvPr>
            <p:ph type="sldNum" sz="quarter" idx="10"/>
          </p:nvPr>
        </p:nvSpPr>
        <p:spPr>
          <a:xfrm>
            <a:off x="8791577" y="6497638"/>
            <a:ext cx="360363" cy="360362"/>
          </a:xfrm>
        </p:spPr>
        <p:txBody>
          <a:bodyPr/>
          <a:lstStyle/>
          <a:p>
            <a:fld id="{CBDB1DBE-5B3A-4DBA-9BFC-2D43B861CFF1}" type="slidenum">
              <a:rPr lang="de-DE" altLang="de-DE"/>
              <a:pPr/>
              <a:t>68</a:t>
            </a:fld>
            <a:endParaRPr lang="de-DE" altLang="de-DE"/>
          </a:p>
        </p:txBody>
      </p:sp>
      <p:sp>
        <p:nvSpPr>
          <p:cNvPr id="2" name="Textfeld 1"/>
          <p:cNvSpPr txBox="1"/>
          <p:nvPr/>
        </p:nvSpPr>
        <p:spPr>
          <a:xfrm>
            <a:off x="569044" y="1317112"/>
            <a:ext cx="7950200" cy="1446550"/>
          </a:xfrm>
          <a:prstGeom prst="rect">
            <a:avLst/>
          </a:prstGeom>
          <a:noFill/>
        </p:spPr>
        <p:txBody>
          <a:bodyPr wrap="square" rtlCol="0">
            <a:spAutoFit/>
          </a:bodyPr>
          <a:lstStyle/>
          <a:p>
            <a:pPr algn="l"/>
            <a:r>
              <a:rPr lang="en-US"/>
              <a:t>The result of a </a:t>
            </a:r>
            <a:r>
              <a:rPr lang="en-US">
                <a:solidFill>
                  <a:srgbClr val="FD0000"/>
                </a:solidFill>
              </a:rPr>
              <a:t>nest</a:t>
            </a:r>
            <a:r>
              <a:rPr lang="en-US"/>
              <a:t> operation physically represents a two-dimensional matrix. It is extended by displaying different hierarchy levels of one or more dimensions on one axis (column or row) in nested form. In the following example, three dimensions are displayed</a:t>
            </a:r>
            <a:r>
              <a:rPr lang="de-DE"/>
              <a:t>:</a:t>
            </a:r>
            <a:endParaRPr lang="de-DE" dirty="0"/>
          </a:p>
          <a:p>
            <a:pPr algn="l"/>
            <a:endParaRPr lang="de-DE" dirty="0"/>
          </a:p>
        </p:txBody>
      </p:sp>
      <p:sp>
        <p:nvSpPr>
          <p:cNvPr id="3" name="Rechteck 2"/>
          <p:cNvSpPr/>
          <p:nvPr/>
        </p:nvSpPr>
        <p:spPr bwMode="auto">
          <a:xfrm>
            <a:off x="1542162" y="2717801"/>
            <a:ext cx="1525097" cy="3818794"/>
          </a:xfrm>
          <a:prstGeom prst="rect">
            <a:avLst/>
          </a:prstGeom>
          <a:noFill/>
          <a:ln w="381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 name="Textfeld 4"/>
          <p:cNvSpPr txBox="1"/>
          <p:nvPr/>
        </p:nvSpPr>
        <p:spPr>
          <a:xfrm>
            <a:off x="2042791" y="3507419"/>
            <a:ext cx="313267" cy="338554"/>
          </a:xfrm>
          <a:prstGeom prst="rect">
            <a:avLst/>
          </a:prstGeom>
          <a:noFill/>
          <a:ln w="28575">
            <a:solidFill>
              <a:srgbClr val="FF0000"/>
            </a:solidFill>
          </a:ln>
        </p:spPr>
        <p:txBody>
          <a:bodyPr wrap="square" rtlCol="0">
            <a:spAutoFit/>
          </a:bodyPr>
          <a:lstStyle/>
          <a:p>
            <a:r>
              <a:rPr lang="de-DE">
                <a:solidFill>
                  <a:srgbClr val="FD0000"/>
                </a:solidFill>
              </a:rPr>
              <a:t>1</a:t>
            </a:r>
          </a:p>
        </p:txBody>
      </p:sp>
      <p:sp>
        <p:nvSpPr>
          <p:cNvPr id="9" name="Rechteck 8"/>
          <p:cNvSpPr/>
          <p:nvPr/>
        </p:nvSpPr>
        <p:spPr bwMode="auto">
          <a:xfrm>
            <a:off x="3050325" y="2473189"/>
            <a:ext cx="4264875" cy="501217"/>
          </a:xfrm>
          <a:prstGeom prst="rect">
            <a:avLst/>
          </a:prstGeom>
          <a:noFill/>
          <a:ln w="381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0" name="Textfeld 9"/>
          <p:cNvSpPr txBox="1"/>
          <p:nvPr/>
        </p:nvSpPr>
        <p:spPr>
          <a:xfrm>
            <a:off x="2641826" y="3845973"/>
            <a:ext cx="313267" cy="338554"/>
          </a:xfrm>
          <a:prstGeom prst="rect">
            <a:avLst/>
          </a:prstGeom>
          <a:noFill/>
          <a:ln w="28575">
            <a:solidFill>
              <a:srgbClr val="FF0000"/>
            </a:solidFill>
          </a:ln>
        </p:spPr>
        <p:txBody>
          <a:bodyPr wrap="square" rtlCol="0">
            <a:spAutoFit/>
          </a:bodyPr>
          <a:lstStyle/>
          <a:p>
            <a:r>
              <a:rPr lang="de-DE">
                <a:solidFill>
                  <a:srgbClr val="FD0000"/>
                </a:solidFill>
              </a:rPr>
              <a:t>2</a:t>
            </a:r>
          </a:p>
        </p:txBody>
      </p:sp>
      <p:sp>
        <p:nvSpPr>
          <p:cNvPr id="11" name="Textfeld 10"/>
          <p:cNvSpPr txBox="1"/>
          <p:nvPr/>
        </p:nvSpPr>
        <p:spPr>
          <a:xfrm>
            <a:off x="5945924" y="2537394"/>
            <a:ext cx="313267" cy="338554"/>
          </a:xfrm>
          <a:prstGeom prst="rect">
            <a:avLst/>
          </a:prstGeom>
          <a:noFill/>
          <a:ln w="28575">
            <a:solidFill>
              <a:srgbClr val="FF0000"/>
            </a:solidFill>
          </a:ln>
        </p:spPr>
        <p:txBody>
          <a:bodyPr wrap="square" rtlCol="0">
            <a:spAutoFit/>
          </a:bodyPr>
          <a:lstStyle/>
          <a:p>
            <a:r>
              <a:rPr lang="de-DE">
                <a:solidFill>
                  <a:srgbClr val="FD0000"/>
                </a:solidFill>
              </a:rPr>
              <a:t>3</a:t>
            </a:r>
          </a:p>
        </p:txBody>
      </p:sp>
    </p:spTree>
    <p:extLst>
      <p:ext uri="{BB962C8B-B14F-4D97-AF65-F5344CB8AC3E}">
        <p14:creationId xmlns:p14="http://schemas.microsoft.com/office/powerpoint/2010/main" val="99662080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6</a:t>
            </a:fld>
            <a:endParaRPr lang="de-DE" altLang="de-DE"/>
          </a:p>
        </p:txBody>
      </p:sp>
      <p:sp>
        <p:nvSpPr>
          <p:cNvPr id="5" name="Title 1"/>
          <p:cNvSpPr txBox="1">
            <a:spLocks/>
          </p:cNvSpPr>
          <p:nvPr/>
        </p:nvSpPr>
        <p:spPr>
          <a:xfrm>
            <a:off x="358608" y="505223"/>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en-US" sz="2400" kern="0" dirty="0">
                <a:solidFill>
                  <a:schemeClr val="tx1"/>
                </a:solidFill>
              </a:rPr>
              <a:t>Worldwide Corporate Data Growth</a:t>
            </a:r>
          </a:p>
        </p:txBody>
      </p:sp>
      <p:sp>
        <p:nvSpPr>
          <p:cNvPr id="7" name="Textfeld 6"/>
          <p:cNvSpPr txBox="1"/>
          <p:nvPr/>
        </p:nvSpPr>
        <p:spPr>
          <a:xfrm>
            <a:off x="6927273" y="3683367"/>
            <a:ext cx="1587736" cy="738664"/>
          </a:xfrm>
          <a:prstGeom prst="rect">
            <a:avLst/>
          </a:prstGeom>
          <a:noFill/>
        </p:spPr>
        <p:txBody>
          <a:bodyPr wrap="square" rtlCol="0">
            <a:spAutoFit/>
          </a:bodyPr>
          <a:lstStyle/>
          <a:p>
            <a:r>
              <a:rPr lang="de-DE" sz="1400" dirty="0">
                <a:solidFill>
                  <a:schemeClr val="bg1"/>
                </a:solidFill>
              </a:rPr>
              <a:t>Web, Cloud, Mobile, Social, Sensor Data</a:t>
            </a:r>
          </a:p>
        </p:txBody>
      </p:sp>
      <p:sp>
        <p:nvSpPr>
          <p:cNvPr id="9" name="Textfeld 8"/>
          <p:cNvSpPr txBox="1"/>
          <p:nvPr/>
        </p:nvSpPr>
        <p:spPr>
          <a:xfrm>
            <a:off x="5910349" y="4583085"/>
            <a:ext cx="2671162" cy="307777"/>
          </a:xfrm>
          <a:prstGeom prst="rect">
            <a:avLst/>
          </a:prstGeom>
          <a:noFill/>
        </p:spPr>
        <p:txBody>
          <a:bodyPr wrap="square" rtlCol="0">
            <a:spAutoFit/>
          </a:bodyPr>
          <a:lstStyle/>
          <a:p>
            <a:r>
              <a:rPr lang="de-DE" sz="1400" dirty="0">
                <a:solidFill>
                  <a:schemeClr val="bg1"/>
                </a:solidFill>
              </a:rPr>
              <a:t>Business Transaction Data</a:t>
            </a:r>
          </a:p>
        </p:txBody>
      </p:sp>
      <p:pic>
        <p:nvPicPr>
          <p:cNvPr id="1026" name="Picture 2" descr="Bildergebnis für Worldwide Corporate Data Grow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8" y="1471354"/>
            <a:ext cx="8472152" cy="4236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967758"/>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1"/>
          <p:cNvSpPr>
            <a:spLocks noGrp="1"/>
          </p:cNvSpPr>
          <p:nvPr>
            <p:ph type="sldNum" sz="quarter" idx="10"/>
          </p:nvPr>
        </p:nvSpPr>
        <p:spPr>
          <a:solidFill>
            <a:srgbClr val="31417A"/>
          </a:solidFill>
        </p:spPr>
        <p:txBody>
          <a:bodyPr/>
          <a:lstStyle/>
          <a:p>
            <a:fld id="{D7217F1D-EDFB-433F-B8D5-0F9EE47175CB}" type="slidenum">
              <a:rPr lang="de-DE" altLang="de-DE"/>
              <a:pPr/>
              <a:t>69</a:t>
            </a:fld>
            <a:endParaRPr lang="de-DE" altLang="de-DE"/>
          </a:p>
        </p:txBody>
      </p:sp>
      <p:sp>
        <p:nvSpPr>
          <p:cNvPr id="589826" name="Rectangle 2"/>
          <p:cNvSpPr>
            <a:spLocks noChangeArrowheads="1"/>
          </p:cNvSpPr>
          <p:nvPr/>
        </p:nvSpPr>
        <p:spPr bwMode="auto">
          <a:xfrm>
            <a:off x="217281" y="487366"/>
            <a:ext cx="3460114"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sz="2400">
                <a:solidFill>
                  <a:schemeClr val="tx1"/>
                </a:solidFill>
                <a:latin typeface="Arial" pitchFamily="34" charset="0"/>
                <a:ea typeface="MS PGothic" pitchFamily="34" charset="-128"/>
              </a:defRPr>
            </a:lvl1pPr>
            <a:lvl2pPr marL="571500" defTabSz="762000">
              <a:defRPr sz="2400">
                <a:solidFill>
                  <a:schemeClr val="tx1"/>
                </a:solidFill>
                <a:latin typeface="Arial" pitchFamily="34" charset="0"/>
                <a:ea typeface="MS PGothic" pitchFamily="34" charset="-128"/>
              </a:defRPr>
            </a:lvl2pPr>
            <a:lvl3pPr marL="1143000" defTabSz="762000">
              <a:defRPr sz="2400">
                <a:solidFill>
                  <a:schemeClr val="tx1"/>
                </a:solidFill>
                <a:latin typeface="Arial" pitchFamily="34" charset="0"/>
                <a:ea typeface="MS PGothic" pitchFamily="34" charset="-128"/>
              </a:defRPr>
            </a:lvl3pPr>
            <a:lvl4pPr marL="1714500" defTabSz="762000">
              <a:defRPr sz="2400">
                <a:solidFill>
                  <a:schemeClr val="tx1"/>
                </a:solidFill>
                <a:latin typeface="Arial" pitchFamily="34" charset="0"/>
                <a:ea typeface="MS PGothic" pitchFamily="34" charset="-128"/>
              </a:defRPr>
            </a:lvl4pPr>
            <a:lvl5pPr marL="2286000" defTabSz="762000">
              <a:defRPr sz="2400">
                <a:solidFill>
                  <a:schemeClr val="tx1"/>
                </a:solidFill>
                <a:latin typeface="Arial" pitchFamily="34" charset="0"/>
                <a:ea typeface="MS PGothic" pitchFamily="34" charset="-128"/>
              </a:defRPr>
            </a:lvl5pPr>
            <a:lvl6pPr marL="2743200" defTabSz="762000" eaLnBrk="0" fontAlgn="base" hangingPunct="0">
              <a:spcBef>
                <a:spcPct val="0"/>
              </a:spcBef>
              <a:spcAft>
                <a:spcPct val="0"/>
              </a:spcAft>
              <a:defRPr sz="2400">
                <a:solidFill>
                  <a:schemeClr val="tx1"/>
                </a:solidFill>
                <a:latin typeface="Arial" pitchFamily="34" charset="0"/>
                <a:ea typeface="MS PGothic" pitchFamily="34" charset="-128"/>
              </a:defRPr>
            </a:lvl6pPr>
            <a:lvl7pPr marL="3200400" defTabSz="762000" eaLnBrk="0" fontAlgn="base" hangingPunct="0">
              <a:spcBef>
                <a:spcPct val="0"/>
              </a:spcBef>
              <a:spcAft>
                <a:spcPct val="0"/>
              </a:spcAft>
              <a:defRPr sz="2400">
                <a:solidFill>
                  <a:schemeClr val="tx1"/>
                </a:solidFill>
                <a:latin typeface="Arial" pitchFamily="34" charset="0"/>
                <a:ea typeface="MS PGothic" pitchFamily="34" charset="-128"/>
              </a:defRPr>
            </a:lvl7pPr>
            <a:lvl8pPr marL="3657600" defTabSz="762000" eaLnBrk="0" fontAlgn="base" hangingPunct="0">
              <a:spcBef>
                <a:spcPct val="0"/>
              </a:spcBef>
              <a:spcAft>
                <a:spcPct val="0"/>
              </a:spcAft>
              <a:defRPr sz="2400">
                <a:solidFill>
                  <a:schemeClr val="tx1"/>
                </a:solidFill>
                <a:latin typeface="Arial" pitchFamily="34" charset="0"/>
                <a:ea typeface="MS PGothic" pitchFamily="34" charset="-128"/>
              </a:defRPr>
            </a:lvl8pPr>
            <a:lvl9pPr marL="4114800" defTabSz="7620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nSpc>
                <a:spcPct val="90000"/>
              </a:lnSpc>
            </a:pPr>
            <a:r>
              <a:rPr lang="de-DE" altLang="de-DE" b="1"/>
              <a:t>OLAP as Excel plug-in</a:t>
            </a:r>
          </a:p>
        </p:txBody>
      </p:sp>
      <p:pic>
        <p:nvPicPr>
          <p:cNvPr id="5898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275" y="1281113"/>
            <a:ext cx="6865938" cy="514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036578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stretch>
            <a:fillRect/>
          </a:stretch>
        </p:blipFill>
        <p:spPr>
          <a:xfrm>
            <a:off x="2072120" y="1752274"/>
            <a:ext cx="5812560" cy="4305960"/>
          </a:xfrm>
          <a:prstGeom prst="rect">
            <a:avLst/>
          </a:prstGeom>
        </p:spPr>
      </p:pic>
      <p:sp>
        <p:nvSpPr>
          <p:cNvPr id="62" name="Foliennummernplatzhalter 1"/>
          <p:cNvSpPr>
            <a:spLocks noGrp="1"/>
          </p:cNvSpPr>
          <p:nvPr>
            <p:ph type="sldNum" sz="quarter" idx="10"/>
          </p:nvPr>
        </p:nvSpPr>
        <p:spPr/>
        <p:txBody>
          <a:bodyPr/>
          <a:lstStyle/>
          <a:p>
            <a:fld id="{56151E56-F420-4E15-94F2-B3B2BAAD62CF}" type="slidenum">
              <a:rPr lang="de-DE" altLang="de-DE"/>
              <a:pPr/>
              <a:t>70</a:t>
            </a:fld>
            <a:endParaRPr lang="de-DE" altLang="de-DE"/>
          </a:p>
        </p:txBody>
      </p:sp>
      <p:sp>
        <p:nvSpPr>
          <p:cNvPr id="590850" name="Rectangle 2"/>
          <p:cNvSpPr>
            <a:spLocks noChangeArrowheads="1"/>
          </p:cNvSpPr>
          <p:nvPr/>
        </p:nvSpPr>
        <p:spPr bwMode="auto">
          <a:xfrm>
            <a:off x="90069" y="523875"/>
            <a:ext cx="5010988"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sz="2400">
                <a:solidFill>
                  <a:schemeClr val="tx1"/>
                </a:solidFill>
                <a:latin typeface="Arial" pitchFamily="34" charset="0"/>
                <a:ea typeface="MS PGothic" pitchFamily="34" charset="-128"/>
              </a:defRPr>
            </a:lvl1pPr>
            <a:lvl2pPr marL="571500" defTabSz="762000">
              <a:defRPr sz="2400">
                <a:solidFill>
                  <a:schemeClr val="tx1"/>
                </a:solidFill>
                <a:latin typeface="Arial" pitchFamily="34" charset="0"/>
                <a:ea typeface="MS PGothic" pitchFamily="34" charset="-128"/>
              </a:defRPr>
            </a:lvl2pPr>
            <a:lvl3pPr marL="1143000" defTabSz="762000">
              <a:defRPr sz="2400">
                <a:solidFill>
                  <a:schemeClr val="tx1"/>
                </a:solidFill>
                <a:latin typeface="Arial" pitchFamily="34" charset="0"/>
                <a:ea typeface="MS PGothic" pitchFamily="34" charset="-128"/>
              </a:defRPr>
            </a:lvl3pPr>
            <a:lvl4pPr marL="1714500" defTabSz="762000">
              <a:defRPr sz="2400">
                <a:solidFill>
                  <a:schemeClr val="tx1"/>
                </a:solidFill>
                <a:latin typeface="Arial" pitchFamily="34" charset="0"/>
                <a:ea typeface="MS PGothic" pitchFamily="34" charset="-128"/>
              </a:defRPr>
            </a:lvl4pPr>
            <a:lvl5pPr marL="2286000" defTabSz="762000">
              <a:defRPr sz="2400">
                <a:solidFill>
                  <a:schemeClr val="tx1"/>
                </a:solidFill>
                <a:latin typeface="Arial" pitchFamily="34" charset="0"/>
                <a:ea typeface="MS PGothic" pitchFamily="34" charset="-128"/>
              </a:defRPr>
            </a:lvl5pPr>
            <a:lvl6pPr marL="2743200" defTabSz="762000" eaLnBrk="0" fontAlgn="base" hangingPunct="0">
              <a:spcBef>
                <a:spcPct val="0"/>
              </a:spcBef>
              <a:spcAft>
                <a:spcPct val="0"/>
              </a:spcAft>
              <a:defRPr sz="2400">
                <a:solidFill>
                  <a:schemeClr val="tx1"/>
                </a:solidFill>
                <a:latin typeface="Arial" pitchFamily="34" charset="0"/>
                <a:ea typeface="MS PGothic" pitchFamily="34" charset="-128"/>
              </a:defRPr>
            </a:lvl6pPr>
            <a:lvl7pPr marL="3200400" defTabSz="762000" eaLnBrk="0" fontAlgn="base" hangingPunct="0">
              <a:spcBef>
                <a:spcPct val="0"/>
              </a:spcBef>
              <a:spcAft>
                <a:spcPct val="0"/>
              </a:spcAft>
              <a:defRPr sz="2400">
                <a:solidFill>
                  <a:schemeClr val="tx1"/>
                </a:solidFill>
                <a:latin typeface="Arial" pitchFamily="34" charset="0"/>
                <a:ea typeface="MS PGothic" pitchFamily="34" charset="-128"/>
              </a:defRPr>
            </a:lvl7pPr>
            <a:lvl8pPr marL="3657600" defTabSz="762000" eaLnBrk="0" fontAlgn="base" hangingPunct="0">
              <a:spcBef>
                <a:spcPct val="0"/>
              </a:spcBef>
              <a:spcAft>
                <a:spcPct val="0"/>
              </a:spcAft>
              <a:defRPr sz="2400">
                <a:solidFill>
                  <a:schemeClr val="tx1"/>
                </a:solidFill>
                <a:latin typeface="Arial" pitchFamily="34" charset="0"/>
                <a:ea typeface="MS PGothic" pitchFamily="34" charset="-128"/>
              </a:defRPr>
            </a:lvl8pPr>
            <a:lvl9pPr marL="4114800" defTabSz="7620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nSpc>
                <a:spcPct val="90000"/>
              </a:lnSpc>
            </a:pPr>
            <a:r>
              <a:rPr lang="en-US" altLang="de-DE"/>
              <a:t>Architecture of an OLAP System</a:t>
            </a:r>
            <a:endParaRPr lang="de-DE" altLang="de-DE" b="1"/>
          </a:p>
        </p:txBody>
      </p:sp>
      <p:grpSp>
        <p:nvGrpSpPr>
          <p:cNvPr id="590911" name="Group 63"/>
          <p:cNvGrpSpPr>
            <a:grpSpLocks/>
          </p:cNvGrpSpPr>
          <p:nvPr/>
        </p:nvGrpSpPr>
        <p:grpSpPr bwMode="auto">
          <a:xfrm>
            <a:off x="2768602" y="3460754"/>
            <a:ext cx="881063" cy="593725"/>
            <a:chOff x="514" y="1380"/>
            <a:chExt cx="555" cy="374"/>
          </a:xfrm>
        </p:grpSpPr>
        <p:sp>
          <p:nvSpPr>
            <p:cNvPr id="590912" name="Rectangle 64"/>
            <p:cNvSpPr>
              <a:spLocks noChangeArrowheads="1"/>
            </p:cNvSpPr>
            <p:nvPr/>
          </p:nvSpPr>
          <p:spPr bwMode="auto">
            <a:xfrm>
              <a:off x="514" y="1437"/>
              <a:ext cx="424" cy="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a:p>
          </p:txBody>
        </p:sp>
        <p:sp>
          <p:nvSpPr>
            <p:cNvPr id="590913" name="Rectangle 65"/>
            <p:cNvSpPr>
              <a:spLocks noChangeArrowheads="1"/>
            </p:cNvSpPr>
            <p:nvPr/>
          </p:nvSpPr>
          <p:spPr bwMode="auto">
            <a:xfrm>
              <a:off x="514" y="1437"/>
              <a:ext cx="424" cy="317"/>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90914" name="Line 66"/>
            <p:cNvSpPr>
              <a:spLocks noChangeShapeType="1"/>
            </p:cNvSpPr>
            <p:nvPr/>
          </p:nvSpPr>
          <p:spPr bwMode="auto">
            <a:xfrm>
              <a:off x="550"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15" name="Line 67"/>
            <p:cNvSpPr>
              <a:spLocks noChangeShapeType="1"/>
            </p:cNvSpPr>
            <p:nvPr/>
          </p:nvSpPr>
          <p:spPr bwMode="auto">
            <a:xfrm>
              <a:off x="585"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16" name="Line 68"/>
            <p:cNvSpPr>
              <a:spLocks noChangeShapeType="1"/>
            </p:cNvSpPr>
            <p:nvPr/>
          </p:nvSpPr>
          <p:spPr bwMode="auto">
            <a:xfrm>
              <a:off x="620"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17" name="Line 69"/>
            <p:cNvSpPr>
              <a:spLocks noChangeShapeType="1"/>
            </p:cNvSpPr>
            <p:nvPr/>
          </p:nvSpPr>
          <p:spPr bwMode="auto">
            <a:xfrm>
              <a:off x="656"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18" name="Line 70"/>
            <p:cNvSpPr>
              <a:spLocks noChangeShapeType="1"/>
            </p:cNvSpPr>
            <p:nvPr/>
          </p:nvSpPr>
          <p:spPr bwMode="auto">
            <a:xfrm>
              <a:off x="690"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19" name="Line 71"/>
            <p:cNvSpPr>
              <a:spLocks noChangeShapeType="1"/>
            </p:cNvSpPr>
            <p:nvPr/>
          </p:nvSpPr>
          <p:spPr bwMode="auto">
            <a:xfrm>
              <a:off x="726"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0" name="Line 72"/>
            <p:cNvSpPr>
              <a:spLocks noChangeShapeType="1"/>
            </p:cNvSpPr>
            <p:nvPr/>
          </p:nvSpPr>
          <p:spPr bwMode="auto">
            <a:xfrm>
              <a:off x="762"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1" name="Line 73"/>
            <p:cNvSpPr>
              <a:spLocks noChangeShapeType="1"/>
            </p:cNvSpPr>
            <p:nvPr/>
          </p:nvSpPr>
          <p:spPr bwMode="auto">
            <a:xfrm>
              <a:off x="796"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2" name="Line 74"/>
            <p:cNvSpPr>
              <a:spLocks noChangeShapeType="1"/>
            </p:cNvSpPr>
            <p:nvPr/>
          </p:nvSpPr>
          <p:spPr bwMode="auto">
            <a:xfrm>
              <a:off x="832"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3" name="Line 75"/>
            <p:cNvSpPr>
              <a:spLocks noChangeShapeType="1"/>
            </p:cNvSpPr>
            <p:nvPr/>
          </p:nvSpPr>
          <p:spPr bwMode="auto">
            <a:xfrm>
              <a:off x="867"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4" name="Line 76"/>
            <p:cNvSpPr>
              <a:spLocks noChangeShapeType="1"/>
            </p:cNvSpPr>
            <p:nvPr/>
          </p:nvSpPr>
          <p:spPr bwMode="auto">
            <a:xfrm>
              <a:off x="903"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5" name="Line 77"/>
            <p:cNvSpPr>
              <a:spLocks noChangeShapeType="1"/>
            </p:cNvSpPr>
            <p:nvPr/>
          </p:nvSpPr>
          <p:spPr bwMode="auto">
            <a:xfrm flipH="1">
              <a:off x="514" y="1469"/>
              <a:ext cx="4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6" name="Line 78"/>
            <p:cNvSpPr>
              <a:spLocks noChangeShapeType="1"/>
            </p:cNvSpPr>
            <p:nvPr/>
          </p:nvSpPr>
          <p:spPr bwMode="auto">
            <a:xfrm>
              <a:off x="514" y="1500"/>
              <a:ext cx="4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7" name="Line 79"/>
            <p:cNvSpPr>
              <a:spLocks noChangeShapeType="1"/>
            </p:cNvSpPr>
            <p:nvPr/>
          </p:nvSpPr>
          <p:spPr bwMode="auto">
            <a:xfrm flipH="1">
              <a:off x="514" y="1532"/>
              <a:ext cx="4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8" name="Line 80"/>
            <p:cNvSpPr>
              <a:spLocks noChangeShapeType="1"/>
            </p:cNvSpPr>
            <p:nvPr/>
          </p:nvSpPr>
          <p:spPr bwMode="auto">
            <a:xfrm>
              <a:off x="514" y="1564"/>
              <a:ext cx="4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9" name="Line 81"/>
            <p:cNvSpPr>
              <a:spLocks noChangeShapeType="1"/>
            </p:cNvSpPr>
            <p:nvPr/>
          </p:nvSpPr>
          <p:spPr bwMode="auto">
            <a:xfrm flipH="1">
              <a:off x="514" y="1596"/>
              <a:ext cx="4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0" name="Line 82"/>
            <p:cNvSpPr>
              <a:spLocks noChangeShapeType="1"/>
            </p:cNvSpPr>
            <p:nvPr/>
          </p:nvSpPr>
          <p:spPr bwMode="auto">
            <a:xfrm>
              <a:off x="514" y="1627"/>
              <a:ext cx="4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1" name="Line 83"/>
            <p:cNvSpPr>
              <a:spLocks noChangeShapeType="1"/>
            </p:cNvSpPr>
            <p:nvPr/>
          </p:nvSpPr>
          <p:spPr bwMode="auto">
            <a:xfrm>
              <a:off x="514" y="1660"/>
              <a:ext cx="424" cy="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2" name="Line 84"/>
            <p:cNvSpPr>
              <a:spLocks noChangeShapeType="1"/>
            </p:cNvSpPr>
            <p:nvPr/>
          </p:nvSpPr>
          <p:spPr bwMode="auto">
            <a:xfrm flipH="1">
              <a:off x="514" y="1723"/>
              <a:ext cx="4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3" name="Line 85"/>
            <p:cNvSpPr>
              <a:spLocks noChangeShapeType="1"/>
            </p:cNvSpPr>
            <p:nvPr/>
          </p:nvSpPr>
          <p:spPr bwMode="auto">
            <a:xfrm>
              <a:off x="514" y="1691"/>
              <a:ext cx="4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4" name="Line 86"/>
            <p:cNvSpPr>
              <a:spLocks noChangeShapeType="1"/>
            </p:cNvSpPr>
            <p:nvPr/>
          </p:nvSpPr>
          <p:spPr bwMode="auto">
            <a:xfrm>
              <a:off x="1068" y="1380"/>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5" name="Line 87"/>
            <p:cNvSpPr>
              <a:spLocks noChangeShapeType="1"/>
            </p:cNvSpPr>
            <p:nvPr/>
          </p:nvSpPr>
          <p:spPr bwMode="auto">
            <a:xfrm flipV="1">
              <a:off x="938" y="1697"/>
              <a:ext cx="130"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6" name="Line 88"/>
            <p:cNvSpPr>
              <a:spLocks noChangeShapeType="1"/>
            </p:cNvSpPr>
            <p:nvPr/>
          </p:nvSpPr>
          <p:spPr bwMode="auto">
            <a:xfrm flipV="1">
              <a:off x="938" y="1380"/>
              <a:ext cx="130"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7" name="Line 89"/>
            <p:cNvSpPr>
              <a:spLocks noChangeShapeType="1"/>
            </p:cNvSpPr>
            <p:nvPr/>
          </p:nvSpPr>
          <p:spPr bwMode="auto">
            <a:xfrm flipV="1">
              <a:off x="938" y="1404"/>
              <a:ext cx="130" cy="6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8" name="Line 90"/>
            <p:cNvSpPr>
              <a:spLocks noChangeShapeType="1"/>
            </p:cNvSpPr>
            <p:nvPr/>
          </p:nvSpPr>
          <p:spPr bwMode="auto">
            <a:xfrm flipV="1">
              <a:off x="938" y="1438"/>
              <a:ext cx="130" cy="6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9" name="Line 91"/>
            <p:cNvSpPr>
              <a:spLocks noChangeShapeType="1"/>
            </p:cNvSpPr>
            <p:nvPr/>
          </p:nvSpPr>
          <p:spPr bwMode="auto">
            <a:xfrm flipV="1">
              <a:off x="938" y="1471"/>
              <a:ext cx="130" cy="6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0" name="Line 92"/>
            <p:cNvSpPr>
              <a:spLocks noChangeShapeType="1"/>
            </p:cNvSpPr>
            <p:nvPr/>
          </p:nvSpPr>
          <p:spPr bwMode="auto">
            <a:xfrm flipV="1">
              <a:off x="938" y="1505"/>
              <a:ext cx="130" cy="59"/>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1" name="Line 93"/>
            <p:cNvSpPr>
              <a:spLocks noChangeShapeType="1"/>
            </p:cNvSpPr>
            <p:nvPr/>
          </p:nvSpPr>
          <p:spPr bwMode="auto">
            <a:xfrm flipV="1">
              <a:off x="938" y="1538"/>
              <a:ext cx="130" cy="5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2" name="Line 94"/>
            <p:cNvSpPr>
              <a:spLocks noChangeShapeType="1"/>
            </p:cNvSpPr>
            <p:nvPr/>
          </p:nvSpPr>
          <p:spPr bwMode="auto">
            <a:xfrm flipV="1">
              <a:off x="938" y="1571"/>
              <a:ext cx="130" cy="5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3" name="Line 95"/>
            <p:cNvSpPr>
              <a:spLocks noChangeShapeType="1"/>
            </p:cNvSpPr>
            <p:nvPr/>
          </p:nvSpPr>
          <p:spPr bwMode="auto">
            <a:xfrm flipV="1">
              <a:off x="938" y="1604"/>
              <a:ext cx="130" cy="5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4" name="Line 96"/>
            <p:cNvSpPr>
              <a:spLocks noChangeShapeType="1"/>
            </p:cNvSpPr>
            <p:nvPr/>
          </p:nvSpPr>
          <p:spPr bwMode="auto">
            <a:xfrm flipV="1">
              <a:off x="938" y="1635"/>
              <a:ext cx="130" cy="5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5" name="Line 97"/>
            <p:cNvSpPr>
              <a:spLocks noChangeShapeType="1"/>
            </p:cNvSpPr>
            <p:nvPr/>
          </p:nvSpPr>
          <p:spPr bwMode="auto">
            <a:xfrm flipV="1">
              <a:off x="938" y="1667"/>
              <a:ext cx="130" cy="5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6" name="Line 98"/>
            <p:cNvSpPr>
              <a:spLocks noChangeShapeType="1"/>
            </p:cNvSpPr>
            <p:nvPr/>
          </p:nvSpPr>
          <p:spPr bwMode="auto">
            <a:xfrm>
              <a:off x="957" y="1429"/>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7" name="Line 99"/>
            <p:cNvSpPr>
              <a:spLocks noChangeShapeType="1"/>
            </p:cNvSpPr>
            <p:nvPr/>
          </p:nvSpPr>
          <p:spPr bwMode="auto">
            <a:xfrm>
              <a:off x="978" y="1420"/>
              <a:ext cx="1" cy="31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8" name="Line 100"/>
            <p:cNvSpPr>
              <a:spLocks noChangeShapeType="1"/>
            </p:cNvSpPr>
            <p:nvPr/>
          </p:nvSpPr>
          <p:spPr bwMode="auto">
            <a:xfrm>
              <a:off x="999" y="1410"/>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9" name="Line 101"/>
            <p:cNvSpPr>
              <a:spLocks noChangeShapeType="1"/>
            </p:cNvSpPr>
            <p:nvPr/>
          </p:nvSpPr>
          <p:spPr bwMode="auto">
            <a:xfrm>
              <a:off x="1023" y="1400"/>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0" name="Line 102"/>
            <p:cNvSpPr>
              <a:spLocks noChangeShapeType="1"/>
            </p:cNvSpPr>
            <p:nvPr/>
          </p:nvSpPr>
          <p:spPr bwMode="auto">
            <a:xfrm>
              <a:off x="1044" y="1391"/>
              <a:ext cx="1" cy="31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1" name="Line 103"/>
            <p:cNvSpPr>
              <a:spLocks noChangeShapeType="1"/>
            </p:cNvSpPr>
            <p:nvPr/>
          </p:nvSpPr>
          <p:spPr bwMode="auto">
            <a:xfrm flipH="1">
              <a:off x="645" y="1380"/>
              <a:ext cx="423"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2" name="Line 104"/>
            <p:cNvSpPr>
              <a:spLocks noChangeShapeType="1"/>
            </p:cNvSpPr>
            <p:nvPr/>
          </p:nvSpPr>
          <p:spPr bwMode="auto">
            <a:xfrm flipV="1">
              <a:off x="514" y="1380"/>
              <a:ext cx="131"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3" name="Line 105"/>
            <p:cNvSpPr>
              <a:spLocks noChangeShapeType="1"/>
            </p:cNvSpPr>
            <p:nvPr/>
          </p:nvSpPr>
          <p:spPr bwMode="auto">
            <a:xfrm flipH="1">
              <a:off x="535" y="1429"/>
              <a:ext cx="423" cy="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4" name="Line 106"/>
            <p:cNvSpPr>
              <a:spLocks noChangeShapeType="1"/>
            </p:cNvSpPr>
            <p:nvPr/>
          </p:nvSpPr>
          <p:spPr bwMode="auto">
            <a:xfrm flipH="1">
              <a:off x="553" y="1420"/>
              <a:ext cx="422"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5" name="Line 107"/>
            <p:cNvSpPr>
              <a:spLocks noChangeShapeType="1"/>
            </p:cNvSpPr>
            <p:nvPr/>
          </p:nvSpPr>
          <p:spPr bwMode="auto">
            <a:xfrm flipH="1">
              <a:off x="574" y="1411"/>
              <a:ext cx="423"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6" name="Line 108"/>
            <p:cNvSpPr>
              <a:spLocks noChangeShapeType="1"/>
            </p:cNvSpPr>
            <p:nvPr/>
          </p:nvSpPr>
          <p:spPr bwMode="auto">
            <a:xfrm flipH="1">
              <a:off x="596" y="1401"/>
              <a:ext cx="423"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7" name="Line 109"/>
            <p:cNvSpPr>
              <a:spLocks noChangeShapeType="1"/>
            </p:cNvSpPr>
            <p:nvPr/>
          </p:nvSpPr>
          <p:spPr bwMode="auto">
            <a:xfrm flipH="1">
              <a:off x="617" y="1392"/>
              <a:ext cx="423"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8" name="Line 110"/>
            <p:cNvSpPr>
              <a:spLocks noChangeShapeType="1"/>
            </p:cNvSpPr>
            <p:nvPr/>
          </p:nvSpPr>
          <p:spPr bwMode="auto">
            <a:xfrm flipV="1">
              <a:off x="550" y="1380"/>
              <a:ext cx="130"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9" name="Line 111"/>
            <p:cNvSpPr>
              <a:spLocks noChangeShapeType="1"/>
            </p:cNvSpPr>
            <p:nvPr/>
          </p:nvSpPr>
          <p:spPr bwMode="auto">
            <a:xfrm flipV="1">
              <a:off x="587" y="1380"/>
              <a:ext cx="129"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60" name="Line 112"/>
            <p:cNvSpPr>
              <a:spLocks noChangeShapeType="1"/>
            </p:cNvSpPr>
            <p:nvPr/>
          </p:nvSpPr>
          <p:spPr bwMode="auto">
            <a:xfrm flipV="1">
              <a:off x="620" y="1380"/>
              <a:ext cx="130"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61" name="Line 113"/>
            <p:cNvSpPr>
              <a:spLocks noChangeShapeType="1"/>
            </p:cNvSpPr>
            <p:nvPr/>
          </p:nvSpPr>
          <p:spPr bwMode="auto">
            <a:xfrm flipV="1">
              <a:off x="657" y="1380"/>
              <a:ext cx="130"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62" name="Line 114"/>
            <p:cNvSpPr>
              <a:spLocks noChangeShapeType="1"/>
            </p:cNvSpPr>
            <p:nvPr/>
          </p:nvSpPr>
          <p:spPr bwMode="auto">
            <a:xfrm flipV="1">
              <a:off x="690" y="1380"/>
              <a:ext cx="131"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63" name="Line 115"/>
            <p:cNvSpPr>
              <a:spLocks noChangeShapeType="1"/>
            </p:cNvSpPr>
            <p:nvPr/>
          </p:nvSpPr>
          <p:spPr bwMode="auto">
            <a:xfrm flipV="1">
              <a:off x="726" y="1380"/>
              <a:ext cx="129"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64" name="Line 116"/>
            <p:cNvSpPr>
              <a:spLocks noChangeShapeType="1"/>
            </p:cNvSpPr>
            <p:nvPr/>
          </p:nvSpPr>
          <p:spPr bwMode="auto">
            <a:xfrm flipV="1">
              <a:off x="762" y="1380"/>
              <a:ext cx="130"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65" name="Line 117"/>
            <p:cNvSpPr>
              <a:spLocks noChangeShapeType="1"/>
            </p:cNvSpPr>
            <p:nvPr/>
          </p:nvSpPr>
          <p:spPr bwMode="auto">
            <a:xfrm flipV="1">
              <a:off x="799" y="1380"/>
              <a:ext cx="131"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66" name="Line 118"/>
            <p:cNvSpPr>
              <a:spLocks noChangeShapeType="1"/>
            </p:cNvSpPr>
            <p:nvPr/>
          </p:nvSpPr>
          <p:spPr bwMode="auto">
            <a:xfrm flipV="1">
              <a:off x="832" y="1381"/>
              <a:ext cx="130"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67" name="Line 119"/>
            <p:cNvSpPr>
              <a:spLocks noChangeShapeType="1"/>
            </p:cNvSpPr>
            <p:nvPr/>
          </p:nvSpPr>
          <p:spPr bwMode="auto">
            <a:xfrm flipV="1">
              <a:off x="873" y="1380"/>
              <a:ext cx="130"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68" name="Line 120"/>
            <p:cNvSpPr>
              <a:spLocks noChangeShapeType="1"/>
            </p:cNvSpPr>
            <p:nvPr/>
          </p:nvSpPr>
          <p:spPr bwMode="auto">
            <a:xfrm flipV="1">
              <a:off x="901" y="1380"/>
              <a:ext cx="130"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grpSp>
      <p:sp>
        <p:nvSpPr>
          <p:cNvPr id="3" name="Textfeld 2"/>
          <p:cNvSpPr txBox="1"/>
          <p:nvPr/>
        </p:nvSpPr>
        <p:spPr>
          <a:xfrm>
            <a:off x="6375399" y="1896533"/>
            <a:ext cx="1888068" cy="738664"/>
          </a:xfrm>
          <a:prstGeom prst="rect">
            <a:avLst/>
          </a:prstGeom>
          <a:noFill/>
        </p:spPr>
        <p:txBody>
          <a:bodyPr wrap="square" rtlCol="0">
            <a:spAutoFit/>
          </a:bodyPr>
          <a:lstStyle/>
          <a:p>
            <a:r>
              <a:rPr lang="de-DE" sz="1400"/>
              <a:t>Enduser Computer (e.g. with Excel and OLAP plug-in)</a:t>
            </a:r>
          </a:p>
        </p:txBody>
      </p:sp>
    </p:spTree>
    <p:extLst>
      <p:ext uri="{BB962C8B-B14F-4D97-AF65-F5344CB8AC3E}">
        <p14:creationId xmlns:p14="http://schemas.microsoft.com/office/powerpoint/2010/main" val="96943311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DEA7250C-939E-4A2C-BCE9-2729016D6D81}" type="slidenum">
              <a:rPr lang="de-DE" sz="800" smtClean="0">
                <a:solidFill>
                  <a:schemeClr val="bg1"/>
                </a:solidFill>
              </a:rPr>
              <a:pPr/>
              <a:t>71</a:t>
            </a:fld>
            <a:endParaRPr lang="de-DE" sz="800">
              <a:solidFill>
                <a:schemeClr val="bg1"/>
              </a:solidFill>
            </a:endParaRPr>
          </a:p>
        </p:txBody>
      </p:sp>
      <p:sp>
        <p:nvSpPr>
          <p:cNvPr id="67587" name="Rectangle 2"/>
          <p:cNvSpPr>
            <a:spLocks noChangeArrowheads="1"/>
          </p:cNvSpPr>
          <p:nvPr/>
        </p:nvSpPr>
        <p:spPr bwMode="auto">
          <a:xfrm>
            <a:off x="141288" y="568325"/>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7588" name="Rectangle 3"/>
          <p:cNvSpPr>
            <a:spLocks noChangeArrowheads="1"/>
          </p:cNvSpPr>
          <p:nvPr/>
        </p:nvSpPr>
        <p:spPr bwMode="auto">
          <a:xfrm>
            <a:off x="3317864" y="3064601"/>
            <a:ext cx="2189703"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196850">
              <a:spcBef>
                <a:spcPct val="30000"/>
              </a:spcBef>
              <a:tabLst>
                <a:tab pos="292100" algn="l"/>
                <a:tab pos="673100" algn="l"/>
                <a:tab pos="1333500" algn="l"/>
              </a:tabLst>
            </a:pPr>
            <a:r>
              <a:rPr lang="de-DE" sz="3200">
                <a:solidFill>
                  <a:srgbClr val="FF3300"/>
                </a:solidFill>
              </a:rPr>
              <a:t>3</a:t>
            </a:r>
            <a:r>
              <a:rPr lang="de-DE" sz="3200" dirty="0">
                <a:solidFill>
                  <a:srgbClr val="FF3300"/>
                </a:solidFill>
              </a:rPr>
              <a:t>	 Big Data</a:t>
            </a:r>
            <a:endParaRPr lang="de-DE" sz="3200" b="0" dirty="0"/>
          </a:p>
        </p:txBody>
      </p:sp>
    </p:spTree>
    <p:extLst>
      <p:ext uri="{BB962C8B-B14F-4D97-AF65-F5344CB8AC3E}">
        <p14:creationId xmlns:p14="http://schemas.microsoft.com/office/powerpoint/2010/main" val="3070487217"/>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72</a:t>
            </a:fld>
            <a:endParaRPr lang="de-DE" sz="800">
              <a:solidFill>
                <a:schemeClr val="bg1"/>
              </a:solidFill>
            </a:endParaRPr>
          </a:p>
        </p:txBody>
      </p:sp>
      <p:sp>
        <p:nvSpPr>
          <p:cNvPr id="2" name="Textfeld 1"/>
          <p:cNvSpPr txBox="1"/>
          <p:nvPr/>
        </p:nvSpPr>
        <p:spPr>
          <a:xfrm>
            <a:off x="390699" y="1088968"/>
            <a:ext cx="8661863" cy="5301451"/>
          </a:xfrm>
          <a:prstGeom prst="rect">
            <a:avLst/>
          </a:prstGeom>
          <a:noFill/>
        </p:spPr>
        <p:txBody>
          <a:bodyPr wrap="square" rtlCol="0">
            <a:spAutoFit/>
          </a:bodyPr>
          <a:lstStyle/>
          <a:p>
            <a:pPr algn="l">
              <a:spcBef>
                <a:spcPts val="300"/>
              </a:spcBef>
            </a:pPr>
            <a:r>
              <a:rPr lang="en-US" sz="1800"/>
              <a:t>Traditional DWH solutions are designed to provide a single point of truth. Important aspects are: </a:t>
            </a:r>
            <a:r>
              <a:rPr lang="de-DE" sz="1800"/>
              <a:t> </a:t>
            </a:r>
            <a:endParaRPr lang="de-DE" sz="1800" dirty="0"/>
          </a:p>
          <a:p>
            <a:pPr marL="182563" indent="-182563" algn="l">
              <a:spcBef>
                <a:spcPts val="300"/>
              </a:spcBef>
              <a:buSzPct val="140000"/>
              <a:buFont typeface="Arial" panose="020B0604020202020204" pitchFamily="34" charset="0"/>
              <a:buChar char="•"/>
            </a:pPr>
            <a:r>
              <a:rPr lang="en-US" sz="1800" b="0"/>
              <a:t>Merge and unify data from multiple data sources</a:t>
            </a:r>
            <a:endParaRPr lang="de-DE" sz="1800" b="0" dirty="0"/>
          </a:p>
          <a:p>
            <a:pPr marL="182563" indent="-182563" algn="l">
              <a:spcBef>
                <a:spcPts val="300"/>
              </a:spcBef>
              <a:buSzPct val="140000"/>
              <a:buFont typeface="Arial" panose="020B0604020202020204" pitchFamily="34" charset="0"/>
              <a:buChar char="•"/>
            </a:pPr>
            <a:r>
              <a:rPr lang="de-DE" sz="1800" b="0"/>
              <a:t>High data quality</a:t>
            </a:r>
            <a:endParaRPr lang="de-DE" sz="1800" b="0" dirty="0"/>
          </a:p>
          <a:p>
            <a:pPr marL="182563" indent="-182563" algn="l">
              <a:spcBef>
                <a:spcPts val="300"/>
              </a:spcBef>
              <a:buSzPct val="140000"/>
              <a:buFont typeface="Arial" panose="020B0604020202020204" pitchFamily="34" charset="0"/>
              <a:buChar char="•"/>
            </a:pPr>
            <a:r>
              <a:rPr lang="en-US" sz="1800" b="0"/>
              <a:t>Proper historization of the data</a:t>
            </a:r>
            <a:endParaRPr lang="de-DE" sz="1800" b="0" dirty="0"/>
          </a:p>
          <a:p>
            <a:pPr marL="182563" indent="-182563" algn="l">
              <a:spcBef>
                <a:spcPts val="300"/>
              </a:spcBef>
              <a:buSzPct val="140000"/>
              <a:buFont typeface="Arial" panose="020B0604020202020204" pitchFamily="34" charset="0"/>
              <a:buChar char="•"/>
            </a:pPr>
            <a:r>
              <a:rPr lang="de-DE" sz="1800" b="0" dirty="0"/>
              <a:t>Data </a:t>
            </a:r>
            <a:r>
              <a:rPr lang="de-DE" sz="1800" b="0" err="1"/>
              <a:t>Governance</a:t>
            </a:r>
            <a:r>
              <a:rPr lang="de-DE" sz="1800" b="0"/>
              <a:t> and </a:t>
            </a:r>
            <a:r>
              <a:rPr lang="de-DE" sz="1800" b="0" dirty="0"/>
              <a:t>Compliance</a:t>
            </a:r>
          </a:p>
          <a:p>
            <a:pPr algn="l">
              <a:spcBef>
                <a:spcPts val="1200"/>
              </a:spcBef>
            </a:pPr>
            <a:r>
              <a:rPr lang="en-US" sz="1800"/>
              <a:t>This results in the following problem areas in today's world:</a:t>
            </a:r>
            <a:endParaRPr lang="de-DE" sz="1800" dirty="0"/>
          </a:p>
          <a:p>
            <a:pPr marL="182563" indent="-182563" algn="l">
              <a:spcBef>
                <a:spcPts val="300"/>
              </a:spcBef>
              <a:buSzPct val="140000"/>
              <a:buFont typeface="Arial" panose="020B0604020202020204" pitchFamily="34" charset="0"/>
              <a:buChar char="•"/>
            </a:pPr>
            <a:r>
              <a:rPr lang="en-US" sz="1800"/>
              <a:t>Lack of flexibility</a:t>
            </a:r>
            <a:r>
              <a:rPr lang="en-US" sz="1800" b="0"/>
              <a:t> due to high effort for changes</a:t>
            </a:r>
          </a:p>
          <a:p>
            <a:pPr marL="182563" indent="-182563" algn="l">
              <a:spcBef>
                <a:spcPts val="300"/>
              </a:spcBef>
              <a:buSzPct val="140000"/>
              <a:buFont typeface="Arial" panose="020B0604020202020204" pitchFamily="34" charset="0"/>
              <a:buChar char="•"/>
            </a:pPr>
            <a:r>
              <a:rPr lang="en-US" sz="1800"/>
              <a:t>Time expenditure</a:t>
            </a:r>
            <a:r>
              <a:rPr lang="en-US" sz="1800" b="0"/>
              <a:t> due to transfer from the operational sources and the aggregations</a:t>
            </a:r>
            <a:r>
              <a:rPr lang="en-US" sz="1800"/>
              <a:t> </a:t>
            </a:r>
          </a:p>
          <a:p>
            <a:pPr marL="182563" indent="-182563" algn="l">
              <a:spcBef>
                <a:spcPts val="300"/>
              </a:spcBef>
              <a:buSzPct val="140000"/>
              <a:buFont typeface="Arial" panose="020B0604020202020204" pitchFamily="34" charset="0"/>
              <a:buChar char="•"/>
            </a:pPr>
            <a:r>
              <a:rPr lang="en-US" sz="1800"/>
              <a:t>Past orientation of data (snapshot of the past); </a:t>
            </a:r>
            <a:r>
              <a:rPr lang="en-US" sz="1800" b="0"/>
              <a:t>There is an</a:t>
            </a:r>
            <a:r>
              <a:rPr lang="en-US" sz="1800"/>
              <a:t> </a:t>
            </a:r>
            <a:r>
              <a:rPr lang="en-US" sz="1800" b="0"/>
              <a:t>increasing need for ad hoc and real-time analyses</a:t>
            </a:r>
          </a:p>
          <a:p>
            <a:pPr marL="182563" indent="-182563" algn="l">
              <a:spcBef>
                <a:spcPts val="300"/>
              </a:spcBef>
              <a:buSzPct val="140000"/>
              <a:buFont typeface="Arial" panose="020B0604020202020204" pitchFamily="34" charset="0"/>
              <a:buChar char="•"/>
            </a:pPr>
            <a:r>
              <a:rPr lang="en-US" sz="1800"/>
              <a:t>Partial knowledge</a:t>
            </a:r>
            <a:r>
              <a:rPr lang="en-US" sz="1800" b="0"/>
              <a:t>, as only structured data is stored with increasing need for social media data, etc.</a:t>
            </a:r>
          </a:p>
          <a:p>
            <a:pPr marL="182563" indent="-182563" algn="l">
              <a:spcBef>
                <a:spcPts val="300"/>
              </a:spcBef>
              <a:buSzPct val="140000"/>
              <a:buFont typeface="Arial" panose="020B0604020202020204" pitchFamily="34" charset="0"/>
              <a:buChar char="•"/>
            </a:pPr>
            <a:r>
              <a:rPr lang="en-US" sz="1800"/>
              <a:t>Patchwork</a:t>
            </a:r>
            <a:r>
              <a:rPr lang="en-US" sz="1800" b="0"/>
              <a:t>; due to gradual introduction of data warehouses, many solution islands exist and are operated separately from each other both technically and methodologically</a:t>
            </a:r>
            <a:endParaRPr lang="de-DE" sz="1800" b="0" dirty="0"/>
          </a:p>
        </p:txBody>
      </p:sp>
      <p:sp>
        <p:nvSpPr>
          <p:cNvPr id="5" name="Text Box 16"/>
          <p:cNvSpPr txBox="1">
            <a:spLocks noChangeArrowheads="1"/>
          </p:cNvSpPr>
          <p:nvPr/>
        </p:nvSpPr>
        <p:spPr bwMode="auto">
          <a:xfrm>
            <a:off x="185904" y="434540"/>
            <a:ext cx="7070029"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de-DE" altLang="de-DE">
                <a:latin typeface="Arial" pitchFamily="34" charset="0"/>
              </a:rPr>
              <a:t>Limitations of the Data Warehouse Approach</a:t>
            </a:r>
            <a:endParaRPr lang="de-DE" altLang="de-DE" dirty="0">
              <a:latin typeface="Arial" pitchFamily="34" charset="0"/>
            </a:endParaRPr>
          </a:p>
        </p:txBody>
      </p:sp>
    </p:spTree>
    <p:extLst>
      <p:ext uri="{BB962C8B-B14F-4D97-AF65-F5344CB8AC3E}">
        <p14:creationId xmlns:p14="http://schemas.microsoft.com/office/powerpoint/2010/main" val="1289734690"/>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73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What is Big Data?</a:t>
            </a:r>
          </a:p>
        </p:txBody>
      </p:sp>
      <p:sp>
        <p:nvSpPr>
          <p:cNvPr id="2" name="Textfeld 1"/>
          <p:cNvSpPr txBox="1"/>
          <p:nvPr/>
        </p:nvSpPr>
        <p:spPr>
          <a:xfrm>
            <a:off x="756458" y="1379913"/>
            <a:ext cx="7506392" cy="4401205"/>
          </a:xfrm>
          <a:prstGeom prst="rect">
            <a:avLst/>
          </a:prstGeom>
          <a:noFill/>
        </p:spPr>
        <p:txBody>
          <a:bodyPr wrap="square" rtlCol="0">
            <a:spAutoFit/>
          </a:bodyPr>
          <a:lstStyle/>
          <a:p>
            <a:pPr algn="l">
              <a:tabLst>
                <a:tab pos="7323138" algn="r"/>
              </a:tabLst>
            </a:pPr>
            <a:r>
              <a:rPr lang="en-US" sz="2000" dirty="0"/>
              <a:t>The basic idea behind the phrase 'Big Data' is that everything we do is increasingly leaving a digital trace (or data), which we (and others) can use and analyze.  	</a:t>
            </a:r>
            <a:br>
              <a:rPr lang="en-US" sz="2000" dirty="0"/>
            </a:br>
            <a:r>
              <a:rPr lang="en-US" sz="2000" dirty="0"/>
              <a:t>	-- Bernard Marr</a:t>
            </a:r>
          </a:p>
          <a:p>
            <a:pPr algn="l">
              <a:tabLst>
                <a:tab pos="7323138" algn="r"/>
              </a:tabLst>
            </a:pPr>
            <a:endParaRPr lang="en-US" sz="2000" dirty="0"/>
          </a:p>
          <a:p>
            <a:pPr algn="l">
              <a:tabLst>
                <a:tab pos="7323138" algn="r"/>
              </a:tabLst>
            </a:pPr>
            <a:r>
              <a:rPr lang="en-US" sz="2000" dirty="0"/>
              <a:t>Big Data is the frontier of a ﬁrm’s ability to store, process, and access (SPA) all the data it needs to operate effectively, make decisions‚ reduce risks, and serve customers.  	</a:t>
            </a:r>
            <a:br>
              <a:rPr lang="en-US" sz="2000" dirty="0"/>
            </a:br>
            <a:r>
              <a:rPr lang="en-US" sz="2000" dirty="0"/>
              <a:t>	-- Forrester</a:t>
            </a:r>
          </a:p>
          <a:p>
            <a:pPr algn="l">
              <a:tabLst>
                <a:tab pos="7323138" algn="r"/>
              </a:tabLst>
            </a:pPr>
            <a:endParaRPr lang="en-US" sz="2000" dirty="0"/>
          </a:p>
          <a:p>
            <a:pPr algn="l">
              <a:tabLst>
                <a:tab pos="7323138" algn="r"/>
              </a:tabLst>
            </a:pPr>
            <a:r>
              <a:rPr lang="en-US" sz="2000" dirty="0"/>
              <a:t>Big Data is not about the </a:t>
            </a:r>
            <a:r>
              <a:rPr lang="en-US" sz="2000" i="1" dirty="0"/>
              <a:t>size</a:t>
            </a:r>
            <a:r>
              <a:rPr lang="en-US" sz="2000" dirty="0"/>
              <a:t> of the data, it's about the </a:t>
            </a:r>
            <a:r>
              <a:rPr lang="en-US" sz="2000" i="1" dirty="0"/>
              <a:t>value</a:t>
            </a:r>
            <a:r>
              <a:rPr lang="en-US" sz="2000" dirty="0"/>
              <a:t> within the data.	-- David Wellman</a:t>
            </a:r>
          </a:p>
        </p:txBody>
      </p:sp>
    </p:spTree>
    <p:extLst>
      <p:ext uri="{BB962C8B-B14F-4D97-AF65-F5344CB8AC3E}">
        <p14:creationId xmlns:p14="http://schemas.microsoft.com/office/powerpoint/2010/main" val="127615623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74</a:t>
            </a:fld>
            <a:endParaRPr lang="en-US" sz="800" dirty="0">
              <a:solidFill>
                <a:schemeClr val="bg1"/>
              </a:solidFill>
            </a:endParaRPr>
          </a:p>
        </p:txBody>
      </p:sp>
      <p:sp>
        <p:nvSpPr>
          <p:cNvPr id="4099" name="Rectangle 2"/>
          <p:cNvSpPr>
            <a:spLocks noChangeArrowheads="1"/>
          </p:cNvSpPr>
          <p:nvPr/>
        </p:nvSpPr>
        <p:spPr bwMode="auto">
          <a:xfrm>
            <a:off x="177802"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4V’s of Big Data</a:t>
            </a:r>
          </a:p>
        </p:txBody>
      </p:sp>
      <p:pic>
        <p:nvPicPr>
          <p:cNvPr id="5" name="Picture 4"/>
          <p:cNvPicPr>
            <a:picLocks noChangeAspect="1"/>
          </p:cNvPicPr>
          <p:nvPr/>
        </p:nvPicPr>
        <p:blipFill>
          <a:blip r:embed="rId2"/>
          <a:stretch>
            <a:fillRect/>
          </a:stretch>
        </p:blipFill>
        <p:spPr>
          <a:xfrm>
            <a:off x="900113" y="1948550"/>
            <a:ext cx="7012956" cy="3584037"/>
          </a:xfrm>
          <a:prstGeom prst="rect">
            <a:avLst/>
          </a:prstGeom>
        </p:spPr>
      </p:pic>
      <p:sp>
        <p:nvSpPr>
          <p:cNvPr id="6" name="Textfeld 5"/>
          <p:cNvSpPr txBox="1"/>
          <p:nvPr/>
        </p:nvSpPr>
        <p:spPr>
          <a:xfrm>
            <a:off x="590089" y="6251175"/>
            <a:ext cx="5070879" cy="276999"/>
          </a:xfrm>
          <a:prstGeom prst="rect">
            <a:avLst/>
          </a:prstGeom>
          <a:noFill/>
        </p:spPr>
        <p:txBody>
          <a:bodyPr wrap="square" rtlCol="0">
            <a:spAutoFit/>
          </a:bodyPr>
          <a:lstStyle/>
          <a:p>
            <a:pPr algn="l"/>
            <a:r>
              <a:rPr lang="de-DE" sz="1200" b="0" dirty="0"/>
              <a:t>Source: www.cs.kent.edu/~jin/BigData/Lecture1.pptx</a:t>
            </a:r>
          </a:p>
        </p:txBody>
      </p:sp>
    </p:spTree>
    <p:extLst>
      <p:ext uri="{BB962C8B-B14F-4D97-AF65-F5344CB8AC3E}">
        <p14:creationId xmlns:p14="http://schemas.microsoft.com/office/powerpoint/2010/main" val="338486402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75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solidFill>
                  <a:sysClr val="windowText" lastClr="000000"/>
                </a:solidFill>
                <a:latin typeface="+mn-lt"/>
              </a:rPr>
              <a:t>Volume (Scale)</a:t>
            </a:r>
            <a:endParaRPr lang="en-US" sz="2400" dirty="0">
              <a:latin typeface="+mn-lt"/>
            </a:endParaRPr>
          </a:p>
        </p:txBody>
      </p:sp>
      <p:pic>
        <p:nvPicPr>
          <p:cNvPr id="2" name="Grafik 1"/>
          <p:cNvPicPr>
            <a:picLocks noChangeAspect="1"/>
          </p:cNvPicPr>
          <p:nvPr/>
        </p:nvPicPr>
        <p:blipFill>
          <a:blip r:embed="rId2"/>
          <a:stretch>
            <a:fillRect/>
          </a:stretch>
        </p:blipFill>
        <p:spPr>
          <a:xfrm>
            <a:off x="283949" y="1184323"/>
            <a:ext cx="5110172" cy="3321027"/>
          </a:xfrm>
          <a:prstGeom prst="rect">
            <a:avLst/>
          </a:prstGeom>
        </p:spPr>
      </p:pic>
      <p:pic>
        <p:nvPicPr>
          <p:cNvPr id="3" name="Grafik 2"/>
          <p:cNvPicPr>
            <a:picLocks noChangeAspect="1"/>
          </p:cNvPicPr>
          <p:nvPr/>
        </p:nvPicPr>
        <p:blipFill>
          <a:blip r:embed="rId3"/>
          <a:stretch>
            <a:fillRect/>
          </a:stretch>
        </p:blipFill>
        <p:spPr>
          <a:xfrm>
            <a:off x="5484389" y="4211273"/>
            <a:ext cx="3487367" cy="2134168"/>
          </a:xfrm>
          <a:prstGeom prst="rect">
            <a:avLst/>
          </a:prstGeom>
        </p:spPr>
      </p:pic>
    </p:spTree>
    <p:extLst>
      <p:ext uri="{BB962C8B-B14F-4D97-AF65-F5344CB8AC3E}">
        <p14:creationId xmlns:p14="http://schemas.microsoft.com/office/powerpoint/2010/main" val="50965756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76</a:t>
            </a:fld>
            <a:endParaRPr lang="en-US" sz="800" dirty="0">
              <a:solidFill>
                <a:schemeClr val="bg1"/>
              </a:solidFill>
            </a:endParaRPr>
          </a:p>
        </p:txBody>
      </p:sp>
      <p:sp>
        <p:nvSpPr>
          <p:cNvPr id="4099" name="Rectangle 2"/>
          <p:cNvSpPr>
            <a:spLocks noChangeArrowheads="1"/>
          </p:cNvSpPr>
          <p:nvPr/>
        </p:nvSpPr>
        <p:spPr bwMode="auto">
          <a:xfrm>
            <a:off x="177800" y="244043"/>
            <a:ext cx="6289502"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solidFill>
                  <a:sysClr val="windowText" lastClr="000000"/>
                </a:solidFill>
                <a:latin typeface="+mn-lt"/>
              </a:rPr>
              <a:t>The Model of Generating and </a:t>
            </a:r>
            <a:br>
              <a:rPr lang="en-US" sz="2400" dirty="0">
                <a:solidFill>
                  <a:sysClr val="windowText" lastClr="000000"/>
                </a:solidFill>
                <a:latin typeface="+mn-lt"/>
              </a:rPr>
            </a:br>
            <a:r>
              <a:rPr lang="en-US" sz="2400" dirty="0">
                <a:solidFill>
                  <a:sysClr val="windowText" lastClr="000000"/>
                </a:solidFill>
                <a:latin typeface="+mn-lt"/>
              </a:rPr>
              <a:t>Consuming Data has Changed</a:t>
            </a:r>
          </a:p>
        </p:txBody>
      </p:sp>
      <p:pic>
        <p:nvPicPr>
          <p:cNvPr id="32" name="Picture 3" descr="Screen shot 2013-01-13 at 5.46.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58" y="2362728"/>
            <a:ext cx="996168" cy="928795"/>
          </a:xfrm>
          <a:prstGeom prst="rect">
            <a:avLst/>
          </a:prstGeom>
        </p:spPr>
      </p:pic>
      <p:pic>
        <p:nvPicPr>
          <p:cNvPr id="33" name="Picture 4"/>
          <p:cNvPicPr>
            <a:picLocks noChangeAspect="1"/>
          </p:cNvPicPr>
          <p:nvPr/>
        </p:nvPicPr>
        <p:blipFill>
          <a:blip r:embed="rId3"/>
          <a:stretch>
            <a:fillRect/>
          </a:stretch>
        </p:blipFill>
        <p:spPr>
          <a:xfrm>
            <a:off x="2098066" y="2362728"/>
            <a:ext cx="889834" cy="889149"/>
          </a:xfrm>
          <a:prstGeom prst="rect">
            <a:avLst/>
          </a:prstGeom>
        </p:spPr>
      </p:pic>
      <p:sp>
        <p:nvSpPr>
          <p:cNvPr id="34" name="TextBox 5"/>
          <p:cNvSpPr txBox="1"/>
          <p:nvPr/>
        </p:nvSpPr>
        <p:spPr>
          <a:xfrm>
            <a:off x="682566" y="1648234"/>
            <a:ext cx="7624946" cy="646331"/>
          </a:xfrm>
          <a:prstGeom prst="rect">
            <a:avLst/>
          </a:prstGeom>
          <a:noFill/>
        </p:spPr>
        <p:txBody>
          <a:bodyPr wrap="square" rtlCol="0">
            <a:spAutoFit/>
          </a:bodyPr>
          <a:lstStyle/>
          <a:p>
            <a:pPr algn="l" eaLnBrk="1" fontAlgn="auto" hangingPunct="1">
              <a:spcBef>
                <a:spcPts val="0"/>
              </a:spcBef>
              <a:spcAft>
                <a:spcPts val="0"/>
              </a:spcAft>
            </a:pPr>
            <a:r>
              <a:rPr lang="en-US" sz="1800" dirty="0">
                <a:solidFill>
                  <a:srgbClr val="0000FF"/>
                </a:solidFill>
                <a:latin typeface="+mn-lt"/>
                <a:ea typeface="+mn-ea"/>
              </a:rPr>
              <a:t>Old Model: </a:t>
            </a:r>
            <a:r>
              <a:rPr lang="en-US" sz="1800" dirty="0">
                <a:solidFill>
                  <a:prstClr val="black"/>
                </a:solidFill>
                <a:latin typeface="+mn-lt"/>
                <a:ea typeface="+mn-ea"/>
              </a:rPr>
              <a:t>Few companies are generating data, all others are consuming data </a:t>
            </a:r>
          </a:p>
        </p:txBody>
      </p:sp>
      <p:pic>
        <p:nvPicPr>
          <p:cNvPr id="35" name="Picture 9"/>
          <p:cNvPicPr>
            <a:picLocks noChangeAspect="1"/>
          </p:cNvPicPr>
          <p:nvPr/>
        </p:nvPicPr>
        <p:blipFill>
          <a:blip r:embed="rId4"/>
          <a:stretch>
            <a:fillRect/>
          </a:stretch>
        </p:blipFill>
        <p:spPr>
          <a:xfrm>
            <a:off x="5141937" y="2271802"/>
            <a:ext cx="1251853" cy="929560"/>
          </a:xfrm>
          <a:prstGeom prst="rect">
            <a:avLst/>
          </a:prstGeom>
        </p:spPr>
      </p:pic>
      <p:sp>
        <p:nvSpPr>
          <p:cNvPr id="36" name="Right Arrow 10"/>
          <p:cNvSpPr/>
          <p:nvPr/>
        </p:nvSpPr>
        <p:spPr>
          <a:xfrm>
            <a:off x="3153405" y="2555571"/>
            <a:ext cx="1768562" cy="486678"/>
          </a:xfrm>
          <a:prstGeom prst="right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white"/>
              </a:solidFill>
              <a:effectLst/>
              <a:uLnTx/>
              <a:uFillTx/>
              <a:latin typeface="+mn-lt"/>
              <a:ea typeface="+mn-ea"/>
              <a:cs typeface="+mn-cs"/>
            </a:endParaRPr>
          </a:p>
        </p:txBody>
      </p:sp>
      <p:grpSp>
        <p:nvGrpSpPr>
          <p:cNvPr id="37" name="Group 13"/>
          <p:cNvGrpSpPr/>
          <p:nvPr/>
        </p:nvGrpSpPr>
        <p:grpSpPr>
          <a:xfrm>
            <a:off x="682565" y="3719130"/>
            <a:ext cx="7717177" cy="1614895"/>
            <a:chOff x="367344" y="4332069"/>
            <a:chExt cx="7717177" cy="1614895"/>
          </a:xfrm>
        </p:grpSpPr>
        <p:pic>
          <p:nvPicPr>
            <p:cNvPr id="38" name="Picture 7" descr="Screen shot 2013-01-13 at 5.50.25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936" y="5032760"/>
              <a:ext cx="1317519" cy="914204"/>
            </a:xfrm>
            <a:prstGeom prst="rect">
              <a:avLst/>
            </a:prstGeom>
          </p:spPr>
        </p:pic>
        <p:sp>
          <p:nvSpPr>
            <p:cNvPr id="39" name="Rectangle 8"/>
            <p:cNvSpPr/>
            <p:nvPr/>
          </p:nvSpPr>
          <p:spPr>
            <a:xfrm>
              <a:off x="367344" y="4332069"/>
              <a:ext cx="7717177" cy="646331"/>
            </a:xfrm>
            <a:prstGeom prst="rect">
              <a:avLst/>
            </a:prstGeom>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rgbClr val="0000FF"/>
                  </a:solidFill>
                  <a:effectLst/>
                  <a:uLnTx/>
                  <a:uFillTx/>
                  <a:latin typeface="+mn-lt"/>
                  <a:ea typeface="+mn-ea"/>
                </a:rPr>
                <a:t>New Model: </a:t>
              </a:r>
              <a:r>
                <a:rPr kumimoji="0" lang="en-US" sz="1800" i="0" u="none" strike="noStrike" kern="0" cap="none" spc="0" normalizeH="0" baseline="0" noProof="0" dirty="0">
                  <a:ln>
                    <a:noFill/>
                  </a:ln>
                  <a:solidFill>
                    <a:prstClr val="black"/>
                  </a:solidFill>
                  <a:effectLst/>
                  <a:uLnTx/>
                  <a:uFillTx/>
                  <a:latin typeface="+mn-lt"/>
                  <a:ea typeface="+mn-ea"/>
                </a:rPr>
                <a:t>all of us are generating data, and all of us are consuming data </a:t>
              </a:r>
            </a:p>
          </p:txBody>
        </p:sp>
        <p:sp>
          <p:nvSpPr>
            <p:cNvPr id="40" name="Right Arrow 11"/>
            <p:cNvSpPr/>
            <p:nvPr/>
          </p:nvSpPr>
          <p:spPr>
            <a:xfrm>
              <a:off x="2472219" y="5185359"/>
              <a:ext cx="1768562" cy="486678"/>
            </a:xfrm>
            <a:prstGeom prst="right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white"/>
                </a:solidFill>
                <a:effectLst/>
                <a:uLnTx/>
                <a:uFillTx/>
                <a:latin typeface="+mn-lt"/>
                <a:ea typeface="+mn-ea"/>
                <a:cs typeface="+mn-cs"/>
              </a:endParaRPr>
            </a:p>
          </p:txBody>
        </p:sp>
        <p:pic>
          <p:nvPicPr>
            <p:cNvPr id="41" name="Picture 12"/>
            <p:cNvPicPr>
              <a:picLocks noChangeAspect="1"/>
            </p:cNvPicPr>
            <p:nvPr/>
          </p:nvPicPr>
          <p:blipFill>
            <a:blip r:embed="rId4"/>
            <a:stretch>
              <a:fillRect/>
            </a:stretch>
          </p:blipFill>
          <p:spPr>
            <a:xfrm>
              <a:off x="4353925" y="4973409"/>
              <a:ext cx="1251853" cy="929560"/>
            </a:xfrm>
            <a:prstGeom prst="rect">
              <a:avLst/>
            </a:prstGeom>
          </p:spPr>
        </p:pic>
      </p:grpSp>
      <p:sp>
        <p:nvSpPr>
          <p:cNvPr id="42" name="Textfeld 41"/>
          <p:cNvSpPr txBox="1"/>
          <p:nvPr/>
        </p:nvSpPr>
        <p:spPr>
          <a:xfrm>
            <a:off x="523586" y="5810596"/>
            <a:ext cx="5070879" cy="276999"/>
          </a:xfrm>
          <a:prstGeom prst="rect">
            <a:avLst/>
          </a:prstGeom>
          <a:noFill/>
        </p:spPr>
        <p:txBody>
          <a:bodyPr wrap="square" rtlCol="0">
            <a:spAutoFit/>
          </a:bodyPr>
          <a:lstStyle/>
          <a:p>
            <a:pPr algn="l"/>
            <a:r>
              <a:rPr lang="de-DE" sz="1200" b="0" dirty="0"/>
              <a:t>Source: www.cs.kent.edu/~jin/BigData/Lecture1.pptx</a:t>
            </a:r>
          </a:p>
        </p:txBody>
      </p:sp>
    </p:spTree>
    <p:extLst>
      <p:ext uri="{BB962C8B-B14F-4D97-AF65-F5344CB8AC3E}">
        <p14:creationId xmlns:p14="http://schemas.microsoft.com/office/powerpoint/2010/main" val="3952171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checkerboard(across)">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77</a:t>
            </a:fld>
            <a:endParaRPr lang="en-US" sz="800" dirty="0">
              <a:solidFill>
                <a:schemeClr val="bg1"/>
              </a:solidFill>
            </a:endParaRPr>
          </a:p>
        </p:txBody>
      </p:sp>
      <p:sp>
        <p:nvSpPr>
          <p:cNvPr id="4099" name="Rectangle 2"/>
          <p:cNvSpPr>
            <a:spLocks noChangeArrowheads="1"/>
          </p:cNvSpPr>
          <p:nvPr/>
        </p:nvSpPr>
        <p:spPr bwMode="auto">
          <a:xfrm>
            <a:off x="177802"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solidFill>
                  <a:sysClr val="windowText" lastClr="000000"/>
                </a:solidFill>
                <a:latin typeface="+mn-lt"/>
              </a:rPr>
              <a:t>Collecting Data</a:t>
            </a:r>
            <a:endParaRPr lang="en-US" sz="2400" dirty="0">
              <a:latin typeface="+mn-lt"/>
            </a:endParaRPr>
          </a:p>
        </p:txBody>
      </p:sp>
      <p:grpSp>
        <p:nvGrpSpPr>
          <p:cNvPr id="2" name="Gruppieren 1"/>
          <p:cNvGrpSpPr/>
          <p:nvPr/>
        </p:nvGrpSpPr>
        <p:grpSpPr>
          <a:xfrm>
            <a:off x="222863" y="960362"/>
            <a:ext cx="8576783" cy="5813877"/>
            <a:chOff x="127378" y="664102"/>
            <a:chExt cx="8968997" cy="6112084"/>
          </a:xfrm>
        </p:grpSpPr>
        <p:sp>
          <p:nvSpPr>
            <p:cNvPr id="13" name="Text Box 37"/>
            <p:cNvSpPr txBox="1">
              <a:spLocks noChangeArrowheads="1"/>
            </p:cNvSpPr>
            <p:nvPr/>
          </p:nvSpPr>
          <p:spPr bwMode="auto">
            <a:xfrm>
              <a:off x="620713" y="1565802"/>
              <a:ext cx="2825750" cy="7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eaLnBrk="1" fontAlgn="auto" hangingPunct="1">
                <a:lnSpc>
                  <a:spcPct val="90000"/>
                </a:lnSpc>
                <a:spcBef>
                  <a:spcPct val="50000"/>
                </a:spcBef>
                <a:spcAft>
                  <a:spcPts val="0"/>
                </a:spcAft>
                <a:defRPr/>
              </a:pPr>
              <a:r>
                <a:rPr lang="en-US" sz="1800" i="1" kern="0" dirty="0">
                  <a:solidFill>
                    <a:srgbClr val="00A4DE"/>
                  </a:solidFill>
                </a:rPr>
                <a:t>12+ TBs</a:t>
              </a:r>
              <a:r>
                <a:rPr lang="en-US" sz="1300" kern="0" dirty="0">
                  <a:solidFill>
                    <a:srgbClr val="000000"/>
                  </a:solidFill>
                </a:rPr>
                <a:t> </a:t>
              </a:r>
              <a:br>
                <a:rPr lang="en-US" sz="1300" kern="0" dirty="0">
                  <a:solidFill>
                    <a:srgbClr val="000000"/>
                  </a:solidFill>
                </a:rPr>
              </a:br>
              <a:r>
                <a:rPr lang="en-US" sz="1400" kern="0" dirty="0">
                  <a:solidFill>
                    <a:srgbClr val="075314"/>
                  </a:solidFill>
                </a:rPr>
                <a:t>of tweet data </a:t>
              </a:r>
              <a:br>
                <a:rPr lang="en-US" sz="1400" kern="0" dirty="0">
                  <a:solidFill>
                    <a:srgbClr val="075314"/>
                  </a:solidFill>
                </a:rPr>
              </a:br>
              <a:r>
                <a:rPr lang="en-US" sz="1400" kern="0" dirty="0">
                  <a:solidFill>
                    <a:srgbClr val="075314"/>
                  </a:solidFill>
                </a:rPr>
                <a:t>every day</a:t>
              </a:r>
            </a:p>
          </p:txBody>
        </p:sp>
        <p:sp>
          <p:nvSpPr>
            <p:cNvPr id="14" name="Text Box 38"/>
            <p:cNvSpPr txBox="1">
              <a:spLocks noChangeArrowheads="1"/>
            </p:cNvSpPr>
            <p:nvPr/>
          </p:nvSpPr>
          <p:spPr bwMode="auto">
            <a:xfrm>
              <a:off x="1985963" y="4756677"/>
              <a:ext cx="1325562" cy="97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eaLnBrk="1" fontAlgn="auto" hangingPunct="1">
                <a:lnSpc>
                  <a:spcPct val="90000"/>
                </a:lnSpc>
                <a:spcBef>
                  <a:spcPct val="50000"/>
                </a:spcBef>
                <a:spcAft>
                  <a:spcPts val="0"/>
                </a:spcAft>
                <a:defRPr/>
              </a:pPr>
              <a:r>
                <a:rPr lang="en-US" sz="1800" i="1" kern="0" dirty="0">
                  <a:solidFill>
                    <a:srgbClr val="00A4DE"/>
                  </a:solidFill>
                </a:rPr>
                <a:t>25+ TBs </a:t>
              </a:r>
              <a:r>
                <a:rPr lang="en-US" sz="1400" kern="0" dirty="0">
                  <a:solidFill>
                    <a:srgbClr val="075314"/>
                  </a:solidFill>
                </a:rPr>
                <a:t>of</a:t>
              </a:r>
              <a:br>
                <a:rPr lang="en-US" sz="1400" kern="0" dirty="0">
                  <a:solidFill>
                    <a:srgbClr val="075314"/>
                  </a:solidFill>
                </a:rPr>
              </a:br>
              <a:r>
                <a:rPr lang="en-US" sz="1400" kern="0" dirty="0">
                  <a:solidFill>
                    <a:srgbClr val="075314"/>
                  </a:solidFill>
                </a:rPr>
                <a:t>log data every day</a:t>
              </a:r>
            </a:p>
          </p:txBody>
        </p:sp>
        <p:pic>
          <p:nvPicPr>
            <p:cNvPr id="1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8488" y="2243665"/>
              <a:ext cx="2784475"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4"/>
            <p:cNvSpPr>
              <a:spLocks noChangeArrowheads="1"/>
            </p:cNvSpPr>
            <p:nvPr/>
          </p:nvSpPr>
          <p:spPr bwMode="auto">
            <a:xfrm rot="16200000">
              <a:off x="-342108" y="3767249"/>
              <a:ext cx="1470025" cy="53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fontAlgn="auto" hangingPunct="1">
                <a:lnSpc>
                  <a:spcPct val="90000"/>
                </a:lnSpc>
                <a:spcBef>
                  <a:spcPct val="50000"/>
                </a:spcBef>
                <a:spcAft>
                  <a:spcPts val="0"/>
                </a:spcAft>
                <a:defRPr/>
              </a:pPr>
              <a:r>
                <a:rPr lang="en-US" b="0" i="1" kern="0" dirty="0">
                  <a:solidFill>
                    <a:srgbClr val="00A4DE"/>
                  </a:solidFill>
                  <a:cs typeface="+mn-cs"/>
                </a:rPr>
                <a:t>? TBs </a:t>
              </a:r>
              <a:r>
                <a:rPr lang="en-US" sz="1400" b="0" kern="0" dirty="0">
                  <a:solidFill>
                    <a:srgbClr val="075314"/>
                  </a:solidFill>
                  <a:cs typeface="+mn-cs"/>
                </a:rPr>
                <a:t>of</a:t>
              </a:r>
              <a:br>
                <a:rPr lang="en-US" sz="1400" b="0" kern="0" dirty="0">
                  <a:solidFill>
                    <a:srgbClr val="075314"/>
                  </a:solidFill>
                  <a:cs typeface="+mn-cs"/>
                </a:rPr>
              </a:br>
              <a:r>
                <a:rPr lang="en-US" sz="1400" b="0" kern="0" dirty="0">
                  <a:solidFill>
                    <a:srgbClr val="075314"/>
                  </a:solidFill>
                  <a:cs typeface="+mn-cs"/>
                </a:rPr>
                <a:t>data every day</a:t>
              </a:r>
            </a:p>
          </p:txBody>
        </p:sp>
        <p:grpSp>
          <p:nvGrpSpPr>
            <p:cNvPr id="17" name="Group 15"/>
            <p:cNvGrpSpPr>
              <a:grpSpLocks/>
            </p:cNvGrpSpPr>
            <p:nvPr/>
          </p:nvGrpSpPr>
          <p:grpSpPr bwMode="auto">
            <a:xfrm>
              <a:off x="223838" y="4845577"/>
              <a:ext cx="1638300" cy="1509713"/>
              <a:chOff x="264585" y="4317999"/>
              <a:chExt cx="1842062" cy="2180183"/>
            </a:xfrm>
          </p:grpSpPr>
          <p:pic>
            <p:nvPicPr>
              <p:cNvPr id="1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926" y="6117182"/>
                <a:ext cx="89262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4585" y="4317999"/>
                <a:ext cx="1842062" cy="178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Trapezoid 19"/>
            <p:cNvSpPr/>
            <p:nvPr/>
          </p:nvSpPr>
          <p:spPr bwMode="auto">
            <a:xfrm rot="16200000">
              <a:off x="2951163" y="322789"/>
              <a:ext cx="5651500" cy="6334125"/>
            </a:xfrm>
            <a:prstGeom prst="trapezoid">
              <a:avLst>
                <a:gd name="adj" fmla="val 28745"/>
              </a:avLst>
            </a:prstGeom>
            <a:solidFill>
              <a:srgbClr val="7889FB">
                <a:alpha val="10000"/>
              </a:srgbClr>
            </a:solidFill>
            <a:ln w="9525" cap="flat" cmpd="sng" algn="ctr">
              <a:noFill/>
              <a:prstDash val="solid"/>
              <a:round/>
              <a:headEnd type="none" w="med" len="med"/>
              <a:tailEnd type="none" w="med" len="med"/>
            </a:ln>
            <a:effectLst/>
          </p:spPr>
          <p:txBody>
            <a:bodyPr lIns="92075" tIns="46038" rIns="92075" bIns="46038"/>
            <a:lstStyle/>
            <a:p>
              <a:pPr eaLnBrk="1" fontAlgn="auto" hangingPunct="1">
                <a:spcBef>
                  <a:spcPct val="50000"/>
                </a:spcBef>
                <a:spcAft>
                  <a:spcPts val="0"/>
                </a:spcAft>
                <a:defRPr/>
              </a:pPr>
              <a:endParaRPr lang="en-US" sz="1400" b="0" kern="0">
                <a:solidFill>
                  <a:sysClr val="windowText" lastClr="000000"/>
                </a:solidFill>
                <a:latin typeface="Arial" pitchFamily="34" charset="0"/>
                <a:cs typeface="Arial" pitchFamily="34" charset="0"/>
              </a:endParaRPr>
            </a:p>
          </p:txBody>
        </p:sp>
        <p:grpSp>
          <p:nvGrpSpPr>
            <p:cNvPr id="21" name="Group 19"/>
            <p:cNvGrpSpPr>
              <a:grpSpLocks/>
            </p:cNvGrpSpPr>
            <p:nvPr/>
          </p:nvGrpSpPr>
          <p:grpSpPr bwMode="auto">
            <a:xfrm>
              <a:off x="3733800" y="833965"/>
              <a:ext cx="5337175" cy="5942221"/>
              <a:chOff x="3733800" y="742950"/>
              <a:chExt cx="5337175" cy="5942221"/>
            </a:xfrm>
          </p:grpSpPr>
          <p:grpSp>
            <p:nvGrpSpPr>
              <p:cNvPr id="22" name="Group 11"/>
              <p:cNvGrpSpPr>
                <a:grpSpLocks/>
              </p:cNvGrpSpPr>
              <p:nvPr/>
            </p:nvGrpSpPr>
            <p:grpSpPr bwMode="auto">
              <a:xfrm>
                <a:off x="3744913" y="742950"/>
                <a:ext cx="5326062" cy="5736487"/>
                <a:chOff x="3744913" y="742950"/>
                <a:chExt cx="5326062" cy="5736487"/>
              </a:xfrm>
            </p:grpSpPr>
            <p:pic>
              <p:nvPicPr>
                <p:cNvPr id="24" name="Picture 40" descr="mobile-interne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675222">
                  <a:off x="7105650" y="858838"/>
                  <a:ext cx="942975"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 descr="TrendsMont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4913" y="1103313"/>
                  <a:ext cx="4648200" cy="519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4"/>
                <p:cNvSpPr>
                  <a:spLocks noChangeArrowheads="1"/>
                </p:cNvSpPr>
                <p:nvPr/>
              </p:nvSpPr>
              <p:spPr bwMode="auto">
                <a:xfrm>
                  <a:off x="7805738" y="4570414"/>
                  <a:ext cx="1265237" cy="190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2+ billion</a:t>
                  </a:r>
                  <a:r>
                    <a:rPr lang="en-US" sz="1400">
                      <a:solidFill>
                        <a:srgbClr val="075314"/>
                      </a:solidFill>
                    </a:rPr>
                    <a:t> people on the Web by end 2011 </a:t>
                  </a:r>
                  <a:endParaRPr lang="en-US" b="0"/>
                </a:p>
              </p:txBody>
            </p:sp>
            <p:sp>
              <p:nvSpPr>
                <p:cNvPr id="27" name="Rectangle 4"/>
                <p:cNvSpPr>
                  <a:spLocks noChangeArrowheads="1"/>
                </p:cNvSpPr>
                <p:nvPr/>
              </p:nvSpPr>
              <p:spPr bwMode="auto">
                <a:xfrm>
                  <a:off x="4297363" y="927630"/>
                  <a:ext cx="1997075" cy="1197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ctr" eaLnBrk="1" hangingPunct="1"/>
                  <a:r>
                    <a:rPr lang="en-US" i="1" dirty="0">
                      <a:solidFill>
                        <a:srgbClr val="00A4DE"/>
                      </a:solidFill>
                    </a:rPr>
                    <a:t>30 billion</a:t>
                  </a:r>
                  <a:r>
                    <a:rPr lang="en-US" sz="1400" dirty="0">
                      <a:solidFill>
                        <a:srgbClr val="075314"/>
                      </a:solidFill>
                    </a:rPr>
                    <a:t> RFID tags today</a:t>
                  </a:r>
                  <a:br>
                    <a:rPr lang="en-US" sz="1400" dirty="0">
                      <a:solidFill>
                        <a:srgbClr val="075314"/>
                      </a:solidFill>
                    </a:rPr>
                  </a:br>
                  <a:r>
                    <a:rPr lang="en-US" sz="1400" dirty="0">
                      <a:solidFill>
                        <a:srgbClr val="075314"/>
                      </a:solidFill>
                    </a:rPr>
                    <a:t> (1.3B in 2005)</a:t>
                  </a:r>
                  <a:endParaRPr lang="en-US" b="0" dirty="0"/>
                </a:p>
              </p:txBody>
            </p:sp>
            <p:sp>
              <p:nvSpPr>
                <p:cNvPr id="28" name="Rectangle 4"/>
                <p:cNvSpPr>
                  <a:spLocks noChangeArrowheads="1"/>
                </p:cNvSpPr>
                <p:nvPr/>
              </p:nvSpPr>
              <p:spPr bwMode="auto">
                <a:xfrm>
                  <a:off x="7747001" y="742950"/>
                  <a:ext cx="1323974" cy="1909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4.6 billion</a:t>
                  </a:r>
                  <a:r>
                    <a:rPr lang="en-US" sz="1400">
                      <a:solidFill>
                        <a:srgbClr val="075314"/>
                      </a:solidFill>
                    </a:rPr>
                    <a:t> camera phones world wide</a:t>
                  </a:r>
                  <a:endParaRPr lang="en-US" b="0"/>
                </a:p>
              </p:txBody>
            </p:sp>
            <p:sp>
              <p:nvSpPr>
                <p:cNvPr id="29" name="Rectangle 5"/>
                <p:cNvSpPr>
                  <a:spLocks noChangeArrowheads="1"/>
                </p:cNvSpPr>
                <p:nvPr/>
              </p:nvSpPr>
              <p:spPr bwMode="auto">
                <a:xfrm>
                  <a:off x="7696200" y="2609850"/>
                  <a:ext cx="1374775" cy="2200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100s of millions of GPS enabled</a:t>
                  </a:r>
                  <a:r>
                    <a:rPr lang="en-US" sz="1400">
                      <a:solidFill>
                        <a:srgbClr val="075314"/>
                      </a:solidFill>
                    </a:rPr>
                    <a:t> devices sold annually</a:t>
                  </a:r>
                  <a:endParaRPr lang="en-US" b="0"/>
                </a:p>
              </p:txBody>
            </p:sp>
          </p:grpSp>
          <p:sp>
            <p:nvSpPr>
              <p:cNvPr id="23" name="Rectangle 4"/>
              <p:cNvSpPr>
                <a:spLocks noChangeArrowheads="1"/>
              </p:cNvSpPr>
              <p:nvPr/>
            </p:nvSpPr>
            <p:spPr bwMode="auto">
              <a:xfrm>
                <a:off x="3733800" y="5487988"/>
                <a:ext cx="2374900" cy="1197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ctr" eaLnBrk="1" hangingPunct="1"/>
                <a:r>
                  <a:rPr lang="en-US" i="1">
                    <a:solidFill>
                      <a:srgbClr val="00A4DE"/>
                    </a:solidFill>
                  </a:rPr>
                  <a:t>76 million</a:t>
                </a:r>
                <a:r>
                  <a:rPr lang="en-US" sz="1400">
                    <a:solidFill>
                      <a:srgbClr val="075314"/>
                    </a:solidFill>
                  </a:rPr>
                  <a:t> smart meters in 2009…</a:t>
                </a:r>
                <a:br>
                  <a:rPr lang="en-US" sz="1400">
                    <a:solidFill>
                      <a:srgbClr val="075314"/>
                    </a:solidFill>
                  </a:rPr>
                </a:br>
                <a:r>
                  <a:rPr lang="en-US" sz="1400">
                    <a:solidFill>
                      <a:srgbClr val="075314"/>
                    </a:solidFill>
                  </a:rPr>
                  <a:t> 200M by 2014 </a:t>
                </a:r>
                <a:endParaRPr lang="en-US" b="0"/>
              </a:p>
            </p:txBody>
          </p:sp>
        </p:grpSp>
        <p:sp>
          <p:nvSpPr>
            <p:cNvPr id="30" name="Trapezoid 29"/>
            <p:cNvSpPr/>
            <p:nvPr/>
          </p:nvSpPr>
          <p:spPr bwMode="auto">
            <a:xfrm rot="16200000">
              <a:off x="3103563" y="475189"/>
              <a:ext cx="5651500" cy="6334125"/>
            </a:xfrm>
            <a:prstGeom prst="trapezoid">
              <a:avLst>
                <a:gd name="adj" fmla="val 28745"/>
              </a:avLst>
            </a:prstGeom>
            <a:solidFill>
              <a:schemeClr val="tx2">
                <a:alpha val="10000"/>
              </a:schemeClr>
            </a:solidFill>
            <a:ln w="9525" cap="flat" cmpd="sng" algn="ctr">
              <a:noFill/>
              <a:prstDash val="solid"/>
              <a:round/>
              <a:headEnd type="none" w="med" len="med"/>
              <a:tailEnd type="none" w="med" len="med"/>
            </a:ln>
            <a:effectLst/>
          </p:spPr>
          <p:txBody>
            <a:bodyPr lIns="92075" tIns="46038" rIns="92075" bIns="46038"/>
            <a:lstStyle/>
            <a:p>
              <a:pPr eaLnBrk="1" hangingPunct="1">
                <a:spcBef>
                  <a:spcPct val="50000"/>
                </a:spcBef>
                <a:defRPr/>
              </a:pPr>
              <a:endParaRPr lang="en-US" sz="1400">
                <a:latin typeface="Arial" pitchFamily="34" charset="0"/>
                <a:cs typeface="Arial" pitchFamily="34" charset="0"/>
              </a:endParaRPr>
            </a:p>
          </p:txBody>
        </p:sp>
      </p:grpSp>
      <p:sp>
        <p:nvSpPr>
          <p:cNvPr id="31" name="Textfeld 30"/>
          <p:cNvSpPr txBox="1"/>
          <p:nvPr/>
        </p:nvSpPr>
        <p:spPr>
          <a:xfrm>
            <a:off x="328628" y="6365570"/>
            <a:ext cx="5070879" cy="276999"/>
          </a:xfrm>
          <a:prstGeom prst="rect">
            <a:avLst/>
          </a:prstGeom>
          <a:noFill/>
        </p:spPr>
        <p:txBody>
          <a:bodyPr wrap="square" rtlCol="0">
            <a:spAutoFit/>
          </a:bodyPr>
          <a:lstStyle/>
          <a:p>
            <a:pPr algn="l"/>
            <a:r>
              <a:rPr lang="de-DE" sz="1200" b="0" dirty="0"/>
              <a:t>Source: www.cs.kent.edu/~jin/BigData/Lecture1.pptx</a:t>
            </a:r>
          </a:p>
        </p:txBody>
      </p:sp>
    </p:spTree>
    <p:extLst>
      <p:ext uri="{BB962C8B-B14F-4D97-AF65-F5344CB8AC3E}">
        <p14:creationId xmlns:p14="http://schemas.microsoft.com/office/powerpoint/2010/main" val="420239503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78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Types of Data People are Creating (I)</a:t>
            </a:r>
          </a:p>
        </p:txBody>
      </p:sp>
      <p:sp>
        <p:nvSpPr>
          <p:cNvPr id="2" name="Textfeld 1"/>
          <p:cNvSpPr txBox="1"/>
          <p:nvPr/>
        </p:nvSpPr>
        <p:spPr>
          <a:xfrm>
            <a:off x="315884" y="1064029"/>
            <a:ext cx="8728363" cy="5193729"/>
          </a:xfrm>
          <a:prstGeom prst="rect">
            <a:avLst/>
          </a:prstGeom>
          <a:noFill/>
        </p:spPr>
        <p:txBody>
          <a:bodyPr wrap="square" rtlCol="0">
            <a:spAutoFit/>
          </a:bodyPr>
          <a:lstStyle/>
          <a:p>
            <a:pPr algn="l"/>
            <a:r>
              <a:rPr lang="en-US" sz="1800" dirty="0"/>
              <a:t>Activity Data </a:t>
            </a:r>
          </a:p>
          <a:p>
            <a:pPr algn="l">
              <a:spcBef>
                <a:spcPts val="300"/>
              </a:spcBef>
            </a:pPr>
            <a:r>
              <a:rPr lang="en-US" sz="1800" b="0" dirty="0"/>
              <a:t>Simple activities like listening to music or reading a book are now generating data. Digital music players and eBooks collect data on our activities. Your smart phone collects data on how you use it and your web browser collects information on what you are searching for. Your credit card company collects data on where you shop and your shop collects data on what you buy. It is hard to imagine any activity that does not generate data.</a:t>
            </a:r>
          </a:p>
          <a:p>
            <a:pPr algn="l"/>
            <a:r>
              <a:rPr lang="en-US" sz="1800" dirty="0"/>
              <a:t>Conversation Data </a:t>
            </a:r>
          </a:p>
          <a:p>
            <a:pPr algn="l">
              <a:spcBef>
                <a:spcPts val="300"/>
              </a:spcBef>
            </a:pPr>
            <a:r>
              <a:rPr lang="en-US" sz="1800" b="0" dirty="0"/>
              <a:t>Our conversations are now digitally recorded. </a:t>
            </a:r>
            <a:r>
              <a:rPr lang="en-US" sz="1800" b="0" dirty="0" err="1"/>
              <a:t>lt</a:t>
            </a:r>
            <a:r>
              <a:rPr lang="en-US" sz="1800" b="0" dirty="0"/>
              <a:t> all started with </a:t>
            </a:r>
            <a:r>
              <a:rPr lang="en-US" sz="1800" b="0" dirty="0" err="1"/>
              <a:t>eMails</a:t>
            </a:r>
            <a:r>
              <a:rPr lang="en-US" sz="1800" b="0" dirty="0"/>
              <a:t> but nowadays most of our conversations leave a digital trail. Just think of all the conversations we have on social media sites like Facebook or Twitter. Even many of our phone conversations are now digitally recorded.</a:t>
            </a:r>
          </a:p>
          <a:p>
            <a:pPr algn="l"/>
            <a:r>
              <a:rPr lang="en-US" sz="1800" dirty="0"/>
              <a:t>Photo and Video Image Data</a:t>
            </a:r>
          </a:p>
          <a:p>
            <a:pPr algn="l">
              <a:spcBef>
                <a:spcPts val="300"/>
              </a:spcBef>
            </a:pPr>
            <a:r>
              <a:rPr lang="en-US" sz="1800" b="0" dirty="0"/>
              <a:t>Just think about all the pictures we take on our smart phones or digital cameras. We upload and share 100s of thousands of them on social media sites every second. The increasing amounts of cameras take video images and we upload hundreds of hours of video images to YouTube and other sites every minute.</a:t>
            </a:r>
            <a:endParaRPr lang="de-DE" sz="1800" b="0" dirty="0"/>
          </a:p>
        </p:txBody>
      </p:sp>
      <p:sp>
        <p:nvSpPr>
          <p:cNvPr id="5" name="Textfeld 4"/>
          <p:cNvSpPr txBox="1"/>
          <p:nvPr/>
        </p:nvSpPr>
        <p:spPr>
          <a:xfrm>
            <a:off x="1537854" y="6301182"/>
            <a:ext cx="7306887" cy="276999"/>
          </a:xfrm>
          <a:prstGeom prst="rect">
            <a:avLst/>
          </a:prstGeom>
          <a:noFill/>
        </p:spPr>
        <p:txBody>
          <a:bodyPr wrap="square" rtlCol="0">
            <a:spAutoFit/>
          </a:bodyPr>
          <a:lstStyle/>
          <a:p>
            <a:pPr algn="l"/>
            <a:r>
              <a:rPr lang="de-DE" sz="1200" b="0" dirty="0"/>
              <a:t>Source: http://de.slideshare.net/BernardMarr/140228-big-data-slide-share/3-The_basic_idea_behind_the</a:t>
            </a:r>
          </a:p>
        </p:txBody>
      </p:sp>
    </p:spTree>
    <p:extLst>
      <p:ext uri="{BB962C8B-B14F-4D97-AF65-F5344CB8AC3E}">
        <p14:creationId xmlns:p14="http://schemas.microsoft.com/office/powerpoint/2010/main" val="107570368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44488" y="508795"/>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en-US" sz="2400" kern="0" dirty="0">
                <a:solidFill>
                  <a:schemeClr val="tx1"/>
                </a:solidFill>
              </a:rPr>
              <a:t>Why is Modern Analytics so Successful?</a:t>
            </a: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7</a:t>
            </a:fld>
            <a:endParaRPr lang="de-DE" altLang="de-DE"/>
          </a:p>
        </p:txBody>
      </p:sp>
      <p:sp>
        <p:nvSpPr>
          <p:cNvPr id="5" name="Textfeld 4"/>
          <p:cNvSpPr txBox="1"/>
          <p:nvPr/>
        </p:nvSpPr>
        <p:spPr>
          <a:xfrm>
            <a:off x="1398180" y="2028509"/>
            <a:ext cx="5983522" cy="2492990"/>
          </a:xfrm>
          <a:prstGeom prst="rect">
            <a:avLst/>
          </a:prstGeom>
          <a:noFill/>
        </p:spPr>
        <p:txBody>
          <a:bodyPr wrap="square" rtlCol="0">
            <a:spAutoFit/>
          </a:bodyPr>
          <a:lstStyle/>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More Data for the Analysis</a:t>
            </a:r>
          </a:p>
          <a:p>
            <a:pPr marL="342900" indent="-342900" algn="l">
              <a:spcBef>
                <a:spcPts val="2400"/>
              </a:spcBef>
              <a:buFont typeface="+mj-lt"/>
              <a:buAutoNum type="arabicPeriod"/>
              <a:tabLst>
                <a:tab pos="4572000" algn="l"/>
                <a:tab pos="8616950" algn="r"/>
              </a:tabLst>
            </a:pPr>
            <a:r>
              <a:rPr lang="en-US" sz="2400" dirty="0">
                <a:solidFill>
                  <a:srgbClr val="FF0000"/>
                </a:solidFill>
              </a:rPr>
              <a:t>More Computing Power</a:t>
            </a:r>
          </a:p>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New Methods and Algorithms</a:t>
            </a:r>
          </a:p>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New Analytics Processes</a:t>
            </a:r>
          </a:p>
        </p:txBody>
      </p:sp>
    </p:spTree>
    <p:extLst>
      <p:ext uri="{BB962C8B-B14F-4D97-AF65-F5344CB8AC3E}">
        <p14:creationId xmlns:p14="http://schemas.microsoft.com/office/powerpoint/2010/main" val="3585074157"/>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79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Types of Data People are Creating (II)</a:t>
            </a:r>
          </a:p>
        </p:txBody>
      </p:sp>
      <p:sp>
        <p:nvSpPr>
          <p:cNvPr id="2" name="Textfeld 1"/>
          <p:cNvSpPr txBox="1"/>
          <p:nvPr/>
        </p:nvSpPr>
        <p:spPr>
          <a:xfrm>
            <a:off x="315884" y="1064029"/>
            <a:ext cx="8728363" cy="3354765"/>
          </a:xfrm>
          <a:prstGeom prst="rect">
            <a:avLst/>
          </a:prstGeom>
          <a:noFill/>
        </p:spPr>
        <p:txBody>
          <a:bodyPr wrap="square" rtlCol="0">
            <a:spAutoFit/>
          </a:bodyPr>
          <a:lstStyle/>
          <a:p>
            <a:pPr algn="l"/>
            <a:r>
              <a:rPr lang="en-US" sz="1800" dirty="0"/>
              <a:t>Sensor Data </a:t>
            </a:r>
          </a:p>
          <a:p>
            <a:pPr algn="l">
              <a:spcBef>
                <a:spcPts val="300"/>
              </a:spcBef>
            </a:pPr>
            <a:r>
              <a:rPr lang="en-US" sz="1800" b="0" dirty="0"/>
              <a:t>We are increasingly surrounded by sensors that collect and share data. Take your smart phone, it contains a global positioning sensor to track exactly where you are every second of the day, it includes an </a:t>
            </a:r>
            <a:r>
              <a:rPr lang="en-US" sz="1800" b="0" dirty="0" err="1"/>
              <a:t>accelometer</a:t>
            </a:r>
            <a:r>
              <a:rPr lang="en-US" sz="1800" b="0" dirty="0"/>
              <a:t> to track the speed and direction at which you are travelling. We now have sensors in many devices and products.</a:t>
            </a:r>
          </a:p>
          <a:p>
            <a:pPr algn="l"/>
            <a:r>
              <a:rPr lang="en-US" sz="1800" dirty="0"/>
              <a:t>The Internet of Things Data </a:t>
            </a:r>
          </a:p>
          <a:p>
            <a:pPr algn="l">
              <a:spcBef>
                <a:spcPts val="300"/>
              </a:spcBef>
            </a:pPr>
            <a:r>
              <a:rPr lang="en-US" sz="1800" b="0" dirty="0"/>
              <a:t>We now have smart TVs that are able to collect and process data, we have smart watches, smart fridges, and smart alarms. The Internet of Things, or Internet of Everything connects these devices so that e.g. the traffic sensors on the road send data to your alarm clock which will wake you up earlier than planned because the blocked road means you have to leave earlier to make your 9am meeting.</a:t>
            </a:r>
            <a:endParaRPr lang="de-DE" sz="1800" b="0" dirty="0"/>
          </a:p>
        </p:txBody>
      </p:sp>
      <p:sp>
        <p:nvSpPr>
          <p:cNvPr id="5" name="Textfeld 4"/>
          <p:cNvSpPr txBox="1"/>
          <p:nvPr/>
        </p:nvSpPr>
        <p:spPr>
          <a:xfrm>
            <a:off x="1537854" y="6301182"/>
            <a:ext cx="7306887" cy="276999"/>
          </a:xfrm>
          <a:prstGeom prst="rect">
            <a:avLst/>
          </a:prstGeom>
          <a:noFill/>
        </p:spPr>
        <p:txBody>
          <a:bodyPr wrap="square" rtlCol="0">
            <a:spAutoFit/>
          </a:bodyPr>
          <a:lstStyle/>
          <a:p>
            <a:pPr algn="l"/>
            <a:r>
              <a:rPr lang="de-DE" sz="1200" b="0" dirty="0"/>
              <a:t>Source: http://de.slideshare.net/BernardMarr/140228-big-data-slide-share/3-The_basic_idea_behind_the</a:t>
            </a:r>
          </a:p>
        </p:txBody>
      </p:sp>
    </p:spTree>
    <p:extLst>
      <p:ext uri="{BB962C8B-B14F-4D97-AF65-F5344CB8AC3E}">
        <p14:creationId xmlns:p14="http://schemas.microsoft.com/office/powerpoint/2010/main" val="200959366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80</a:t>
            </a:fld>
            <a:endParaRPr lang="en-US" sz="800" dirty="0">
              <a:solidFill>
                <a:schemeClr val="bg1"/>
              </a:solidFill>
            </a:endParaRPr>
          </a:p>
        </p:txBody>
      </p:sp>
      <p:sp>
        <p:nvSpPr>
          <p:cNvPr id="4099" name="Rectangle 2"/>
          <p:cNvSpPr>
            <a:spLocks noChangeArrowheads="1"/>
          </p:cNvSpPr>
          <p:nvPr/>
        </p:nvSpPr>
        <p:spPr bwMode="auto">
          <a:xfrm>
            <a:off x="177802"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Variety (Complexity) </a:t>
            </a:r>
          </a:p>
        </p:txBody>
      </p:sp>
      <p:sp>
        <p:nvSpPr>
          <p:cNvPr id="4" name="Textfeld 3"/>
          <p:cNvSpPr txBox="1"/>
          <p:nvPr/>
        </p:nvSpPr>
        <p:spPr>
          <a:xfrm>
            <a:off x="590089" y="6251175"/>
            <a:ext cx="5070879" cy="276999"/>
          </a:xfrm>
          <a:prstGeom prst="rect">
            <a:avLst/>
          </a:prstGeom>
          <a:noFill/>
        </p:spPr>
        <p:txBody>
          <a:bodyPr wrap="square" rtlCol="0">
            <a:spAutoFit/>
          </a:bodyPr>
          <a:lstStyle/>
          <a:p>
            <a:pPr algn="l"/>
            <a:r>
              <a:rPr lang="de-DE" sz="1200" b="0" dirty="0"/>
              <a:t>Source: www.cs.kent.edu/~jin/BigData/Lecture1.pptx</a:t>
            </a:r>
          </a:p>
        </p:txBody>
      </p:sp>
      <p:sp>
        <p:nvSpPr>
          <p:cNvPr id="5" name="Content Placeholder 2"/>
          <p:cNvSpPr txBox="1">
            <a:spLocks/>
          </p:cNvSpPr>
          <p:nvPr/>
        </p:nvSpPr>
        <p:spPr>
          <a:xfrm>
            <a:off x="124267" y="1707926"/>
            <a:ext cx="5285935" cy="40070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2563" lvl="0" indent="-182563" fontAlgn="auto">
              <a:spcBef>
                <a:spcPts val="1200"/>
              </a:spcBef>
              <a:spcAft>
                <a:spcPts val="0"/>
              </a:spcAft>
            </a:pPr>
            <a:r>
              <a:rPr kumimoji="0" lang="en-US" sz="1800" i="0" u="none" strike="noStrike" kern="1200" cap="none" spc="0" normalizeH="0" baseline="0" noProof="0" dirty="0">
                <a:ln>
                  <a:noFill/>
                </a:ln>
                <a:solidFill>
                  <a:sysClr val="windowText" lastClr="000000"/>
                </a:solidFill>
                <a:effectLst/>
                <a:uLnTx/>
                <a:uFillTx/>
              </a:rPr>
              <a:t>Relational </a:t>
            </a:r>
            <a:r>
              <a:rPr lang="en-US" sz="1800" dirty="0">
                <a:solidFill>
                  <a:sysClr val="windowText" lastClr="000000"/>
                </a:solidFill>
              </a:rPr>
              <a:t>Data (Excel, CSV, Relational Database)</a:t>
            </a:r>
            <a:endParaRPr kumimoji="0" lang="en-US" sz="1800" i="0" u="none" strike="noStrike" kern="1200" cap="none" spc="0" normalizeH="0" baseline="0" noProof="0" dirty="0">
              <a:ln>
                <a:noFill/>
              </a:ln>
              <a:solidFill>
                <a:sysClr val="windowText" lastClr="000000"/>
              </a:solidFill>
              <a:effectLst/>
              <a:uLnTx/>
              <a:uFillTx/>
            </a:endParaRPr>
          </a:p>
          <a:p>
            <a:pPr marL="182563" marR="0" lvl="0" indent="-182563" algn="l" defTabSz="914400" rtl="0" eaLnBrk="1" fontAlgn="auto" latinLnBrk="0" hangingPunct="1">
              <a:lnSpc>
                <a:spcPct val="100000"/>
              </a:lnSpc>
              <a:spcBef>
                <a:spcPts val="1200"/>
              </a:spcBef>
              <a:spcAft>
                <a:spcPts val="0"/>
              </a:spcAft>
              <a:buClrTx/>
              <a:buSzTx/>
              <a:buFont typeface="Arial" pitchFamily="34" charset="0"/>
              <a:buChar char="•"/>
              <a:tabLst/>
              <a:defRPr/>
            </a:pPr>
            <a:r>
              <a:rPr kumimoji="0" lang="en-US" sz="1800" i="0" u="none" strike="noStrike" kern="1200" cap="none" spc="0" normalizeH="0" baseline="0" noProof="0" dirty="0">
                <a:ln>
                  <a:noFill/>
                </a:ln>
                <a:solidFill>
                  <a:sysClr val="windowText" lastClr="000000"/>
                </a:solidFill>
                <a:effectLst/>
                <a:uLnTx/>
                <a:uFillTx/>
              </a:rPr>
              <a:t>Text Data (Web)</a:t>
            </a:r>
          </a:p>
          <a:p>
            <a:pPr marL="182563" marR="0" lvl="0" indent="-182563" algn="l" defTabSz="914400" rtl="0" eaLnBrk="1" fontAlgn="auto" latinLnBrk="0" hangingPunct="1">
              <a:lnSpc>
                <a:spcPct val="100000"/>
              </a:lnSpc>
              <a:spcBef>
                <a:spcPts val="1200"/>
              </a:spcBef>
              <a:spcAft>
                <a:spcPts val="0"/>
              </a:spcAft>
              <a:buClrTx/>
              <a:buSzTx/>
              <a:buFont typeface="Arial" pitchFamily="34" charset="0"/>
              <a:buChar char="•"/>
              <a:tabLst/>
              <a:defRPr/>
            </a:pPr>
            <a:r>
              <a:rPr kumimoji="0" lang="en-US" sz="1800" i="0" u="none" strike="noStrike" kern="1200" cap="none" spc="0" normalizeH="0" baseline="0" noProof="0" dirty="0">
                <a:ln>
                  <a:noFill/>
                </a:ln>
                <a:solidFill>
                  <a:sysClr val="windowText" lastClr="000000"/>
                </a:solidFill>
                <a:effectLst/>
                <a:uLnTx/>
                <a:uFillTx/>
              </a:rPr>
              <a:t>Semi-structured Data (XML/JSON) </a:t>
            </a:r>
          </a:p>
          <a:p>
            <a:pPr marL="182563" marR="0" lvl="0" indent="-182563" algn="l" defTabSz="914400" rtl="0" eaLnBrk="1" fontAlgn="auto" latinLnBrk="0" hangingPunct="1">
              <a:lnSpc>
                <a:spcPct val="100000"/>
              </a:lnSpc>
              <a:spcBef>
                <a:spcPts val="1200"/>
              </a:spcBef>
              <a:spcAft>
                <a:spcPts val="0"/>
              </a:spcAft>
              <a:buClrTx/>
              <a:buSzTx/>
              <a:buFont typeface="Arial" pitchFamily="34" charset="0"/>
              <a:buChar char="•"/>
              <a:tabLst/>
              <a:defRPr/>
            </a:pPr>
            <a:r>
              <a:rPr kumimoji="0" lang="en-US" sz="1800" i="0" u="none" strike="noStrike" kern="1200" cap="none" spc="0" normalizeH="0" baseline="0" noProof="0" dirty="0">
                <a:ln>
                  <a:noFill/>
                </a:ln>
                <a:solidFill>
                  <a:sysClr val="windowText" lastClr="000000"/>
                </a:solidFill>
                <a:effectLst/>
                <a:uLnTx/>
                <a:uFillTx/>
              </a:rPr>
              <a:t>Graph Data</a:t>
            </a:r>
          </a:p>
          <a:p>
            <a:pPr marL="182563" marR="0" lvl="1" indent="0" algn="l" defTabSz="914400" rtl="0" eaLnBrk="1" fontAlgn="auto" latinLnBrk="0" hangingPunct="1">
              <a:lnSpc>
                <a:spcPct val="100000"/>
              </a:lnSpc>
              <a:spcBef>
                <a:spcPts val="0"/>
              </a:spcBef>
              <a:spcAft>
                <a:spcPts val="0"/>
              </a:spcAft>
              <a:buClrTx/>
              <a:buSzTx/>
              <a:buNone/>
              <a:tabLst/>
              <a:defRPr/>
            </a:pPr>
            <a:r>
              <a:rPr kumimoji="0" lang="en-US" sz="1800" i="0" u="none" strike="noStrike" kern="1200" cap="none" spc="0" normalizeH="0" baseline="0" noProof="0" dirty="0">
                <a:ln>
                  <a:noFill/>
                </a:ln>
                <a:solidFill>
                  <a:sysClr val="windowText" lastClr="000000"/>
                </a:solidFill>
                <a:effectLst/>
                <a:uLnTx/>
                <a:uFillTx/>
              </a:rPr>
              <a:t>Social Network, Semantic Web, … </a:t>
            </a:r>
          </a:p>
          <a:p>
            <a:pPr marL="182563" marR="0" lvl="0" indent="-182563" algn="l" defTabSz="914400" rtl="0" eaLnBrk="1" fontAlgn="auto" latinLnBrk="0" hangingPunct="1">
              <a:lnSpc>
                <a:spcPct val="100000"/>
              </a:lnSpc>
              <a:spcBef>
                <a:spcPts val="1200"/>
              </a:spcBef>
              <a:spcAft>
                <a:spcPts val="0"/>
              </a:spcAft>
              <a:buClrTx/>
              <a:buSzTx/>
              <a:buFont typeface="Arial" pitchFamily="34" charset="0"/>
              <a:buChar char="•"/>
              <a:tabLst/>
              <a:defRPr/>
            </a:pPr>
            <a:r>
              <a:rPr kumimoji="0" lang="en-US" sz="1800" i="0" u="none" strike="noStrike" kern="1200" cap="none" spc="0" normalizeH="0" baseline="0" noProof="0" dirty="0">
                <a:ln>
                  <a:noFill/>
                </a:ln>
                <a:solidFill>
                  <a:sysClr val="windowText" lastClr="000000"/>
                </a:solidFill>
                <a:effectLst/>
                <a:uLnTx/>
                <a:uFillTx/>
              </a:rPr>
              <a:t>Streaming Data </a:t>
            </a:r>
          </a:p>
          <a:p>
            <a:pPr marL="182563" marR="0" lvl="1" indent="0" defTabSz="914400" rtl="0" eaLnBrk="1" fontAlgn="auto" latinLnBrk="0" hangingPunct="1">
              <a:lnSpc>
                <a:spcPct val="100000"/>
              </a:lnSpc>
              <a:spcBef>
                <a:spcPts val="0"/>
              </a:spcBef>
              <a:spcAft>
                <a:spcPts val="0"/>
              </a:spcAft>
              <a:buClrTx/>
              <a:buSzTx/>
              <a:buNone/>
              <a:tabLst/>
              <a:defRPr/>
            </a:pPr>
            <a:r>
              <a:rPr kumimoji="0" lang="en-US" sz="1800" i="0" u="none" strike="noStrike" kern="1200" cap="none" spc="0" normalizeH="0" baseline="0" noProof="0" dirty="0">
                <a:ln>
                  <a:noFill/>
                </a:ln>
                <a:solidFill>
                  <a:sysClr val="windowText" lastClr="000000"/>
                </a:solidFill>
                <a:effectLst/>
                <a:uLnTx/>
                <a:uFillTx/>
              </a:rPr>
              <a:t>You can scan the data only once</a:t>
            </a:r>
          </a:p>
          <a:p>
            <a:pPr marL="0" marR="0" lvl="0" indent="0" algn="l" defTabSz="914400" rtl="0" eaLnBrk="1" fontAlgn="auto" latinLnBrk="0" hangingPunct="1">
              <a:lnSpc>
                <a:spcPct val="100000"/>
              </a:lnSpc>
              <a:spcBef>
                <a:spcPts val="1200"/>
              </a:spcBef>
              <a:spcAft>
                <a:spcPts val="0"/>
              </a:spcAft>
              <a:buClrTx/>
              <a:buSzTx/>
              <a:buNone/>
              <a:tabLst/>
              <a:defRPr/>
            </a:pPr>
            <a:endParaRPr kumimoji="0" lang="en-US" sz="1800" i="0" u="none" strike="noStrike" kern="120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1200"/>
              </a:spcBef>
              <a:spcAft>
                <a:spcPts val="0"/>
              </a:spcAft>
              <a:buClrTx/>
              <a:buSzTx/>
              <a:buFont typeface="Arial" pitchFamily="34" charset="0"/>
              <a:buNone/>
              <a:tabLst/>
              <a:defRPr/>
            </a:pPr>
            <a:endParaRPr kumimoji="0" lang="en-US" sz="1800" i="0" u="none" strike="noStrike" kern="1200" cap="none" spc="0" normalizeH="0" baseline="0" noProof="0" dirty="0">
              <a:ln>
                <a:noFill/>
              </a:ln>
              <a:solidFill>
                <a:sysClr val="windowText" lastClr="000000"/>
              </a:solidFill>
              <a:effectLst/>
              <a:uLnTx/>
              <a:uFillTx/>
            </a:endParaRPr>
          </a:p>
        </p:txBody>
      </p:sp>
      <p:pic>
        <p:nvPicPr>
          <p:cNvPr id="6" name="Picture 3"/>
          <p:cNvPicPr>
            <a:picLocks noChangeAspect="1"/>
          </p:cNvPicPr>
          <p:nvPr/>
        </p:nvPicPr>
        <p:blipFill>
          <a:blip r:embed="rId2"/>
          <a:stretch>
            <a:fillRect/>
          </a:stretch>
        </p:blipFill>
        <p:spPr>
          <a:xfrm>
            <a:off x="7283047" y="1860330"/>
            <a:ext cx="1127257" cy="1123499"/>
          </a:xfrm>
          <a:prstGeom prst="rect">
            <a:avLst/>
          </a:prstGeom>
        </p:spPr>
      </p:pic>
      <p:pic>
        <p:nvPicPr>
          <p:cNvPr id="7" name="Picture 4"/>
          <p:cNvPicPr>
            <a:picLocks noChangeAspect="1"/>
          </p:cNvPicPr>
          <p:nvPr/>
        </p:nvPicPr>
        <p:blipFill>
          <a:blip r:embed="rId3"/>
          <a:stretch>
            <a:fillRect/>
          </a:stretch>
        </p:blipFill>
        <p:spPr>
          <a:xfrm>
            <a:off x="5514535" y="1860326"/>
            <a:ext cx="1559504" cy="1169628"/>
          </a:xfrm>
          <a:prstGeom prst="rect">
            <a:avLst/>
          </a:prstGeom>
        </p:spPr>
      </p:pic>
      <p:pic>
        <p:nvPicPr>
          <p:cNvPr id="8" name="Picture 5"/>
          <p:cNvPicPr>
            <a:picLocks noChangeAspect="1"/>
          </p:cNvPicPr>
          <p:nvPr/>
        </p:nvPicPr>
        <p:blipFill>
          <a:blip r:embed="rId4"/>
          <a:stretch>
            <a:fillRect/>
          </a:stretch>
        </p:blipFill>
        <p:spPr>
          <a:xfrm>
            <a:off x="7457749" y="3311452"/>
            <a:ext cx="1175797" cy="900200"/>
          </a:xfrm>
          <a:prstGeom prst="rect">
            <a:avLst/>
          </a:prstGeom>
        </p:spPr>
      </p:pic>
      <p:pic>
        <p:nvPicPr>
          <p:cNvPr id="9" name="Picture 6"/>
          <p:cNvPicPr>
            <a:picLocks noChangeAspect="1"/>
          </p:cNvPicPr>
          <p:nvPr/>
        </p:nvPicPr>
        <p:blipFill>
          <a:blip r:embed="rId5"/>
          <a:stretch>
            <a:fillRect/>
          </a:stretch>
        </p:blipFill>
        <p:spPr>
          <a:xfrm>
            <a:off x="6841817" y="4400178"/>
            <a:ext cx="1791729" cy="1057446"/>
          </a:xfrm>
          <a:prstGeom prst="rect">
            <a:avLst/>
          </a:prstGeom>
        </p:spPr>
      </p:pic>
      <p:pic>
        <p:nvPicPr>
          <p:cNvPr id="10" name="Picture 7"/>
          <p:cNvPicPr>
            <a:picLocks noChangeAspect="1"/>
          </p:cNvPicPr>
          <p:nvPr/>
        </p:nvPicPr>
        <p:blipFill>
          <a:blip r:embed="rId6"/>
          <a:stretch>
            <a:fillRect/>
          </a:stretch>
        </p:blipFill>
        <p:spPr>
          <a:xfrm>
            <a:off x="5693536" y="3195706"/>
            <a:ext cx="1589510" cy="1204473"/>
          </a:xfrm>
          <a:prstGeom prst="rect">
            <a:avLst/>
          </a:prstGeom>
        </p:spPr>
      </p:pic>
      <p:pic>
        <p:nvPicPr>
          <p:cNvPr id="11" name="Picture 8"/>
          <p:cNvPicPr>
            <a:picLocks noChangeAspect="1"/>
          </p:cNvPicPr>
          <p:nvPr/>
        </p:nvPicPr>
        <p:blipFill>
          <a:blip r:embed="rId7"/>
          <a:stretch>
            <a:fillRect/>
          </a:stretch>
        </p:blipFill>
        <p:spPr>
          <a:xfrm>
            <a:off x="5314291" y="4616977"/>
            <a:ext cx="1527524" cy="1234326"/>
          </a:xfrm>
          <a:prstGeom prst="rect">
            <a:avLst/>
          </a:prstGeom>
        </p:spPr>
      </p:pic>
    </p:spTree>
    <p:extLst>
      <p:ext uri="{BB962C8B-B14F-4D97-AF65-F5344CB8AC3E}">
        <p14:creationId xmlns:p14="http://schemas.microsoft.com/office/powerpoint/2010/main" val="15751572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A Single View to the Customer</a:t>
            </a:r>
          </a:p>
        </p:txBody>
      </p:sp>
      <p:sp>
        <p:nvSpPr>
          <p:cNvPr id="4" name="Textfeld 3"/>
          <p:cNvSpPr txBox="1"/>
          <p:nvPr/>
        </p:nvSpPr>
        <p:spPr>
          <a:xfrm>
            <a:off x="590088" y="6251171"/>
            <a:ext cx="5070879" cy="276999"/>
          </a:xfrm>
          <a:prstGeom prst="rect">
            <a:avLst/>
          </a:prstGeom>
          <a:noFill/>
        </p:spPr>
        <p:txBody>
          <a:bodyPr wrap="square" rtlCol="0">
            <a:spAutoFit/>
          </a:bodyPr>
          <a:lstStyle/>
          <a:p>
            <a:pPr algn="l"/>
            <a:r>
              <a:rPr lang="de-DE" sz="1200" b="0" dirty="0"/>
              <a:t>Source: www.cs.kent.edu/~jin/BigData/Lecture1.pptx</a:t>
            </a:r>
          </a:p>
        </p:txBody>
      </p:sp>
      <p:pic>
        <p:nvPicPr>
          <p:cNvPr id="6" name="Picture 7"/>
          <p:cNvPicPr>
            <a:picLocks noChangeAspect="1"/>
          </p:cNvPicPr>
          <p:nvPr/>
        </p:nvPicPr>
        <p:blipFill>
          <a:blip r:embed="rId2"/>
          <a:stretch>
            <a:fillRect/>
          </a:stretch>
        </p:blipFill>
        <p:spPr>
          <a:xfrm>
            <a:off x="3243465" y="1776999"/>
            <a:ext cx="2476500" cy="2476500"/>
          </a:xfrm>
          <a:prstGeom prst="rect">
            <a:avLst/>
          </a:prstGeom>
        </p:spPr>
      </p:pic>
      <p:sp>
        <p:nvSpPr>
          <p:cNvPr id="7" name="TextBox 8"/>
          <p:cNvSpPr txBox="1"/>
          <p:nvPr/>
        </p:nvSpPr>
        <p:spPr>
          <a:xfrm>
            <a:off x="3644795" y="3469994"/>
            <a:ext cx="1863011" cy="523220"/>
          </a:xfrm>
          <a:prstGeom prst="rect">
            <a:avLst/>
          </a:prstGeom>
          <a:noFill/>
        </p:spPr>
        <p:txBody>
          <a:bodyPr wrap="none" rtlCol="0">
            <a:spAutoFit/>
          </a:bodyPr>
          <a:lstStyle/>
          <a:p>
            <a:pPr algn="l" eaLnBrk="1" fontAlgn="auto" hangingPunct="1">
              <a:spcBef>
                <a:spcPts val="0"/>
              </a:spcBef>
              <a:spcAft>
                <a:spcPts val="0"/>
              </a:spcAft>
            </a:pPr>
            <a:r>
              <a:rPr lang="en-US" sz="2800" dirty="0">
                <a:solidFill>
                  <a:prstClr val="white"/>
                </a:solidFill>
                <a:latin typeface="+mn-lt"/>
                <a:ea typeface="+mn-ea"/>
              </a:rPr>
              <a:t>Customer</a:t>
            </a:r>
          </a:p>
        </p:txBody>
      </p:sp>
      <p:pic>
        <p:nvPicPr>
          <p:cNvPr id="8" name="Picture 9"/>
          <p:cNvPicPr>
            <a:picLocks noChangeAspect="1"/>
          </p:cNvPicPr>
          <p:nvPr/>
        </p:nvPicPr>
        <p:blipFill>
          <a:blip r:embed="rId3"/>
          <a:stretch>
            <a:fillRect/>
          </a:stretch>
        </p:blipFill>
        <p:spPr>
          <a:xfrm>
            <a:off x="2511123" y="1127681"/>
            <a:ext cx="730215" cy="275327"/>
          </a:xfrm>
          <a:prstGeom prst="rect">
            <a:avLst/>
          </a:prstGeom>
        </p:spPr>
      </p:pic>
      <p:pic>
        <p:nvPicPr>
          <p:cNvPr id="9" name="Picture 10"/>
          <p:cNvPicPr>
            <a:picLocks noChangeAspect="1"/>
          </p:cNvPicPr>
          <p:nvPr/>
        </p:nvPicPr>
        <p:blipFill>
          <a:blip r:embed="rId4"/>
          <a:stretch>
            <a:fillRect/>
          </a:stretch>
        </p:blipFill>
        <p:spPr>
          <a:xfrm>
            <a:off x="1299051" y="1690760"/>
            <a:ext cx="465656" cy="451878"/>
          </a:xfrm>
          <a:prstGeom prst="rect">
            <a:avLst/>
          </a:prstGeom>
        </p:spPr>
      </p:pic>
      <p:pic>
        <p:nvPicPr>
          <p:cNvPr id="10" name="Picture 11"/>
          <p:cNvPicPr>
            <a:picLocks noChangeAspect="1"/>
          </p:cNvPicPr>
          <p:nvPr/>
        </p:nvPicPr>
        <p:blipFill>
          <a:blip r:embed="rId5"/>
          <a:stretch>
            <a:fillRect/>
          </a:stretch>
        </p:blipFill>
        <p:spPr>
          <a:xfrm>
            <a:off x="1622237" y="1274321"/>
            <a:ext cx="790060" cy="342900"/>
          </a:xfrm>
          <a:prstGeom prst="rect">
            <a:avLst/>
          </a:prstGeom>
        </p:spPr>
      </p:pic>
      <p:sp>
        <p:nvSpPr>
          <p:cNvPr id="11" name="Oval 12"/>
          <p:cNvSpPr/>
          <p:nvPr/>
        </p:nvSpPr>
        <p:spPr>
          <a:xfrm>
            <a:off x="2285297" y="1706121"/>
            <a:ext cx="855133" cy="860802"/>
          </a:xfrm>
          <a:prstGeom prst="ellipse">
            <a:avLst/>
          </a:prstGeom>
          <a:solidFill>
            <a:srgbClr val="8064A2"/>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mn-lt"/>
                <a:ea typeface="+mn-ea"/>
                <a:cs typeface="+mn-cs"/>
              </a:rPr>
              <a:t>Social Media</a:t>
            </a:r>
          </a:p>
        </p:txBody>
      </p:sp>
      <p:cxnSp>
        <p:nvCxnSpPr>
          <p:cNvPr id="12" name="Straight Connector 13"/>
          <p:cNvCxnSpPr/>
          <p:nvPr/>
        </p:nvCxnSpPr>
        <p:spPr>
          <a:xfrm flipH="1" flipV="1">
            <a:off x="2989465" y="2515197"/>
            <a:ext cx="939801" cy="8001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3" name="Straight Connector 15"/>
          <p:cNvCxnSpPr/>
          <p:nvPr/>
        </p:nvCxnSpPr>
        <p:spPr>
          <a:xfrm flipH="1" flipV="1">
            <a:off x="2468765" y="3720300"/>
            <a:ext cx="864756" cy="1"/>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14" name="Oval 17"/>
          <p:cNvSpPr/>
          <p:nvPr/>
        </p:nvSpPr>
        <p:spPr>
          <a:xfrm>
            <a:off x="1620664" y="3251798"/>
            <a:ext cx="944708" cy="860802"/>
          </a:xfrm>
          <a:prstGeom prst="ellipse">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mn-lt"/>
                <a:ea typeface="+mn-ea"/>
                <a:cs typeface="+mn-cs"/>
              </a:rPr>
              <a:t>Gaming</a:t>
            </a:r>
          </a:p>
        </p:txBody>
      </p:sp>
      <p:cxnSp>
        <p:nvCxnSpPr>
          <p:cNvPr id="15" name="Straight Connector 18"/>
          <p:cNvCxnSpPr>
            <a:endCxn id="8" idx="2"/>
          </p:cNvCxnSpPr>
          <p:nvPr/>
        </p:nvCxnSpPr>
        <p:spPr>
          <a:xfrm flipV="1">
            <a:off x="2786265" y="1403008"/>
            <a:ext cx="89966" cy="303113"/>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16" name="Straight Connector 23"/>
          <p:cNvCxnSpPr>
            <a:stCxn id="11" idx="1"/>
          </p:cNvCxnSpPr>
          <p:nvPr/>
        </p:nvCxnSpPr>
        <p:spPr>
          <a:xfrm flipH="1" flipV="1">
            <a:off x="2138565" y="1555409"/>
            <a:ext cx="271963" cy="276774"/>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17" name="Straight Connector 26"/>
          <p:cNvCxnSpPr>
            <a:endCxn id="11" idx="2"/>
          </p:cNvCxnSpPr>
          <p:nvPr/>
        </p:nvCxnSpPr>
        <p:spPr>
          <a:xfrm>
            <a:off x="1764707" y="1932060"/>
            <a:ext cx="520590" cy="204462"/>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18" name="Straight Connector 30"/>
          <p:cNvCxnSpPr>
            <a:endCxn id="19" idx="6"/>
          </p:cNvCxnSpPr>
          <p:nvPr/>
        </p:nvCxnSpPr>
        <p:spPr>
          <a:xfrm flipH="1">
            <a:off x="3138661" y="4253499"/>
            <a:ext cx="676306" cy="9146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19" name="Oval 31"/>
          <p:cNvSpPr/>
          <p:nvPr/>
        </p:nvSpPr>
        <p:spPr>
          <a:xfrm>
            <a:off x="2283528" y="4737698"/>
            <a:ext cx="855133" cy="860802"/>
          </a:xfrm>
          <a:prstGeom prst="ellipse">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mn-lt"/>
                <a:ea typeface="+mn-ea"/>
                <a:cs typeface="+mn-cs"/>
              </a:rPr>
              <a:t>Entertain</a:t>
            </a:r>
          </a:p>
        </p:txBody>
      </p:sp>
      <p:sp>
        <p:nvSpPr>
          <p:cNvPr id="20" name="Oval 38"/>
          <p:cNvSpPr/>
          <p:nvPr/>
        </p:nvSpPr>
        <p:spPr>
          <a:xfrm>
            <a:off x="5860474" y="1652659"/>
            <a:ext cx="921652" cy="914264"/>
          </a:xfrm>
          <a:prstGeom prst="ellipse">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mn-lt"/>
                <a:ea typeface="+mn-ea"/>
                <a:cs typeface="+mn-cs"/>
              </a:rPr>
              <a:t>Banking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mn-lt"/>
                <a:ea typeface="+mn-ea"/>
                <a:cs typeface="+mn-cs"/>
              </a:rPr>
              <a:t>Finance</a:t>
            </a:r>
          </a:p>
        </p:txBody>
      </p:sp>
      <p:cxnSp>
        <p:nvCxnSpPr>
          <p:cNvPr id="21" name="Straight Connector 39"/>
          <p:cNvCxnSpPr/>
          <p:nvPr/>
        </p:nvCxnSpPr>
        <p:spPr>
          <a:xfrm flipH="1">
            <a:off x="5145261" y="2412800"/>
            <a:ext cx="906962" cy="927897"/>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22" name="Oval 40"/>
          <p:cNvSpPr/>
          <p:nvPr/>
        </p:nvSpPr>
        <p:spPr>
          <a:xfrm>
            <a:off x="6506959" y="3251798"/>
            <a:ext cx="855133" cy="860802"/>
          </a:xfrm>
          <a:prstGeom prst="ellipse">
            <a:avLst/>
          </a:prstGeom>
          <a:solidFill>
            <a:srgbClr val="F7964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mn-lt"/>
                <a:ea typeface="+mn-ea"/>
                <a:cs typeface="+mn-cs"/>
              </a:rPr>
              <a:t>Our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mn-lt"/>
                <a:ea typeface="+mn-ea"/>
                <a:cs typeface="+mn-cs"/>
              </a:rPr>
              <a:t>Known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mn-lt"/>
                <a:ea typeface="+mn-ea"/>
                <a:cs typeface="+mn-cs"/>
              </a:rPr>
              <a:t>History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mn-lt"/>
              <a:ea typeface="+mn-ea"/>
              <a:cs typeface="+mn-cs"/>
            </a:endParaRPr>
          </a:p>
        </p:txBody>
      </p:sp>
      <p:sp>
        <p:nvSpPr>
          <p:cNvPr id="23" name="Oval 41"/>
          <p:cNvSpPr/>
          <p:nvPr/>
        </p:nvSpPr>
        <p:spPr>
          <a:xfrm>
            <a:off x="5787292" y="4737698"/>
            <a:ext cx="965970" cy="901060"/>
          </a:xfrm>
          <a:prstGeom prst="ellipse">
            <a:avLst/>
          </a:prstGeom>
          <a:solidFill>
            <a:srgbClr val="4F81B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mn-lt"/>
                <a:ea typeface="+mn-ea"/>
                <a:cs typeface="+mn-cs"/>
              </a:rPr>
              <a:t>Purchase</a:t>
            </a:r>
          </a:p>
        </p:txBody>
      </p:sp>
      <p:cxnSp>
        <p:nvCxnSpPr>
          <p:cNvPr id="24" name="Straight Connector 44"/>
          <p:cNvCxnSpPr>
            <a:endCxn id="23" idx="2"/>
          </p:cNvCxnSpPr>
          <p:nvPr/>
        </p:nvCxnSpPr>
        <p:spPr>
          <a:xfrm>
            <a:off x="5145261" y="4253499"/>
            <a:ext cx="642031" cy="934729"/>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25" name="Straight Connector 50"/>
          <p:cNvCxnSpPr/>
          <p:nvPr/>
        </p:nvCxnSpPr>
        <p:spPr>
          <a:xfrm flipH="1" flipV="1">
            <a:off x="5634314" y="3731604"/>
            <a:ext cx="864756" cy="1"/>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pic>
        <p:nvPicPr>
          <p:cNvPr id="26" name="Picture 51"/>
          <p:cNvPicPr>
            <a:picLocks noChangeAspect="1"/>
          </p:cNvPicPr>
          <p:nvPr/>
        </p:nvPicPr>
        <p:blipFill>
          <a:blip r:embed="rId6"/>
          <a:stretch>
            <a:fillRect/>
          </a:stretch>
        </p:blipFill>
        <p:spPr>
          <a:xfrm>
            <a:off x="678065" y="3009349"/>
            <a:ext cx="826566" cy="267849"/>
          </a:xfrm>
          <a:prstGeom prst="rect">
            <a:avLst/>
          </a:prstGeom>
        </p:spPr>
      </p:pic>
      <p:pic>
        <p:nvPicPr>
          <p:cNvPr id="27" name="Picture 52"/>
          <p:cNvPicPr>
            <a:picLocks noChangeAspect="1"/>
          </p:cNvPicPr>
          <p:nvPr/>
        </p:nvPicPr>
        <p:blipFill>
          <a:blip r:embed="rId7"/>
          <a:stretch>
            <a:fillRect/>
          </a:stretch>
        </p:blipFill>
        <p:spPr>
          <a:xfrm>
            <a:off x="428130" y="3493282"/>
            <a:ext cx="869486" cy="523497"/>
          </a:xfrm>
          <a:prstGeom prst="rect">
            <a:avLst/>
          </a:prstGeom>
        </p:spPr>
      </p:pic>
      <p:cxnSp>
        <p:nvCxnSpPr>
          <p:cNvPr id="28" name="Straight Connector 53"/>
          <p:cNvCxnSpPr/>
          <p:nvPr/>
        </p:nvCxnSpPr>
        <p:spPr>
          <a:xfrm>
            <a:off x="1101647" y="3288820"/>
            <a:ext cx="520590" cy="204462"/>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29" name="Straight Connector 54"/>
          <p:cNvCxnSpPr>
            <a:endCxn id="14" idx="2"/>
          </p:cNvCxnSpPr>
          <p:nvPr/>
        </p:nvCxnSpPr>
        <p:spPr>
          <a:xfrm flipV="1">
            <a:off x="1127047" y="3682199"/>
            <a:ext cx="493617" cy="49406"/>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pic>
        <p:nvPicPr>
          <p:cNvPr id="30" name="Picture 58"/>
          <p:cNvPicPr>
            <a:picLocks noChangeAspect="1"/>
          </p:cNvPicPr>
          <p:nvPr/>
        </p:nvPicPr>
        <p:blipFill>
          <a:blip r:embed="rId8"/>
          <a:stretch>
            <a:fillRect/>
          </a:stretch>
        </p:blipFill>
        <p:spPr>
          <a:xfrm>
            <a:off x="1114488" y="5041595"/>
            <a:ext cx="653285" cy="303807"/>
          </a:xfrm>
          <a:prstGeom prst="rect">
            <a:avLst/>
          </a:prstGeom>
        </p:spPr>
      </p:pic>
      <p:pic>
        <p:nvPicPr>
          <p:cNvPr id="31" name="Picture 59"/>
          <p:cNvPicPr>
            <a:picLocks noChangeAspect="1"/>
          </p:cNvPicPr>
          <p:nvPr/>
        </p:nvPicPr>
        <p:blipFill>
          <a:blip r:embed="rId9"/>
          <a:stretch>
            <a:fillRect/>
          </a:stretch>
        </p:blipFill>
        <p:spPr>
          <a:xfrm>
            <a:off x="1157916" y="5489150"/>
            <a:ext cx="833731" cy="371097"/>
          </a:xfrm>
          <a:prstGeom prst="rect">
            <a:avLst/>
          </a:prstGeom>
        </p:spPr>
      </p:pic>
      <p:pic>
        <p:nvPicPr>
          <p:cNvPr id="32" name="Picture 60"/>
          <p:cNvPicPr>
            <a:picLocks noChangeAspect="1"/>
          </p:cNvPicPr>
          <p:nvPr/>
        </p:nvPicPr>
        <p:blipFill>
          <a:blip r:embed="rId10"/>
          <a:stretch>
            <a:fillRect/>
          </a:stretch>
        </p:blipFill>
        <p:spPr>
          <a:xfrm>
            <a:off x="2169447" y="5808774"/>
            <a:ext cx="540618" cy="419774"/>
          </a:xfrm>
          <a:prstGeom prst="rect">
            <a:avLst/>
          </a:prstGeom>
        </p:spPr>
      </p:pic>
      <p:cxnSp>
        <p:nvCxnSpPr>
          <p:cNvPr id="33" name="Straight Connector 61"/>
          <p:cNvCxnSpPr/>
          <p:nvPr/>
        </p:nvCxnSpPr>
        <p:spPr>
          <a:xfrm flipV="1">
            <a:off x="1753073" y="5152607"/>
            <a:ext cx="493617" cy="49406"/>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34" name="Straight Connector 62"/>
          <p:cNvCxnSpPr>
            <a:stCxn id="31" idx="3"/>
          </p:cNvCxnSpPr>
          <p:nvPr/>
        </p:nvCxnSpPr>
        <p:spPr>
          <a:xfrm flipV="1">
            <a:off x="1991647" y="5435558"/>
            <a:ext cx="370916" cy="239141"/>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35" name="Straight Connector 64"/>
          <p:cNvCxnSpPr/>
          <p:nvPr/>
        </p:nvCxnSpPr>
        <p:spPr>
          <a:xfrm flipV="1">
            <a:off x="2457749" y="5611200"/>
            <a:ext cx="215246" cy="182082"/>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pic>
        <p:nvPicPr>
          <p:cNvPr id="36" name="Picture 67"/>
          <p:cNvPicPr>
            <a:picLocks noChangeAspect="1"/>
          </p:cNvPicPr>
          <p:nvPr/>
        </p:nvPicPr>
        <p:blipFill>
          <a:blip r:embed="rId11"/>
          <a:stretch>
            <a:fillRect/>
          </a:stretch>
        </p:blipFill>
        <p:spPr>
          <a:xfrm>
            <a:off x="7955165" y="3277197"/>
            <a:ext cx="292100" cy="292100"/>
          </a:xfrm>
          <a:prstGeom prst="rect">
            <a:avLst/>
          </a:prstGeom>
        </p:spPr>
      </p:pic>
      <p:pic>
        <p:nvPicPr>
          <p:cNvPr id="37" name="Picture 68"/>
          <p:cNvPicPr>
            <a:picLocks noChangeAspect="1"/>
          </p:cNvPicPr>
          <p:nvPr/>
        </p:nvPicPr>
        <p:blipFill>
          <a:blip r:embed="rId12"/>
          <a:stretch>
            <a:fillRect/>
          </a:stretch>
        </p:blipFill>
        <p:spPr>
          <a:xfrm>
            <a:off x="7015365" y="1433705"/>
            <a:ext cx="845289" cy="155455"/>
          </a:xfrm>
          <a:prstGeom prst="rect">
            <a:avLst/>
          </a:prstGeom>
        </p:spPr>
      </p:pic>
      <p:pic>
        <p:nvPicPr>
          <p:cNvPr id="38" name="Picture 69"/>
          <p:cNvPicPr>
            <a:picLocks noChangeAspect="1"/>
          </p:cNvPicPr>
          <p:nvPr/>
        </p:nvPicPr>
        <p:blipFill>
          <a:blip r:embed="rId13"/>
          <a:stretch>
            <a:fillRect/>
          </a:stretch>
        </p:blipFill>
        <p:spPr>
          <a:xfrm>
            <a:off x="7331487" y="1620297"/>
            <a:ext cx="618067" cy="618067"/>
          </a:xfrm>
          <a:prstGeom prst="rect">
            <a:avLst/>
          </a:prstGeom>
        </p:spPr>
      </p:pic>
      <p:pic>
        <p:nvPicPr>
          <p:cNvPr id="39" name="Picture 70"/>
          <p:cNvPicPr>
            <a:picLocks noChangeAspect="1"/>
          </p:cNvPicPr>
          <p:nvPr/>
        </p:nvPicPr>
        <p:blipFill>
          <a:blip r:embed="rId14"/>
          <a:stretch>
            <a:fillRect/>
          </a:stretch>
        </p:blipFill>
        <p:spPr>
          <a:xfrm>
            <a:off x="6437962" y="1098670"/>
            <a:ext cx="483863" cy="304338"/>
          </a:xfrm>
          <a:prstGeom prst="rect">
            <a:avLst/>
          </a:prstGeom>
        </p:spPr>
      </p:pic>
      <p:cxnSp>
        <p:nvCxnSpPr>
          <p:cNvPr id="40" name="Straight Connector 71"/>
          <p:cNvCxnSpPr>
            <a:endCxn id="39" idx="2"/>
          </p:cNvCxnSpPr>
          <p:nvPr/>
        </p:nvCxnSpPr>
        <p:spPr>
          <a:xfrm flipV="1">
            <a:off x="6521830" y="1403008"/>
            <a:ext cx="158064" cy="287752"/>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41" name="Straight Connector 73"/>
          <p:cNvCxnSpPr/>
          <p:nvPr/>
        </p:nvCxnSpPr>
        <p:spPr>
          <a:xfrm flipV="1">
            <a:off x="6753262" y="1631608"/>
            <a:ext cx="427203" cy="287752"/>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42" name="Straight Connector 75"/>
          <p:cNvCxnSpPr/>
          <p:nvPr/>
        </p:nvCxnSpPr>
        <p:spPr>
          <a:xfrm flipV="1">
            <a:off x="6807525" y="1929331"/>
            <a:ext cx="549362" cy="153730"/>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pic>
        <p:nvPicPr>
          <p:cNvPr id="43" name="Picture 78"/>
          <p:cNvPicPr>
            <a:picLocks noChangeAspect="1"/>
          </p:cNvPicPr>
          <p:nvPr/>
        </p:nvPicPr>
        <p:blipFill>
          <a:blip r:embed="rId15"/>
          <a:stretch>
            <a:fillRect/>
          </a:stretch>
        </p:blipFill>
        <p:spPr>
          <a:xfrm>
            <a:off x="6782125" y="5710459"/>
            <a:ext cx="825500" cy="299576"/>
          </a:xfrm>
          <a:prstGeom prst="rect">
            <a:avLst/>
          </a:prstGeom>
        </p:spPr>
      </p:pic>
      <p:pic>
        <p:nvPicPr>
          <p:cNvPr id="44" name="Picture 79"/>
          <p:cNvPicPr>
            <a:picLocks noChangeAspect="1"/>
          </p:cNvPicPr>
          <p:nvPr/>
        </p:nvPicPr>
        <p:blipFill>
          <a:blip r:embed="rId16"/>
          <a:stretch>
            <a:fillRect/>
          </a:stretch>
        </p:blipFill>
        <p:spPr>
          <a:xfrm>
            <a:off x="7078865" y="5076577"/>
            <a:ext cx="850900" cy="456859"/>
          </a:xfrm>
          <a:prstGeom prst="rect">
            <a:avLst/>
          </a:prstGeom>
        </p:spPr>
      </p:pic>
      <p:pic>
        <p:nvPicPr>
          <p:cNvPr id="45" name="Picture 80"/>
          <p:cNvPicPr>
            <a:picLocks noChangeAspect="1"/>
          </p:cNvPicPr>
          <p:nvPr/>
        </p:nvPicPr>
        <p:blipFill>
          <a:blip r:embed="rId17"/>
          <a:stretch>
            <a:fillRect/>
          </a:stretch>
        </p:blipFill>
        <p:spPr>
          <a:xfrm>
            <a:off x="6053993" y="5977416"/>
            <a:ext cx="720072" cy="384663"/>
          </a:xfrm>
          <a:prstGeom prst="rect">
            <a:avLst/>
          </a:prstGeom>
        </p:spPr>
      </p:pic>
      <p:cxnSp>
        <p:nvCxnSpPr>
          <p:cNvPr id="46" name="Straight Connector 81"/>
          <p:cNvCxnSpPr/>
          <p:nvPr/>
        </p:nvCxnSpPr>
        <p:spPr>
          <a:xfrm flipV="1">
            <a:off x="7387492" y="3454997"/>
            <a:ext cx="549362" cy="153730"/>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pic>
        <p:nvPicPr>
          <p:cNvPr id="47" name="Picture 82"/>
          <p:cNvPicPr>
            <a:picLocks noChangeAspect="1"/>
          </p:cNvPicPr>
          <p:nvPr/>
        </p:nvPicPr>
        <p:blipFill>
          <a:blip r:embed="rId18"/>
          <a:stretch>
            <a:fillRect/>
          </a:stretch>
        </p:blipFill>
        <p:spPr>
          <a:xfrm>
            <a:off x="7860654" y="3800556"/>
            <a:ext cx="524913" cy="250343"/>
          </a:xfrm>
          <a:prstGeom prst="rect">
            <a:avLst/>
          </a:prstGeom>
        </p:spPr>
      </p:pic>
      <p:cxnSp>
        <p:nvCxnSpPr>
          <p:cNvPr id="48" name="Straight Connector 83"/>
          <p:cNvCxnSpPr>
            <a:endCxn id="47" idx="1"/>
          </p:cNvCxnSpPr>
          <p:nvPr/>
        </p:nvCxnSpPr>
        <p:spPr>
          <a:xfrm>
            <a:off x="7405803" y="3800557"/>
            <a:ext cx="454851" cy="125171"/>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49" name="Straight Connector 86"/>
          <p:cNvCxnSpPr/>
          <p:nvPr/>
        </p:nvCxnSpPr>
        <p:spPr>
          <a:xfrm>
            <a:off x="6647144" y="5129867"/>
            <a:ext cx="549362" cy="127891"/>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50" name="Straight Connector 88"/>
          <p:cNvCxnSpPr/>
          <p:nvPr/>
        </p:nvCxnSpPr>
        <p:spPr>
          <a:xfrm>
            <a:off x="6558244" y="5510867"/>
            <a:ext cx="549362" cy="127891"/>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3418621686"/>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82</a:t>
            </a:fld>
            <a:endParaRPr lang="en-US" sz="800" dirty="0">
              <a:solidFill>
                <a:schemeClr val="bg1"/>
              </a:solidFill>
            </a:endParaRPr>
          </a:p>
        </p:txBody>
      </p:sp>
      <p:sp>
        <p:nvSpPr>
          <p:cNvPr id="4099" name="Rectangle 2"/>
          <p:cNvSpPr>
            <a:spLocks noChangeArrowheads="1"/>
          </p:cNvSpPr>
          <p:nvPr/>
        </p:nvSpPr>
        <p:spPr bwMode="auto">
          <a:xfrm>
            <a:off x="177802"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Velocity (Speed)</a:t>
            </a:r>
          </a:p>
        </p:txBody>
      </p:sp>
      <p:sp>
        <p:nvSpPr>
          <p:cNvPr id="4" name="Textfeld 3"/>
          <p:cNvSpPr txBox="1"/>
          <p:nvPr/>
        </p:nvSpPr>
        <p:spPr>
          <a:xfrm>
            <a:off x="590089" y="6251175"/>
            <a:ext cx="5070879" cy="276999"/>
          </a:xfrm>
          <a:prstGeom prst="rect">
            <a:avLst/>
          </a:prstGeom>
          <a:noFill/>
        </p:spPr>
        <p:txBody>
          <a:bodyPr wrap="square" rtlCol="0">
            <a:spAutoFit/>
          </a:bodyPr>
          <a:lstStyle/>
          <a:p>
            <a:pPr algn="l"/>
            <a:r>
              <a:rPr lang="de-DE" sz="1200" b="0" dirty="0"/>
              <a:t>Source: www.cs.kent.edu/~jin/BigData/Lecture1.pptx</a:t>
            </a:r>
          </a:p>
        </p:txBody>
      </p:sp>
      <p:sp>
        <p:nvSpPr>
          <p:cNvPr id="6" name="Content Placeholder 2"/>
          <p:cNvSpPr txBox="1">
            <a:spLocks/>
          </p:cNvSpPr>
          <p:nvPr/>
        </p:nvSpPr>
        <p:spPr>
          <a:xfrm>
            <a:off x="383116" y="1676811"/>
            <a:ext cx="8231609" cy="42972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Bef>
                <a:spcPts val="1200"/>
              </a:spcBef>
              <a:spcAft>
                <a:spcPts val="0"/>
              </a:spcAft>
              <a:buSzPct val="130000"/>
            </a:pPr>
            <a:r>
              <a:rPr kumimoji="0" lang="en-US" sz="1800" i="0" u="none" strike="noStrike" kern="1200" cap="none" spc="0" normalizeH="0" baseline="0" noProof="0" dirty="0">
                <a:ln>
                  <a:noFill/>
                </a:ln>
                <a:effectLst/>
                <a:uLnTx/>
                <a:uFillTx/>
                <a:ea typeface="+mn-ea"/>
                <a:cs typeface="+mn-cs"/>
              </a:rPr>
              <a:t>Data is being generated fast and needs to be processed fast</a:t>
            </a:r>
          </a:p>
          <a:p>
            <a:pPr fontAlgn="auto">
              <a:spcBef>
                <a:spcPts val="1200"/>
              </a:spcBef>
              <a:spcAft>
                <a:spcPts val="0"/>
              </a:spcAft>
              <a:buSzPct val="130000"/>
            </a:pPr>
            <a:r>
              <a:rPr kumimoji="0" lang="en-US" sz="1800" i="0" u="none" strike="noStrike" kern="1200" cap="none" spc="0" normalizeH="0" baseline="0" noProof="0" dirty="0">
                <a:ln>
                  <a:noFill/>
                </a:ln>
                <a:effectLst/>
                <a:uLnTx/>
                <a:uFillTx/>
                <a:ea typeface="+mn-ea"/>
                <a:cs typeface="+mn-cs"/>
              </a:rPr>
              <a:t>Late decisions </a:t>
            </a:r>
            <a:r>
              <a:rPr kumimoji="0" lang="en-US" sz="1800" i="0" u="none" strike="noStrike" kern="1200" cap="none" spc="0" normalizeH="0" baseline="0" noProof="0" dirty="0">
                <a:ln>
                  <a:noFill/>
                </a:ln>
                <a:effectLst/>
                <a:uLnTx/>
                <a:uFillTx/>
                <a:ea typeface="+mn-ea"/>
                <a:cs typeface="+mn-cs"/>
                <a:sym typeface="Wingdings"/>
              </a:rPr>
              <a:t>result in missing opportunities</a:t>
            </a:r>
          </a:p>
          <a:p>
            <a:pPr fontAlgn="auto">
              <a:spcBef>
                <a:spcPts val="1200"/>
              </a:spcBef>
              <a:spcAft>
                <a:spcPts val="0"/>
              </a:spcAft>
              <a:buSzPct val="130000"/>
            </a:pPr>
            <a:r>
              <a:rPr kumimoji="0" lang="en-US" sz="1800" i="0" u="none" strike="noStrike" kern="1200" cap="none" spc="0" normalizeH="0" baseline="0" noProof="0" dirty="0">
                <a:ln>
                  <a:noFill/>
                </a:ln>
                <a:effectLst/>
                <a:uLnTx/>
                <a:uFillTx/>
                <a:ea typeface="+mn-ea"/>
                <a:cs typeface="+mn-cs"/>
                <a:sym typeface="Wingdings"/>
              </a:rPr>
              <a:t>Examples</a:t>
            </a:r>
          </a:p>
          <a:p>
            <a:pPr marL="742950" marR="0" lvl="1" indent="-285750" algn="l" defTabSz="914400" rtl="0" eaLnBrk="1" fontAlgn="auto" latinLnBrk="0" hangingPunct="1">
              <a:lnSpc>
                <a:spcPct val="100000"/>
              </a:lnSpc>
              <a:spcBef>
                <a:spcPts val="1200"/>
              </a:spcBef>
              <a:spcAft>
                <a:spcPts val="0"/>
              </a:spcAft>
              <a:buClrTx/>
              <a:buSzTx/>
              <a:buFont typeface="Arial" pitchFamily="34" charset="0"/>
              <a:buChar char="–"/>
              <a:tabLst/>
              <a:defRPr/>
            </a:pPr>
            <a:r>
              <a:rPr kumimoji="0" lang="en-US" sz="1800" i="0" u="none" strike="noStrike" kern="1200" cap="none" spc="0" normalizeH="0" baseline="0" noProof="0" dirty="0">
                <a:ln>
                  <a:noFill/>
                </a:ln>
                <a:effectLst/>
                <a:uLnTx/>
                <a:uFillTx/>
                <a:ea typeface="+mn-ea"/>
                <a:cs typeface="+mn-cs"/>
                <a:sym typeface="Wingdings"/>
              </a:rPr>
              <a:t>E-Promotions: Based on your current location, your purchase history, what you like  send promotions right now for store next to you</a:t>
            </a:r>
          </a:p>
          <a:p>
            <a:pPr marL="742950" marR="0" lvl="1" indent="-285750" algn="l" defTabSz="914400" rtl="0" eaLnBrk="1" fontAlgn="auto" latinLnBrk="0" hangingPunct="1">
              <a:lnSpc>
                <a:spcPct val="100000"/>
              </a:lnSpc>
              <a:spcBef>
                <a:spcPts val="1200"/>
              </a:spcBef>
              <a:spcAft>
                <a:spcPts val="0"/>
              </a:spcAft>
              <a:buClrTx/>
              <a:buSzTx/>
              <a:buFont typeface="Arial" pitchFamily="34" charset="0"/>
              <a:buChar char="–"/>
              <a:tabLst/>
              <a:defRPr/>
            </a:pPr>
            <a:r>
              <a:rPr kumimoji="0" lang="en-US" sz="1800" i="0" u="none" strike="noStrike" kern="1200" cap="none" spc="0" normalizeH="0" baseline="0" noProof="0" dirty="0">
                <a:ln>
                  <a:noFill/>
                </a:ln>
                <a:effectLst/>
                <a:uLnTx/>
                <a:uFillTx/>
                <a:ea typeface="+mn-ea"/>
                <a:cs typeface="+mn-cs"/>
                <a:sym typeface="Wingdings"/>
              </a:rPr>
              <a:t>Healthcare monitoring: sens</a:t>
            </a:r>
            <a:r>
              <a:rPr kumimoji="0" lang="en-US" sz="1800" i="0" u="none" strike="noStrike" kern="1200" cap="none" spc="0" normalizeH="0" baseline="0" noProof="0" dirty="0">
                <a:ln>
                  <a:noFill/>
                </a:ln>
                <a:solidFill>
                  <a:sysClr val="windowText" lastClr="000000"/>
                </a:solidFill>
                <a:effectLst/>
                <a:uLnTx/>
                <a:uFillTx/>
                <a:ea typeface="+mn-ea"/>
                <a:cs typeface="+mn-cs"/>
                <a:sym typeface="Wingdings"/>
              </a:rPr>
              <a:t>ors monitoring your activities and body   any abnormal measurements require immediate reaction</a:t>
            </a:r>
          </a:p>
          <a:p>
            <a:pPr lvl="1" fontAlgn="auto">
              <a:spcBef>
                <a:spcPts val="1200"/>
              </a:spcBef>
              <a:spcAft>
                <a:spcPts val="0"/>
              </a:spcAft>
            </a:pPr>
            <a:r>
              <a:rPr lang="en-US" sz="1800" dirty="0">
                <a:solidFill>
                  <a:sysClr val="windowText" lastClr="000000"/>
                </a:solidFill>
                <a:sym typeface="Wingdings"/>
              </a:rPr>
              <a:t>Production and Logistics: Due to the direct connection to the POS systems of the stores, </a:t>
            </a:r>
            <a:r>
              <a:rPr lang="en-US" sz="1800" dirty="0" err="1">
                <a:solidFill>
                  <a:sysClr val="windowText" lastClr="000000"/>
                </a:solidFill>
                <a:sym typeface="Wingdings"/>
              </a:rPr>
              <a:t>Langnese</a:t>
            </a:r>
            <a:r>
              <a:rPr lang="en-US" sz="1800" dirty="0">
                <a:solidFill>
                  <a:sysClr val="windowText" lastClr="000000"/>
                </a:solidFill>
                <a:sym typeface="Wingdings"/>
              </a:rPr>
              <a:t> is able to control and adjust its production and delivery in real-time  As a consequence, millions of euros can be saved monthly.</a:t>
            </a:r>
            <a:endParaRPr kumimoji="0" lang="en-US" sz="1800" i="0" u="none" strike="noStrike" kern="1200" cap="none" spc="0" normalizeH="0" baseline="0" noProof="0" dirty="0">
              <a:ln>
                <a:noFill/>
              </a:ln>
              <a:solidFill>
                <a:sysClr val="windowText" lastClr="000000"/>
              </a:solidFill>
              <a:effectLst/>
              <a:uLnTx/>
              <a:uFillTx/>
              <a:ea typeface="+mn-ea"/>
              <a:cs typeface="+mn-cs"/>
            </a:endParaRPr>
          </a:p>
        </p:txBody>
      </p:sp>
      <p:pic>
        <p:nvPicPr>
          <p:cNvPr id="7" name="Picture 3"/>
          <p:cNvPicPr>
            <a:picLocks noChangeAspect="1"/>
          </p:cNvPicPr>
          <p:nvPr/>
        </p:nvPicPr>
        <p:blipFill>
          <a:blip r:embed="rId2"/>
          <a:stretch>
            <a:fillRect/>
          </a:stretch>
        </p:blipFill>
        <p:spPr>
          <a:xfrm>
            <a:off x="7543801" y="1536313"/>
            <a:ext cx="1263656" cy="1385576"/>
          </a:xfrm>
          <a:prstGeom prst="rect">
            <a:avLst/>
          </a:prstGeom>
        </p:spPr>
      </p:pic>
    </p:spTree>
    <p:extLst>
      <p:ext uri="{BB962C8B-B14F-4D97-AF65-F5344CB8AC3E}">
        <p14:creationId xmlns:p14="http://schemas.microsoft.com/office/powerpoint/2010/main" val="1663180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checkerboard(across)">
                                      <p:cBhvr>
                                        <p:cTn id="7" dur="500"/>
                                        <p:tgtEl>
                                          <p:spTgt spid="6">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checkerboard(across)">
                                      <p:cBhvr>
                                        <p:cTn id="10" dur="500"/>
                                        <p:tgtEl>
                                          <p:spTgt spid="6">
                                            <p:txEl>
                                              <p:pRg st="3" end="3"/>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checkerboard(across)">
                                      <p:cBhvr>
                                        <p:cTn id="13" dur="500"/>
                                        <p:tgtEl>
                                          <p:spTgt spid="6">
                                            <p:txEl>
                                              <p:pRg st="4" end="4"/>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6">
                                            <p:txEl>
                                              <p:pRg st="5" end="5"/>
                                            </p:txEl>
                                          </p:spTgt>
                                        </p:tgtEl>
                                        <p:attrNameLst>
                                          <p:attrName>style.visibility</p:attrName>
                                        </p:attrNameLst>
                                      </p:cBhvr>
                                      <p:to>
                                        <p:strVal val="visible"/>
                                      </p:to>
                                    </p:set>
                                    <p:animEffect transition="in" filter="checkerboard(across)">
                                      <p:cBhvr>
                                        <p:cTn id="16"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83</a:t>
            </a:fld>
            <a:endParaRPr lang="en-US" sz="800" dirty="0">
              <a:solidFill>
                <a:schemeClr val="bg1"/>
              </a:solidFill>
            </a:endParaRPr>
          </a:p>
        </p:txBody>
      </p:sp>
      <p:sp>
        <p:nvSpPr>
          <p:cNvPr id="4099" name="Rectangle 2"/>
          <p:cNvSpPr>
            <a:spLocks noChangeArrowheads="1"/>
          </p:cNvSpPr>
          <p:nvPr/>
        </p:nvSpPr>
        <p:spPr bwMode="auto">
          <a:xfrm>
            <a:off x="177802"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Real-Time Analytics</a:t>
            </a:r>
          </a:p>
        </p:txBody>
      </p:sp>
      <p:sp>
        <p:nvSpPr>
          <p:cNvPr id="4" name="Textfeld 3"/>
          <p:cNvSpPr txBox="1"/>
          <p:nvPr/>
        </p:nvSpPr>
        <p:spPr>
          <a:xfrm>
            <a:off x="590089" y="6251175"/>
            <a:ext cx="5070879" cy="276999"/>
          </a:xfrm>
          <a:prstGeom prst="rect">
            <a:avLst/>
          </a:prstGeom>
          <a:noFill/>
        </p:spPr>
        <p:txBody>
          <a:bodyPr wrap="square" rtlCol="0">
            <a:spAutoFit/>
          </a:bodyPr>
          <a:lstStyle/>
          <a:p>
            <a:pPr algn="l"/>
            <a:r>
              <a:rPr lang="de-DE" sz="1200" b="0" dirty="0"/>
              <a:t>Source: www.cs.kent.edu/~jin/BigData/Lecture1.pptx</a:t>
            </a:r>
          </a:p>
        </p:txBody>
      </p:sp>
      <p:pic>
        <p:nvPicPr>
          <p:cNvPr id="5" name="Picture 11"/>
          <p:cNvPicPr>
            <a:picLocks noChangeAspect="1"/>
          </p:cNvPicPr>
          <p:nvPr/>
        </p:nvPicPr>
        <p:blipFill>
          <a:blip r:embed="rId2"/>
          <a:stretch>
            <a:fillRect/>
          </a:stretch>
        </p:blipFill>
        <p:spPr>
          <a:xfrm>
            <a:off x="3251200" y="1923423"/>
            <a:ext cx="2476500" cy="2476500"/>
          </a:xfrm>
          <a:prstGeom prst="rect">
            <a:avLst/>
          </a:prstGeom>
        </p:spPr>
      </p:pic>
      <p:sp>
        <p:nvSpPr>
          <p:cNvPr id="7" name="Cloud 7"/>
          <p:cNvSpPr/>
          <p:nvPr/>
        </p:nvSpPr>
        <p:spPr>
          <a:xfrm>
            <a:off x="1701801" y="1491623"/>
            <a:ext cx="2222500" cy="1790700"/>
          </a:xfrm>
          <a:prstGeom prst="cloud">
            <a:avLst/>
          </a:prstGeom>
          <a:solidFill>
            <a:sysClr val="window" lastClr="FFFFFF">
              <a:lumMod val="85000"/>
            </a:sysClr>
          </a:solidFill>
          <a:ln w="9525" cap="flat" cmpd="sng" algn="ctr">
            <a:solidFill>
              <a:srgbClr val="A6A6A6"/>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8" name="Cloud 9"/>
          <p:cNvSpPr/>
          <p:nvPr/>
        </p:nvSpPr>
        <p:spPr>
          <a:xfrm>
            <a:off x="5201109" y="1478923"/>
            <a:ext cx="2222500" cy="1790700"/>
          </a:xfrm>
          <a:prstGeom prst="cloud">
            <a:avLst/>
          </a:prstGeom>
          <a:solidFill>
            <a:sysClr val="window" lastClr="FFFFFF">
              <a:lumMod val="85000"/>
            </a:sysClr>
          </a:solidFill>
          <a:ln w="9525" cap="flat" cmpd="sng" algn="ctr">
            <a:solidFill>
              <a:srgbClr val="A6A6A6"/>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9" name="Cloud 10"/>
          <p:cNvSpPr/>
          <p:nvPr/>
        </p:nvSpPr>
        <p:spPr>
          <a:xfrm>
            <a:off x="5880102" y="3252805"/>
            <a:ext cx="2222500" cy="1790700"/>
          </a:xfrm>
          <a:prstGeom prst="cloud">
            <a:avLst/>
          </a:prstGeom>
          <a:solidFill>
            <a:sysClr val="window" lastClr="FFFFFF">
              <a:lumMod val="85000"/>
            </a:sysClr>
          </a:solidFill>
          <a:ln w="9525" cap="flat" cmpd="sng" algn="ctr">
            <a:solidFill>
              <a:sysClr val="window" lastClr="FFFFFF">
                <a:lumMod val="65000"/>
              </a:sysClr>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10" name="TextBox 12"/>
          <p:cNvSpPr txBox="1"/>
          <p:nvPr/>
        </p:nvSpPr>
        <p:spPr>
          <a:xfrm>
            <a:off x="3715225" y="3589355"/>
            <a:ext cx="1863011" cy="523220"/>
          </a:xfrm>
          <a:prstGeom prst="rect">
            <a:avLst/>
          </a:prstGeom>
          <a:noFill/>
        </p:spPr>
        <p:txBody>
          <a:bodyPr wrap="none" rtlCol="0">
            <a:spAutoFit/>
          </a:bodyPr>
          <a:lstStyle/>
          <a:p>
            <a:pPr algn="l" eaLnBrk="1" fontAlgn="auto" hangingPunct="1">
              <a:spcBef>
                <a:spcPts val="0"/>
              </a:spcBef>
              <a:spcAft>
                <a:spcPts val="0"/>
              </a:spcAft>
            </a:pPr>
            <a:r>
              <a:rPr lang="en-US" sz="2800" dirty="0">
                <a:solidFill>
                  <a:prstClr val="white"/>
                </a:solidFill>
                <a:latin typeface="+mn-lt"/>
                <a:ea typeface="+mn-ea"/>
              </a:rPr>
              <a:t>Customer</a:t>
            </a:r>
          </a:p>
        </p:txBody>
      </p:sp>
      <p:sp>
        <p:nvSpPr>
          <p:cNvPr id="11" name="Cloud 13"/>
          <p:cNvSpPr/>
          <p:nvPr/>
        </p:nvSpPr>
        <p:spPr>
          <a:xfrm>
            <a:off x="4203700" y="2152023"/>
            <a:ext cx="635000" cy="459264"/>
          </a:xfrm>
          <a:prstGeom prst="cloud">
            <a:avLst/>
          </a:prstGeom>
          <a:solidFill>
            <a:sysClr val="window" lastClr="FFFFFF">
              <a:lumMod val="85000"/>
            </a:sysClr>
          </a:solidFill>
          <a:ln w="9525" cap="flat" cmpd="sng" algn="ctr">
            <a:solidFill>
              <a:sysClr val="window" lastClr="FFFFFF">
                <a:lumMod val="65000"/>
              </a:sysClr>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12" name="TextBox 14"/>
          <p:cNvSpPr txBox="1"/>
          <p:nvPr/>
        </p:nvSpPr>
        <p:spPr>
          <a:xfrm>
            <a:off x="4172947" y="2203855"/>
            <a:ext cx="691215" cy="369332"/>
          </a:xfrm>
          <a:prstGeom prst="rect">
            <a:avLst/>
          </a:prstGeom>
          <a:noFill/>
        </p:spPr>
        <p:txBody>
          <a:bodyPr wrap="none" rtlCol="0">
            <a:spAutoFit/>
          </a:bodyPr>
          <a:lstStyle/>
          <a:p>
            <a:pPr eaLnBrk="1" fontAlgn="auto" hangingPunct="1">
              <a:spcBef>
                <a:spcPts val="0"/>
              </a:spcBef>
              <a:spcAft>
                <a:spcPts val="0"/>
              </a:spcAft>
            </a:pPr>
            <a:r>
              <a:rPr lang="en-US" sz="900" dirty="0">
                <a:solidFill>
                  <a:prstClr val="black"/>
                </a:solidFill>
                <a:latin typeface="+mn-lt"/>
                <a:ea typeface="+mn-ea"/>
              </a:rPr>
              <a:t>Influence</a:t>
            </a:r>
          </a:p>
          <a:p>
            <a:pPr eaLnBrk="1" fontAlgn="auto" hangingPunct="1">
              <a:spcBef>
                <a:spcPts val="0"/>
              </a:spcBef>
              <a:spcAft>
                <a:spcPts val="0"/>
              </a:spcAft>
            </a:pPr>
            <a:r>
              <a:rPr lang="en-US" sz="900" dirty="0">
                <a:solidFill>
                  <a:prstClr val="black"/>
                </a:solidFill>
                <a:latin typeface="+mn-lt"/>
                <a:ea typeface="+mn-ea"/>
              </a:rPr>
              <a:t>Behavior</a:t>
            </a:r>
          </a:p>
        </p:txBody>
      </p:sp>
      <p:sp>
        <p:nvSpPr>
          <p:cNvPr id="13" name="Cloud 15"/>
          <p:cNvSpPr/>
          <p:nvPr/>
        </p:nvSpPr>
        <p:spPr>
          <a:xfrm>
            <a:off x="3378201" y="4485627"/>
            <a:ext cx="2222500" cy="1790700"/>
          </a:xfrm>
          <a:prstGeom prst="cloud">
            <a:avLst/>
          </a:prstGeom>
          <a:solidFill>
            <a:sysClr val="window" lastClr="FFFFFF">
              <a:lumMod val="85000"/>
            </a:sysClr>
          </a:solidFill>
          <a:ln w="9525" cap="flat" cmpd="sng" algn="ctr">
            <a:solidFill>
              <a:srgbClr val="A6A6A6"/>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14" name="TextBox 16"/>
          <p:cNvSpPr txBox="1"/>
          <p:nvPr/>
        </p:nvSpPr>
        <p:spPr>
          <a:xfrm>
            <a:off x="1724491" y="1783723"/>
            <a:ext cx="2076210" cy="1077218"/>
          </a:xfrm>
          <a:prstGeom prst="rect">
            <a:avLst/>
          </a:prstGeom>
          <a:noFill/>
        </p:spPr>
        <p:txBody>
          <a:bodyPr wrap="none" rtlCol="0">
            <a:spAutoFit/>
          </a:bodyPr>
          <a:lstStyle/>
          <a:p>
            <a:pPr eaLnBrk="1" fontAlgn="auto" hangingPunct="1">
              <a:spcBef>
                <a:spcPts val="0"/>
              </a:spcBef>
              <a:spcAft>
                <a:spcPts val="0"/>
              </a:spcAft>
            </a:pPr>
            <a:r>
              <a:rPr lang="en-US" dirty="0">
                <a:solidFill>
                  <a:prstClr val="black"/>
                </a:solidFill>
                <a:latin typeface="+mn-lt"/>
                <a:ea typeface="+mn-ea"/>
              </a:rPr>
              <a:t>Product </a:t>
            </a:r>
          </a:p>
          <a:p>
            <a:pPr eaLnBrk="1" fontAlgn="auto" hangingPunct="1">
              <a:spcBef>
                <a:spcPts val="0"/>
              </a:spcBef>
              <a:spcAft>
                <a:spcPts val="0"/>
              </a:spcAft>
            </a:pPr>
            <a:r>
              <a:rPr lang="en-US" dirty="0">
                <a:solidFill>
                  <a:prstClr val="black"/>
                </a:solidFill>
                <a:latin typeface="+mn-lt"/>
                <a:ea typeface="+mn-ea"/>
              </a:rPr>
              <a:t>Recommendations </a:t>
            </a:r>
          </a:p>
          <a:p>
            <a:pPr eaLnBrk="1" fontAlgn="auto" hangingPunct="1">
              <a:spcBef>
                <a:spcPts val="0"/>
              </a:spcBef>
              <a:spcAft>
                <a:spcPts val="0"/>
              </a:spcAft>
            </a:pPr>
            <a:r>
              <a:rPr lang="en-US" dirty="0">
                <a:solidFill>
                  <a:prstClr val="black"/>
                </a:solidFill>
                <a:latin typeface="+mn-lt"/>
                <a:ea typeface="+mn-ea"/>
              </a:rPr>
              <a:t>that are </a:t>
            </a:r>
            <a:r>
              <a:rPr lang="en-US" i="1" u="sng" dirty="0">
                <a:solidFill>
                  <a:prstClr val="black"/>
                </a:solidFill>
                <a:latin typeface="+mn-lt"/>
                <a:ea typeface="+mn-ea"/>
              </a:rPr>
              <a:t>Relevant</a:t>
            </a:r>
            <a:r>
              <a:rPr lang="en-US" dirty="0">
                <a:solidFill>
                  <a:prstClr val="black"/>
                </a:solidFill>
                <a:latin typeface="+mn-lt"/>
                <a:ea typeface="+mn-ea"/>
              </a:rPr>
              <a:t> </a:t>
            </a:r>
          </a:p>
          <a:p>
            <a:pPr eaLnBrk="1" fontAlgn="auto" hangingPunct="1">
              <a:spcBef>
                <a:spcPts val="0"/>
              </a:spcBef>
              <a:spcAft>
                <a:spcPts val="0"/>
              </a:spcAft>
            </a:pPr>
            <a:r>
              <a:rPr lang="en-US" dirty="0">
                <a:solidFill>
                  <a:prstClr val="black"/>
                </a:solidFill>
                <a:latin typeface="+mn-lt"/>
                <a:ea typeface="+mn-ea"/>
              </a:rPr>
              <a:t>&amp; </a:t>
            </a:r>
            <a:r>
              <a:rPr lang="en-US" i="1" u="sng" dirty="0">
                <a:solidFill>
                  <a:prstClr val="black"/>
                </a:solidFill>
                <a:latin typeface="+mn-lt"/>
                <a:ea typeface="+mn-ea"/>
              </a:rPr>
              <a:t>Compelling</a:t>
            </a:r>
            <a:r>
              <a:rPr lang="en-US" dirty="0">
                <a:solidFill>
                  <a:prstClr val="black"/>
                </a:solidFill>
                <a:latin typeface="+mn-lt"/>
                <a:ea typeface="+mn-ea"/>
              </a:rPr>
              <a:t> </a:t>
            </a:r>
          </a:p>
        </p:txBody>
      </p:sp>
      <p:sp>
        <p:nvSpPr>
          <p:cNvPr id="15" name="TextBox 17"/>
          <p:cNvSpPr txBox="1"/>
          <p:nvPr/>
        </p:nvSpPr>
        <p:spPr>
          <a:xfrm>
            <a:off x="6039220" y="3492390"/>
            <a:ext cx="1954381" cy="1323439"/>
          </a:xfrm>
          <a:prstGeom prst="rect">
            <a:avLst/>
          </a:prstGeom>
          <a:noFill/>
        </p:spPr>
        <p:txBody>
          <a:bodyPr wrap="none" rtlCol="0">
            <a:spAutoFit/>
          </a:bodyPr>
          <a:lstStyle/>
          <a:p>
            <a:pPr eaLnBrk="1" fontAlgn="auto" hangingPunct="1">
              <a:spcBef>
                <a:spcPts val="0"/>
              </a:spcBef>
              <a:spcAft>
                <a:spcPts val="0"/>
              </a:spcAft>
            </a:pPr>
            <a:r>
              <a:rPr lang="en-US" dirty="0">
                <a:solidFill>
                  <a:prstClr val="black"/>
                </a:solidFill>
                <a:latin typeface="+mn-lt"/>
                <a:ea typeface="+mn-ea"/>
              </a:rPr>
              <a:t>Friend Invitations </a:t>
            </a:r>
          </a:p>
          <a:p>
            <a:pPr eaLnBrk="1" fontAlgn="auto" hangingPunct="1">
              <a:spcBef>
                <a:spcPts val="0"/>
              </a:spcBef>
              <a:spcAft>
                <a:spcPts val="0"/>
              </a:spcAft>
            </a:pPr>
            <a:r>
              <a:rPr lang="en-US" dirty="0">
                <a:solidFill>
                  <a:prstClr val="black"/>
                </a:solidFill>
                <a:latin typeface="+mn-lt"/>
                <a:ea typeface="+mn-ea"/>
              </a:rPr>
              <a:t>to join a </a:t>
            </a:r>
          </a:p>
          <a:p>
            <a:pPr eaLnBrk="1" fontAlgn="auto" hangingPunct="1">
              <a:spcBef>
                <a:spcPts val="0"/>
              </a:spcBef>
              <a:spcAft>
                <a:spcPts val="0"/>
              </a:spcAft>
            </a:pPr>
            <a:r>
              <a:rPr lang="en-US" dirty="0">
                <a:solidFill>
                  <a:prstClr val="black"/>
                </a:solidFill>
                <a:latin typeface="+mn-lt"/>
                <a:ea typeface="+mn-ea"/>
              </a:rPr>
              <a:t>Game or Activity</a:t>
            </a:r>
          </a:p>
          <a:p>
            <a:pPr eaLnBrk="1" fontAlgn="auto" hangingPunct="1">
              <a:spcBef>
                <a:spcPts val="0"/>
              </a:spcBef>
              <a:spcAft>
                <a:spcPts val="0"/>
              </a:spcAft>
            </a:pPr>
            <a:r>
              <a:rPr lang="en-US" dirty="0">
                <a:solidFill>
                  <a:prstClr val="black"/>
                </a:solidFill>
                <a:latin typeface="+mn-lt"/>
                <a:ea typeface="+mn-ea"/>
              </a:rPr>
              <a:t>that expands</a:t>
            </a:r>
          </a:p>
          <a:p>
            <a:pPr eaLnBrk="1" fontAlgn="auto" hangingPunct="1">
              <a:spcBef>
                <a:spcPts val="0"/>
              </a:spcBef>
              <a:spcAft>
                <a:spcPts val="0"/>
              </a:spcAft>
            </a:pPr>
            <a:r>
              <a:rPr lang="en-US" dirty="0">
                <a:solidFill>
                  <a:prstClr val="black"/>
                </a:solidFill>
                <a:latin typeface="+mn-lt"/>
                <a:ea typeface="+mn-ea"/>
              </a:rPr>
              <a:t>business </a:t>
            </a:r>
          </a:p>
        </p:txBody>
      </p:sp>
      <p:sp>
        <p:nvSpPr>
          <p:cNvPr id="16" name="TextBox 18"/>
          <p:cNvSpPr txBox="1"/>
          <p:nvPr/>
        </p:nvSpPr>
        <p:spPr>
          <a:xfrm>
            <a:off x="3509329" y="4917595"/>
            <a:ext cx="1997663" cy="1077218"/>
          </a:xfrm>
          <a:prstGeom prst="rect">
            <a:avLst/>
          </a:prstGeom>
          <a:noFill/>
        </p:spPr>
        <p:txBody>
          <a:bodyPr wrap="none" rtlCol="0">
            <a:spAutoFit/>
          </a:bodyPr>
          <a:lstStyle/>
          <a:p>
            <a:pPr eaLnBrk="1" fontAlgn="auto" hangingPunct="1">
              <a:spcBef>
                <a:spcPts val="0"/>
              </a:spcBef>
              <a:spcAft>
                <a:spcPts val="0"/>
              </a:spcAft>
            </a:pPr>
            <a:r>
              <a:rPr lang="en-US" dirty="0">
                <a:solidFill>
                  <a:prstClr val="black"/>
                </a:solidFill>
                <a:latin typeface="+mn-lt"/>
                <a:ea typeface="+mn-ea"/>
              </a:rPr>
              <a:t>Preventing Fraud  </a:t>
            </a:r>
          </a:p>
          <a:p>
            <a:pPr eaLnBrk="1" fontAlgn="auto" hangingPunct="1">
              <a:spcBef>
                <a:spcPts val="0"/>
              </a:spcBef>
              <a:spcAft>
                <a:spcPts val="0"/>
              </a:spcAft>
            </a:pPr>
            <a:r>
              <a:rPr lang="en-US" dirty="0">
                <a:solidFill>
                  <a:prstClr val="black"/>
                </a:solidFill>
                <a:latin typeface="+mn-lt"/>
                <a:ea typeface="+mn-ea"/>
              </a:rPr>
              <a:t> as it is </a:t>
            </a:r>
            <a:r>
              <a:rPr lang="en-US" i="1" u="sng" dirty="0">
                <a:solidFill>
                  <a:prstClr val="black"/>
                </a:solidFill>
                <a:latin typeface="+mn-lt"/>
                <a:ea typeface="+mn-ea"/>
              </a:rPr>
              <a:t>Occurring </a:t>
            </a:r>
          </a:p>
          <a:p>
            <a:pPr eaLnBrk="1" fontAlgn="auto" hangingPunct="1">
              <a:spcBef>
                <a:spcPts val="0"/>
              </a:spcBef>
              <a:spcAft>
                <a:spcPts val="0"/>
              </a:spcAft>
            </a:pPr>
            <a:r>
              <a:rPr lang="en-US" dirty="0">
                <a:solidFill>
                  <a:prstClr val="black"/>
                </a:solidFill>
                <a:latin typeface="+mn-lt"/>
                <a:ea typeface="+mn-ea"/>
              </a:rPr>
              <a:t>&amp; preventing more</a:t>
            </a:r>
          </a:p>
          <a:p>
            <a:pPr eaLnBrk="1" fontAlgn="auto" hangingPunct="1">
              <a:spcBef>
                <a:spcPts val="0"/>
              </a:spcBef>
              <a:spcAft>
                <a:spcPts val="0"/>
              </a:spcAft>
            </a:pPr>
            <a:r>
              <a:rPr lang="en-US" dirty="0">
                <a:solidFill>
                  <a:prstClr val="black"/>
                </a:solidFill>
                <a:latin typeface="+mn-lt"/>
                <a:ea typeface="+mn-ea"/>
              </a:rPr>
              <a:t>proactively </a:t>
            </a:r>
          </a:p>
        </p:txBody>
      </p:sp>
      <p:sp>
        <p:nvSpPr>
          <p:cNvPr id="17" name="TextBox 20"/>
          <p:cNvSpPr txBox="1"/>
          <p:nvPr/>
        </p:nvSpPr>
        <p:spPr>
          <a:xfrm>
            <a:off x="5117980" y="1710177"/>
            <a:ext cx="2310737" cy="1323439"/>
          </a:xfrm>
          <a:prstGeom prst="rect">
            <a:avLst/>
          </a:prstGeom>
          <a:noFill/>
        </p:spPr>
        <p:txBody>
          <a:bodyPr wrap="square" rtlCol="0">
            <a:spAutoFit/>
          </a:bodyPr>
          <a:lstStyle/>
          <a:p>
            <a:pPr eaLnBrk="1" fontAlgn="auto" hangingPunct="1">
              <a:spcBef>
                <a:spcPts val="0"/>
              </a:spcBef>
              <a:spcAft>
                <a:spcPts val="0"/>
              </a:spcAft>
            </a:pPr>
            <a:r>
              <a:rPr lang="en-US" dirty="0">
                <a:solidFill>
                  <a:prstClr val="black"/>
                </a:solidFill>
                <a:latin typeface="+mn-lt"/>
                <a:ea typeface="+mn-ea"/>
              </a:rPr>
              <a:t>Learning why Customers </a:t>
            </a:r>
          </a:p>
          <a:p>
            <a:pPr eaLnBrk="1" fontAlgn="auto" hangingPunct="1">
              <a:spcBef>
                <a:spcPts val="0"/>
              </a:spcBef>
              <a:spcAft>
                <a:spcPts val="0"/>
              </a:spcAft>
            </a:pPr>
            <a:r>
              <a:rPr lang="en-US" dirty="0">
                <a:solidFill>
                  <a:prstClr val="black"/>
                </a:solidFill>
                <a:latin typeface="+mn-lt"/>
                <a:ea typeface="+mn-ea"/>
              </a:rPr>
              <a:t>Switch to competitors</a:t>
            </a:r>
          </a:p>
          <a:p>
            <a:pPr eaLnBrk="1" fontAlgn="auto" hangingPunct="1">
              <a:spcBef>
                <a:spcPts val="0"/>
              </a:spcBef>
              <a:spcAft>
                <a:spcPts val="0"/>
              </a:spcAft>
            </a:pPr>
            <a:r>
              <a:rPr lang="en-US" dirty="0">
                <a:solidFill>
                  <a:prstClr val="black"/>
                </a:solidFill>
                <a:latin typeface="+mn-lt"/>
                <a:ea typeface="+mn-ea"/>
              </a:rPr>
              <a:t> and their offers; in</a:t>
            </a:r>
          </a:p>
          <a:p>
            <a:pPr eaLnBrk="1" fontAlgn="auto" hangingPunct="1">
              <a:spcBef>
                <a:spcPts val="0"/>
              </a:spcBef>
              <a:spcAft>
                <a:spcPts val="0"/>
              </a:spcAft>
            </a:pPr>
            <a:r>
              <a:rPr lang="en-US" dirty="0">
                <a:solidFill>
                  <a:prstClr val="black"/>
                </a:solidFill>
                <a:latin typeface="+mn-lt"/>
                <a:ea typeface="+mn-ea"/>
              </a:rPr>
              <a:t> time to Counter </a:t>
            </a:r>
          </a:p>
        </p:txBody>
      </p:sp>
      <p:sp>
        <p:nvSpPr>
          <p:cNvPr id="18" name="Cloud 22"/>
          <p:cNvSpPr/>
          <p:nvPr/>
        </p:nvSpPr>
        <p:spPr>
          <a:xfrm>
            <a:off x="901701" y="3568073"/>
            <a:ext cx="2222500" cy="1790700"/>
          </a:xfrm>
          <a:prstGeom prst="cloud">
            <a:avLst/>
          </a:prstGeom>
          <a:solidFill>
            <a:sysClr val="window" lastClr="FFFFFF">
              <a:lumMod val="85000"/>
            </a:sysClr>
          </a:solidFill>
          <a:ln w="9525" cap="flat" cmpd="sng" algn="ctr">
            <a:solidFill>
              <a:srgbClr val="A6A6A6"/>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19" name="TextBox 23"/>
          <p:cNvSpPr txBox="1"/>
          <p:nvPr/>
        </p:nvSpPr>
        <p:spPr>
          <a:xfrm>
            <a:off x="1037652" y="3822245"/>
            <a:ext cx="1988045" cy="1323439"/>
          </a:xfrm>
          <a:prstGeom prst="rect">
            <a:avLst/>
          </a:prstGeom>
          <a:noFill/>
        </p:spPr>
        <p:txBody>
          <a:bodyPr wrap="none" rtlCol="0">
            <a:spAutoFit/>
          </a:bodyPr>
          <a:lstStyle/>
          <a:p>
            <a:pPr eaLnBrk="1" fontAlgn="auto" hangingPunct="1">
              <a:spcBef>
                <a:spcPts val="0"/>
              </a:spcBef>
              <a:spcAft>
                <a:spcPts val="0"/>
              </a:spcAft>
            </a:pPr>
            <a:r>
              <a:rPr lang="en-US" dirty="0">
                <a:solidFill>
                  <a:prstClr val="black"/>
                </a:solidFill>
                <a:latin typeface="+mn-lt"/>
                <a:ea typeface="+mn-ea"/>
              </a:rPr>
              <a:t>Improving the</a:t>
            </a:r>
          </a:p>
          <a:p>
            <a:pPr eaLnBrk="1" fontAlgn="auto" hangingPunct="1">
              <a:spcBef>
                <a:spcPts val="0"/>
              </a:spcBef>
              <a:spcAft>
                <a:spcPts val="0"/>
              </a:spcAft>
            </a:pPr>
            <a:r>
              <a:rPr lang="en-US" dirty="0">
                <a:solidFill>
                  <a:prstClr val="black"/>
                </a:solidFill>
                <a:latin typeface="+mn-lt"/>
                <a:ea typeface="+mn-ea"/>
              </a:rPr>
              <a:t>Marketing </a:t>
            </a:r>
          </a:p>
          <a:p>
            <a:pPr eaLnBrk="1" fontAlgn="auto" hangingPunct="1">
              <a:spcBef>
                <a:spcPts val="0"/>
              </a:spcBef>
              <a:spcAft>
                <a:spcPts val="0"/>
              </a:spcAft>
            </a:pPr>
            <a:r>
              <a:rPr lang="en-US" dirty="0">
                <a:solidFill>
                  <a:prstClr val="black"/>
                </a:solidFill>
                <a:latin typeface="+mn-lt"/>
                <a:ea typeface="+mn-ea"/>
              </a:rPr>
              <a:t>Effectiveness of a </a:t>
            </a:r>
          </a:p>
          <a:p>
            <a:pPr eaLnBrk="1" fontAlgn="auto" hangingPunct="1">
              <a:spcBef>
                <a:spcPts val="0"/>
              </a:spcBef>
              <a:spcAft>
                <a:spcPts val="0"/>
              </a:spcAft>
            </a:pPr>
            <a:r>
              <a:rPr lang="en-US" dirty="0">
                <a:solidFill>
                  <a:prstClr val="black"/>
                </a:solidFill>
                <a:latin typeface="+mn-lt"/>
                <a:ea typeface="+mn-ea"/>
              </a:rPr>
              <a:t>Promotion while it</a:t>
            </a:r>
          </a:p>
          <a:p>
            <a:pPr eaLnBrk="1" fontAlgn="auto" hangingPunct="1">
              <a:spcBef>
                <a:spcPts val="0"/>
              </a:spcBef>
              <a:spcAft>
                <a:spcPts val="0"/>
              </a:spcAft>
            </a:pPr>
            <a:r>
              <a:rPr lang="en-US" dirty="0">
                <a:solidFill>
                  <a:prstClr val="black"/>
                </a:solidFill>
                <a:latin typeface="+mn-lt"/>
                <a:ea typeface="+mn-ea"/>
              </a:rPr>
              <a:t>is still in Play  </a:t>
            </a:r>
          </a:p>
        </p:txBody>
      </p:sp>
    </p:spTree>
    <p:extLst>
      <p:ext uri="{BB962C8B-B14F-4D97-AF65-F5344CB8AC3E}">
        <p14:creationId xmlns:p14="http://schemas.microsoft.com/office/powerpoint/2010/main" val="51448626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661" y="1215390"/>
            <a:ext cx="5460583" cy="3531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84</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Veracity (Uncertainty)</a:t>
            </a:r>
          </a:p>
        </p:txBody>
      </p:sp>
      <p:sp>
        <p:nvSpPr>
          <p:cNvPr id="7" name="Textfeld 6"/>
          <p:cNvSpPr txBox="1"/>
          <p:nvPr/>
        </p:nvSpPr>
        <p:spPr>
          <a:xfrm>
            <a:off x="6159731" y="3408219"/>
            <a:ext cx="2743200" cy="646331"/>
          </a:xfrm>
          <a:prstGeom prst="rect">
            <a:avLst/>
          </a:prstGeom>
          <a:noFill/>
        </p:spPr>
        <p:txBody>
          <a:bodyPr wrap="square" rtlCol="0">
            <a:spAutoFit/>
          </a:bodyPr>
          <a:lstStyle/>
          <a:p>
            <a:pPr algn="l"/>
            <a:r>
              <a:rPr lang="de-DE" sz="1200" b="0" dirty="0"/>
              <a:t>Source: http://www.ibmbigdatahub.com/</a:t>
            </a:r>
            <a:br>
              <a:rPr lang="de-DE" sz="1200" b="0" dirty="0"/>
            </a:br>
            <a:r>
              <a:rPr lang="de-DE" sz="1200" b="0" dirty="0" err="1"/>
              <a:t>infographic</a:t>
            </a:r>
            <a:r>
              <a:rPr lang="de-DE" sz="1200" b="0" dirty="0"/>
              <a:t>/</a:t>
            </a:r>
            <a:r>
              <a:rPr lang="de-DE" sz="1200" b="0" dirty="0" err="1"/>
              <a:t>four-vs-big-data</a:t>
            </a:r>
            <a:endParaRPr lang="de-DE" sz="1200" b="0" dirty="0"/>
          </a:p>
        </p:txBody>
      </p:sp>
      <p:sp>
        <p:nvSpPr>
          <p:cNvPr id="8" name="Rechteck 7"/>
          <p:cNvSpPr/>
          <p:nvPr/>
        </p:nvSpPr>
        <p:spPr>
          <a:xfrm>
            <a:off x="523702" y="4650559"/>
            <a:ext cx="8379229" cy="1815882"/>
          </a:xfrm>
          <a:prstGeom prst="rect">
            <a:avLst/>
          </a:prstGeom>
        </p:spPr>
        <p:txBody>
          <a:bodyPr wrap="square">
            <a:spAutoFit/>
          </a:bodyPr>
          <a:lstStyle/>
          <a:p>
            <a:pPr algn="l"/>
            <a:r>
              <a:rPr lang="en-US" dirty="0"/>
              <a:t>Organizations must now analyze both structured and unstructured data that is uncertain and imprecise. </a:t>
            </a:r>
          </a:p>
          <a:p>
            <a:pPr algn="l"/>
            <a:r>
              <a:rPr lang="en-US" dirty="0"/>
              <a:t>In many cases, it is not known whether the data is correct (e. g. fake news) or representative (e. g. biased expressions of opinion in forums).</a:t>
            </a:r>
          </a:p>
          <a:p>
            <a:pPr algn="l"/>
            <a:r>
              <a:rPr lang="en-US" dirty="0"/>
              <a:t>It may be prudent to assign a Data Veracity score and ranking for specific data sets to avoid making decisions based on analysis of uncertain and imprecise data.</a:t>
            </a:r>
            <a:endParaRPr lang="de-DE" dirty="0"/>
          </a:p>
        </p:txBody>
      </p:sp>
    </p:spTree>
    <p:extLst>
      <p:ext uri="{BB962C8B-B14F-4D97-AF65-F5344CB8AC3E}">
        <p14:creationId xmlns:p14="http://schemas.microsoft.com/office/powerpoint/2010/main" val="982028993"/>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How is Big Data actually used? </a:t>
            </a:r>
          </a:p>
        </p:txBody>
      </p:sp>
      <p:sp>
        <p:nvSpPr>
          <p:cNvPr id="2" name="Textfeld 1"/>
          <p:cNvSpPr txBox="1"/>
          <p:nvPr/>
        </p:nvSpPr>
        <p:spPr>
          <a:xfrm>
            <a:off x="386540" y="1015053"/>
            <a:ext cx="8466513" cy="5493812"/>
          </a:xfrm>
          <a:prstGeom prst="rect">
            <a:avLst/>
          </a:prstGeom>
          <a:noFill/>
        </p:spPr>
        <p:txBody>
          <a:bodyPr wrap="square" rtlCol="0">
            <a:spAutoFit/>
          </a:bodyPr>
          <a:lstStyle/>
          <a:p>
            <a:pPr marL="182563" indent="-182563" algn="l">
              <a:buFont typeface="Arial" panose="020B0604020202020204" pitchFamily="34" charset="0"/>
              <a:buChar char="•"/>
            </a:pPr>
            <a:r>
              <a:rPr lang="en-US" sz="1800" dirty="0"/>
              <a:t>Better understand and target customers</a:t>
            </a:r>
            <a:br>
              <a:rPr lang="en-US" sz="1800" dirty="0"/>
            </a:br>
            <a:r>
              <a:rPr lang="en-US" sz="1800" b="0" dirty="0"/>
              <a:t>Companies expand their traditional data with social media data, browser, text analytics or sensor data to get a more complete picture of their customers.</a:t>
            </a:r>
          </a:p>
          <a:p>
            <a:pPr marL="182563" indent="-182563" algn="l">
              <a:buFont typeface="Arial" panose="020B0604020202020204" pitchFamily="34" charset="0"/>
              <a:buChar char="•"/>
            </a:pPr>
            <a:r>
              <a:rPr lang="en-US" sz="1800" dirty="0"/>
              <a:t>Understand and Optimize Business Processes</a:t>
            </a:r>
            <a:br>
              <a:rPr lang="en-US" sz="1800" dirty="0"/>
            </a:br>
            <a:r>
              <a:rPr lang="en-US" sz="1800" b="0" dirty="0"/>
              <a:t>Retailers are able to optimize their stock based on predictive models generated from social media data, web search trends, weather forecasts... </a:t>
            </a:r>
          </a:p>
          <a:p>
            <a:pPr marL="182563" indent="-182563" algn="l">
              <a:buFont typeface="Arial" panose="020B0604020202020204" pitchFamily="34" charset="0"/>
              <a:buChar char="•"/>
            </a:pPr>
            <a:r>
              <a:rPr lang="en-US" sz="1800" dirty="0"/>
              <a:t>Improving Health</a:t>
            </a:r>
            <a:br>
              <a:rPr lang="en-US" sz="1800" dirty="0"/>
            </a:br>
            <a:r>
              <a:rPr lang="en-US" sz="1800" b="0" dirty="0"/>
              <a:t>Use the data from smart watches, wearable devices, Google Trends, health research, electronic medical record to diagnose disease, predict epidemics, …</a:t>
            </a:r>
          </a:p>
          <a:p>
            <a:pPr marL="182563" indent="-182563" algn="l">
              <a:buFont typeface="Arial" panose="020B0604020202020204" pitchFamily="34" charset="0"/>
              <a:buChar char="•"/>
            </a:pPr>
            <a:r>
              <a:rPr lang="en-US" sz="1800" dirty="0"/>
              <a:t>Improving Security and Law Enforcement</a:t>
            </a:r>
            <a:br>
              <a:rPr lang="en-US" sz="1800" dirty="0"/>
            </a:br>
            <a:r>
              <a:rPr lang="en-US" sz="1800" b="0" dirty="0"/>
              <a:t>Use big data analytics to predict criminal activity, foil terrorist plots, detect cyber attacks, and detect fraudulent credit card transactions.</a:t>
            </a:r>
          </a:p>
          <a:p>
            <a:pPr marL="182563" indent="-182563" algn="l">
              <a:buFont typeface="Arial" panose="020B0604020202020204" pitchFamily="34" charset="0"/>
              <a:buChar char="•"/>
            </a:pPr>
            <a:r>
              <a:rPr lang="en-US" sz="1800" dirty="0"/>
              <a:t>Improving and Optimizing Cities and Countries (Smart Cities)</a:t>
            </a:r>
            <a:br>
              <a:rPr lang="en-US" sz="1800" dirty="0"/>
            </a:br>
            <a:r>
              <a:rPr lang="en-US" sz="1800" b="0" dirty="0"/>
              <a:t>Optimize traffic flows based on real time traffic information, social media and weather data. A bus would wait for a delayed train and traffic signals predict traffic volumes.</a:t>
            </a:r>
            <a:endParaRPr lang="de-DE" sz="1800" b="0" dirty="0"/>
          </a:p>
          <a:p>
            <a:pPr marL="182563" indent="-182563" algn="l">
              <a:buFont typeface="Arial" panose="020B0604020202020204" pitchFamily="34" charset="0"/>
              <a:buChar char="•"/>
            </a:pPr>
            <a:r>
              <a:rPr lang="de-DE" sz="1800" dirty="0"/>
              <a:t>...</a:t>
            </a:r>
          </a:p>
        </p:txBody>
      </p:sp>
      <p:sp>
        <p:nvSpPr>
          <p:cNvPr id="5" name="Textfeld 4"/>
          <p:cNvSpPr txBox="1"/>
          <p:nvPr/>
        </p:nvSpPr>
        <p:spPr>
          <a:xfrm>
            <a:off x="1446415" y="6353740"/>
            <a:ext cx="7306887" cy="276999"/>
          </a:xfrm>
          <a:prstGeom prst="rect">
            <a:avLst/>
          </a:prstGeom>
          <a:noFill/>
        </p:spPr>
        <p:txBody>
          <a:bodyPr wrap="square" rtlCol="0">
            <a:spAutoFit/>
          </a:bodyPr>
          <a:lstStyle/>
          <a:p>
            <a:pPr algn="l"/>
            <a:r>
              <a:rPr lang="de-DE" sz="1200" b="0" dirty="0"/>
              <a:t>Source: http://de.slideshare.net/BernardMarr/140228-big-data-slide-share/3-The_basic_idea_behind_the</a:t>
            </a:r>
          </a:p>
        </p:txBody>
      </p:sp>
    </p:spTree>
    <p:extLst>
      <p:ext uri="{BB962C8B-B14F-4D97-AF65-F5344CB8AC3E}">
        <p14:creationId xmlns:p14="http://schemas.microsoft.com/office/powerpoint/2010/main" val="414067644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Turning Big Data into Value</a:t>
            </a:r>
          </a:p>
        </p:txBody>
      </p:sp>
      <p:sp>
        <p:nvSpPr>
          <p:cNvPr id="2" name="Rechteck 1"/>
          <p:cNvSpPr/>
          <p:nvPr/>
        </p:nvSpPr>
        <p:spPr>
          <a:xfrm>
            <a:off x="548640" y="1626863"/>
            <a:ext cx="2252749" cy="4185761"/>
          </a:xfrm>
          <a:prstGeom prst="rect">
            <a:avLst/>
          </a:prstGeom>
        </p:spPr>
        <p:txBody>
          <a:bodyPr wrap="square">
            <a:spAutoFit/>
          </a:bodyPr>
          <a:lstStyle/>
          <a:p>
            <a:pPr algn="l">
              <a:spcBef>
                <a:spcPts val="600"/>
              </a:spcBef>
            </a:pPr>
            <a:r>
              <a:rPr lang="en-US" sz="1800" dirty="0"/>
              <a:t>The </a:t>
            </a:r>
            <a:r>
              <a:rPr lang="en-US" sz="1800" i="1" dirty="0" err="1" smtClean="0"/>
              <a:t>Datafication</a:t>
            </a:r>
            <a:r>
              <a:rPr lang="en-US" sz="1800" dirty="0" smtClean="0"/>
              <a:t> </a:t>
            </a:r>
            <a:r>
              <a:rPr lang="en-US" sz="1800" dirty="0"/>
              <a:t/>
            </a:r>
            <a:br>
              <a:rPr lang="en-US" sz="1800" dirty="0"/>
            </a:br>
            <a:r>
              <a:rPr lang="en-US" sz="1800" dirty="0"/>
              <a:t>of our World:</a:t>
            </a:r>
          </a:p>
          <a:p>
            <a:pPr marL="285750" indent="-193675" algn="l">
              <a:spcBef>
                <a:spcPts val="600"/>
              </a:spcBef>
              <a:buFont typeface="Arial" panose="020B0604020202020204" pitchFamily="34" charset="0"/>
              <a:buChar char="•"/>
            </a:pPr>
            <a:r>
              <a:rPr lang="en-US" sz="1800" dirty="0"/>
              <a:t>Activities  </a:t>
            </a:r>
          </a:p>
          <a:p>
            <a:pPr marL="285750" indent="-193675" algn="l">
              <a:spcBef>
                <a:spcPts val="600"/>
              </a:spcBef>
              <a:buFont typeface="Arial" panose="020B0604020202020204" pitchFamily="34" charset="0"/>
              <a:buChar char="•"/>
            </a:pPr>
            <a:r>
              <a:rPr lang="en-US" sz="1800" dirty="0"/>
              <a:t>Conversations </a:t>
            </a:r>
          </a:p>
          <a:p>
            <a:pPr marL="285750" indent="-193675" algn="l">
              <a:spcBef>
                <a:spcPts val="600"/>
              </a:spcBef>
              <a:buFont typeface="Arial" panose="020B0604020202020204" pitchFamily="34" charset="0"/>
              <a:buChar char="•"/>
            </a:pPr>
            <a:r>
              <a:rPr lang="en-US" sz="1800" dirty="0"/>
              <a:t>Words  </a:t>
            </a:r>
          </a:p>
          <a:p>
            <a:pPr marL="285750" indent="-193675" algn="l">
              <a:spcBef>
                <a:spcPts val="600"/>
              </a:spcBef>
              <a:buFont typeface="Arial" panose="020B0604020202020204" pitchFamily="34" charset="0"/>
              <a:buChar char="•"/>
            </a:pPr>
            <a:r>
              <a:rPr lang="en-US" sz="1800" dirty="0"/>
              <a:t>Voice  </a:t>
            </a:r>
          </a:p>
          <a:p>
            <a:pPr marL="285750" indent="-193675" algn="l">
              <a:spcBef>
                <a:spcPts val="600"/>
              </a:spcBef>
              <a:buFont typeface="Arial" panose="020B0604020202020204" pitchFamily="34" charset="0"/>
              <a:buChar char="•"/>
            </a:pPr>
            <a:r>
              <a:rPr lang="en-US" sz="1800" dirty="0"/>
              <a:t>Social Media </a:t>
            </a:r>
          </a:p>
          <a:p>
            <a:pPr marL="285750" indent="-193675" algn="l">
              <a:spcBef>
                <a:spcPts val="600"/>
              </a:spcBef>
              <a:buFont typeface="Arial" panose="020B0604020202020204" pitchFamily="34" charset="0"/>
              <a:buChar char="•"/>
            </a:pPr>
            <a:r>
              <a:rPr lang="en-US" sz="1800" dirty="0"/>
              <a:t>Browser </a:t>
            </a:r>
            <a:r>
              <a:rPr lang="en-US" sz="1800" dirty="0" err="1" smtClean="0"/>
              <a:t>Iogs</a:t>
            </a:r>
            <a:r>
              <a:rPr lang="en-US" sz="1800" dirty="0" smtClean="0"/>
              <a:t>  </a:t>
            </a:r>
            <a:endParaRPr lang="en-US" sz="1800" dirty="0"/>
          </a:p>
          <a:p>
            <a:pPr marL="285750" indent="-193675" algn="l">
              <a:spcBef>
                <a:spcPts val="600"/>
              </a:spcBef>
              <a:buFont typeface="Arial" panose="020B0604020202020204" pitchFamily="34" charset="0"/>
              <a:buChar char="•"/>
            </a:pPr>
            <a:r>
              <a:rPr lang="en-US" sz="1800" dirty="0"/>
              <a:t>Photos </a:t>
            </a:r>
          </a:p>
          <a:p>
            <a:pPr marL="285750" indent="-193675" algn="l">
              <a:spcBef>
                <a:spcPts val="600"/>
              </a:spcBef>
              <a:buFont typeface="Arial" panose="020B0604020202020204" pitchFamily="34" charset="0"/>
              <a:buChar char="•"/>
            </a:pPr>
            <a:r>
              <a:rPr lang="en-US" sz="1800" dirty="0"/>
              <a:t>Videos </a:t>
            </a:r>
          </a:p>
          <a:p>
            <a:pPr marL="285750" indent="-193675" algn="l">
              <a:spcBef>
                <a:spcPts val="600"/>
              </a:spcBef>
              <a:buFont typeface="Arial" panose="020B0604020202020204" pitchFamily="34" charset="0"/>
              <a:buChar char="•"/>
            </a:pPr>
            <a:r>
              <a:rPr lang="en-US" sz="1800" dirty="0"/>
              <a:t>Sensors  </a:t>
            </a:r>
          </a:p>
          <a:p>
            <a:pPr marL="285750" indent="-193675" algn="l">
              <a:spcBef>
                <a:spcPts val="600"/>
              </a:spcBef>
              <a:buFont typeface="Arial" panose="020B0604020202020204" pitchFamily="34" charset="0"/>
              <a:buChar char="•"/>
            </a:pPr>
            <a:r>
              <a:rPr lang="en-US" sz="1800" dirty="0"/>
              <a:t>Etc.</a:t>
            </a:r>
            <a:endParaRPr lang="de-DE" sz="1800" dirty="0"/>
          </a:p>
        </p:txBody>
      </p:sp>
      <p:sp>
        <p:nvSpPr>
          <p:cNvPr id="5" name="Rechteck 4"/>
          <p:cNvSpPr/>
          <p:nvPr/>
        </p:nvSpPr>
        <p:spPr>
          <a:xfrm>
            <a:off x="4882343" y="1742278"/>
            <a:ext cx="2150226" cy="3954929"/>
          </a:xfrm>
          <a:prstGeom prst="rect">
            <a:avLst/>
          </a:prstGeom>
        </p:spPr>
        <p:txBody>
          <a:bodyPr wrap="square">
            <a:spAutoFit/>
          </a:bodyPr>
          <a:lstStyle/>
          <a:p>
            <a:pPr algn="l">
              <a:spcBef>
                <a:spcPts val="600"/>
              </a:spcBef>
            </a:pPr>
            <a:r>
              <a:rPr lang="en-US" sz="1800" dirty="0"/>
              <a:t>Analyzing Big Data:  </a:t>
            </a:r>
          </a:p>
          <a:p>
            <a:pPr marL="285750" indent="-285750" algn="l">
              <a:spcBef>
                <a:spcPts val="600"/>
              </a:spcBef>
              <a:buFont typeface="Arial" panose="020B0604020202020204" pitchFamily="34" charset="0"/>
              <a:buChar char="•"/>
            </a:pPr>
            <a:r>
              <a:rPr lang="en-US" sz="1800" dirty="0"/>
              <a:t>Data analytics</a:t>
            </a:r>
          </a:p>
          <a:p>
            <a:pPr marL="285750" indent="-285750" algn="l">
              <a:spcBef>
                <a:spcPts val="600"/>
              </a:spcBef>
              <a:buFont typeface="Arial" panose="020B0604020202020204" pitchFamily="34" charset="0"/>
              <a:buChar char="•"/>
            </a:pPr>
            <a:r>
              <a:rPr lang="en-US" sz="1800" dirty="0"/>
              <a:t>Text analytics </a:t>
            </a:r>
          </a:p>
          <a:p>
            <a:pPr marL="285750" indent="-285750" algn="l">
              <a:spcBef>
                <a:spcPts val="600"/>
              </a:spcBef>
              <a:buFont typeface="Arial" panose="020B0604020202020204" pitchFamily="34" charset="0"/>
              <a:buChar char="•"/>
            </a:pPr>
            <a:r>
              <a:rPr lang="en-US" sz="1800" dirty="0"/>
              <a:t>Sentiment analysis </a:t>
            </a:r>
          </a:p>
          <a:p>
            <a:pPr marL="285750" indent="-285750" algn="l">
              <a:spcBef>
                <a:spcPts val="600"/>
              </a:spcBef>
              <a:buFont typeface="Arial" panose="020B0604020202020204" pitchFamily="34" charset="0"/>
              <a:buChar char="•"/>
            </a:pPr>
            <a:r>
              <a:rPr lang="en-US" sz="1800" dirty="0"/>
              <a:t>Face recognition </a:t>
            </a:r>
          </a:p>
          <a:p>
            <a:pPr marL="285750" indent="-285750" algn="l">
              <a:spcBef>
                <a:spcPts val="600"/>
              </a:spcBef>
              <a:buFont typeface="Arial" panose="020B0604020202020204" pitchFamily="34" charset="0"/>
              <a:buChar char="•"/>
            </a:pPr>
            <a:r>
              <a:rPr lang="en-US" sz="1800" dirty="0"/>
              <a:t>Voice analytics </a:t>
            </a:r>
          </a:p>
          <a:p>
            <a:pPr marL="285750" indent="-285750" algn="l">
              <a:spcBef>
                <a:spcPts val="600"/>
              </a:spcBef>
              <a:buFont typeface="Arial" panose="020B0604020202020204" pitchFamily="34" charset="0"/>
              <a:buChar char="•"/>
            </a:pPr>
            <a:r>
              <a:rPr lang="en-US" sz="1800" dirty="0"/>
              <a:t>Movement analytics </a:t>
            </a:r>
          </a:p>
          <a:p>
            <a:pPr marL="285750" indent="-285750" algn="l">
              <a:spcBef>
                <a:spcPts val="600"/>
              </a:spcBef>
              <a:buFont typeface="Arial" panose="020B0604020202020204" pitchFamily="34" charset="0"/>
              <a:buChar char="•"/>
            </a:pPr>
            <a:r>
              <a:rPr lang="en-US" sz="1800" dirty="0"/>
              <a:t>Etc.</a:t>
            </a:r>
            <a:endParaRPr lang="de-DE" sz="1800" dirty="0"/>
          </a:p>
        </p:txBody>
      </p:sp>
      <p:grpSp>
        <p:nvGrpSpPr>
          <p:cNvPr id="6" name="Gruppieren 5"/>
          <p:cNvGrpSpPr/>
          <p:nvPr/>
        </p:nvGrpSpPr>
        <p:grpSpPr>
          <a:xfrm>
            <a:off x="2853331" y="1626863"/>
            <a:ext cx="1654233" cy="698269"/>
            <a:chOff x="3200400" y="1554480"/>
            <a:chExt cx="1654233" cy="698269"/>
          </a:xfrm>
        </p:grpSpPr>
        <p:sp>
          <p:nvSpPr>
            <p:cNvPr id="3" name="Abgerundetes Rechteck 2"/>
            <p:cNvSpPr/>
            <p:nvPr/>
          </p:nvSpPr>
          <p:spPr bwMode="auto">
            <a:xfrm>
              <a:off x="3200400" y="1554480"/>
              <a:ext cx="1654233" cy="698269"/>
            </a:xfrm>
            <a:prstGeom prst="roundRect">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 name="Textfeld 3"/>
            <p:cNvSpPr txBox="1"/>
            <p:nvPr/>
          </p:nvSpPr>
          <p:spPr>
            <a:xfrm>
              <a:off x="3279370" y="1718948"/>
              <a:ext cx="1496291" cy="369332"/>
            </a:xfrm>
            <a:prstGeom prst="rect">
              <a:avLst/>
            </a:prstGeom>
            <a:noFill/>
          </p:spPr>
          <p:txBody>
            <a:bodyPr wrap="square" rtlCol="0">
              <a:spAutoFit/>
            </a:bodyPr>
            <a:lstStyle/>
            <a:p>
              <a:r>
                <a:rPr lang="de-DE" sz="1800" dirty="0"/>
                <a:t>Volume</a:t>
              </a:r>
            </a:p>
          </p:txBody>
        </p:sp>
      </p:grpSp>
      <p:grpSp>
        <p:nvGrpSpPr>
          <p:cNvPr id="9" name="Gruppieren 8"/>
          <p:cNvGrpSpPr/>
          <p:nvPr/>
        </p:nvGrpSpPr>
        <p:grpSpPr>
          <a:xfrm>
            <a:off x="2853331" y="2766624"/>
            <a:ext cx="1654233" cy="698269"/>
            <a:chOff x="3200400" y="1554480"/>
            <a:chExt cx="1654233" cy="698269"/>
          </a:xfrm>
        </p:grpSpPr>
        <p:sp>
          <p:nvSpPr>
            <p:cNvPr id="10" name="Abgerundetes Rechteck 9"/>
            <p:cNvSpPr/>
            <p:nvPr/>
          </p:nvSpPr>
          <p:spPr bwMode="auto">
            <a:xfrm>
              <a:off x="3200400" y="1554480"/>
              <a:ext cx="1654233" cy="698269"/>
            </a:xfrm>
            <a:prstGeom prst="roundRect">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1" name="Textfeld 10"/>
            <p:cNvSpPr txBox="1"/>
            <p:nvPr/>
          </p:nvSpPr>
          <p:spPr>
            <a:xfrm>
              <a:off x="3279370" y="1718948"/>
              <a:ext cx="1496291" cy="369332"/>
            </a:xfrm>
            <a:prstGeom prst="rect">
              <a:avLst/>
            </a:prstGeom>
            <a:noFill/>
          </p:spPr>
          <p:txBody>
            <a:bodyPr wrap="square" rtlCol="0">
              <a:spAutoFit/>
            </a:bodyPr>
            <a:lstStyle/>
            <a:p>
              <a:r>
                <a:rPr lang="de-DE" sz="1800" dirty="0" smtClean="0"/>
                <a:t>Velocity</a:t>
              </a:r>
              <a:endParaRPr lang="de-DE" sz="1800" dirty="0"/>
            </a:p>
          </p:txBody>
        </p:sp>
      </p:grpSp>
      <p:grpSp>
        <p:nvGrpSpPr>
          <p:cNvPr id="12" name="Gruppieren 11"/>
          <p:cNvGrpSpPr/>
          <p:nvPr/>
        </p:nvGrpSpPr>
        <p:grpSpPr>
          <a:xfrm>
            <a:off x="2853331" y="3906385"/>
            <a:ext cx="1654233" cy="698269"/>
            <a:chOff x="3200400" y="1554480"/>
            <a:chExt cx="1654233" cy="698269"/>
          </a:xfrm>
        </p:grpSpPr>
        <p:sp>
          <p:nvSpPr>
            <p:cNvPr id="13" name="Abgerundetes Rechteck 12"/>
            <p:cNvSpPr/>
            <p:nvPr/>
          </p:nvSpPr>
          <p:spPr bwMode="auto">
            <a:xfrm>
              <a:off x="3200400" y="1554480"/>
              <a:ext cx="1654233" cy="698269"/>
            </a:xfrm>
            <a:prstGeom prst="roundRect">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Textfeld 13"/>
            <p:cNvSpPr txBox="1"/>
            <p:nvPr/>
          </p:nvSpPr>
          <p:spPr>
            <a:xfrm>
              <a:off x="3279370" y="1718948"/>
              <a:ext cx="1496291" cy="369332"/>
            </a:xfrm>
            <a:prstGeom prst="rect">
              <a:avLst/>
            </a:prstGeom>
            <a:noFill/>
          </p:spPr>
          <p:txBody>
            <a:bodyPr wrap="square" rtlCol="0">
              <a:spAutoFit/>
            </a:bodyPr>
            <a:lstStyle/>
            <a:p>
              <a:r>
                <a:rPr lang="de-DE" sz="1800" dirty="0" smtClean="0"/>
                <a:t>Variety</a:t>
              </a:r>
              <a:endParaRPr lang="de-DE" sz="1800" dirty="0"/>
            </a:p>
          </p:txBody>
        </p:sp>
      </p:grpSp>
      <p:grpSp>
        <p:nvGrpSpPr>
          <p:cNvPr id="15" name="Gruppieren 14"/>
          <p:cNvGrpSpPr/>
          <p:nvPr/>
        </p:nvGrpSpPr>
        <p:grpSpPr>
          <a:xfrm>
            <a:off x="2853331" y="5046145"/>
            <a:ext cx="1654233" cy="698269"/>
            <a:chOff x="3200400" y="1554480"/>
            <a:chExt cx="1654233" cy="698269"/>
          </a:xfrm>
        </p:grpSpPr>
        <p:sp>
          <p:nvSpPr>
            <p:cNvPr id="16" name="Abgerundetes Rechteck 15"/>
            <p:cNvSpPr/>
            <p:nvPr/>
          </p:nvSpPr>
          <p:spPr bwMode="auto">
            <a:xfrm>
              <a:off x="3200400" y="1554480"/>
              <a:ext cx="1654233" cy="698269"/>
            </a:xfrm>
            <a:prstGeom prst="roundRect">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7" name="Textfeld 16"/>
            <p:cNvSpPr txBox="1"/>
            <p:nvPr/>
          </p:nvSpPr>
          <p:spPr>
            <a:xfrm>
              <a:off x="3279370" y="1718948"/>
              <a:ext cx="1496291" cy="369332"/>
            </a:xfrm>
            <a:prstGeom prst="rect">
              <a:avLst/>
            </a:prstGeom>
            <a:noFill/>
          </p:spPr>
          <p:txBody>
            <a:bodyPr wrap="square" rtlCol="0">
              <a:spAutoFit/>
            </a:bodyPr>
            <a:lstStyle/>
            <a:p>
              <a:r>
                <a:rPr lang="de-DE" sz="1800" dirty="0" smtClean="0"/>
                <a:t>Veracity</a:t>
              </a:r>
              <a:endParaRPr lang="de-DE" sz="1800" dirty="0"/>
            </a:p>
          </p:txBody>
        </p:sp>
      </p:grpSp>
      <p:sp>
        <p:nvSpPr>
          <p:cNvPr id="7" name="Pfeil nach rechts 6"/>
          <p:cNvSpPr/>
          <p:nvPr/>
        </p:nvSpPr>
        <p:spPr bwMode="auto">
          <a:xfrm>
            <a:off x="548641" y="1180408"/>
            <a:ext cx="6641868" cy="382386"/>
          </a:xfrm>
          <a:prstGeom prst="rightArrow">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9" name="Pfeil nach rechts 18"/>
          <p:cNvSpPr/>
          <p:nvPr/>
        </p:nvSpPr>
        <p:spPr bwMode="auto">
          <a:xfrm>
            <a:off x="548641" y="5841651"/>
            <a:ext cx="6641868" cy="382386"/>
          </a:xfrm>
          <a:prstGeom prst="rightArrow">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8" name="Abgerundetes Rechteck 7"/>
          <p:cNvSpPr/>
          <p:nvPr/>
        </p:nvSpPr>
        <p:spPr bwMode="auto">
          <a:xfrm>
            <a:off x="7348451" y="1142996"/>
            <a:ext cx="1354974" cy="5128952"/>
          </a:xfrm>
          <a:prstGeom prst="roundRect">
            <a:avLst/>
          </a:prstGeom>
          <a:solidFill>
            <a:schemeClr val="bg1"/>
          </a:solidFill>
          <a:ln w="12700" cap="flat" cmpd="sng" algn="ctr">
            <a:solidFill>
              <a:schemeClr val="accent1">
                <a:lumMod val="90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8" name="Explosion 2 17"/>
          <p:cNvSpPr/>
          <p:nvPr/>
        </p:nvSpPr>
        <p:spPr bwMode="auto">
          <a:xfrm>
            <a:off x="7439891" y="2672533"/>
            <a:ext cx="1172094" cy="1995054"/>
          </a:xfrm>
          <a:prstGeom prst="irregularSeal2">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2" name="Textfeld 21"/>
          <p:cNvSpPr txBox="1"/>
          <p:nvPr/>
        </p:nvSpPr>
        <p:spPr>
          <a:xfrm>
            <a:off x="7556269" y="3485394"/>
            <a:ext cx="856211" cy="369332"/>
          </a:xfrm>
          <a:prstGeom prst="rect">
            <a:avLst/>
          </a:prstGeom>
          <a:noFill/>
        </p:spPr>
        <p:txBody>
          <a:bodyPr wrap="square" rtlCol="0">
            <a:spAutoFit/>
          </a:bodyPr>
          <a:lstStyle/>
          <a:p>
            <a:r>
              <a:rPr lang="de-DE" sz="1800" dirty="0"/>
              <a:t>Value</a:t>
            </a:r>
          </a:p>
        </p:txBody>
      </p:sp>
      <p:sp>
        <p:nvSpPr>
          <p:cNvPr id="23" name="Textfeld 22"/>
          <p:cNvSpPr txBox="1"/>
          <p:nvPr/>
        </p:nvSpPr>
        <p:spPr>
          <a:xfrm>
            <a:off x="249382" y="6271948"/>
            <a:ext cx="7306887" cy="276999"/>
          </a:xfrm>
          <a:prstGeom prst="rect">
            <a:avLst/>
          </a:prstGeom>
          <a:noFill/>
        </p:spPr>
        <p:txBody>
          <a:bodyPr wrap="square" rtlCol="0">
            <a:spAutoFit/>
          </a:bodyPr>
          <a:lstStyle/>
          <a:p>
            <a:pPr algn="l"/>
            <a:r>
              <a:rPr lang="de-DE" sz="1200" b="0" dirty="0"/>
              <a:t>Source: http://de.slideshare.net/BernardMarr/140228-big-data-slide-share/3-The_basic_idea_behind_the</a:t>
            </a:r>
          </a:p>
        </p:txBody>
      </p:sp>
    </p:spTree>
    <p:extLst>
      <p:ext uri="{BB962C8B-B14F-4D97-AF65-F5344CB8AC3E}">
        <p14:creationId xmlns:p14="http://schemas.microsoft.com/office/powerpoint/2010/main" val="4062287783"/>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Four Layers of Big Data (I)</a:t>
            </a:r>
          </a:p>
        </p:txBody>
      </p:sp>
      <p:sp>
        <p:nvSpPr>
          <p:cNvPr id="4" name="Textfeld 3"/>
          <p:cNvSpPr txBox="1"/>
          <p:nvPr/>
        </p:nvSpPr>
        <p:spPr>
          <a:xfrm>
            <a:off x="116378" y="6173676"/>
            <a:ext cx="8728363" cy="276999"/>
          </a:xfrm>
          <a:prstGeom prst="rect">
            <a:avLst/>
          </a:prstGeom>
          <a:noFill/>
        </p:spPr>
        <p:txBody>
          <a:bodyPr wrap="square" rtlCol="0">
            <a:spAutoFit/>
          </a:bodyPr>
          <a:lstStyle/>
          <a:p>
            <a:pPr algn="l"/>
            <a:r>
              <a:rPr lang="de-DE" sz="1200" b="0" dirty="0"/>
              <a:t>Source: http://de.slideshare.net/BernardMarr/140228-big-data-slide-share/3-The_basic_idea_behind_the</a:t>
            </a:r>
          </a:p>
        </p:txBody>
      </p:sp>
      <p:sp>
        <p:nvSpPr>
          <p:cNvPr id="2" name="Textfeld 1"/>
          <p:cNvSpPr txBox="1"/>
          <p:nvPr/>
        </p:nvSpPr>
        <p:spPr>
          <a:xfrm>
            <a:off x="423949" y="4139132"/>
            <a:ext cx="4671753" cy="1892826"/>
          </a:xfrm>
          <a:prstGeom prst="rect">
            <a:avLst/>
          </a:prstGeom>
          <a:noFill/>
        </p:spPr>
        <p:txBody>
          <a:bodyPr wrap="square" rtlCol="0">
            <a:spAutoFit/>
          </a:bodyPr>
          <a:lstStyle/>
          <a:p>
            <a:pPr algn="l"/>
            <a:r>
              <a:rPr lang="en-US" sz="1800" dirty="0"/>
              <a:t>Data Source Layer  </a:t>
            </a:r>
          </a:p>
          <a:p>
            <a:pPr algn="l"/>
            <a:r>
              <a:rPr lang="en-US" sz="1800" dirty="0"/>
              <a:t>This is where the data arrives at the organization. It includes everything from sales records, customer database, feedback‚ social media channels, marketing list, email archives etc. </a:t>
            </a:r>
            <a:endParaRPr lang="de-DE" sz="1800" dirty="0"/>
          </a:p>
        </p:txBody>
      </p:sp>
      <p:sp>
        <p:nvSpPr>
          <p:cNvPr id="3" name="Legende mit Pfeil nach oben 2"/>
          <p:cNvSpPr/>
          <p:nvPr/>
        </p:nvSpPr>
        <p:spPr bwMode="auto">
          <a:xfrm>
            <a:off x="5443407" y="4639229"/>
            <a:ext cx="2518756" cy="1209760"/>
          </a:xfrm>
          <a:prstGeom prst="upArrowCallout">
            <a:avLst>
              <a:gd name="adj1" fmla="val 25000"/>
              <a:gd name="adj2" fmla="val 40117"/>
              <a:gd name="adj3" fmla="val 25000"/>
              <a:gd name="adj4" fmla="val 67726"/>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5" name="Rechteck 4"/>
          <p:cNvSpPr/>
          <p:nvPr/>
        </p:nvSpPr>
        <p:spPr>
          <a:xfrm>
            <a:off x="5469114" y="5244109"/>
            <a:ext cx="2467343" cy="369332"/>
          </a:xfrm>
          <a:prstGeom prst="rect">
            <a:avLst/>
          </a:prstGeom>
        </p:spPr>
        <p:txBody>
          <a:bodyPr wrap="none">
            <a:spAutoFit/>
          </a:bodyPr>
          <a:lstStyle/>
          <a:p>
            <a:r>
              <a:rPr lang="en-US" sz="1800" dirty="0"/>
              <a:t>1. Data Source Layer</a:t>
            </a:r>
            <a:endParaRPr lang="de-DE" sz="1800" dirty="0"/>
          </a:p>
        </p:txBody>
      </p:sp>
      <p:sp>
        <p:nvSpPr>
          <p:cNvPr id="9" name="Legende mit Pfeil nach oben 8"/>
          <p:cNvSpPr/>
          <p:nvPr/>
        </p:nvSpPr>
        <p:spPr bwMode="auto">
          <a:xfrm>
            <a:off x="5441860" y="3429469"/>
            <a:ext cx="2518756" cy="1209760"/>
          </a:xfrm>
          <a:prstGeom prst="upArrowCallout">
            <a:avLst>
              <a:gd name="adj1" fmla="val 25000"/>
              <a:gd name="adj2" fmla="val 40117"/>
              <a:gd name="adj3" fmla="val 25000"/>
              <a:gd name="adj4" fmla="val 67726"/>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10" name="Rechteck 9"/>
          <p:cNvSpPr/>
          <p:nvPr/>
        </p:nvSpPr>
        <p:spPr>
          <a:xfrm>
            <a:off x="5429097" y="4034349"/>
            <a:ext cx="2544286" cy="369332"/>
          </a:xfrm>
          <a:prstGeom prst="rect">
            <a:avLst/>
          </a:prstGeom>
        </p:spPr>
        <p:txBody>
          <a:bodyPr wrap="none">
            <a:spAutoFit/>
          </a:bodyPr>
          <a:lstStyle/>
          <a:p>
            <a:r>
              <a:rPr lang="en-US" sz="1800" dirty="0"/>
              <a:t>2. Data Storage Layer</a:t>
            </a:r>
            <a:endParaRPr lang="de-DE" sz="1800" dirty="0"/>
          </a:p>
        </p:txBody>
      </p:sp>
      <p:sp>
        <p:nvSpPr>
          <p:cNvPr id="11" name="Legende mit Pfeil nach oben 10"/>
          <p:cNvSpPr/>
          <p:nvPr/>
        </p:nvSpPr>
        <p:spPr bwMode="auto">
          <a:xfrm>
            <a:off x="5441860" y="2223207"/>
            <a:ext cx="2518756" cy="1209760"/>
          </a:xfrm>
          <a:prstGeom prst="upArrowCallout">
            <a:avLst>
              <a:gd name="adj1" fmla="val 25000"/>
              <a:gd name="adj2" fmla="val 40117"/>
              <a:gd name="adj3" fmla="val 25000"/>
              <a:gd name="adj4" fmla="val 67726"/>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12" name="Rechteck 11"/>
          <p:cNvSpPr/>
          <p:nvPr/>
        </p:nvSpPr>
        <p:spPr>
          <a:xfrm>
            <a:off x="5544516" y="2720018"/>
            <a:ext cx="2313454" cy="646331"/>
          </a:xfrm>
          <a:prstGeom prst="rect">
            <a:avLst/>
          </a:prstGeom>
        </p:spPr>
        <p:txBody>
          <a:bodyPr wrap="none">
            <a:spAutoFit/>
          </a:bodyPr>
          <a:lstStyle/>
          <a:p>
            <a:r>
              <a:rPr lang="en-US" sz="1800" dirty="0"/>
              <a:t>3. Data Processing/</a:t>
            </a:r>
            <a:br>
              <a:rPr lang="en-US" sz="1800" dirty="0"/>
            </a:br>
            <a:r>
              <a:rPr lang="en-US" sz="1800" dirty="0"/>
              <a:t>Analysis Layer</a:t>
            </a:r>
            <a:endParaRPr lang="de-DE" sz="1800" dirty="0"/>
          </a:p>
        </p:txBody>
      </p:sp>
      <p:sp>
        <p:nvSpPr>
          <p:cNvPr id="6" name="Rechteck 5"/>
          <p:cNvSpPr/>
          <p:nvPr/>
        </p:nvSpPr>
        <p:spPr bwMode="auto">
          <a:xfrm>
            <a:off x="5441860" y="1395621"/>
            <a:ext cx="2517209" cy="819273"/>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8" name="Rechteck 17"/>
          <p:cNvSpPr/>
          <p:nvPr/>
        </p:nvSpPr>
        <p:spPr>
          <a:xfrm>
            <a:off x="5481938" y="1620591"/>
            <a:ext cx="2441695" cy="369332"/>
          </a:xfrm>
          <a:prstGeom prst="rect">
            <a:avLst/>
          </a:prstGeom>
        </p:spPr>
        <p:txBody>
          <a:bodyPr wrap="none">
            <a:spAutoFit/>
          </a:bodyPr>
          <a:lstStyle/>
          <a:p>
            <a:r>
              <a:rPr lang="en-US" sz="1800" dirty="0"/>
              <a:t>4. Data Output Layer</a:t>
            </a:r>
            <a:endParaRPr lang="de-DE" sz="1800" dirty="0"/>
          </a:p>
        </p:txBody>
      </p:sp>
    </p:spTree>
    <p:extLst>
      <p:ext uri="{BB962C8B-B14F-4D97-AF65-F5344CB8AC3E}">
        <p14:creationId xmlns:p14="http://schemas.microsoft.com/office/powerpoint/2010/main" val="92359112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Identify and Prioritize Data Sources</a:t>
            </a:r>
          </a:p>
        </p:txBody>
      </p:sp>
      <p:sp>
        <p:nvSpPr>
          <p:cNvPr id="4" name="Textfeld 3"/>
          <p:cNvSpPr txBox="1"/>
          <p:nvPr/>
        </p:nvSpPr>
        <p:spPr>
          <a:xfrm>
            <a:off x="116378" y="6173676"/>
            <a:ext cx="8728363" cy="276999"/>
          </a:xfrm>
          <a:prstGeom prst="rect">
            <a:avLst/>
          </a:prstGeom>
          <a:noFill/>
        </p:spPr>
        <p:txBody>
          <a:bodyPr wrap="square" rtlCol="0">
            <a:spAutoFit/>
          </a:bodyPr>
          <a:lstStyle/>
          <a:p>
            <a:pPr algn="l"/>
            <a:r>
              <a:rPr lang="de-DE" sz="1200" b="0" dirty="0"/>
              <a:t>Source: </a:t>
            </a:r>
            <a:r>
              <a:rPr lang="it-IT" sz="1200" b="0" dirty="0" err="1"/>
              <a:t>Schmarzo</a:t>
            </a:r>
            <a:r>
              <a:rPr lang="it-IT" sz="1200" b="0" dirty="0"/>
              <a:t> (2016):  Big Data MBA, p. 49.</a:t>
            </a:r>
          </a:p>
        </p:txBody>
      </p:sp>
      <p:sp>
        <p:nvSpPr>
          <p:cNvPr id="2" name="Textfeld 1"/>
          <p:cNvSpPr txBox="1"/>
          <p:nvPr/>
        </p:nvSpPr>
        <p:spPr>
          <a:xfrm>
            <a:off x="2144682" y="5812937"/>
            <a:ext cx="4671753" cy="369332"/>
          </a:xfrm>
          <a:prstGeom prst="rect">
            <a:avLst/>
          </a:prstGeom>
          <a:noFill/>
        </p:spPr>
        <p:txBody>
          <a:bodyPr wrap="square" rtlCol="0">
            <a:spAutoFit/>
          </a:bodyPr>
          <a:lstStyle/>
          <a:p>
            <a:r>
              <a:rPr lang="en-US" sz="1800" dirty="0"/>
              <a:t>Business value of potential data sources</a:t>
            </a:r>
            <a:endParaRPr lang="de-DE" sz="1800" dirty="0"/>
          </a:p>
        </p:txBody>
      </p:sp>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38" y="1019175"/>
            <a:ext cx="7934325" cy="481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86679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44488" y="505223"/>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en-US" sz="2400" kern="0" dirty="0">
                <a:solidFill>
                  <a:schemeClr val="tx1"/>
                </a:solidFill>
              </a:rPr>
              <a:t>Growth of Computing Power</a:t>
            </a: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8</a:t>
            </a:fld>
            <a:endParaRPr lang="de-DE" altLang="de-DE"/>
          </a:p>
        </p:txBody>
      </p:sp>
      <p:pic>
        <p:nvPicPr>
          <p:cNvPr id="2" name="Grafik 1"/>
          <p:cNvPicPr>
            <a:picLocks noChangeAspect="1"/>
          </p:cNvPicPr>
          <p:nvPr/>
        </p:nvPicPr>
        <p:blipFill>
          <a:blip r:embed="rId3"/>
          <a:stretch>
            <a:fillRect/>
          </a:stretch>
        </p:blipFill>
        <p:spPr>
          <a:xfrm>
            <a:off x="344488" y="1801142"/>
            <a:ext cx="8528638" cy="3951957"/>
          </a:xfrm>
          <a:prstGeom prst="rect">
            <a:avLst/>
          </a:prstGeom>
        </p:spPr>
      </p:pic>
    </p:spTree>
    <p:extLst>
      <p:ext uri="{BB962C8B-B14F-4D97-AF65-F5344CB8AC3E}">
        <p14:creationId xmlns:p14="http://schemas.microsoft.com/office/powerpoint/2010/main" val="3968522619"/>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Four Layers of Big Data (II)</a:t>
            </a:r>
          </a:p>
        </p:txBody>
      </p:sp>
      <p:sp>
        <p:nvSpPr>
          <p:cNvPr id="4" name="Textfeld 3"/>
          <p:cNvSpPr txBox="1"/>
          <p:nvPr/>
        </p:nvSpPr>
        <p:spPr>
          <a:xfrm>
            <a:off x="116378" y="6173676"/>
            <a:ext cx="8728363" cy="276999"/>
          </a:xfrm>
          <a:prstGeom prst="rect">
            <a:avLst/>
          </a:prstGeom>
          <a:noFill/>
        </p:spPr>
        <p:txBody>
          <a:bodyPr wrap="square" rtlCol="0">
            <a:spAutoFit/>
          </a:bodyPr>
          <a:lstStyle/>
          <a:p>
            <a:pPr algn="l"/>
            <a:r>
              <a:rPr lang="de-DE" sz="1200" b="0" dirty="0"/>
              <a:t>Source: http://de.slideshare.net/BernardMarr/140228-big-data-slide-share/3-The_basic_idea_behind_the</a:t>
            </a:r>
          </a:p>
        </p:txBody>
      </p:sp>
      <p:sp>
        <p:nvSpPr>
          <p:cNvPr id="2" name="Textfeld 1"/>
          <p:cNvSpPr txBox="1"/>
          <p:nvPr/>
        </p:nvSpPr>
        <p:spPr>
          <a:xfrm>
            <a:off x="438035" y="2857103"/>
            <a:ext cx="4671753" cy="2169825"/>
          </a:xfrm>
          <a:prstGeom prst="rect">
            <a:avLst/>
          </a:prstGeom>
          <a:noFill/>
        </p:spPr>
        <p:txBody>
          <a:bodyPr wrap="square" rtlCol="0">
            <a:spAutoFit/>
          </a:bodyPr>
          <a:lstStyle/>
          <a:p>
            <a:pPr algn="l"/>
            <a:r>
              <a:rPr lang="en-US" sz="1800" dirty="0"/>
              <a:t>Data Storage Layer  </a:t>
            </a:r>
          </a:p>
          <a:p>
            <a:pPr algn="l"/>
            <a:r>
              <a:rPr lang="en-US" sz="1800" dirty="0"/>
              <a:t>This is where Big Data is stored, once it is gathered from the sources. As the volume of data stored has started to explode‚ new database technologies have been developed — such </a:t>
            </a:r>
            <a:r>
              <a:rPr lang="en-US" sz="1800"/>
              <a:t>as NoSQL database systems.</a:t>
            </a:r>
            <a:endParaRPr lang="de-DE" sz="1800" dirty="0"/>
          </a:p>
        </p:txBody>
      </p:sp>
      <p:sp>
        <p:nvSpPr>
          <p:cNvPr id="8" name="Legende mit Pfeil nach oben 7"/>
          <p:cNvSpPr/>
          <p:nvPr/>
        </p:nvSpPr>
        <p:spPr bwMode="auto">
          <a:xfrm>
            <a:off x="5443407" y="4639229"/>
            <a:ext cx="2518756" cy="1209760"/>
          </a:xfrm>
          <a:prstGeom prst="upArrowCallout">
            <a:avLst>
              <a:gd name="adj1" fmla="val 25000"/>
              <a:gd name="adj2" fmla="val 40117"/>
              <a:gd name="adj3" fmla="val 25000"/>
              <a:gd name="adj4" fmla="val 67726"/>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9" name="Rechteck 8"/>
          <p:cNvSpPr/>
          <p:nvPr/>
        </p:nvSpPr>
        <p:spPr>
          <a:xfrm>
            <a:off x="5469114" y="5244109"/>
            <a:ext cx="2467343" cy="369332"/>
          </a:xfrm>
          <a:prstGeom prst="rect">
            <a:avLst/>
          </a:prstGeom>
        </p:spPr>
        <p:txBody>
          <a:bodyPr wrap="none">
            <a:spAutoFit/>
          </a:bodyPr>
          <a:lstStyle/>
          <a:p>
            <a:r>
              <a:rPr lang="en-US" sz="1800" dirty="0"/>
              <a:t>1. Data Source Layer</a:t>
            </a:r>
            <a:endParaRPr lang="de-DE" sz="1800" dirty="0"/>
          </a:p>
        </p:txBody>
      </p:sp>
      <p:sp>
        <p:nvSpPr>
          <p:cNvPr id="10" name="Legende mit Pfeil nach oben 9"/>
          <p:cNvSpPr/>
          <p:nvPr/>
        </p:nvSpPr>
        <p:spPr bwMode="auto">
          <a:xfrm>
            <a:off x="5441860" y="3429469"/>
            <a:ext cx="2518756" cy="1209760"/>
          </a:xfrm>
          <a:prstGeom prst="upArrowCallout">
            <a:avLst>
              <a:gd name="adj1" fmla="val 25000"/>
              <a:gd name="adj2" fmla="val 40117"/>
              <a:gd name="adj3" fmla="val 25000"/>
              <a:gd name="adj4" fmla="val 67726"/>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11" name="Rechteck 10"/>
          <p:cNvSpPr/>
          <p:nvPr/>
        </p:nvSpPr>
        <p:spPr>
          <a:xfrm>
            <a:off x="5429097" y="4034349"/>
            <a:ext cx="2544286" cy="369332"/>
          </a:xfrm>
          <a:prstGeom prst="rect">
            <a:avLst/>
          </a:prstGeom>
        </p:spPr>
        <p:txBody>
          <a:bodyPr wrap="none">
            <a:spAutoFit/>
          </a:bodyPr>
          <a:lstStyle/>
          <a:p>
            <a:r>
              <a:rPr lang="en-US" sz="1800" dirty="0"/>
              <a:t>2. Data Storage Layer</a:t>
            </a:r>
            <a:endParaRPr lang="de-DE" sz="1800" dirty="0"/>
          </a:p>
        </p:txBody>
      </p:sp>
      <p:sp>
        <p:nvSpPr>
          <p:cNvPr id="12" name="Legende mit Pfeil nach oben 11"/>
          <p:cNvSpPr/>
          <p:nvPr/>
        </p:nvSpPr>
        <p:spPr bwMode="auto">
          <a:xfrm>
            <a:off x="5441860" y="2223207"/>
            <a:ext cx="2518756" cy="1209760"/>
          </a:xfrm>
          <a:prstGeom prst="upArrowCallout">
            <a:avLst>
              <a:gd name="adj1" fmla="val 25000"/>
              <a:gd name="adj2" fmla="val 40117"/>
              <a:gd name="adj3" fmla="val 25000"/>
              <a:gd name="adj4" fmla="val 67726"/>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13" name="Rechteck 12"/>
          <p:cNvSpPr/>
          <p:nvPr/>
        </p:nvSpPr>
        <p:spPr>
          <a:xfrm>
            <a:off x="5544516" y="2720018"/>
            <a:ext cx="2313454" cy="646331"/>
          </a:xfrm>
          <a:prstGeom prst="rect">
            <a:avLst/>
          </a:prstGeom>
        </p:spPr>
        <p:txBody>
          <a:bodyPr wrap="none">
            <a:spAutoFit/>
          </a:bodyPr>
          <a:lstStyle/>
          <a:p>
            <a:r>
              <a:rPr lang="en-US" sz="1800" dirty="0"/>
              <a:t>3. Data Processing/</a:t>
            </a:r>
            <a:br>
              <a:rPr lang="en-US" sz="1800" dirty="0"/>
            </a:br>
            <a:r>
              <a:rPr lang="en-US" sz="1800" dirty="0"/>
              <a:t>Analysis Layer</a:t>
            </a:r>
            <a:endParaRPr lang="de-DE" sz="1800" dirty="0"/>
          </a:p>
        </p:txBody>
      </p:sp>
      <p:sp>
        <p:nvSpPr>
          <p:cNvPr id="14" name="Rechteck 13"/>
          <p:cNvSpPr/>
          <p:nvPr/>
        </p:nvSpPr>
        <p:spPr bwMode="auto">
          <a:xfrm>
            <a:off x="5441860" y="1395621"/>
            <a:ext cx="2517209" cy="819273"/>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5" name="Rechteck 14"/>
          <p:cNvSpPr/>
          <p:nvPr/>
        </p:nvSpPr>
        <p:spPr>
          <a:xfrm>
            <a:off x="5481938" y="1620591"/>
            <a:ext cx="2441695" cy="369332"/>
          </a:xfrm>
          <a:prstGeom prst="rect">
            <a:avLst/>
          </a:prstGeom>
        </p:spPr>
        <p:txBody>
          <a:bodyPr wrap="none">
            <a:spAutoFit/>
          </a:bodyPr>
          <a:lstStyle/>
          <a:p>
            <a:r>
              <a:rPr lang="en-US" sz="1800" dirty="0"/>
              <a:t>4. Data Output Layer</a:t>
            </a:r>
            <a:endParaRPr lang="de-DE" sz="1800" dirty="0"/>
          </a:p>
        </p:txBody>
      </p:sp>
    </p:spTree>
    <p:extLst>
      <p:ext uri="{BB962C8B-B14F-4D97-AF65-F5344CB8AC3E}">
        <p14:creationId xmlns:p14="http://schemas.microsoft.com/office/powerpoint/2010/main" val="207473512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90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Four Layers of Big Data (III)</a:t>
            </a:r>
          </a:p>
        </p:txBody>
      </p:sp>
      <p:sp>
        <p:nvSpPr>
          <p:cNvPr id="4" name="Textfeld 3"/>
          <p:cNvSpPr txBox="1"/>
          <p:nvPr/>
        </p:nvSpPr>
        <p:spPr>
          <a:xfrm>
            <a:off x="116378" y="6173676"/>
            <a:ext cx="8728363" cy="276999"/>
          </a:xfrm>
          <a:prstGeom prst="rect">
            <a:avLst/>
          </a:prstGeom>
          <a:noFill/>
        </p:spPr>
        <p:txBody>
          <a:bodyPr wrap="square" rtlCol="0">
            <a:spAutoFit/>
          </a:bodyPr>
          <a:lstStyle/>
          <a:p>
            <a:pPr algn="l"/>
            <a:r>
              <a:rPr lang="de-DE" sz="1200" b="0" dirty="0"/>
              <a:t>Source: http://de.slideshare.net/BernardMarr/140228-big-data-slide-share/3-The_basic_idea_behind_the</a:t>
            </a:r>
          </a:p>
        </p:txBody>
      </p:sp>
      <p:sp>
        <p:nvSpPr>
          <p:cNvPr id="2" name="Textfeld 1"/>
          <p:cNvSpPr txBox="1"/>
          <p:nvPr/>
        </p:nvSpPr>
        <p:spPr>
          <a:xfrm>
            <a:off x="423949" y="2373769"/>
            <a:ext cx="4671753" cy="1338828"/>
          </a:xfrm>
          <a:prstGeom prst="rect">
            <a:avLst/>
          </a:prstGeom>
          <a:noFill/>
        </p:spPr>
        <p:txBody>
          <a:bodyPr wrap="square" rtlCol="0">
            <a:spAutoFit/>
          </a:bodyPr>
          <a:lstStyle/>
          <a:p>
            <a:pPr algn="l"/>
            <a:r>
              <a:rPr lang="en-US" sz="1800" dirty="0"/>
              <a:t>Data Processing/Analysis Layer  </a:t>
            </a:r>
          </a:p>
          <a:p>
            <a:pPr algn="l"/>
            <a:r>
              <a:rPr lang="en-US" sz="1800" dirty="0"/>
              <a:t>When you want to use the data you have stored to ﬁnd out something useful, you will need to process and analyze it. </a:t>
            </a:r>
            <a:endParaRPr lang="de-DE" sz="1800" dirty="0"/>
          </a:p>
        </p:txBody>
      </p:sp>
      <p:sp>
        <p:nvSpPr>
          <p:cNvPr id="7" name="Legende mit Pfeil nach oben 6"/>
          <p:cNvSpPr/>
          <p:nvPr/>
        </p:nvSpPr>
        <p:spPr bwMode="auto">
          <a:xfrm>
            <a:off x="5443407" y="4639229"/>
            <a:ext cx="2518756" cy="1209760"/>
          </a:xfrm>
          <a:prstGeom prst="upArrowCallout">
            <a:avLst>
              <a:gd name="adj1" fmla="val 25000"/>
              <a:gd name="adj2" fmla="val 40117"/>
              <a:gd name="adj3" fmla="val 25000"/>
              <a:gd name="adj4" fmla="val 67726"/>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8" name="Rechteck 7"/>
          <p:cNvSpPr/>
          <p:nvPr/>
        </p:nvSpPr>
        <p:spPr>
          <a:xfrm>
            <a:off x="5469114" y="5244109"/>
            <a:ext cx="2467343" cy="369332"/>
          </a:xfrm>
          <a:prstGeom prst="rect">
            <a:avLst/>
          </a:prstGeom>
        </p:spPr>
        <p:txBody>
          <a:bodyPr wrap="none">
            <a:spAutoFit/>
          </a:bodyPr>
          <a:lstStyle/>
          <a:p>
            <a:r>
              <a:rPr lang="en-US" sz="1800" dirty="0"/>
              <a:t>1. Data Source Layer</a:t>
            </a:r>
            <a:endParaRPr lang="de-DE" sz="1800" dirty="0"/>
          </a:p>
        </p:txBody>
      </p:sp>
      <p:sp>
        <p:nvSpPr>
          <p:cNvPr id="9" name="Legende mit Pfeil nach oben 8"/>
          <p:cNvSpPr/>
          <p:nvPr/>
        </p:nvSpPr>
        <p:spPr bwMode="auto">
          <a:xfrm>
            <a:off x="5441860" y="3429469"/>
            <a:ext cx="2518756" cy="1209760"/>
          </a:xfrm>
          <a:prstGeom prst="upArrowCallout">
            <a:avLst>
              <a:gd name="adj1" fmla="val 25000"/>
              <a:gd name="adj2" fmla="val 40117"/>
              <a:gd name="adj3" fmla="val 25000"/>
              <a:gd name="adj4" fmla="val 67726"/>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10" name="Rechteck 9"/>
          <p:cNvSpPr/>
          <p:nvPr/>
        </p:nvSpPr>
        <p:spPr>
          <a:xfrm>
            <a:off x="5429097" y="4034349"/>
            <a:ext cx="2544286" cy="369332"/>
          </a:xfrm>
          <a:prstGeom prst="rect">
            <a:avLst/>
          </a:prstGeom>
        </p:spPr>
        <p:txBody>
          <a:bodyPr wrap="none">
            <a:spAutoFit/>
          </a:bodyPr>
          <a:lstStyle/>
          <a:p>
            <a:r>
              <a:rPr lang="en-US" sz="1800" dirty="0"/>
              <a:t>2. Data Storage Layer</a:t>
            </a:r>
            <a:endParaRPr lang="de-DE" sz="1800" dirty="0"/>
          </a:p>
        </p:txBody>
      </p:sp>
      <p:sp>
        <p:nvSpPr>
          <p:cNvPr id="11" name="Legende mit Pfeil nach oben 10"/>
          <p:cNvSpPr/>
          <p:nvPr/>
        </p:nvSpPr>
        <p:spPr bwMode="auto">
          <a:xfrm>
            <a:off x="5441860" y="2223207"/>
            <a:ext cx="2518756" cy="1209760"/>
          </a:xfrm>
          <a:prstGeom prst="upArrowCallout">
            <a:avLst>
              <a:gd name="adj1" fmla="val 25000"/>
              <a:gd name="adj2" fmla="val 40117"/>
              <a:gd name="adj3" fmla="val 25000"/>
              <a:gd name="adj4" fmla="val 67726"/>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12" name="Rechteck 11"/>
          <p:cNvSpPr/>
          <p:nvPr/>
        </p:nvSpPr>
        <p:spPr>
          <a:xfrm>
            <a:off x="5544516" y="2720018"/>
            <a:ext cx="2313454" cy="646331"/>
          </a:xfrm>
          <a:prstGeom prst="rect">
            <a:avLst/>
          </a:prstGeom>
        </p:spPr>
        <p:txBody>
          <a:bodyPr wrap="none">
            <a:spAutoFit/>
          </a:bodyPr>
          <a:lstStyle/>
          <a:p>
            <a:r>
              <a:rPr lang="en-US" sz="1800" dirty="0"/>
              <a:t>3. Data Processing/</a:t>
            </a:r>
            <a:br>
              <a:rPr lang="en-US" sz="1800" dirty="0"/>
            </a:br>
            <a:r>
              <a:rPr lang="en-US" sz="1800" dirty="0"/>
              <a:t>Analysis Layer</a:t>
            </a:r>
            <a:endParaRPr lang="de-DE" sz="1800" dirty="0"/>
          </a:p>
        </p:txBody>
      </p:sp>
      <p:sp>
        <p:nvSpPr>
          <p:cNvPr id="13" name="Rechteck 12"/>
          <p:cNvSpPr/>
          <p:nvPr/>
        </p:nvSpPr>
        <p:spPr bwMode="auto">
          <a:xfrm>
            <a:off x="5441860" y="1395621"/>
            <a:ext cx="2517209" cy="819273"/>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Rechteck 13"/>
          <p:cNvSpPr/>
          <p:nvPr/>
        </p:nvSpPr>
        <p:spPr>
          <a:xfrm>
            <a:off x="5481938" y="1620591"/>
            <a:ext cx="2441695" cy="369332"/>
          </a:xfrm>
          <a:prstGeom prst="rect">
            <a:avLst/>
          </a:prstGeom>
        </p:spPr>
        <p:txBody>
          <a:bodyPr wrap="none">
            <a:spAutoFit/>
          </a:bodyPr>
          <a:lstStyle/>
          <a:p>
            <a:r>
              <a:rPr lang="en-US" sz="1800" dirty="0"/>
              <a:t>4. Data Output Layer</a:t>
            </a:r>
            <a:endParaRPr lang="de-DE" sz="1800" dirty="0"/>
          </a:p>
        </p:txBody>
      </p:sp>
    </p:spTree>
    <p:extLst>
      <p:ext uri="{BB962C8B-B14F-4D97-AF65-F5344CB8AC3E}">
        <p14:creationId xmlns:p14="http://schemas.microsoft.com/office/powerpoint/2010/main" val="392474015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91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Four Layers of Big Data (IV)</a:t>
            </a:r>
          </a:p>
        </p:txBody>
      </p:sp>
      <p:sp>
        <p:nvSpPr>
          <p:cNvPr id="4" name="Textfeld 3"/>
          <p:cNvSpPr txBox="1"/>
          <p:nvPr/>
        </p:nvSpPr>
        <p:spPr>
          <a:xfrm>
            <a:off x="116378" y="6173676"/>
            <a:ext cx="8728363" cy="276999"/>
          </a:xfrm>
          <a:prstGeom prst="rect">
            <a:avLst/>
          </a:prstGeom>
          <a:noFill/>
        </p:spPr>
        <p:txBody>
          <a:bodyPr wrap="square" rtlCol="0">
            <a:spAutoFit/>
          </a:bodyPr>
          <a:lstStyle/>
          <a:p>
            <a:pPr algn="l"/>
            <a:r>
              <a:rPr lang="de-DE" sz="1200" b="0" dirty="0"/>
              <a:t>Source: http://de.slideshare.net/BernardMarr/140228-big-data-slide-share/3-The_basic_idea_behind_the</a:t>
            </a:r>
          </a:p>
        </p:txBody>
      </p:sp>
      <p:sp>
        <p:nvSpPr>
          <p:cNvPr id="2" name="Textfeld 1"/>
          <p:cNvSpPr txBox="1"/>
          <p:nvPr/>
        </p:nvSpPr>
        <p:spPr>
          <a:xfrm>
            <a:off x="423949" y="1182009"/>
            <a:ext cx="4671753" cy="1615827"/>
          </a:xfrm>
          <a:prstGeom prst="rect">
            <a:avLst/>
          </a:prstGeom>
          <a:noFill/>
        </p:spPr>
        <p:txBody>
          <a:bodyPr wrap="square" rtlCol="0">
            <a:spAutoFit/>
          </a:bodyPr>
          <a:lstStyle/>
          <a:p>
            <a:pPr algn="l"/>
            <a:r>
              <a:rPr lang="en-US" sz="1800" dirty="0"/>
              <a:t>Data Output Layer</a:t>
            </a:r>
          </a:p>
          <a:p>
            <a:pPr algn="l"/>
            <a:r>
              <a:rPr lang="en-US" sz="1800" dirty="0"/>
              <a:t>This is how the insights gleaned through the analysis is passed on to the people who can take action to benefit from them. </a:t>
            </a:r>
            <a:endParaRPr lang="de-DE" sz="1800" dirty="0"/>
          </a:p>
        </p:txBody>
      </p:sp>
      <p:sp>
        <p:nvSpPr>
          <p:cNvPr id="7" name="Legende mit Pfeil nach oben 6"/>
          <p:cNvSpPr/>
          <p:nvPr/>
        </p:nvSpPr>
        <p:spPr bwMode="auto">
          <a:xfrm>
            <a:off x="5443407" y="4639229"/>
            <a:ext cx="2518756" cy="1209760"/>
          </a:xfrm>
          <a:prstGeom prst="upArrowCallout">
            <a:avLst>
              <a:gd name="adj1" fmla="val 25000"/>
              <a:gd name="adj2" fmla="val 40117"/>
              <a:gd name="adj3" fmla="val 25000"/>
              <a:gd name="adj4" fmla="val 67726"/>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8" name="Rechteck 7"/>
          <p:cNvSpPr/>
          <p:nvPr/>
        </p:nvSpPr>
        <p:spPr>
          <a:xfrm>
            <a:off x="5469114" y="5244109"/>
            <a:ext cx="2467343" cy="369332"/>
          </a:xfrm>
          <a:prstGeom prst="rect">
            <a:avLst/>
          </a:prstGeom>
        </p:spPr>
        <p:txBody>
          <a:bodyPr wrap="none">
            <a:spAutoFit/>
          </a:bodyPr>
          <a:lstStyle/>
          <a:p>
            <a:r>
              <a:rPr lang="en-US" sz="1800" dirty="0"/>
              <a:t>1. Data Source Layer</a:t>
            </a:r>
            <a:endParaRPr lang="de-DE" sz="1800" dirty="0"/>
          </a:p>
        </p:txBody>
      </p:sp>
      <p:sp>
        <p:nvSpPr>
          <p:cNvPr id="9" name="Legende mit Pfeil nach oben 8"/>
          <p:cNvSpPr/>
          <p:nvPr/>
        </p:nvSpPr>
        <p:spPr bwMode="auto">
          <a:xfrm>
            <a:off x="5441860" y="3429469"/>
            <a:ext cx="2518756" cy="1209760"/>
          </a:xfrm>
          <a:prstGeom prst="upArrowCallout">
            <a:avLst>
              <a:gd name="adj1" fmla="val 25000"/>
              <a:gd name="adj2" fmla="val 40117"/>
              <a:gd name="adj3" fmla="val 25000"/>
              <a:gd name="adj4" fmla="val 67726"/>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10" name="Rechteck 9"/>
          <p:cNvSpPr/>
          <p:nvPr/>
        </p:nvSpPr>
        <p:spPr>
          <a:xfrm>
            <a:off x="5429097" y="4034349"/>
            <a:ext cx="2544286" cy="369332"/>
          </a:xfrm>
          <a:prstGeom prst="rect">
            <a:avLst/>
          </a:prstGeom>
        </p:spPr>
        <p:txBody>
          <a:bodyPr wrap="none">
            <a:spAutoFit/>
          </a:bodyPr>
          <a:lstStyle/>
          <a:p>
            <a:r>
              <a:rPr lang="en-US" sz="1800" dirty="0"/>
              <a:t>2. Data Storage Layer</a:t>
            </a:r>
            <a:endParaRPr lang="de-DE" sz="1800" dirty="0"/>
          </a:p>
        </p:txBody>
      </p:sp>
      <p:sp>
        <p:nvSpPr>
          <p:cNvPr id="11" name="Legende mit Pfeil nach oben 10"/>
          <p:cNvSpPr/>
          <p:nvPr/>
        </p:nvSpPr>
        <p:spPr bwMode="auto">
          <a:xfrm>
            <a:off x="5441860" y="2223207"/>
            <a:ext cx="2518756" cy="1209760"/>
          </a:xfrm>
          <a:prstGeom prst="upArrowCallout">
            <a:avLst>
              <a:gd name="adj1" fmla="val 25000"/>
              <a:gd name="adj2" fmla="val 40117"/>
              <a:gd name="adj3" fmla="val 25000"/>
              <a:gd name="adj4" fmla="val 67726"/>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12" name="Rechteck 11"/>
          <p:cNvSpPr/>
          <p:nvPr/>
        </p:nvSpPr>
        <p:spPr>
          <a:xfrm>
            <a:off x="5544516" y="2720018"/>
            <a:ext cx="2313454" cy="646331"/>
          </a:xfrm>
          <a:prstGeom prst="rect">
            <a:avLst/>
          </a:prstGeom>
        </p:spPr>
        <p:txBody>
          <a:bodyPr wrap="none">
            <a:spAutoFit/>
          </a:bodyPr>
          <a:lstStyle/>
          <a:p>
            <a:r>
              <a:rPr lang="en-US" sz="1800" dirty="0"/>
              <a:t>3. Data Processing/</a:t>
            </a:r>
            <a:br>
              <a:rPr lang="en-US" sz="1800" dirty="0"/>
            </a:br>
            <a:r>
              <a:rPr lang="en-US" sz="1800" dirty="0"/>
              <a:t>Analysis Layer</a:t>
            </a:r>
            <a:endParaRPr lang="de-DE" sz="1800" dirty="0"/>
          </a:p>
        </p:txBody>
      </p:sp>
      <p:sp>
        <p:nvSpPr>
          <p:cNvPr id="13" name="Rechteck 12"/>
          <p:cNvSpPr/>
          <p:nvPr/>
        </p:nvSpPr>
        <p:spPr bwMode="auto">
          <a:xfrm>
            <a:off x="5441860" y="1395621"/>
            <a:ext cx="2517209" cy="819273"/>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Rechteck 13"/>
          <p:cNvSpPr/>
          <p:nvPr/>
        </p:nvSpPr>
        <p:spPr>
          <a:xfrm>
            <a:off x="5481938" y="1620591"/>
            <a:ext cx="2441695" cy="369332"/>
          </a:xfrm>
          <a:prstGeom prst="rect">
            <a:avLst/>
          </a:prstGeom>
        </p:spPr>
        <p:txBody>
          <a:bodyPr wrap="none">
            <a:spAutoFit/>
          </a:bodyPr>
          <a:lstStyle/>
          <a:p>
            <a:r>
              <a:rPr lang="en-US" sz="1800" dirty="0"/>
              <a:t>4. Data Output Layer</a:t>
            </a:r>
            <a:endParaRPr lang="de-DE" sz="1800" dirty="0"/>
          </a:p>
        </p:txBody>
      </p:sp>
    </p:spTree>
    <p:extLst>
      <p:ext uri="{BB962C8B-B14F-4D97-AF65-F5344CB8AC3E}">
        <p14:creationId xmlns:p14="http://schemas.microsoft.com/office/powerpoint/2010/main" val="3844683593"/>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92</a:t>
            </a:fld>
            <a:endParaRPr lang="de-DE" sz="800">
              <a:solidFill>
                <a:schemeClr val="bg1"/>
              </a:solidFill>
            </a:endParaRPr>
          </a:p>
        </p:txBody>
      </p:sp>
      <p:sp>
        <p:nvSpPr>
          <p:cNvPr id="3" name="Text Box 16"/>
          <p:cNvSpPr txBox="1">
            <a:spLocks noChangeArrowheads="1"/>
          </p:cNvSpPr>
          <p:nvPr/>
        </p:nvSpPr>
        <p:spPr bwMode="auto">
          <a:xfrm>
            <a:off x="245171" y="435661"/>
            <a:ext cx="5352853"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de-DE" dirty="0">
                <a:latin typeface="Arial" pitchFamily="34" charset="0"/>
              </a:rPr>
              <a:t>From Data Warehouse to Data Lake</a:t>
            </a:r>
          </a:p>
        </p:txBody>
      </p:sp>
      <p:sp>
        <p:nvSpPr>
          <p:cNvPr id="7" name="Textfeld 6"/>
          <p:cNvSpPr txBox="1"/>
          <p:nvPr/>
        </p:nvSpPr>
        <p:spPr>
          <a:xfrm>
            <a:off x="304800" y="1147455"/>
            <a:ext cx="8404860" cy="5350183"/>
          </a:xfrm>
          <a:prstGeom prst="rect">
            <a:avLst/>
          </a:prstGeom>
          <a:noFill/>
        </p:spPr>
        <p:txBody>
          <a:bodyPr wrap="square" rtlCol="0">
            <a:spAutoFit/>
          </a:bodyPr>
          <a:lstStyle/>
          <a:p>
            <a:pPr algn="l">
              <a:lnSpc>
                <a:spcPts val="2200"/>
              </a:lnSpc>
              <a:spcBef>
                <a:spcPts val="1200"/>
              </a:spcBef>
            </a:pPr>
            <a:r>
              <a:rPr lang="en-US" sz="1800" dirty="0"/>
              <a:t>Instead of recording millions of transactions, todays organizations are recording billions of interactions. Companies are capturing more and more data that can open business opportunities and unlock new sources of value for organizations. </a:t>
            </a:r>
          </a:p>
          <a:p>
            <a:pPr algn="l">
              <a:lnSpc>
                <a:spcPts val="2200"/>
              </a:lnSpc>
              <a:spcBef>
                <a:spcPts val="1200"/>
              </a:spcBef>
            </a:pPr>
            <a:r>
              <a:rPr lang="en-US" sz="1800" dirty="0"/>
              <a:t>Companies are not able to store this data in data warehouses because it is of high volume, mostly raw and often not structured. As consequence, data lakes have emerged as an alternative approach. The intent is to capture enterprise data and load it in its raw form into a centralized, large, and inexpensive storage system.</a:t>
            </a:r>
          </a:p>
          <a:p>
            <a:pPr algn="l">
              <a:lnSpc>
                <a:spcPts val="2200"/>
              </a:lnSpc>
              <a:spcBef>
                <a:spcPts val="1200"/>
              </a:spcBef>
            </a:pPr>
            <a:r>
              <a:rPr lang="en-US" sz="1800" dirty="0"/>
              <a:t>In shifting from data warehouses to data lakes, it became important to decouple data movement from </a:t>
            </a:r>
            <a:r>
              <a:rPr lang="en-US" sz="1800"/>
              <a:t>data transformation</a:t>
            </a:r>
            <a:r>
              <a:rPr lang="en-US" sz="1800" dirty="0"/>
              <a:t>. Data movement (the "E" and "L" of ETL) is an operational task. </a:t>
            </a:r>
            <a:r>
              <a:rPr lang="en-US" sz="1800"/>
              <a:t>Data transformation </a:t>
            </a:r>
            <a:r>
              <a:rPr lang="en-US" sz="1800" dirty="0"/>
              <a:t>(the "T" of ETL) is a content-based, analytic-facing task that requires an understanding both of the data and how it's to be used. </a:t>
            </a:r>
          </a:p>
          <a:p>
            <a:pPr algn="l">
              <a:lnSpc>
                <a:spcPts val="2200"/>
              </a:lnSpc>
              <a:spcBef>
                <a:spcPts val="1200"/>
              </a:spcBef>
            </a:pPr>
            <a:r>
              <a:rPr lang="en-US" sz="1800" dirty="0"/>
              <a:t>A clean separation between data movement and </a:t>
            </a:r>
            <a:r>
              <a:rPr lang="en-US" sz="1800"/>
              <a:t>data transformation </a:t>
            </a:r>
            <a:r>
              <a:rPr lang="en-US" sz="1800" dirty="0"/>
              <a:t>has the  benefits of less friction because the instance loading the data isn't responsible for </a:t>
            </a:r>
            <a:r>
              <a:rPr lang="en-US" sz="1800"/>
              <a:t>transforming it. </a:t>
            </a:r>
            <a:endParaRPr lang="de-DE" sz="1800" dirty="0"/>
          </a:p>
        </p:txBody>
      </p:sp>
      <p:sp>
        <p:nvSpPr>
          <p:cNvPr id="10" name="Textfeld 9"/>
          <p:cNvSpPr txBox="1"/>
          <p:nvPr/>
        </p:nvSpPr>
        <p:spPr>
          <a:xfrm>
            <a:off x="5783581" y="6435885"/>
            <a:ext cx="2286000" cy="276999"/>
          </a:xfrm>
          <a:prstGeom prst="rect">
            <a:avLst/>
          </a:prstGeom>
          <a:noFill/>
        </p:spPr>
        <p:txBody>
          <a:bodyPr wrap="square" rtlCol="0">
            <a:spAutoFit/>
          </a:bodyPr>
          <a:lstStyle/>
          <a:p>
            <a:pPr algn="l"/>
            <a:r>
              <a:rPr lang="de-DE" sz="1200" b="0" dirty="0"/>
              <a:t>Source: </a:t>
            </a:r>
            <a:r>
              <a:rPr lang="de-DE" sz="1200" b="0" dirty="0" err="1"/>
              <a:t>Trifacta</a:t>
            </a:r>
            <a:r>
              <a:rPr lang="de-DE" sz="1200" b="0" dirty="0"/>
              <a:t>: EOL </a:t>
            </a:r>
            <a:r>
              <a:rPr lang="de-DE" sz="1200" b="0" dirty="0" err="1"/>
              <a:t>for</a:t>
            </a:r>
            <a:r>
              <a:rPr lang="de-DE" sz="1200" b="0" dirty="0"/>
              <a:t> ETL? </a:t>
            </a:r>
          </a:p>
        </p:txBody>
      </p:sp>
    </p:spTree>
    <p:extLst>
      <p:ext uri="{BB962C8B-B14F-4D97-AF65-F5344CB8AC3E}">
        <p14:creationId xmlns:p14="http://schemas.microsoft.com/office/powerpoint/2010/main" val="340814268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93</a:t>
            </a:fld>
            <a:endParaRPr lang="en-US" sz="800" dirty="0">
              <a:solidFill>
                <a:schemeClr val="bg1"/>
              </a:solidFill>
            </a:endParaRPr>
          </a:p>
        </p:txBody>
      </p:sp>
      <p:sp>
        <p:nvSpPr>
          <p:cNvPr id="4099" name="Rectangle 2"/>
          <p:cNvSpPr>
            <a:spLocks noChangeArrowheads="1"/>
          </p:cNvSpPr>
          <p:nvPr/>
        </p:nvSpPr>
        <p:spPr bwMode="auto">
          <a:xfrm>
            <a:off x="177802"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Data Lake</a:t>
            </a:r>
          </a:p>
        </p:txBody>
      </p:sp>
      <p:sp>
        <p:nvSpPr>
          <p:cNvPr id="5" name="Textfeld 4"/>
          <p:cNvSpPr txBox="1"/>
          <p:nvPr/>
        </p:nvSpPr>
        <p:spPr>
          <a:xfrm>
            <a:off x="1669322" y="6353743"/>
            <a:ext cx="5951913" cy="276999"/>
          </a:xfrm>
          <a:prstGeom prst="rect">
            <a:avLst/>
          </a:prstGeom>
          <a:noFill/>
        </p:spPr>
        <p:txBody>
          <a:bodyPr wrap="square" rtlCol="0">
            <a:spAutoFit/>
          </a:bodyPr>
          <a:lstStyle/>
          <a:p>
            <a:pPr algn="l"/>
            <a:r>
              <a:rPr lang="de-DE" sz="1200" b="0" dirty="0"/>
              <a:t>Source: https://www.pmone.com/fileadmin/user_upload/pics/other/Data_lake.jpg</a:t>
            </a:r>
          </a:p>
        </p:txBody>
      </p:sp>
      <p:sp>
        <p:nvSpPr>
          <p:cNvPr id="3" name="Textfeld 2"/>
          <p:cNvSpPr txBox="1"/>
          <p:nvPr/>
        </p:nvSpPr>
        <p:spPr>
          <a:xfrm>
            <a:off x="307573" y="1047405"/>
            <a:ext cx="8445731" cy="1754326"/>
          </a:xfrm>
          <a:prstGeom prst="rect">
            <a:avLst/>
          </a:prstGeom>
          <a:noFill/>
        </p:spPr>
        <p:txBody>
          <a:bodyPr wrap="square" rtlCol="0">
            <a:spAutoFit/>
          </a:bodyPr>
          <a:lstStyle/>
          <a:p>
            <a:pPr algn="l"/>
            <a:r>
              <a:rPr lang="en-US" sz="1800" dirty="0"/>
              <a:t>A data lake is a method of storing data within a system in its natural format, that facilitates the collocation of data in various schemata and structural forms. The idea of data lake is to have a single store of all data in the enterprise ranging from raw data to transformed data which is used for various tasks including reporting, visualization, analytics and machine learning. [Wikipedia]</a:t>
            </a:r>
            <a:endParaRPr lang="de-DE" sz="1800" dirty="0"/>
          </a:p>
        </p:txBody>
      </p:sp>
      <p:pic>
        <p:nvPicPr>
          <p:cNvPr id="6" name="Grafik 5"/>
          <p:cNvPicPr>
            <a:picLocks noChangeAspect="1"/>
          </p:cNvPicPr>
          <p:nvPr/>
        </p:nvPicPr>
        <p:blipFill>
          <a:blip r:embed="rId2"/>
          <a:stretch>
            <a:fillRect/>
          </a:stretch>
        </p:blipFill>
        <p:spPr>
          <a:xfrm>
            <a:off x="1087523" y="2795522"/>
            <a:ext cx="6885830" cy="3564430"/>
          </a:xfrm>
          <a:prstGeom prst="rect">
            <a:avLst/>
          </a:prstGeom>
        </p:spPr>
      </p:pic>
    </p:spTree>
    <p:extLst>
      <p:ext uri="{BB962C8B-B14F-4D97-AF65-F5344CB8AC3E}">
        <p14:creationId xmlns:p14="http://schemas.microsoft.com/office/powerpoint/2010/main" val="234623642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94</a:t>
            </a:fld>
            <a:endParaRPr lang="de-DE" sz="800">
              <a:solidFill>
                <a:schemeClr val="bg1"/>
              </a:solidFill>
            </a:endParaRPr>
          </a:p>
        </p:txBody>
      </p:sp>
      <p:sp>
        <p:nvSpPr>
          <p:cNvPr id="3" name="Text Box 16"/>
          <p:cNvSpPr txBox="1">
            <a:spLocks noChangeArrowheads="1"/>
          </p:cNvSpPr>
          <p:nvPr/>
        </p:nvSpPr>
        <p:spPr bwMode="auto">
          <a:xfrm>
            <a:off x="245171" y="435661"/>
            <a:ext cx="5376706"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de-DE" altLang="de-DE" dirty="0">
                <a:latin typeface="Arial" pitchFamily="34" charset="0"/>
              </a:rPr>
              <a:t>Modern Data Analytics </a:t>
            </a:r>
            <a:r>
              <a:rPr lang="de-DE" altLang="de-DE" dirty="0" err="1">
                <a:latin typeface="Arial" pitchFamily="34" charset="0"/>
              </a:rPr>
              <a:t>Architecture</a:t>
            </a:r>
            <a:endParaRPr lang="de-DE" altLang="de-DE" dirty="0">
              <a:latin typeface="Arial" pitchFamily="34" charset="0"/>
            </a:endParaRPr>
          </a:p>
        </p:txBody>
      </p:sp>
      <p:pic>
        <p:nvPicPr>
          <p:cNvPr id="2" name="Grafik 1"/>
          <p:cNvPicPr>
            <a:picLocks noChangeAspect="1"/>
          </p:cNvPicPr>
          <p:nvPr/>
        </p:nvPicPr>
        <p:blipFill>
          <a:blip r:embed="rId3"/>
          <a:stretch>
            <a:fillRect/>
          </a:stretch>
        </p:blipFill>
        <p:spPr>
          <a:xfrm>
            <a:off x="153731" y="1237258"/>
            <a:ext cx="8735537" cy="4294861"/>
          </a:xfrm>
          <a:prstGeom prst="rect">
            <a:avLst/>
          </a:prstGeom>
        </p:spPr>
      </p:pic>
      <p:sp>
        <p:nvSpPr>
          <p:cNvPr id="5" name="Textfeld 4"/>
          <p:cNvSpPr txBox="1"/>
          <p:nvPr/>
        </p:nvSpPr>
        <p:spPr>
          <a:xfrm>
            <a:off x="6065520" y="5070454"/>
            <a:ext cx="2558417" cy="461665"/>
          </a:xfrm>
          <a:prstGeom prst="rect">
            <a:avLst/>
          </a:prstGeom>
          <a:noFill/>
        </p:spPr>
        <p:txBody>
          <a:bodyPr wrap="square" rtlCol="0">
            <a:spAutoFit/>
          </a:bodyPr>
          <a:lstStyle/>
          <a:p>
            <a:r>
              <a:rPr lang="en-US" sz="1200" dirty="0">
                <a:solidFill>
                  <a:schemeClr val="bg1">
                    <a:lumMod val="65000"/>
                  </a:schemeClr>
                </a:solidFill>
              </a:rPr>
              <a:t>Transform data for use in a proprietary data product</a:t>
            </a:r>
            <a:endParaRPr lang="de-DE" sz="1200" dirty="0">
              <a:solidFill>
                <a:schemeClr val="bg1">
                  <a:lumMod val="65000"/>
                </a:schemeClr>
              </a:solidFill>
            </a:endParaRPr>
          </a:p>
        </p:txBody>
      </p:sp>
      <p:sp>
        <p:nvSpPr>
          <p:cNvPr id="6" name="Textfeld 5"/>
          <p:cNvSpPr txBox="1"/>
          <p:nvPr/>
        </p:nvSpPr>
        <p:spPr>
          <a:xfrm>
            <a:off x="5798821" y="5795805"/>
            <a:ext cx="2286000" cy="276999"/>
          </a:xfrm>
          <a:prstGeom prst="rect">
            <a:avLst/>
          </a:prstGeom>
          <a:noFill/>
        </p:spPr>
        <p:txBody>
          <a:bodyPr wrap="square" rtlCol="0">
            <a:spAutoFit/>
          </a:bodyPr>
          <a:lstStyle/>
          <a:p>
            <a:pPr algn="l"/>
            <a:r>
              <a:rPr lang="de-DE" sz="1200" b="0" dirty="0"/>
              <a:t>Source: </a:t>
            </a:r>
            <a:r>
              <a:rPr lang="de-DE" sz="1200" b="0" dirty="0" err="1"/>
              <a:t>Trifacta</a:t>
            </a:r>
            <a:r>
              <a:rPr lang="de-DE" sz="1200" b="0" dirty="0"/>
              <a:t>: EOL </a:t>
            </a:r>
            <a:r>
              <a:rPr lang="de-DE" sz="1200" b="0" dirty="0" err="1"/>
              <a:t>for</a:t>
            </a:r>
            <a:r>
              <a:rPr lang="de-DE" sz="1200" b="0" dirty="0"/>
              <a:t> ETL? </a:t>
            </a:r>
          </a:p>
        </p:txBody>
      </p:sp>
    </p:spTree>
    <p:extLst>
      <p:ext uri="{BB962C8B-B14F-4D97-AF65-F5344CB8AC3E}">
        <p14:creationId xmlns:p14="http://schemas.microsoft.com/office/powerpoint/2010/main" val="310911510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95</a:t>
            </a:fld>
            <a:endParaRPr lang="de-DE" sz="800">
              <a:solidFill>
                <a:schemeClr val="bg1"/>
              </a:solidFill>
            </a:endParaRPr>
          </a:p>
        </p:txBody>
      </p:sp>
      <p:sp>
        <p:nvSpPr>
          <p:cNvPr id="2" name="Textfeld 1"/>
          <p:cNvSpPr txBox="1"/>
          <p:nvPr/>
        </p:nvSpPr>
        <p:spPr>
          <a:xfrm>
            <a:off x="303362" y="1316922"/>
            <a:ext cx="8416581" cy="584775"/>
          </a:xfrm>
          <a:prstGeom prst="rect">
            <a:avLst/>
          </a:prstGeom>
          <a:noFill/>
        </p:spPr>
        <p:txBody>
          <a:bodyPr wrap="square" rtlCol="0">
            <a:spAutoFit/>
          </a:bodyPr>
          <a:lstStyle/>
          <a:p>
            <a:pPr algn="just"/>
            <a:r>
              <a:rPr lang="en-US" dirty="0"/>
              <a:t>A "logical data warehouse" provides analytical company data without first physically moving it to a physical data warehouse.</a:t>
            </a:r>
            <a:endParaRPr lang="de-DE" dirty="0"/>
          </a:p>
        </p:txBody>
      </p:sp>
      <p:sp>
        <p:nvSpPr>
          <p:cNvPr id="3" name="Text Box 16"/>
          <p:cNvSpPr txBox="1">
            <a:spLocks noChangeArrowheads="1"/>
          </p:cNvSpPr>
          <p:nvPr/>
        </p:nvSpPr>
        <p:spPr bwMode="auto">
          <a:xfrm>
            <a:off x="245171" y="435661"/>
            <a:ext cx="3743438"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de-DE" altLang="de-DE" dirty="0">
                <a:latin typeface="Arial" pitchFamily="34" charset="0"/>
              </a:rPr>
              <a:t>Logical Data Warehouse</a:t>
            </a:r>
          </a:p>
        </p:txBody>
      </p:sp>
      <p:sp>
        <p:nvSpPr>
          <p:cNvPr id="6" name="Textfeld 5"/>
          <p:cNvSpPr txBox="1"/>
          <p:nvPr/>
        </p:nvSpPr>
        <p:spPr>
          <a:xfrm>
            <a:off x="306128" y="1926535"/>
            <a:ext cx="2994027" cy="4278094"/>
          </a:xfrm>
          <a:prstGeom prst="rect">
            <a:avLst/>
          </a:prstGeom>
          <a:noFill/>
        </p:spPr>
        <p:txBody>
          <a:bodyPr wrap="square" rtlCol="0">
            <a:spAutoFit/>
          </a:bodyPr>
          <a:lstStyle/>
          <a:p>
            <a:pPr algn="l"/>
            <a:r>
              <a:rPr lang="en-US" dirty="0"/>
              <a:t>As in a classic data warehouse, uniform views are provided for analysis purposes. </a:t>
            </a:r>
          </a:p>
          <a:p>
            <a:pPr algn="l"/>
            <a:r>
              <a:rPr lang="en-US" dirty="0"/>
              <a:t>While the data in the classic data warehouse comes from a "well-defined" physically uniform database, the "logical data warehouse" pulls data together from the data lake at the time of the query. </a:t>
            </a:r>
          </a:p>
          <a:p>
            <a:pPr algn="l"/>
            <a:r>
              <a:rPr lang="en-US" dirty="0"/>
              <a:t>Aggregation is done in just in time. Thus, the schema of the data warehouse is just virtual.</a:t>
            </a:r>
            <a:endParaRPr lang="de-DE" dirty="0"/>
          </a:p>
        </p:txBody>
      </p:sp>
      <p:sp>
        <p:nvSpPr>
          <p:cNvPr id="7" name="Textfeld 6"/>
          <p:cNvSpPr txBox="1"/>
          <p:nvPr/>
        </p:nvSpPr>
        <p:spPr>
          <a:xfrm>
            <a:off x="3050778" y="6129439"/>
            <a:ext cx="5960116" cy="276999"/>
          </a:xfrm>
          <a:prstGeom prst="rect">
            <a:avLst/>
          </a:prstGeom>
          <a:noFill/>
        </p:spPr>
        <p:txBody>
          <a:bodyPr wrap="square" rtlCol="0">
            <a:spAutoFit/>
          </a:bodyPr>
          <a:lstStyle/>
          <a:p>
            <a:pPr algn="r"/>
            <a:r>
              <a:rPr lang="de-DE" sz="1200" b="0"/>
              <a:t>Source: </a:t>
            </a:r>
            <a:r>
              <a:rPr lang="de-DE" sz="1200" b="0" dirty="0"/>
              <a:t>http://www.datavirtualizationblog.com/emergence-logical-data-warehouse/</a:t>
            </a:r>
          </a:p>
        </p:txBody>
      </p:sp>
      <p:pic>
        <p:nvPicPr>
          <p:cNvPr id="4" name="Grafik 3"/>
          <p:cNvPicPr>
            <a:picLocks noChangeAspect="1"/>
          </p:cNvPicPr>
          <p:nvPr/>
        </p:nvPicPr>
        <p:blipFill>
          <a:blip r:embed="rId2"/>
          <a:stretch>
            <a:fillRect/>
          </a:stretch>
        </p:blipFill>
        <p:spPr>
          <a:xfrm>
            <a:off x="3441334" y="1887799"/>
            <a:ext cx="5569560" cy="4150440"/>
          </a:xfrm>
          <a:prstGeom prst="rect">
            <a:avLst/>
          </a:prstGeom>
        </p:spPr>
      </p:pic>
      <p:sp>
        <p:nvSpPr>
          <p:cNvPr id="5" name="Textfeld 4"/>
          <p:cNvSpPr txBox="1"/>
          <p:nvPr/>
        </p:nvSpPr>
        <p:spPr>
          <a:xfrm>
            <a:off x="3569509" y="4518660"/>
            <a:ext cx="838200" cy="523220"/>
          </a:xfrm>
          <a:prstGeom prst="rect">
            <a:avLst/>
          </a:prstGeom>
          <a:noFill/>
        </p:spPr>
        <p:txBody>
          <a:bodyPr wrap="square" rtlCol="0">
            <a:spAutoFit/>
          </a:bodyPr>
          <a:lstStyle/>
          <a:p>
            <a:r>
              <a:rPr lang="de-DE" sz="1400" dirty="0">
                <a:solidFill>
                  <a:schemeClr val="bg1">
                    <a:lumMod val="50000"/>
                  </a:schemeClr>
                </a:solidFill>
              </a:rPr>
              <a:t>Data Lake</a:t>
            </a:r>
          </a:p>
        </p:txBody>
      </p:sp>
    </p:spTree>
    <p:extLst>
      <p:ext uri="{BB962C8B-B14F-4D97-AF65-F5344CB8AC3E}">
        <p14:creationId xmlns:p14="http://schemas.microsoft.com/office/powerpoint/2010/main" val="3405640080"/>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DEA7250C-939E-4A2C-BCE9-2729016D6D81}" type="slidenum">
              <a:rPr lang="de-DE" sz="800" smtClean="0">
                <a:solidFill>
                  <a:schemeClr val="bg1"/>
                </a:solidFill>
              </a:rPr>
              <a:pPr/>
              <a:t>96</a:t>
            </a:fld>
            <a:endParaRPr lang="de-DE" sz="800">
              <a:solidFill>
                <a:schemeClr val="bg1"/>
              </a:solidFill>
            </a:endParaRPr>
          </a:p>
        </p:txBody>
      </p:sp>
      <p:sp>
        <p:nvSpPr>
          <p:cNvPr id="67587" name="Rectangle 2"/>
          <p:cNvSpPr>
            <a:spLocks noChangeArrowheads="1"/>
          </p:cNvSpPr>
          <p:nvPr/>
        </p:nvSpPr>
        <p:spPr bwMode="auto">
          <a:xfrm>
            <a:off x="141288" y="568325"/>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7588" name="Rectangle 3"/>
          <p:cNvSpPr>
            <a:spLocks noChangeArrowheads="1"/>
          </p:cNvSpPr>
          <p:nvPr/>
        </p:nvSpPr>
        <p:spPr bwMode="auto">
          <a:xfrm>
            <a:off x="1002244" y="2105558"/>
            <a:ext cx="6706580" cy="2798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solidFill>
                  <a:srgbClr val="FF0000"/>
                </a:solidFill>
              </a:rPr>
              <a:t>4	Predictive Analytics</a:t>
            </a:r>
          </a:p>
          <a:p>
            <a:pPr marL="271463" algn="l">
              <a:lnSpc>
                <a:spcPts val="2500"/>
              </a:lnSpc>
              <a:spcBef>
                <a:spcPts val="600"/>
              </a:spcBef>
              <a:tabLst>
                <a:tab pos="269875" algn="l"/>
              </a:tabLst>
            </a:pPr>
            <a:r>
              <a:rPr lang="en-US" sz="2400">
                <a:solidFill>
                  <a:srgbClr val="FF0000"/>
                </a:solidFill>
              </a:rPr>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t>	4.4.1	Classification</a:t>
            </a:r>
          </a:p>
          <a:p>
            <a:pPr marL="896938" algn="l">
              <a:lnSpc>
                <a:spcPts val="2500"/>
              </a:lnSpc>
              <a:spcBef>
                <a:spcPts val="600"/>
              </a:spcBef>
              <a:tabLst>
                <a:tab pos="269875" algn="l"/>
              </a:tabLst>
            </a:pPr>
            <a:r>
              <a:rPr lang="en-US" sz="2400"/>
              <a:t>	4.4.2	Regression</a:t>
            </a: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97</a:t>
            </a:fld>
            <a:endParaRPr lang="en-US" sz="800" dirty="0">
              <a:solidFill>
                <a:schemeClr val="bg1"/>
              </a:solidFill>
            </a:endParaRPr>
          </a:p>
        </p:txBody>
      </p:sp>
      <p:sp>
        <p:nvSpPr>
          <p:cNvPr id="5" name="Rectangle 3"/>
          <p:cNvSpPr>
            <a:spLocks noChangeArrowheads="1"/>
          </p:cNvSpPr>
          <p:nvPr/>
        </p:nvSpPr>
        <p:spPr bwMode="auto">
          <a:xfrm>
            <a:off x="141288" y="523875"/>
            <a:ext cx="5170903"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de-DE" sz="2400" dirty="0"/>
              <a:t>First </a:t>
            </a:r>
            <a:r>
              <a:rPr lang="de-DE" sz="2400" dirty="0" err="1"/>
              <a:t>Application</a:t>
            </a:r>
            <a:r>
              <a:rPr lang="de-DE" sz="2400" dirty="0"/>
              <a:t> </a:t>
            </a:r>
            <a:r>
              <a:rPr lang="de-DE" sz="2400" dirty="0" err="1"/>
              <a:t>of</a:t>
            </a:r>
            <a:r>
              <a:rPr lang="de-DE" sz="2400" dirty="0"/>
              <a:t> Data Analytics</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105" y="1325187"/>
            <a:ext cx="5643780" cy="5165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feld 1"/>
          <p:cNvSpPr txBox="1">
            <a:spLocks noChangeArrowheads="1"/>
          </p:cNvSpPr>
          <p:nvPr/>
        </p:nvSpPr>
        <p:spPr bwMode="auto">
          <a:xfrm>
            <a:off x="3278996" y="6487333"/>
            <a:ext cx="50420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de-DE" sz="1200" b="0"/>
              <a:t>Source: </a:t>
            </a:r>
            <a:r>
              <a:rPr lang="de-DE" sz="1200" b="0" dirty="0"/>
              <a:t>http://www.udel.edu/johnmack/frec480/cholera</a:t>
            </a:r>
          </a:p>
        </p:txBody>
      </p:sp>
      <p:sp>
        <p:nvSpPr>
          <p:cNvPr id="8" name="Textfeld 7"/>
          <p:cNvSpPr txBox="1"/>
          <p:nvPr/>
        </p:nvSpPr>
        <p:spPr>
          <a:xfrm>
            <a:off x="1172086" y="1030777"/>
            <a:ext cx="6708371" cy="338554"/>
          </a:xfrm>
          <a:prstGeom prst="rect">
            <a:avLst/>
          </a:prstGeom>
          <a:noFill/>
        </p:spPr>
        <p:txBody>
          <a:bodyPr wrap="square" rtlCol="0">
            <a:spAutoFit/>
          </a:bodyPr>
          <a:lstStyle/>
          <a:p>
            <a:r>
              <a:rPr lang="en-US" dirty="0"/>
              <a:t>Dr. John Snow's Map of the 1854 London Cholera Outbreak</a:t>
            </a:r>
            <a:endParaRPr lang="de-DE" dirty="0"/>
          </a:p>
        </p:txBody>
      </p:sp>
    </p:spTree>
    <p:extLst>
      <p:ext uri="{BB962C8B-B14F-4D97-AF65-F5344CB8AC3E}">
        <p14:creationId xmlns:p14="http://schemas.microsoft.com/office/powerpoint/2010/main" val="3471867557"/>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98</a:t>
            </a:fld>
            <a:endParaRPr lang="en-US" sz="800" dirty="0">
              <a:solidFill>
                <a:schemeClr val="bg1"/>
              </a:solidFill>
            </a:endParaRPr>
          </a:p>
        </p:txBody>
      </p:sp>
      <p:sp>
        <p:nvSpPr>
          <p:cNvPr id="5"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Use Cases of Data Analytics - Examples</a:t>
            </a:r>
          </a:p>
        </p:txBody>
      </p:sp>
      <p:sp>
        <p:nvSpPr>
          <p:cNvPr id="2" name="Gleichschenkliges Dreieck 1"/>
          <p:cNvSpPr/>
          <p:nvPr/>
        </p:nvSpPr>
        <p:spPr bwMode="auto">
          <a:xfrm>
            <a:off x="1370961" y="1479670"/>
            <a:ext cx="6653074" cy="4798613"/>
          </a:xfrm>
          <a:prstGeom prst="triangle">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 name="Textfeld 3"/>
          <p:cNvSpPr txBox="1"/>
          <p:nvPr/>
        </p:nvSpPr>
        <p:spPr>
          <a:xfrm>
            <a:off x="4287026" y="1946207"/>
            <a:ext cx="850376" cy="646331"/>
          </a:xfrm>
          <a:prstGeom prst="rect">
            <a:avLst/>
          </a:prstGeom>
          <a:noFill/>
        </p:spPr>
        <p:txBody>
          <a:bodyPr wrap="square" rtlCol="0">
            <a:spAutoFit/>
          </a:bodyPr>
          <a:lstStyle/>
          <a:p>
            <a:r>
              <a:rPr lang="de-DE" sz="1200" b="0" dirty="0">
                <a:latin typeface="+mj-lt"/>
              </a:rPr>
              <a:t>Enter-</a:t>
            </a:r>
            <a:br>
              <a:rPr lang="de-DE" sz="1200" b="0" dirty="0">
                <a:latin typeface="+mj-lt"/>
              </a:rPr>
            </a:br>
            <a:r>
              <a:rPr lang="de-DE" sz="1200" b="0" dirty="0" err="1">
                <a:latin typeface="+mj-lt"/>
              </a:rPr>
              <a:t>prise</a:t>
            </a:r>
            <a:r>
              <a:rPr lang="de-DE" sz="1200" b="0" dirty="0">
                <a:latin typeface="+mj-lt"/>
              </a:rPr>
              <a:t/>
            </a:r>
            <a:br>
              <a:rPr lang="de-DE" sz="1200" b="0" dirty="0">
                <a:latin typeface="+mj-lt"/>
              </a:rPr>
            </a:br>
            <a:r>
              <a:rPr lang="de-DE" sz="1200" b="0" dirty="0" err="1">
                <a:latin typeface="+mj-lt"/>
              </a:rPr>
              <a:t>Planning</a:t>
            </a:r>
            <a:endParaRPr lang="de-DE" sz="1200" b="0" dirty="0">
              <a:latin typeface="+mj-lt"/>
            </a:endParaRPr>
          </a:p>
        </p:txBody>
      </p:sp>
      <p:sp>
        <p:nvSpPr>
          <p:cNvPr id="11" name="Textfeld 10"/>
          <p:cNvSpPr txBox="1"/>
          <p:nvPr/>
        </p:nvSpPr>
        <p:spPr>
          <a:xfrm>
            <a:off x="3886261" y="2654051"/>
            <a:ext cx="1677965" cy="1631216"/>
          </a:xfrm>
          <a:prstGeom prst="rect">
            <a:avLst/>
          </a:prstGeom>
          <a:noFill/>
        </p:spPr>
        <p:txBody>
          <a:bodyPr wrap="square" rtlCol="0">
            <a:spAutoFit/>
          </a:bodyPr>
          <a:lstStyle/>
          <a:p>
            <a:pPr>
              <a:lnSpc>
                <a:spcPts val="2000"/>
              </a:lnSpc>
            </a:pPr>
            <a:r>
              <a:rPr lang="de-DE" sz="1200" b="0" dirty="0">
                <a:latin typeface="+mj-lt"/>
              </a:rPr>
              <a:t>Marketing</a:t>
            </a:r>
            <a:br>
              <a:rPr lang="de-DE" sz="1200" b="0" dirty="0">
                <a:latin typeface="+mj-lt"/>
              </a:rPr>
            </a:br>
            <a:r>
              <a:rPr lang="de-DE" sz="1200" b="0" dirty="0" err="1">
                <a:latin typeface="+mj-lt"/>
              </a:rPr>
              <a:t>Finance</a:t>
            </a:r>
            <a:r>
              <a:rPr lang="de-DE" sz="1200" b="0" dirty="0">
                <a:latin typeface="+mj-lt"/>
              </a:rPr>
              <a:t/>
            </a:r>
            <a:br>
              <a:rPr lang="de-DE" sz="1200" b="0" dirty="0">
                <a:latin typeface="+mj-lt"/>
              </a:rPr>
            </a:br>
            <a:r>
              <a:rPr lang="de-DE" sz="1200" b="0" dirty="0">
                <a:latin typeface="+mj-lt"/>
              </a:rPr>
              <a:t>Accounting</a:t>
            </a:r>
            <a:br>
              <a:rPr lang="de-DE" sz="1200" b="0" dirty="0">
                <a:latin typeface="+mj-lt"/>
              </a:rPr>
            </a:br>
            <a:r>
              <a:rPr lang="de-DE" sz="1200" b="0" dirty="0">
                <a:latin typeface="+mj-lt"/>
              </a:rPr>
              <a:t>Controlling</a:t>
            </a:r>
            <a:br>
              <a:rPr lang="de-DE" sz="1200" b="0" dirty="0">
                <a:latin typeface="+mj-lt"/>
              </a:rPr>
            </a:br>
            <a:r>
              <a:rPr lang="de-DE" sz="1200" b="0" dirty="0">
                <a:latin typeface="+mj-lt"/>
              </a:rPr>
              <a:t>Human </a:t>
            </a:r>
            <a:r>
              <a:rPr lang="de-DE" sz="1200" b="0" dirty="0" err="1">
                <a:latin typeface="+mj-lt"/>
              </a:rPr>
              <a:t>Ressources</a:t>
            </a:r>
            <a:r>
              <a:rPr lang="de-DE" sz="1200" b="0" dirty="0">
                <a:latin typeface="+mj-lt"/>
              </a:rPr>
              <a:t/>
            </a:r>
            <a:br>
              <a:rPr lang="de-DE" sz="1200" b="0" dirty="0">
                <a:latin typeface="+mj-lt"/>
              </a:rPr>
            </a:br>
            <a:r>
              <a:rPr lang="de-DE" sz="1200" b="0" dirty="0">
                <a:latin typeface="+mj-lt"/>
              </a:rPr>
              <a:t>IT-Management</a:t>
            </a:r>
          </a:p>
        </p:txBody>
      </p:sp>
      <p:sp>
        <p:nvSpPr>
          <p:cNvPr id="16" name="Textfeld 15"/>
          <p:cNvSpPr txBox="1"/>
          <p:nvPr/>
        </p:nvSpPr>
        <p:spPr>
          <a:xfrm>
            <a:off x="2209656" y="5140942"/>
            <a:ext cx="815128" cy="284693"/>
          </a:xfrm>
          <a:prstGeom prst="rect">
            <a:avLst/>
          </a:prstGeom>
          <a:noFill/>
        </p:spPr>
        <p:txBody>
          <a:bodyPr wrap="square" rtlCol="0">
            <a:spAutoFit/>
          </a:bodyPr>
          <a:lstStyle/>
          <a:p>
            <a:pPr>
              <a:lnSpc>
                <a:spcPts val="1500"/>
              </a:lnSpc>
            </a:pPr>
            <a:r>
              <a:rPr lang="de-DE" sz="1200" b="0" dirty="0" err="1">
                <a:latin typeface="+mj-lt"/>
              </a:rPr>
              <a:t>Sales</a:t>
            </a:r>
            <a:endParaRPr lang="de-DE" sz="1200" b="0" dirty="0">
              <a:latin typeface="+mj-lt"/>
            </a:endParaRPr>
          </a:p>
        </p:txBody>
      </p:sp>
      <p:sp>
        <p:nvSpPr>
          <p:cNvPr id="17" name="Textfeld 16"/>
          <p:cNvSpPr txBox="1"/>
          <p:nvPr/>
        </p:nvSpPr>
        <p:spPr>
          <a:xfrm>
            <a:off x="3202216" y="5051269"/>
            <a:ext cx="1066360" cy="477054"/>
          </a:xfrm>
          <a:prstGeom prst="rect">
            <a:avLst/>
          </a:prstGeom>
          <a:noFill/>
        </p:spPr>
        <p:txBody>
          <a:bodyPr wrap="square" rtlCol="0">
            <a:spAutoFit/>
          </a:bodyPr>
          <a:lstStyle/>
          <a:p>
            <a:pPr>
              <a:lnSpc>
                <a:spcPts val="1500"/>
              </a:lnSpc>
            </a:pPr>
            <a:r>
              <a:rPr lang="de-DE" sz="1200" b="0" dirty="0" err="1">
                <a:latin typeface="+mj-lt"/>
              </a:rPr>
              <a:t>Procure-ment</a:t>
            </a:r>
            <a:endParaRPr lang="de-DE" sz="1200" b="0" dirty="0">
              <a:latin typeface="+mj-lt"/>
            </a:endParaRPr>
          </a:p>
        </p:txBody>
      </p:sp>
      <p:sp>
        <p:nvSpPr>
          <p:cNvPr id="18" name="Textfeld 17"/>
          <p:cNvSpPr txBox="1"/>
          <p:nvPr/>
        </p:nvSpPr>
        <p:spPr>
          <a:xfrm>
            <a:off x="4238183" y="5044761"/>
            <a:ext cx="904211" cy="477054"/>
          </a:xfrm>
          <a:prstGeom prst="rect">
            <a:avLst/>
          </a:prstGeom>
          <a:noFill/>
        </p:spPr>
        <p:txBody>
          <a:bodyPr wrap="square" rtlCol="0">
            <a:spAutoFit/>
          </a:bodyPr>
          <a:lstStyle/>
          <a:p>
            <a:pPr>
              <a:lnSpc>
                <a:spcPts val="1500"/>
              </a:lnSpc>
            </a:pPr>
            <a:r>
              <a:rPr lang="de-DE" sz="1200" b="0" dirty="0" err="1">
                <a:latin typeface="+mj-lt"/>
              </a:rPr>
              <a:t>Produc-tion</a:t>
            </a:r>
            <a:endParaRPr lang="de-DE" sz="1200" b="0" dirty="0">
              <a:latin typeface="+mj-lt"/>
            </a:endParaRPr>
          </a:p>
        </p:txBody>
      </p:sp>
      <p:sp>
        <p:nvSpPr>
          <p:cNvPr id="19" name="Textfeld 18"/>
          <p:cNvSpPr txBox="1"/>
          <p:nvPr/>
        </p:nvSpPr>
        <p:spPr>
          <a:xfrm>
            <a:off x="5112001" y="5147450"/>
            <a:ext cx="1066360" cy="284693"/>
          </a:xfrm>
          <a:prstGeom prst="rect">
            <a:avLst/>
          </a:prstGeom>
          <a:noFill/>
        </p:spPr>
        <p:txBody>
          <a:bodyPr wrap="square" rtlCol="0">
            <a:spAutoFit/>
          </a:bodyPr>
          <a:lstStyle/>
          <a:p>
            <a:pPr>
              <a:lnSpc>
                <a:spcPts val="1500"/>
              </a:lnSpc>
            </a:pPr>
            <a:r>
              <a:rPr lang="de-DE" sz="1200" b="0" dirty="0" err="1">
                <a:latin typeface="+mj-lt"/>
              </a:rPr>
              <a:t>Logistics</a:t>
            </a:r>
            <a:endParaRPr lang="de-DE" sz="1200" b="0" dirty="0">
              <a:latin typeface="+mj-lt"/>
            </a:endParaRPr>
          </a:p>
        </p:txBody>
      </p:sp>
      <p:sp>
        <p:nvSpPr>
          <p:cNvPr id="20" name="Textfeld 19"/>
          <p:cNvSpPr txBox="1"/>
          <p:nvPr/>
        </p:nvSpPr>
        <p:spPr>
          <a:xfrm>
            <a:off x="6258209" y="5044761"/>
            <a:ext cx="1066360" cy="477054"/>
          </a:xfrm>
          <a:prstGeom prst="rect">
            <a:avLst/>
          </a:prstGeom>
          <a:noFill/>
        </p:spPr>
        <p:txBody>
          <a:bodyPr wrap="square" rtlCol="0">
            <a:spAutoFit/>
          </a:bodyPr>
          <a:lstStyle/>
          <a:p>
            <a:pPr>
              <a:lnSpc>
                <a:spcPts val="1500"/>
              </a:lnSpc>
            </a:pPr>
            <a:r>
              <a:rPr lang="de-DE" sz="1200" b="0" dirty="0">
                <a:latin typeface="+mj-lt"/>
              </a:rPr>
              <a:t>Customer</a:t>
            </a:r>
            <a:br>
              <a:rPr lang="de-DE" sz="1200" b="0" dirty="0">
                <a:latin typeface="+mj-lt"/>
              </a:rPr>
            </a:br>
            <a:r>
              <a:rPr lang="de-DE" sz="1200" b="0" dirty="0">
                <a:latin typeface="+mj-lt"/>
              </a:rPr>
              <a:t>Service</a:t>
            </a:r>
          </a:p>
        </p:txBody>
      </p:sp>
      <p:cxnSp>
        <p:nvCxnSpPr>
          <p:cNvPr id="12" name="Gerade Verbindung 11"/>
          <p:cNvCxnSpPr/>
          <p:nvPr/>
        </p:nvCxnSpPr>
        <p:spPr bwMode="auto">
          <a:xfrm>
            <a:off x="2801192" y="4242749"/>
            <a:ext cx="3799560"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Gerade Verbindung 14"/>
          <p:cNvCxnSpPr/>
          <p:nvPr/>
        </p:nvCxnSpPr>
        <p:spPr bwMode="auto">
          <a:xfrm flipH="1">
            <a:off x="2768222" y="4242749"/>
            <a:ext cx="834887" cy="2035534"/>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Gerade Verbindung 21"/>
          <p:cNvCxnSpPr/>
          <p:nvPr/>
        </p:nvCxnSpPr>
        <p:spPr bwMode="auto">
          <a:xfrm flipH="1">
            <a:off x="4166298" y="4242749"/>
            <a:ext cx="71885" cy="2035534"/>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Gerade Verbindung 23"/>
          <p:cNvCxnSpPr/>
          <p:nvPr/>
        </p:nvCxnSpPr>
        <p:spPr bwMode="auto">
          <a:xfrm>
            <a:off x="5112001" y="4242749"/>
            <a:ext cx="50803" cy="2035534"/>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Gerade Verbindung 25"/>
          <p:cNvCxnSpPr/>
          <p:nvPr/>
        </p:nvCxnSpPr>
        <p:spPr bwMode="auto">
          <a:xfrm>
            <a:off x="5742010" y="4242749"/>
            <a:ext cx="882595" cy="2035534"/>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Gerade Verbindung 34"/>
          <p:cNvCxnSpPr/>
          <p:nvPr/>
        </p:nvCxnSpPr>
        <p:spPr bwMode="auto">
          <a:xfrm>
            <a:off x="3860564" y="2686102"/>
            <a:ext cx="1666761" cy="11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Gerade Verbindung 35"/>
          <p:cNvCxnSpPr/>
          <p:nvPr/>
        </p:nvCxnSpPr>
        <p:spPr bwMode="auto">
          <a:xfrm>
            <a:off x="3675527" y="2944417"/>
            <a:ext cx="2031854"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Gerade Verbindung 36"/>
          <p:cNvCxnSpPr/>
          <p:nvPr/>
        </p:nvCxnSpPr>
        <p:spPr bwMode="auto">
          <a:xfrm>
            <a:off x="3516016" y="3192141"/>
            <a:ext cx="2367890"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Gerade Verbindung 37"/>
          <p:cNvCxnSpPr/>
          <p:nvPr/>
        </p:nvCxnSpPr>
        <p:spPr bwMode="auto">
          <a:xfrm>
            <a:off x="3329223" y="3450456"/>
            <a:ext cx="2727677" cy="11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Gerade Verbindung 38"/>
          <p:cNvCxnSpPr/>
          <p:nvPr/>
        </p:nvCxnSpPr>
        <p:spPr bwMode="auto">
          <a:xfrm>
            <a:off x="3164818" y="3705793"/>
            <a:ext cx="3074593"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Gerade Verbindung 48"/>
          <p:cNvCxnSpPr/>
          <p:nvPr/>
        </p:nvCxnSpPr>
        <p:spPr bwMode="auto">
          <a:xfrm>
            <a:off x="2978290" y="3960578"/>
            <a:ext cx="3442251"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Textfeld 2"/>
          <p:cNvSpPr txBox="1"/>
          <p:nvPr/>
        </p:nvSpPr>
        <p:spPr>
          <a:xfrm>
            <a:off x="177800" y="1117788"/>
            <a:ext cx="3144751" cy="3554819"/>
          </a:xfrm>
          <a:prstGeom prst="rect">
            <a:avLst/>
          </a:prstGeom>
          <a:noFill/>
        </p:spPr>
        <p:txBody>
          <a:bodyPr wrap="square" rtlCol="0">
            <a:spAutoFit/>
          </a:bodyPr>
          <a:lstStyle/>
          <a:p>
            <a:pPr marL="266700" indent="-266700" algn="l"/>
            <a:r>
              <a:rPr lang="de-DE" sz="1500" dirty="0">
                <a:latin typeface="+mn-lt"/>
              </a:rPr>
              <a:t>① Customer Support / Text Mining</a:t>
            </a:r>
          </a:p>
          <a:p>
            <a:pPr marL="266700" indent="-266700" algn="l"/>
            <a:r>
              <a:rPr lang="de-DE" sz="1500" dirty="0">
                <a:latin typeface="+mn-lt"/>
              </a:rPr>
              <a:t>② </a:t>
            </a:r>
            <a:r>
              <a:rPr lang="en-US" sz="1500" dirty="0">
                <a:latin typeface="+mn-lt"/>
              </a:rPr>
              <a:t>Demand forecasting and vehicle routing </a:t>
            </a:r>
            <a:endParaRPr lang="de-DE" sz="1500" dirty="0">
              <a:latin typeface="+mn-lt"/>
            </a:endParaRPr>
          </a:p>
          <a:p>
            <a:pPr marL="266700" indent="-266700" algn="l"/>
            <a:r>
              <a:rPr lang="de-DE" sz="1500" dirty="0">
                <a:latin typeface="+mn-lt"/>
              </a:rPr>
              <a:t>③ </a:t>
            </a:r>
            <a:r>
              <a:rPr lang="de-DE" sz="1500" dirty="0" err="1">
                <a:latin typeface="+mn-lt"/>
              </a:rPr>
              <a:t>Process</a:t>
            </a:r>
            <a:r>
              <a:rPr lang="de-DE" sz="1500" dirty="0">
                <a:latin typeface="+mn-lt"/>
              </a:rPr>
              <a:t> Mining</a:t>
            </a:r>
          </a:p>
          <a:p>
            <a:pPr marL="266700" indent="-266700" algn="l"/>
            <a:r>
              <a:rPr lang="de-DE" sz="1500" dirty="0">
                <a:latin typeface="+mn-lt"/>
              </a:rPr>
              <a:t>④ </a:t>
            </a:r>
            <a:r>
              <a:rPr lang="en-US" sz="1500" dirty="0">
                <a:latin typeface="+mn-lt"/>
              </a:rPr>
              <a:t>Sales Forecasts for Inventory Management</a:t>
            </a:r>
            <a:endParaRPr lang="de-DE" sz="1500" dirty="0">
              <a:latin typeface="+mn-lt"/>
            </a:endParaRPr>
          </a:p>
          <a:p>
            <a:pPr marL="266700" indent="-266700" algn="l"/>
            <a:r>
              <a:rPr lang="de-DE" sz="1500" dirty="0">
                <a:latin typeface="+mn-lt"/>
              </a:rPr>
              <a:t>⑤ Analysis </a:t>
            </a:r>
            <a:r>
              <a:rPr lang="de-DE" sz="1500" dirty="0" err="1">
                <a:latin typeface="+mn-lt"/>
              </a:rPr>
              <a:t>of</a:t>
            </a:r>
            <a:r>
              <a:rPr lang="de-DE" sz="1500" dirty="0">
                <a:latin typeface="+mn-lt"/>
              </a:rPr>
              <a:t> </a:t>
            </a:r>
            <a:r>
              <a:rPr lang="de-DE" sz="1500" dirty="0" err="1">
                <a:latin typeface="+mn-lt"/>
              </a:rPr>
              <a:t>Sales</a:t>
            </a:r>
            <a:r>
              <a:rPr lang="de-DE" sz="1500" dirty="0">
                <a:latin typeface="+mn-lt"/>
              </a:rPr>
              <a:t> </a:t>
            </a:r>
            <a:r>
              <a:rPr lang="de-DE" sz="1500" dirty="0" err="1">
                <a:latin typeface="+mn-lt"/>
              </a:rPr>
              <a:t>Sequences</a:t>
            </a:r>
            <a:r>
              <a:rPr lang="de-DE" sz="1500" dirty="0">
                <a:latin typeface="+mn-lt"/>
              </a:rPr>
              <a:t> </a:t>
            </a:r>
            <a:r>
              <a:rPr lang="de-DE" sz="1500" dirty="0" err="1">
                <a:latin typeface="+mn-lt"/>
              </a:rPr>
              <a:t>for</a:t>
            </a:r>
            <a:r>
              <a:rPr lang="de-DE" sz="1500" dirty="0">
                <a:latin typeface="+mn-lt"/>
              </a:rPr>
              <a:t> Cross-/</a:t>
            </a:r>
            <a:r>
              <a:rPr lang="de-DE" sz="1500" dirty="0" err="1">
                <a:latin typeface="+mn-lt"/>
              </a:rPr>
              <a:t>Up-Selling</a:t>
            </a:r>
            <a:r>
              <a:rPr lang="de-DE" sz="1500" dirty="0">
                <a:latin typeface="+mn-lt"/>
              </a:rPr>
              <a:t> / Voucher Management</a:t>
            </a:r>
          </a:p>
          <a:p>
            <a:pPr marL="266700" indent="-266700" algn="l"/>
            <a:r>
              <a:rPr lang="de-DE" sz="1500" dirty="0">
                <a:latin typeface="+mn-lt"/>
              </a:rPr>
              <a:t>⑥ </a:t>
            </a:r>
            <a:r>
              <a:rPr lang="de-DE" sz="1500" dirty="0" err="1">
                <a:latin typeface="+mn-lt"/>
              </a:rPr>
              <a:t>Attack</a:t>
            </a:r>
            <a:r>
              <a:rPr lang="de-DE" sz="1500" dirty="0">
                <a:latin typeface="+mn-lt"/>
              </a:rPr>
              <a:t> </a:t>
            </a:r>
            <a:r>
              <a:rPr lang="de-DE" sz="1500" dirty="0" err="1">
                <a:latin typeface="+mn-lt"/>
              </a:rPr>
              <a:t>Prevention</a:t>
            </a:r>
            <a:endParaRPr lang="de-DE" sz="1500" dirty="0">
              <a:latin typeface="+mn-lt"/>
            </a:endParaRPr>
          </a:p>
          <a:p>
            <a:pPr marL="266700" indent="-266700" algn="l"/>
            <a:r>
              <a:rPr lang="de-DE" sz="1500" dirty="0">
                <a:latin typeface="+mn-lt"/>
              </a:rPr>
              <a:t>⑦ Profile-</a:t>
            </a:r>
            <a:r>
              <a:rPr lang="de-DE" sz="1500" dirty="0" err="1">
                <a:latin typeface="+mn-lt"/>
              </a:rPr>
              <a:t>based</a:t>
            </a:r>
            <a:r>
              <a:rPr lang="de-DE" sz="1500" dirty="0">
                <a:latin typeface="+mn-lt"/>
              </a:rPr>
              <a:t> </a:t>
            </a:r>
            <a:r>
              <a:rPr lang="de-DE" sz="1500" dirty="0" err="1">
                <a:latin typeface="+mn-lt"/>
              </a:rPr>
              <a:t>Staffing</a:t>
            </a:r>
            <a:endParaRPr lang="de-DE" sz="1500" dirty="0">
              <a:latin typeface="+mn-lt"/>
            </a:endParaRPr>
          </a:p>
        </p:txBody>
      </p:sp>
      <p:sp>
        <p:nvSpPr>
          <p:cNvPr id="7" name="Rechteck 6"/>
          <p:cNvSpPr/>
          <p:nvPr/>
        </p:nvSpPr>
        <p:spPr>
          <a:xfrm>
            <a:off x="6533806" y="4732279"/>
            <a:ext cx="391453" cy="338554"/>
          </a:xfrm>
          <a:prstGeom prst="rect">
            <a:avLst/>
          </a:prstGeom>
        </p:spPr>
        <p:txBody>
          <a:bodyPr wrap="none">
            <a:spAutoFit/>
          </a:bodyPr>
          <a:lstStyle/>
          <a:p>
            <a:r>
              <a:rPr lang="de-DE" dirty="0">
                <a:latin typeface="Calibri"/>
              </a:rPr>
              <a:t>①</a:t>
            </a:r>
            <a:endParaRPr lang="de-DE" dirty="0"/>
          </a:p>
        </p:txBody>
      </p:sp>
      <p:sp>
        <p:nvSpPr>
          <p:cNvPr id="8" name="Rechteck 7"/>
          <p:cNvSpPr/>
          <p:nvPr/>
        </p:nvSpPr>
        <p:spPr>
          <a:xfrm>
            <a:off x="5449454" y="4758351"/>
            <a:ext cx="391454" cy="338554"/>
          </a:xfrm>
          <a:prstGeom prst="rect">
            <a:avLst/>
          </a:prstGeom>
        </p:spPr>
        <p:txBody>
          <a:bodyPr wrap="none">
            <a:spAutoFit/>
          </a:bodyPr>
          <a:lstStyle/>
          <a:p>
            <a:pPr algn="l"/>
            <a:r>
              <a:rPr lang="de-DE" dirty="0">
                <a:latin typeface="Calibri"/>
              </a:rPr>
              <a:t>②</a:t>
            </a:r>
          </a:p>
        </p:txBody>
      </p:sp>
      <p:sp>
        <p:nvSpPr>
          <p:cNvPr id="9" name="Rechteck 8"/>
          <p:cNvSpPr/>
          <p:nvPr/>
        </p:nvSpPr>
        <p:spPr>
          <a:xfrm>
            <a:off x="4442777" y="4732279"/>
            <a:ext cx="391454" cy="338554"/>
          </a:xfrm>
          <a:prstGeom prst="rect">
            <a:avLst/>
          </a:prstGeom>
        </p:spPr>
        <p:txBody>
          <a:bodyPr wrap="none">
            <a:spAutoFit/>
          </a:bodyPr>
          <a:lstStyle/>
          <a:p>
            <a:pPr algn="l"/>
            <a:r>
              <a:rPr lang="de-DE" dirty="0">
                <a:latin typeface="Calibri"/>
              </a:rPr>
              <a:t>③</a:t>
            </a:r>
          </a:p>
        </p:txBody>
      </p:sp>
      <p:sp>
        <p:nvSpPr>
          <p:cNvPr id="10" name="Rechteck 9"/>
          <p:cNvSpPr/>
          <p:nvPr/>
        </p:nvSpPr>
        <p:spPr>
          <a:xfrm>
            <a:off x="3539669" y="4732279"/>
            <a:ext cx="391453" cy="338554"/>
          </a:xfrm>
          <a:prstGeom prst="rect">
            <a:avLst/>
          </a:prstGeom>
        </p:spPr>
        <p:txBody>
          <a:bodyPr wrap="none">
            <a:spAutoFit/>
          </a:bodyPr>
          <a:lstStyle/>
          <a:p>
            <a:r>
              <a:rPr lang="de-DE" dirty="0">
                <a:latin typeface="Calibri"/>
              </a:rPr>
              <a:t>④</a:t>
            </a:r>
            <a:endParaRPr lang="de-DE" dirty="0"/>
          </a:p>
        </p:txBody>
      </p:sp>
      <p:sp>
        <p:nvSpPr>
          <p:cNvPr id="13" name="Rechteck 12"/>
          <p:cNvSpPr/>
          <p:nvPr/>
        </p:nvSpPr>
        <p:spPr>
          <a:xfrm>
            <a:off x="2605465" y="4758351"/>
            <a:ext cx="391454" cy="338554"/>
          </a:xfrm>
          <a:prstGeom prst="rect">
            <a:avLst/>
          </a:prstGeom>
        </p:spPr>
        <p:txBody>
          <a:bodyPr wrap="none">
            <a:spAutoFit/>
          </a:bodyPr>
          <a:lstStyle/>
          <a:p>
            <a:pPr algn="l"/>
            <a:r>
              <a:rPr lang="de-DE" dirty="0">
                <a:latin typeface="Calibri"/>
              </a:rPr>
              <a:t>⑤</a:t>
            </a:r>
          </a:p>
        </p:txBody>
      </p:sp>
      <p:sp>
        <p:nvSpPr>
          <p:cNvPr id="14" name="Rechteck 13"/>
          <p:cNvSpPr/>
          <p:nvPr/>
        </p:nvSpPr>
        <p:spPr>
          <a:xfrm>
            <a:off x="5536889" y="3921954"/>
            <a:ext cx="391453" cy="338554"/>
          </a:xfrm>
          <a:prstGeom prst="rect">
            <a:avLst/>
          </a:prstGeom>
        </p:spPr>
        <p:txBody>
          <a:bodyPr wrap="none">
            <a:spAutoFit/>
          </a:bodyPr>
          <a:lstStyle/>
          <a:p>
            <a:r>
              <a:rPr lang="de-DE" dirty="0">
                <a:latin typeface="+mj-lt"/>
              </a:rPr>
              <a:t>⑥</a:t>
            </a:r>
          </a:p>
        </p:txBody>
      </p:sp>
      <p:sp>
        <p:nvSpPr>
          <p:cNvPr id="21" name="Rechteck 20"/>
          <p:cNvSpPr/>
          <p:nvPr/>
        </p:nvSpPr>
        <p:spPr>
          <a:xfrm>
            <a:off x="5536889" y="3656409"/>
            <a:ext cx="391453" cy="338554"/>
          </a:xfrm>
          <a:prstGeom prst="rect">
            <a:avLst/>
          </a:prstGeom>
        </p:spPr>
        <p:txBody>
          <a:bodyPr wrap="none">
            <a:spAutoFit/>
          </a:bodyPr>
          <a:lstStyle/>
          <a:p>
            <a:r>
              <a:rPr lang="de-DE" dirty="0">
                <a:latin typeface="+mj-lt"/>
              </a:rPr>
              <a:t>⑦</a:t>
            </a:r>
          </a:p>
        </p:txBody>
      </p:sp>
      <p:sp>
        <p:nvSpPr>
          <p:cNvPr id="23" name="Rechteck 22"/>
          <p:cNvSpPr/>
          <p:nvPr/>
        </p:nvSpPr>
        <p:spPr>
          <a:xfrm>
            <a:off x="5536889" y="3401044"/>
            <a:ext cx="391453" cy="338554"/>
          </a:xfrm>
          <a:prstGeom prst="rect">
            <a:avLst/>
          </a:prstGeom>
        </p:spPr>
        <p:txBody>
          <a:bodyPr wrap="none">
            <a:spAutoFit/>
          </a:bodyPr>
          <a:lstStyle/>
          <a:p>
            <a:r>
              <a:rPr lang="de-DE" dirty="0">
                <a:latin typeface="+mj-lt"/>
              </a:rPr>
              <a:t>⑧</a:t>
            </a:r>
          </a:p>
        </p:txBody>
      </p:sp>
      <p:sp>
        <p:nvSpPr>
          <p:cNvPr id="25" name="Rechteck 24"/>
          <p:cNvSpPr/>
          <p:nvPr/>
        </p:nvSpPr>
        <p:spPr>
          <a:xfrm>
            <a:off x="5212682" y="3146288"/>
            <a:ext cx="391453" cy="338554"/>
          </a:xfrm>
          <a:prstGeom prst="rect">
            <a:avLst/>
          </a:prstGeom>
        </p:spPr>
        <p:txBody>
          <a:bodyPr wrap="none">
            <a:spAutoFit/>
          </a:bodyPr>
          <a:lstStyle/>
          <a:p>
            <a:r>
              <a:rPr lang="de-DE" dirty="0">
                <a:latin typeface="+mj-lt"/>
              </a:rPr>
              <a:t>⑨</a:t>
            </a:r>
          </a:p>
        </p:txBody>
      </p:sp>
      <p:sp>
        <p:nvSpPr>
          <p:cNvPr id="27" name="Rechteck 26"/>
          <p:cNvSpPr/>
          <p:nvPr/>
        </p:nvSpPr>
        <p:spPr>
          <a:xfrm>
            <a:off x="5212682" y="2886839"/>
            <a:ext cx="391453" cy="338554"/>
          </a:xfrm>
          <a:prstGeom prst="rect">
            <a:avLst/>
          </a:prstGeom>
        </p:spPr>
        <p:txBody>
          <a:bodyPr wrap="none">
            <a:spAutoFit/>
          </a:bodyPr>
          <a:lstStyle/>
          <a:p>
            <a:r>
              <a:rPr lang="de-DE" dirty="0">
                <a:latin typeface="+mj-lt"/>
              </a:rPr>
              <a:t>⑩</a:t>
            </a:r>
          </a:p>
        </p:txBody>
      </p:sp>
      <p:sp>
        <p:nvSpPr>
          <p:cNvPr id="28" name="Rechteck 27"/>
          <p:cNvSpPr/>
          <p:nvPr/>
        </p:nvSpPr>
        <p:spPr>
          <a:xfrm>
            <a:off x="5212682" y="2648561"/>
            <a:ext cx="391453" cy="338554"/>
          </a:xfrm>
          <a:prstGeom prst="rect">
            <a:avLst/>
          </a:prstGeom>
        </p:spPr>
        <p:txBody>
          <a:bodyPr wrap="none">
            <a:spAutoFit/>
          </a:bodyPr>
          <a:lstStyle/>
          <a:p>
            <a:r>
              <a:rPr lang="de-DE" dirty="0">
                <a:latin typeface="+mj-lt"/>
              </a:rPr>
              <a:t>⑪</a:t>
            </a:r>
          </a:p>
        </p:txBody>
      </p:sp>
      <p:sp>
        <p:nvSpPr>
          <p:cNvPr id="29" name="Rechteck 28"/>
          <p:cNvSpPr/>
          <p:nvPr/>
        </p:nvSpPr>
        <p:spPr>
          <a:xfrm>
            <a:off x="5016955" y="2357105"/>
            <a:ext cx="391453" cy="338554"/>
          </a:xfrm>
          <a:prstGeom prst="rect">
            <a:avLst/>
          </a:prstGeom>
        </p:spPr>
        <p:txBody>
          <a:bodyPr wrap="none">
            <a:spAutoFit/>
          </a:bodyPr>
          <a:lstStyle/>
          <a:p>
            <a:r>
              <a:rPr lang="de-DE" dirty="0">
                <a:latin typeface="+mj-lt"/>
              </a:rPr>
              <a:t>⑫</a:t>
            </a:r>
          </a:p>
        </p:txBody>
      </p:sp>
      <p:sp>
        <p:nvSpPr>
          <p:cNvPr id="40" name="Textfeld 39"/>
          <p:cNvSpPr txBox="1"/>
          <p:nvPr/>
        </p:nvSpPr>
        <p:spPr>
          <a:xfrm>
            <a:off x="5986321" y="1121941"/>
            <a:ext cx="2916616" cy="2400657"/>
          </a:xfrm>
          <a:prstGeom prst="rect">
            <a:avLst/>
          </a:prstGeom>
          <a:noFill/>
        </p:spPr>
        <p:txBody>
          <a:bodyPr wrap="square" rtlCol="0">
            <a:spAutoFit/>
          </a:bodyPr>
          <a:lstStyle/>
          <a:p>
            <a:pPr marL="266700" indent="-266700" algn="l"/>
            <a:r>
              <a:rPr lang="de-DE" sz="1500" dirty="0">
                <a:latin typeface="+mn-lt"/>
              </a:rPr>
              <a:t>⑧ Realtime Controlling </a:t>
            </a:r>
            <a:r>
              <a:rPr lang="de-DE" sz="1500" dirty="0" err="1">
                <a:latin typeface="+mn-lt"/>
              </a:rPr>
              <a:t>based</a:t>
            </a:r>
            <a:r>
              <a:rPr lang="de-DE" sz="1500" dirty="0">
                <a:latin typeface="+mn-lt"/>
              </a:rPr>
              <a:t> on </a:t>
            </a:r>
            <a:r>
              <a:rPr lang="de-DE" sz="1500" dirty="0" err="1">
                <a:latin typeface="+mn-lt"/>
              </a:rPr>
              <a:t>Advanced</a:t>
            </a:r>
            <a:r>
              <a:rPr lang="de-DE" sz="1500" dirty="0">
                <a:latin typeface="+mn-lt"/>
              </a:rPr>
              <a:t>  Analytics</a:t>
            </a:r>
          </a:p>
          <a:p>
            <a:pPr marL="266700" indent="-266700" algn="l"/>
            <a:r>
              <a:rPr lang="de-DE" sz="1500" dirty="0">
                <a:latin typeface="+mn-lt"/>
              </a:rPr>
              <a:t>⑨ </a:t>
            </a:r>
            <a:r>
              <a:rPr lang="de-DE" sz="1500" dirty="0" err="1">
                <a:latin typeface="+mn-lt"/>
              </a:rPr>
              <a:t>Fraud</a:t>
            </a:r>
            <a:r>
              <a:rPr lang="de-DE" sz="1500" dirty="0">
                <a:latin typeface="+mn-lt"/>
              </a:rPr>
              <a:t> Management</a:t>
            </a:r>
          </a:p>
          <a:p>
            <a:pPr marL="266700" indent="-266700" algn="l"/>
            <a:r>
              <a:rPr lang="de-DE" sz="1500" dirty="0">
                <a:latin typeface="+mn-lt"/>
              </a:rPr>
              <a:t>⑩ Asset Management / </a:t>
            </a:r>
            <a:r>
              <a:rPr lang="de-DE" sz="1500" dirty="0" err="1">
                <a:latin typeface="+mn-lt"/>
              </a:rPr>
              <a:t>Credit</a:t>
            </a:r>
            <a:r>
              <a:rPr lang="de-DE" sz="1500" dirty="0">
                <a:latin typeface="+mn-lt"/>
              </a:rPr>
              <a:t> Scoring</a:t>
            </a:r>
          </a:p>
          <a:p>
            <a:pPr marL="266700" indent="-266700" algn="l"/>
            <a:r>
              <a:rPr lang="de-DE" sz="1500" dirty="0">
                <a:latin typeface="+mn-lt"/>
              </a:rPr>
              <a:t>⑪ </a:t>
            </a:r>
            <a:r>
              <a:rPr lang="de-DE" sz="1500" dirty="0" err="1">
                <a:latin typeface="+mn-lt"/>
              </a:rPr>
              <a:t>Churn</a:t>
            </a:r>
            <a:r>
              <a:rPr lang="de-DE" sz="1500" dirty="0">
                <a:latin typeface="+mn-lt"/>
              </a:rPr>
              <a:t> Management / Customer Segmentation</a:t>
            </a:r>
          </a:p>
          <a:p>
            <a:pPr marL="266700" indent="-266700" algn="l"/>
            <a:r>
              <a:rPr lang="de-DE" sz="1500" dirty="0">
                <a:latin typeface="+mn-lt"/>
              </a:rPr>
              <a:t>⑫ Driver-</a:t>
            </a:r>
            <a:r>
              <a:rPr lang="de-DE" sz="1500" dirty="0" err="1">
                <a:latin typeface="+mn-lt"/>
              </a:rPr>
              <a:t>based</a:t>
            </a:r>
            <a:r>
              <a:rPr lang="de-DE" sz="1500" dirty="0">
                <a:latin typeface="+mn-lt"/>
              </a:rPr>
              <a:t> </a:t>
            </a:r>
            <a:r>
              <a:rPr lang="de-DE" sz="1500" dirty="0" err="1">
                <a:latin typeface="+mn-lt"/>
              </a:rPr>
              <a:t>Planning</a:t>
            </a:r>
            <a:endParaRPr lang="de-DE" sz="1500" dirty="0">
              <a:latin typeface="+mn-lt"/>
            </a:endParaRPr>
          </a:p>
        </p:txBody>
      </p:sp>
    </p:spTree>
    <p:extLst>
      <p:ext uri="{BB962C8B-B14F-4D97-AF65-F5344CB8AC3E}">
        <p14:creationId xmlns:p14="http://schemas.microsoft.com/office/powerpoint/2010/main" val="991038259"/>
      </p:ext>
    </p:extLst>
  </p:cSld>
  <p:clrMapOvr>
    <a:masterClrMapping/>
  </p:clrMapOvr>
  <p:transition/>
</p:sld>
</file>

<file path=ppt/theme/theme1.xml><?xml version="1.0" encoding="utf-8"?>
<a:theme xmlns:a="http://schemas.openxmlformats.org/drawingml/2006/main" name="2_FSFM Master 2007">
  <a:themeElements>
    <a:clrScheme name="2_FSFM Master 2007 1">
      <a:dk1>
        <a:srgbClr val="1A1A1A"/>
      </a:dk1>
      <a:lt1>
        <a:srgbClr val="FFFFFF"/>
      </a:lt1>
      <a:dk2>
        <a:srgbClr val="1A1A1A"/>
      </a:dk2>
      <a:lt2>
        <a:srgbClr val="4C4C4C"/>
      </a:lt2>
      <a:accent1>
        <a:srgbClr val="CCCCCC"/>
      </a:accent1>
      <a:accent2>
        <a:srgbClr val="31417A"/>
      </a:accent2>
      <a:accent3>
        <a:srgbClr val="FFFFFF"/>
      </a:accent3>
      <a:accent4>
        <a:srgbClr val="141414"/>
      </a:accent4>
      <a:accent5>
        <a:srgbClr val="E2E2E2"/>
      </a:accent5>
      <a:accent6>
        <a:srgbClr val="2B3A6E"/>
      </a:accent6>
      <a:hlink>
        <a:srgbClr val="E9C034"/>
      </a:hlink>
      <a:folHlink>
        <a:srgbClr val="B40014"/>
      </a:folHlink>
    </a:clrScheme>
    <a:fontScheme name="2_FSFM Master 2007">
      <a:majorFont>
        <a:latin typeface="Arial"/>
        <a:ea typeface="MS PGothic"/>
        <a:cs typeface=""/>
      </a:majorFont>
      <a:minorFont>
        <a:latin typeface="Arial"/>
        <a:ea typeface="MS PGothic"/>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0" marR="0" indent="0" algn="ctr" defTabSz="762000" rtl="0" eaLnBrk="0" fontAlgn="base" latinLnBrk="0" hangingPunct="0">
          <a:lnSpc>
            <a:spcPct val="100000"/>
          </a:lnSpc>
          <a:spcBef>
            <a:spcPct val="50000"/>
          </a:spcBef>
          <a:spcAft>
            <a:spcPct val="0"/>
          </a:spcAft>
          <a:buClrTx/>
          <a:buSzTx/>
          <a:buFontTx/>
          <a:buNone/>
          <a:tabLst/>
          <a:defRPr kumimoji="0" lang="de-DE" sz="1600" b="1" i="0" u="none" strike="noStrike" cap="none" normalizeH="0" baseline="0" smtClean="0">
            <a:ln>
              <a:noFill/>
            </a:ln>
            <a:solidFill>
              <a:schemeClr val="tx1"/>
            </a:solidFill>
            <a:effectLst/>
            <a:latin typeface="Arial" charset="0"/>
            <a:ea typeface="MS PGothic" pitchFamily="34" charset="-128"/>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0" marR="0" indent="0" algn="ctr" defTabSz="762000" rtl="0" eaLnBrk="0" fontAlgn="base" latinLnBrk="0" hangingPunct="0">
          <a:lnSpc>
            <a:spcPct val="100000"/>
          </a:lnSpc>
          <a:spcBef>
            <a:spcPct val="50000"/>
          </a:spcBef>
          <a:spcAft>
            <a:spcPct val="0"/>
          </a:spcAft>
          <a:buClrTx/>
          <a:buSzTx/>
          <a:buFontTx/>
          <a:buNone/>
          <a:tabLst/>
          <a:defRPr kumimoji="0" lang="de-DE" sz="1600" b="1" i="0" u="none" strike="noStrike" cap="none" normalizeH="0" baseline="0" smtClean="0">
            <a:ln>
              <a:noFill/>
            </a:ln>
            <a:solidFill>
              <a:schemeClr val="tx1"/>
            </a:solidFill>
            <a:effectLst/>
            <a:latin typeface="Arial" charset="0"/>
            <a:ea typeface="MS PGothic" pitchFamily="34" charset="-128"/>
          </a:defRPr>
        </a:defPPr>
      </a:lstStyle>
    </a:lnDef>
  </a:objectDefaults>
  <a:extraClrSchemeLst>
    <a:extraClrScheme>
      <a:clrScheme name="2_FSFM Master 2007 1">
        <a:dk1>
          <a:srgbClr val="1A1A1A"/>
        </a:dk1>
        <a:lt1>
          <a:srgbClr val="FFFFFF"/>
        </a:lt1>
        <a:dk2>
          <a:srgbClr val="1A1A1A"/>
        </a:dk2>
        <a:lt2>
          <a:srgbClr val="4C4C4C"/>
        </a:lt2>
        <a:accent1>
          <a:srgbClr val="CCCCCC"/>
        </a:accent1>
        <a:accent2>
          <a:srgbClr val="31417A"/>
        </a:accent2>
        <a:accent3>
          <a:srgbClr val="FFFFFF"/>
        </a:accent3>
        <a:accent4>
          <a:srgbClr val="141414"/>
        </a:accent4>
        <a:accent5>
          <a:srgbClr val="E2E2E2"/>
        </a:accent5>
        <a:accent6>
          <a:srgbClr val="2B3A6E"/>
        </a:accent6>
        <a:hlink>
          <a:srgbClr val="E9C034"/>
        </a:hlink>
        <a:folHlink>
          <a:srgbClr val="B40014"/>
        </a:folHlink>
      </a:clrScheme>
      <a:clrMap bg1="lt1" tx1="dk1" bg2="lt2" tx2="dk2" accent1="accent1" accent2="accent2" accent3="accent3" accent4="accent4" accent5="accent5" accent6="accent6" hlink="hlink" folHlink="folHlink"/>
    </a:extraClrScheme>
    <a:extraClrScheme>
      <a:clrScheme name="2_FSFM Master 2007 2">
        <a:dk1>
          <a:srgbClr val="666600"/>
        </a:dk1>
        <a:lt1>
          <a:srgbClr val="FF9900"/>
        </a:lt1>
        <a:dk2>
          <a:srgbClr val="CC6600"/>
        </a:dk2>
        <a:lt2>
          <a:srgbClr val="006600"/>
        </a:lt2>
        <a:accent1>
          <a:srgbClr val="99CC00"/>
        </a:accent1>
        <a:accent2>
          <a:srgbClr val="660099"/>
        </a:accent2>
        <a:accent3>
          <a:srgbClr val="E2B8AA"/>
        </a:accent3>
        <a:accent4>
          <a:srgbClr val="DA8200"/>
        </a:accent4>
        <a:accent5>
          <a:srgbClr val="CAE2AA"/>
        </a:accent5>
        <a:accent6>
          <a:srgbClr val="5C008A"/>
        </a:accent6>
        <a:hlink>
          <a:srgbClr val="000066"/>
        </a:hlink>
        <a:folHlink>
          <a:srgbClr val="00CC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FSFM Master 2007">
  <a:themeElements>
    <a:clrScheme name="2_FSFM Master 2007 1">
      <a:dk1>
        <a:srgbClr val="1A1A1A"/>
      </a:dk1>
      <a:lt1>
        <a:srgbClr val="FFFFFF"/>
      </a:lt1>
      <a:dk2>
        <a:srgbClr val="1A1A1A"/>
      </a:dk2>
      <a:lt2>
        <a:srgbClr val="4C4C4C"/>
      </a:lt2>
      <a:accent1>
        <a:srgbClr val="CCCCCC"/>
      </a:accent1>
      <a:accent2>
        <a:srgbClr val="31417A"/>
      </a:accent2>
      <a:accent3>
        <a:srgbClr val="FFFFFF"/>
      </a:accent3>
      <a:accent4>
        <a:srgbClr val="141414"/>
      </a:accent4>
      <a:accent5>
        <a:srgbClr val="E2E2E2"/>
      </a:accent5>
      <a:accent6>
        <a:srgbClr val="2B3A6E"/>
      </a:accent6>
      <a:hlink>
        <a:srgbClr val="E9C034"/>
      </a:hlink>
      <a:folHlink>
        <a:srgbClr val="B40014"/>
      </a:folHlink>
    </a:clrScheme>
    <a:fontScheme name="2_FSFM Master 2007">
      <a:majorFont>
        <a:latin typeface="Arial"/>
        <a:ea typeface="ＭＳ Ｐゴシック"/>
        <a:cs typeface=""/>
      </a:majorFont>
      <a:minorFont>
        <a:latin typeface="Arial"/>
        <a:ea typeface="ＭＳ Ｐゴシック"/>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400" b="0" i="0" u="none" strike="noStrike" cap="none" normalizeH="0" baseline="0" smtClean="0">
            <a:ln>
              <a:noFill/>
            </a:ln>
            <a:solidFill>
              <a:schemeClr val="tx1"/>
            </a:solidFill>
            <a:effectLst/>
            <a:latin typeface="Arial"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400" b="0" i="0" u="none" strike="noStrike" cap="none" normalizeH="0" baseline="0" smtClean="0">
            <a:ln>
              <a:noFill/>
            </a:ln>
            <a:solidFill>
              <a:schemeClr val="tx1"/>
            </a:solidFill>
            <a:effectLst/>
            <a:latin typeface="Arial" pitchFamily="34" charset="0"/>
            <a:ea typeface="ＭＳ Ｐゴシック" pitchFamily="34" charset="-128"/>
          </a:defRPr>
        </a:defPPr>
      </a:lstStyle>
    </a:lnDef>
  </a:objectDefaults>
  <a:extraClrSchemeLst>
    <a:extraClrScheme>
      <a:clrScheme name="2_FSFM Master 2007 1">
        <a:dk1>
          <a:srgbClr val="1A1A1A"/>
        </a:dk1>
        <a:lt1>
          <a:srgbClr val="FFFFFF"/>
        </a:lt1>
        <a:dk2>
          <a:srgbClr val="1A1A1A"/>
        </a:dk2>
        <a:lt2>
          <a:srgbClr val="4C4C4C"/>
        </a:lt2>
        <a:accent1>
          <a:srgbClr val="CCCCCC"/>
        </a:accent1>
        <a:accent2>
          <a:srgbClr val="31417A"/>
        </a:accent2>
        <a:accent3>
          <a:srgbClr val="FFFFFF"/>
        </a:accent3>
        <a:accent4>
          <a:srgbClr val="141414"/>
        </a:accent4>
        <a:accent5>
          <a:srgbClr val="E2E2E2"/>
        </a:accent5>
        <a:accent6>
          <a:srgbClr val="2B3A6E"/>
        </a:accent6>
        <a:hlink>
          <a:srgbClr val="E9C034"/>
        </a:hlink>
        <a:folHlink>
          <a:srgbClr val="B40014"/>
        </a:folHlink>
      </a:clrScheme>
      <a:clrMap bg1="lt1" tx1="dk1" bg2="lt2" tx2="dk2" accent1="accent1" accent2="accent2" accent3="accent3" accent4="accent4" accent5="accent5" accent6="accent6" hlink="hlink" folHlink="folHlink"/>
    </a:extraClrScheme>
    <a:extraClrScheme>
      <a:clrScheme name="2_FSFM Master 2007 2">
        <a:dk1>
          <a:srgbClr val="666600"/>
        </a:dk1>
        <a:lt1>
          <a:srgbClr val="FF9900"/>
        </a:lt1>
        <a:dk2>
          <a:srgbClr val="CC6600"/>
        </a:dk2>
        <a:lt2>
          <a:srgbClr val="006600"/>
        </a:lt2>
        <a:accent1>
          <a:srgbClr val="99CC00"/>
        </a:accent1>
        <a:accent2>
          <a:srgbClr val="660099"/>
        </a:accent2>
        <a:accent3>
          <a:srgbClr val="E2B8AA"/>
        </a:accent3>
        <a:accent4>
          <a:srgbClr val="DA8200"/>
        </a:accent4>
        <a:accent5>
          <a:srgbClr val="CAE2AA"/>
        </a:accent5>
        <a:accent6>
          <a:srgbClr val="5C008A"/>
        </a:accent6>
        <a:hlink>
          <a:srgbClr val="000066"/>
        </a:hlink>
        <a:folHlink>
          <a:srgbClr val="00CC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20629</Words>
  <Application>Microsoft Office PowerPoint</Application>
  <PresentationFormat>On-screen Show (4:3)</PresentationFormat>
  <Paragraphs>3652</Paragraphs>
  <Slides>323</Slides>
  <Notes>68</Notes>
  <HiddenSlides>0</HiddenSlides>
  <MMClips>0</MMClips>
  <ScaleCrop>false</ScaleCrop>
  <HeadingPairs>
    <vt:vector size="6" baseType="variant">
      <vt:variant>
        <vt:lpstr>Theme</vt:lpstr>
      </vt:variant>
      <vt:variant>
        <vt:i4>2</vt:i4>
      </vt:variant>
      <vt:variant>
        <vt:lpstr>Embedded OLE Servers</vt:lpstr>
      </vt:variant>
      <vt:variant>
        <vt:i4>7</vt:i4>
      </vt:variant>
      <vt:variant>
        <vt:lpstr>Slide Titles</vt:lpstr>
      </vt:variant>
      <vt:variant>
        <vt:i4>323</vt:i4>
      </vt:variant>
    </vt:vector>
  </HeadingPairs>
  <TitlesOfParts>
    <vt:vector size="332" baseType="lpstr">
      <vt:lpstr>2_FSFM Master 2007</vt:lpstr>
      <vt:lpstr>3_FSFM Master 2007</vt:lpstr>
      <vt:lpstr>Bitmap</vt:lpstr>
      <vt:lpstr>Formel</vt:lpstr>
      <vt:lpstr>Visio</vt:lpstr>
      <vt:lpstr>Document</vt:lpstr>
      <vt:lpstr>Arbeitsblatt</vt:lpstr>
      <vt:lpstr>Tabelle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OLAP Operations: Slicing and Dicing</vt:lpstr>
      <vt:lpstr>OLAP Operations: Rotate</vt:lpstr>
      <vt:lpstr>OLAP Operations: Drill Down and Roll Up</vt:lpstr>
      <vt:lpstr>OLAP Operations: Nest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Frankfurt School of Finance &amp; Management</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Präsentationsvorlage 2007 V1</dc:title>
  <dc:creator>Holger Suerken</dc:creator>
  <cp:lastModifiedBy>Dcs</cp:lastModifiedBy>
  <cp:revision>1012</cp:revision>
  <cp:lastPrinted>2023-04-02T07:59:39Z</cp:lastPrinted>
  <dcterms:created xsi:type="dcterms:W3CDTF">2006-12-14T14:15:03Z</dcterms:created>
  <dcterms:modified xsi:type="dcterms:W3CDTF">2025-11-21T05:09:10Z</dcterms:modified>
</cp:coreProperties>
</file>